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3"/>
  </p:notesMasterIdLst>
  <p:sldIdLst>
    <p:sldId id="256" r:id="rId2"/>
    <p:sldId id="264" r:id="rId3"/>
    <p:sldId id="257" r:id="rId4"/>
    <p:sldId id="263" r:id="rId5"/>
    <p:sldId id="284" r:id="rId6"/>
    <p:sldId id="285" r:id="rId7"/>
    <p:sldId id="267" r:id="rId8"/>
    <p:sldId id="286" r:id="rId9"/>
    <p:sldId id="287" r:id="rId10"/>
    <p:sldId id="26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F1B02-24F6-4D3F-AB1D-10AC7B99158F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C657A-921D-4D3E-8D6E-E8B5C114AD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544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C657A-921D-4D3E-8D6E-E8B5C114AD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19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12/11/2019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0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1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0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3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3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6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6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9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12/11/2019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2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091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6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27" r:id="rId5"/>
    <p:sldLayoutId id="2147483733" r:id="rId6"/>
    <p:sldLayoutId id="2147483734" r:id="rId7"/>
    <p:sldLayoutId id="2147483724" r:id="rId8"/>
    <p:sldLayoutId id="2147483725" r:id="rId9"/>
    <p:sldLayoutId id="2147483726" r:id="rId10"/>
    <p:sldLayoutId id="214748372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bsah obrázku tráva, exteriér, pole, travnaté&#10;&#10;Popis byl vytvořen automaticky">
            <a:extLst>
              <a:ext uri="{FF2B5EF4-FFF2-40B4-BE49-F238E27FC236}">
                <a16:creationId xmlns:a16="http://schemas.microsoft.com/office/drawing/2014/main" id="{98DEE460-C095-42C8-B097-00DD343EEE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393" b="23685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C6BC9F-630D-4671-8CD9-9DDE97417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723" y="4956811"/>
            <a:ext cx="11439414" cy="897439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problémy opravných prostředků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2D4516-8329-4F79-98C7-01FF793A6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4275" y="5783001"/>
            <a:ext cx="10656310" cy="42596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Jiří Kappel</a:t>
            </a:r>
          </a:p>
        </p:txBody>
      </p:sp>
    </p:spTree>
    <p:extLst>
      <p:ext uri="{BB962C8B-B14F-4D97-AF65-F5344CB8AC3E}">
        <p14:creationId xmlns:p14="http://schemas.microsoft.com/office/powerpoint/2010/main" val="1157933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D84B2-E150-43FF-AD46-1EA9DBAA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Další instrumenty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02123-62C8-4225-92BA-46598F956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Stížnost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Námitka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Stížnost proti postupu správce daně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Oprava zřejmých nesprávností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5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341B0-D990-4BC5-B79D-5D4930CA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A1082-96E9-46A2-8CFC-AAE3FD3AB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89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3EAE1-1E27-4524-A911-F967B1682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EF978D-53E5-4FB8-884A-977114D67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cs typeface="Arial" panose="020B0604020202020204" pitchFamily="34" charset="0"/>
              </a:rPr>
              <a:t>Opravné prostředky</a:t>
            </a:r>
          </a:p>
          <a:p>
            <a:r>
              <a:rPr lang="cs-CZ" sz="2000" dirty="0">
                <a:cs typeface="Arial" panose="020B0604020202020204" pitchFamily="34" charset="0"/>
              </a:rPr>
              <a:t>Odvolání</a:t>
            </a:r>
          </a:p>
          <a:p>
            <a:pPr lvl="1"/>
            <a:r>
              <a:rPr lang="cs-CZ" sz="1800" dirty="0">
                <a:cs typeface="Arial" panose="020B0604020202020204" pitchFamily="34" charset="0"/>
              </a:rPr>
              <a:t>Charakteristika, lhůty, adresát</a:t>
            </a:r>
          </a:p>
          <a:p>
            <a:pPr lvl="1"/>
            <a:r>
              <a:rPr lang="cs-CZ" sz="1800" dirty="0">
                <a:cs typeface="Arial" panose="020B0604020202020204" pitchFamily="34" charset="0"/>
              </a:rPr>
              <a:t>Odvolací řízení</a:t>
            </a:r>
          </a:p>
          <a:p>
            <a:pPr lvl="1"/>
            <a:r>
              <a:rPr lang="cs-CZ" sz="1800" dirty="0">
                <a:cs typeface="Arial" panose="020B0604020202020204" pitchFamily="34" charset="0"/>
              </a:rPr>
              <a:t>Praktická doporučení</a:t>
            </a:r>
          </a:p>
          <a:p>
            <a:r>
              <a:rPr lang="cs-CZ" sz="2000" dirty="0">
                <a:cs typeface="Arial" panose="020B0604020202020204" pitchFamily="34" charset="0"/>
              </a:rPr>
              <a:t>Obnova řízení</a:t>
            </a:r>
          </a:p>
          <a:p>
            <a:r>
              <a:rPr lang="cs-CZ" sz="2000" dirty="0">
                <a:cs typeface="Arial" panose="020B0604020202020204" pitchFamily="34" charset="0"/>
              </a:rPr>
              <a:t>Přezkumné řízení</a:t>
            </a:r>
          </a:p>
          <a:p>
            <a:r>
              <a:rPr lang="cs-CZ" sz="2000" dirty="0">
                <a:cs typeface="Arial" panose="020B0604020202020204" pitchFamily="34" charset="0"/>
              </a:rPr>
              <a:t>Diskuze</a:t>
            </a:r>
          </a:p>
          <a:p>
            <a:endParaRPr lang="cs-CZ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EBB00-5D10-47AA-95BF-C10E32CE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Opravné prostředky dle daňového řádu (§ 108)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A24112-2120-4A6F-964A-195C0B81C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b="1" dirty="0">
                <a:cs typeface="Arial" panose="020B0604020202020204" pitchFamily="34" charset="0"/>
              </a:rPr>
              <a:t>Řádné opravné prostředky</a:t>
            </a:r>
          </a:p>
          <a:p>
            <a:r>
              <a:rPr lang="cs-CZ" sz="1600" dirty="0">
                <a:cs typeface="Arial" panose="020B0604020202020204" pitchFamily="34" charset="0"/>
              </a:rPr>
              <a:t>Odvolání (§ 109-116)</a:t>
            </a:r>
          </a:p>
          <a:p>
            <a:r>
              <a:rPr lang="cs-CZ" sz="1600" dirty="0">
                <a:cs typeface="Arial" panose="020B0604020202020204" pitchFamily="34" charset="0"/>
              </a:rPr>
              <a:t>Rozklad (§ 108/2 a 3)</a:t>
            </a:r>
          </a:p>
          <a:p>
            <a:pPr marL="0" indent="0">
              <a:buNone/>
            </a:pPr>
            <a:r>
              <a:rPr lang="cs-CZ" sz="1600" b="1" dirty="0">
                <a:cs typeface="Arial" panose="020B0604020202020204" pitchFamily="34" charset="0"/>
              </a:rPr>
              <a:t>Mimořádné opravní prostředky</a:t>
            </a:r>
          </a:p>
          <a:p>
            <a:r>
              <a:rPr lang="cs-CZ" sz="1600" dirty="0">
                <a:cs typeface="Arial" panose="020B0604020202020204" pitchFamily="34" charset="0"/>
              </a:rPr>
              <a:t>Návrh na povolení obnovy řízení (§ 117, 118 a 120)</a:t>
            </a:r>
          </a:p>
          <a:p>
            <a:pPr marL="0" indent="0">
              <a:buNone/>
            </a:pPr>
            <a:r>
              <a:rPr lang="cs-CZ" sz="1600" b="1" dirty="0">
                <a:cs typeface="Arial" panose="020B0604020202020204" pitchFamily="34" charset="0"/>
              </a:rPr>
              <a:t>Mimořádné dozorčí prostředky</a:t>
            </a:r>
          </a:p>
          <a:p>
            <a:r>
              <a:rPr lang="cs-CZ" sz="1600" dirty="0">
                <a:cs typeface="Arial" panose="020B0604020202020204" pitchFamily="34" charset="0"/>
              </a:rPr>
              <a:t>Nařízení obnovy řízení (§ 117, 119 a 120)</a:t>
            </a:r>
          </a:p>
          <a:p>
            <a:r>
              <a:rPr lang="cs-CZ" sz="1600" dirty="0">
                <a:cs typeface="Arial" panose="020B0604020202020204" pitchFamily="34" charset="0"/>
              </a:rPr>
              <a:t>Nařízení přezkumu (§ 121 – 124a)</a:t>
            </a:r>
          </a:p>
          <a:p>
            <a:pPr marL="0" indent="0">
              <a:buNone/>
            </a:pPr>
            <a:r>
              <a:rPr lang="cs-CZ" sz="1600" b="1" dirty="0">
                <a:cs typeface="Arial" panose="020B0604020202020204" pitchFamily="34" charset="0"/>
              </a:rPr>
              <a:t>Další instituty</a:t>
            </a:r>
          </a:p>
          <a:p>
            <a:r>
              <a:rPr lang="cs-CZ" sz="1600" dirty="0">
                <a:cs typeface="Arial" panose="020B0604020202020204" pitchFamily="34" charset="0"/>
              </a:rPr>
              <a:t>Námitka (např. § 159), Stížnost (§ 261), Stížnost na postup plátce (§ 237), Oprava (§ 104)</a:t>
            </a:r>
          </a:p>
          <a:p>
            <a:pPr marL="0" indent="0">
              <a:buNone/>
            </a:pPr>
            <a:endParaRPr lang="cs-CZ" sz="16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45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E737E-3CB8-4475-B714-67993963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Odvolání – charakteristika, lhůty, adresát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19027-88BD-428E-BC94-703454453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Charakteristika (§ 109)</a:t>
            </a:r>
          </a:p>
          <a:p>
            <a:r>
              <a:rPr lang="cs-CZ" dirty="0"/>
              <a:t>Standardní opravný prostředek (nestanoví-li zákon jinak, výzva, odůvodnění), pozor na § 110/2</a:t>
            </a:r>
          </a:p>
          <a:p>
            <a:pPr marL="0" indent="0">
              <a:buNone/>
            </a:pPr>
            <a:r>
              <a:rPr lang="cs-CZ" b="1" dirty="0"/>
              <a:t>Odklad účinnosti</a:t>
            </a:r>
          </a:p>
          <a:p>
            <a:r>
              <a:rPr lang="cs-CZ" dirty="0"/>
              <a:t>Standardně ne (§ 109/5), je-li přiznáno v poučení (chybně), tak ano (§ 110) </a:t>
            </a:r>
          </a:p>
          <a:p>
            <a:pPr marL="0" indent="0">
              <a:buNone/>
            </a:pPr>
            <a:r>
              <a:rPr lang="cs-CZ" b="1" dirty="0"/>
              <a:t>Náležitosti </a:t>
            </a:r>
            <a:r>
              <a:rPr lang="cs-CZ" dirty="0"/>
              <a:t>(obecné + § 112)</a:t>
            </a:r>
            <a:endParaRPr lang="cs-CZ" b="1" dirty="0"/>
          </a:p>
          <a:p>
            <a:r>
              <a:rPr lang="cs-CZ" dirty="0"/>
              <a:t>Správce daně, odvolatel, identifikace rozhodnutí (č.j.), důvody nesprávnosti/nezákonnosti, důkazy, návrh</a:t>
            </a:r>
          </a:p>
          <a:p>
            <a:pPr marL="0" indent="0">
              <a:buNone/>
            </a:pPr>
            <a:r>
              <a:rPr lang="cs-CZ" b="1" dirty="0"/>
              <a:t>Adresát</a:t>
            </a:r>
          </a:p>
          <a:p>
            <a:r>
              <a:rPr lang="cs-CZ" dirty="0"/>
              <a:t>U správce daně, jehož rozhodnutí je napadeno, ale řeší nadřízený (viz dále)</a:t>
            </a:r>
          </a:p>
          <a:p>
            <a:pPr marL="0" indent="0">
              <a:buNone/>
            </a:pPr>
            <a:r>
              <a:rPr lang="cs-CZ" b="1" dirty="0"/>
              <a:t>Lhůty</a:t>
            </a:r>
          </a:p>
          <a:p>
            <a:r>
              <a:rPr lang="cs-CZ" dirty="0"/>
              <a:t>Do 30 dnů od doručení (i před), v této lhůtě lze měnit, vzdát se nebo vzít zpět, pozor na § 110/ 1 – 30 dnů a 2 měsíce</a:t>
            </a:r>
          </a:p>
          <a:p>
            <a:pPr marL="0" indent="0">
              <a:buNone/>
            </a:pPr>
            <a:r>
              <a:rPr lang="cs-CZ" b="1" dirty="0"/>
              <a:t>Úkol - Klient, PO, z Kuřimi,  </a:t>
            </a:r>
            <a:r>
              <a:rPr lang="cs-CZ" b="1" dirty="0" err="1"/>
              <a:t>obržel</a:t>
            </a:r>
            <a:r>
              <a:rPr lang="cs-CZ" b="1" dirty="0"/>
              <a:t> 10. října 2019 dodatečný platební výměr k DPPO na 1 mil. Kč.</a:t>
            </a:r>
          </a:p>
          <a:p>
            <a:r>
              <a:rPr lang="cs-CZ" b="1" dirty="0"/>
              <a:t>Kam podáte odvolání a co se stane když se netrefíte?</a:t>
            </a:r>
          </a:p>
          <a:p>
            <a:r>
              <a:rPr lang="cs-CZ" b="1" dirty="0"/>
              <a:t>V jaké lhůtě budete odvolání podávat?</a:t>
            </a:r>
          </a:p>
          <a:p>
            <a:r>
              <a:rPr lang="cs-CZ" b="1" dirty="0"/>
              <a:t>Co do odvolání uvést?</a:t>
            </a:r>
          </a:p>
          <a:p>
            <a:r>
              <a:rPr lang="cs-CZ" b="1" dirty="0"/>
              <a:t>Bude účinek výměru odložen nebo musíte i přes odvolání daň zaplatit?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1371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E737E-3CB8-4475-B714-67993963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Odvolací 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19027-88BD-428E-BC94-703454453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Postup prvostupňového správce daně § 113</a:t>
            </a:r>
          </a:p>
          <a:p>
            <a:r>
              <a:rPr lang="cs-CZ" dirty="0" err="1"/>
              <a:t>Autoremedura</a:t>
            </a:r>
            <a:r>
              <a:rPr lang="cs-CZ" dirty="0"/>
              <a:t>/částečná</a:t>
            </a:r>
          </a:p>
          <a:p>
            <a:r>
              <a:rPr lang="cs-CZ" dirty="0"/>
              <a:t>Zamítne a zastaví řízení pokud nepřípustné/po lhůtě</a:t>
            </a:r>
          </a:p>
          <a:p>
            <a:r>
              <a:rPr lang="cs-CZ" dirty="0"/>
              <a:t>Postoupení se stanoviskem odvolacímu orgánu</a:t>
            </a:r>
          </a:p>
          <a:p>
            <a:pPr marL="0" indent="0">
              <a:buNone/>
            </a:pPr>
            <a:r>
              <a:rPr lang="cs-CZ" b="1" dirty="0"/>
              <a:t>Postup odvolacího orgánu § 114</a:t>
            </a:r>
          </a:p>
          <a:p>
            <a:r>
              <a:rPr lang="cs-CZ" dirty="0"/>
              <a:t>Nejblíže nadřízen, typicky OFŘ (u FS), občas GFŘ nebo MF</a:t>
            </a:r>
          </a:p>
          <a:p>
            <a:r>
              <a:rPr lang="cs-CZ" dirty="0"/>
              <a:t>Přezkum v rozsahu námitek, ale není vázán, vždy přezkum nesprávností/nezákonností ovlivňující výrok</a:t>
            </a:r>
          </a:p>
          <a:p>
            <a:r>
              <a:rPr lang="cs-CZ" dirty="0"/>
              <a:t>U pomůcek jen přezkum podmínek pro požití a přiměřenost</a:t>
            </a:r>
          </a:p>
          <a:p>
            <a:pPr marL="0" indent="0">
              <a:buNone/>
            </a:pPr>
            <a:r>
              <a:rPr lang="cs-CZ" b="1" dirty="0"/>
              <a:t>Dokazování odvolacím orgánem § 115</a:t>
            </a:r>
          </a:p>
          <a:p>
            <a:r>
              <a:rPr lang="cs-CZ" dirty="0"/>
              <a:t>K doplnění podkladů nebo odstranění vad řízení</a:t>
            </a:r>
          </a:p>
          <a:p>
            <a:r>
              <a:rPr lang="cs-CZ" dirty="0"/>
              <a:t>Sám nebo pověří správce daně</a:t>
            </a:r>
          </a:p>
          <a:p>
            <a:r>
              <a:rPr lang="cs-CZ" dirty="0"/>
              <a:t>Seznámení se závěry dokazování/změnou právního názoru v neprospěch + lhůta k vyjádření </a:t>
            </a:r>
            <a:r>
              <a:rPr lang="cs-CZ" dirty="0" err="1"/>
              <a:t>max</a:t>
            </a:r>
            <a:r>
              <a:rPr lang="cs-CZ" dirty="0"/>
              <a:t> 15 dnů</a:t>
            </a:r>
          </a:p>
          <a:p>
            <a:pPr marL="0" indent="0">
              <a:buNone/>
            </a:pPr>
            <a:r>
              <a:rPr lang="cs-CZ" b="1" dirty="0"/>
              <a:t>Rozhodnutí odvolacího orgánu</a:t>
            </a:r>
          </a:p>
          <a:p>
            <a:r>
              <a:rPr lang="cs-CZ" dirty="0"/>
              <a:t>Změna, Zrušení rozhodnutí a zastavení řízení, Zamítne odvolání a potvrdí</a:t>
            </a:r>
          </a:p>
          <a:p>
            <a:r>
              <a:rPr lang="cs-CZ" b="1" dirty="0"/>
              <a:t>PLNÁ APELACE – ale § 116/3 – vrácení správce daně se závazným názorem</a:t>
            </a:r>
          </a:p>
        </p:txBody>
      </p:sp>
    </p:spTree>
    <p:extLst>
      <p:ext uri="{BB962C8B-B14F-4D97-AF65-F5344CB8AC3E}">
        <p14:creationId xmlns:p14="http://schemas.microsoft.com/office/powerpoint/2010/main" val="1147055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E737E-3CB8-4475-B714-67993963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Odvolací řízení – úkoly a praktická doporučení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19027-88BD-428E-BC94-703454453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cs-CZ" b="1" dirty="0"/>
              <a:t>Vzhledem k výše uvedenému, o co si navíc požádat v odvolání?</a:t>
            </a:r>
          </a:p>
          <a:p>
            <a:pPr marL="400050" indent="-400050">
              <a:buAutoNum type="romanUcPeriod"/>
            </a:pPr>
            <a:r>
              <a:rPr lang="cs-CZ" b="1" dirty="0"/>
              <a:t>Rozhodnete se v odvolání navrhnout provedení nových důkazů, jde to?</a:t>
            </a:r>
          </a:p>
          <a:p>
            <a:pPr marL="400050" indent="-400050">
              <a:buAutoNum type="romanUcPeriod"/>
            </a:pPr>
            <a:r>
              <a:rPr lang="cs-CZ" b="1" dirty="0"/>
              <a:t>Jde to i v průběhu odvolacího řízení? </a:t>
            </a:r>
          </a:p>
          <a:p>
            <a:pPr marL="400050" indent="-400050">
              <a:buAutoNum type="romanUcPeriod"/>
            </a:pPr>
            <a:r>
              <a:rPr lang="cs-CZ" b="1" dirty="0"/>
              <a:t>Musí důkazní návrhy odvolací orgán vždy připustit?</a:t>
            </a:r>
          </a:p>
          <a:p>
            <a:pPr marL="400050" indent="-400050">
              <a:buAutoNum type="romanUcPeriod"/>
            </a:pPr>
            <a:r>
              <a:rPr lang="cs-CZ" b="1" dirty="0"/>
              <a:t>Jde v průběhu odvolacího řízení doplnit i odvolací námitky a argumentaci?</a:t>
            </a:r>
          </a:p>
          <a:p>
            <a:pPr marL="400050" indent="-400050">
              <a:buAutoNum type="romanUcPeriod"/>
            </a:pPr>
            <a:r>
              <a:rPr lang="cs-CZ" b="1" dirty="0"/>
              <a:t>Pokud se odvolací orgán rozhodne doplnit dokazování/změní právní názor v neprospěch a stanoví lhůtu 10 dnů k vyjádření/návrhům odvolatele, lze si požádat o prodloužení?</a:t>
            </a:r>
          </a:p>
          <a:p>
            <a:pPr marL="400050" indent="-400050">
              <a:buAutoNum type="romanUcPeriod"/>
            </a:pPr>
            <a:r>
              <a:rPr lang="cs-CZ" b="1" dirty="0"/>
              <a:t>Uveďte souvislosti odvolacího řízení se lhůtou pro stanovení daně.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5638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D84B2-E150-43FF-AD46-1EA9DBAA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Obnova 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02123-62C8-4225-92BA-46598F956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Jen proti pravomocně ukončeným rozhodnutím (§ 117)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návrh (m. opravný) nebo z moci úřední (dozorčí), pokud: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Nové skutečnosti/důkazy, které nebylo možné dříve uplatnit a mají podstatný vliv na výrok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Rozhodnutí na základě padělku, nepravdivé výpovědi, posudku, apod.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Rozhodnutí na základě trestného činu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Předběžná otázka jinak rozhodnuta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DODAP má přednost (§ 117/2)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I. Podává se u prvoinstančního správce daně, do 6 měsíců (subjektivní),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objektivn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ě ve lhůtě pro stanovení/placení, nařizuje (rozhodnutím) poslední instance (§ 118 a 119)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Lze brojit proti zamítnutí návrhu na povolení obnovy i proti nařízení obnovy (z moci úřední)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II. Obnovené řízení provádí prvoinstanční správce daně, odkladný účinek pro původní během řízení, nové rozhodnutí ruší původní, lze se odvolat (§ 120)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056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D84B2-E150-43FF-AD46-1EA9DBAA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Přezkumné 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02123-62C8-4225-92BA-46598F956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Předběžný přezkum správce daně, pokud bylo rozhodnutí vydáno v rozporu se správním předpisem a vady významné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Podnět k nařízení (kterákoli osoba) se podává u poslední instance, lze požádat o informaci o vypořádání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I. O nařízení rozhoduje nadřízený poslední instance, res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iudicata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!, ve lhůtě pro stanovení/placení daně, vázanost důvody/názorem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Lze se odvolat proti nařízení přezkumného řízení, nicméně není nárok na jeho zahájení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II. Přezkumné řízení zahájeno nařízením, provádí poslední instance, odkladný účinek, úroky, zrušení původního rozhodnutí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Opravné prostředky možné proti novému rozhodnutí.</a:t>
            </a:r>
          </a:p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§ 124 Uspokojení ve správním soudnictví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podání žaloby (koncentrace) může poslední instance uspokojit žalobce změnou nebo zrušením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Nelze v neprospěch, nelze opravné prostředky, speciální postup dle SŘS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08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D84B2-E150-43FF-AD46-1EA9DBAA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Přezkumné řízení - příklad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02123-62C8-4225-92BA-46598F956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Klient podal správní žalobu proti rozhodnutí OFŘ, které je z části objektivně vadné. Co může OFŘ udělat?</a:t>
            </a:r>
          </a:p>
          <a:p>
            <a:pPr marL="400050" indent="-400050">
              <a:buAutoNum type="romanU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lze proti tomuto postupu brojit? Jak lze argumentovat?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617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3B3921"/>
      </a:dk2>
      <a:lt2>
        <a:srgbClr val="E8E5E2"/>
      </a:lt2>
      <a:accent1>
        <a:srgbClr val="85A4C6"/>
      </a:accent1>
      <a:accent2>
        <a:srgbClr val="71ACB3"/>
      </a:accent2>
      <a:accent3>
        <a:srgbClr val="7BAC9C"/>
      </a:accent3>
      <a:accent4>
        <a:srgbClr val="70B281"/>
      </a:accent4>
      <a:accent5>
        <a:srgbClr val="83AD7B"/>
      </a:accent5>
      <a:accent6>
        <a:srgbClr val="8FAB6B"/>
      </a:accent6>
      <a:hlink>
        <a:srgbClr val="9B7E5E"/>
      </a:hlink>
      <a:folHlink>
        <a:srgbClr val="828282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850</Words>
  <Application>Microsoft Office PowerPoint</Application>
  <PresentationFormat>Widescreen</PresentationFormat>
  <Paragraphs>95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Garamond</vt:lpstr>
      <vt:lpstr>Sagona Book</vt:lpstr>
      <vt:lpstr>Sagona ExtraLight</vt:lpstr>
      <vt:lpstr>SavonVTI</vt:lpstr>
      <vt:lpstr>Vybrané problémy opravných prostředků</vt:lpstr>
      <vt:lpstr>Obsah</vt:lpstr>
      <vt:lpstr>Opravné prostředky dle daňového řádu (§ 108)</vt:lpstr>
      <vt:lpstr>Odvolání – charakteristika, lhůty, adresát</vt:lpstr>
      <vt:lpstr>Odvolací řízení</vt:lpstr>
      <vt:lpstr>Odvolací řízení – úkoly a praktická doporučení</vt:lpstr>
      <vt:lpstr>Obnova řízení</vt:lpstr>
      <vt:lpstr>Přezkumné řízení</vt:lpstr>
      <vt:lpstr>Přezkumné řízení - příklad</vt:lpstr>
      <vt:lpstr>Další instrumenty</vt:lpstr>
      <vt:lpstr>DISKUZE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problémy daňových tvrzení</dc:title>
  <dc:creator>Jiří Kappel</dc:creator>
  <cp:lastModifiedBy>EY</cp:lastModifiedBy>
  <cp:revision>34</cp:revision>
  <dcterms:created xsi:type="dcterms:W3CDTF">2019-11-26T20:14:41Z</dcterms:created>
  <dcterms:modified xsi:type="dcterms:W3CDTF">2019-12-11T10:43:13Z</dcterms:modified>
</cp:coreProperties>
</file>