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653" r:id="rId2"/>
  </p:sldMasterIdLst>
  <p:notesMasterIdLst>
    <p:notesMasterId r:id="rId22"/>
  </p:notesMasterIdLst>
  <p:handoutMasterIdLst>
    <p:handoutMasterId r:id="rId23"/>
  </p:handoutMasterIdLst>
  <p:sldIdLst>
    <p:sldId id="309" r:id="rId3"/>
    <p:sldId id="310" r:id="rId4"/>
    <p:sldId id="311" r:id="rId5"/>
    <p:sldId id="312" r:id="rId6"/>
    <p:sldId id="313" r:id="rId7"/>
    <p:sldId id="314" r:id="rId8"/>
    <p:sldId id="315" r:id="rId9"/>
    <p:sldId id="316" r:id="rId10"/>
    <p:sldId id="317" r:id="rId11"/>
    <p:sldId id="318" r:id="rId12"/>
    <p:sldId id="326" r:id="rId13"/>
    <p:sldId id="319" r:id="rId14"/>
    <p:sldId id="320" r:id="rId15"/>
    <p:sldId id="321" r:id="rId16"/>
    <p:sldId id="322" r:id="rId17"/>
    <p:sldId id="323" r:id="rId18"/>
    <p:sldId id="327" r:id="rId19"/>
    <p:sldId id="328" r:id="rId20"/>
    <p:sldId id="329" r:id="rId21"/>
  </p:sldIdLst>
  <p:sldSz cx="9144000" cy="6858000" type="screen4x3"/>
  <p:notesSz cx="6858000" cy="9144000"/>
  <p:defaultTextStyle>
    <a:defPPr>
      <a:defRPr lang="cs-CZ"/>
    </a:defPPr>
    <a:lvl1pPr algn="r" rtl="0" fontAlgn="base">
      <a:spcBef>
        <a:spcPct val="0"/>
      </a:spcBef>
      <a:spcAft>
        <a:spcPct val="0"/>
      </a:spcAft>
      <a:defRPr sz="1600" kern="1200">
        <a:solidFill>
          <a:schemeClr val="tx1"/>
        </a:solidFill>
        <a:latin typeface="Arial" charset="0"/>
        <a:ea typeface="+mn-ea"/>
        <a:cs typeface="+mn-cs"/>
      </a:defRPr>
    </a:lvl1pPr>
    <a:lvl2pPr marL="457200" algn="r" rtl="0" fontAlgn="base">
      <a:spcBef>
        <a:spcPct val="0"/>
      </a:spcBef>
      <a:spcAft>
        <a:spcPct val="0"/>
      </a:spcAft>
      <a:defRPr sz="1600" kern="1200">
        <a:solidFill>
          <a:schemeClr val="tx1"/>
        </a:solidFill>
        <a:latin typeface="Arial" charset="0"/>
        <a:ea typeface="+mn-ea"/>
        <a:cs typeface="+mn-cs"/>
      </a:defRPr>
    </a:lvl2pPr>
    <a:lvl3pPr marL="914400" algn="r" rtl="0" fontAlgn="base">
      <a:spcBef>
        <a:spcPct val="0"/>
      </a:spcBef>
      <a:spcAft>
        <a:spcPct val="0"/>
      </a:spcAft>
      <a:defRPr sz="1600" kern="1200">
        <a:solidFill>
          <a:schemeClr val="tx1"/>
        </a:solidFill>
        <a:latin typeface="Arial" charset="0"/>
        <a:ea typeface="+mn-ea"/>
        <a:cs typeface="+mn-cs"/>
      </a:defRPr>
    </a:lvl3pPr>
    <a:lvl4pPr marL="1371600" algn="r" rtl="0" fontAlgn="base">
      <a:spcBef>
        <a:spcPct val="0"/>
      </a:spcBef>
      <a:spcAft>
        <a:spcPct val="0"/>
      </a:spcAft>
      <a:defRPr sz="1600" kern="1200">
        <a:solidFill>
          <a:schemeClr val="tx1"/>
        </a:solidFill>
        <a:latin typeface="Arial" charset="0"/>
        <a:ea typeface="+mn-ea"/>
        <a:cs typeface="+mn-cs"/>
      </a:defRPr>
    </a:lvl4pPr>
    <a:lvl5pPr marL="1828800" algn="r"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E5D5BD"/>
    <a:srgbClr val="E7C99D"/>
    <a:srgbClr val="80379B"/>
    <a:srgbClr val="A9AAAE"/>
    <a:srgbClr val="68676C"/>
    <a:srgbClr val="DFE1E2"/>
    <a:srgbClr val="F6F6F7"/>
    <a:srgbClr val="DFE0E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94747" autoAdjust="0"/>
  </p:normalViewPr>
  <p:slideViewPr>
    <p:cSldViewPr>
      <p:cViewPr varScale="1">
        <p:scale>
          <a:sx n="103" d="100"/>
          <a:sy n="103" d="100"/>
        </p:scale>
        <p:origin x="-132"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85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cs-CZ" altLang="cs-CZ"/>
          </a:p>
        </p:txBody>
      </p:sp>
      <p:sp>
        <p:nvSpPr>
          <p:cNvPr id="23859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ltLang="cs-CZ"/>
          </a:p>
        </p:txBody>
      </p:sp>
      <p:sp>
        <p:nvSpPr>
          <p:cNvPr id="23859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cs-CZ" altLang="cs-CZ"/>
          </a:p>
        </p:txBody>
      </p:sp>
      <p:sp>
        <p:nvSpPr>
          <p:cNvPr id="23859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fld id="{004AE451-AC60-4ABC-B937-7D29199F8560}" type="slidenum">
              <a:rPr lang="cs-CZ" altLang="cs-CZ"/>
              <a:pPr>
                <a:defRPr/>
              </a:pPr>
              <a:t>‹#›</a:t>
            </a:fld>
            <a:endParaRPr lang="cs-CZ" altLang="cs-CZ"/>
          </a:p>
        </p:txBody>
      </p:sp>
    </p:spTree>
    <p:extLst>
      <p:ext uri="{BB962C8B-B14F-4D97-AF65-F5344CB8AC3E}">
        <p14:creationId xmlns:p14="http://schemas.microsoft.com/office/powerpoint/2010/main" xmlns="" val="16618511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48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cs-CZ" altLang="cs-CZ"/>
          </a:p>
        </p:txBody>
      </p:sp>
      <p:sp>
        <p:nvSpPr>
          <p:cNvPr id="3348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cs-CZ" altLang="cs-CZ"/>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348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noProof="0" smtClean="0"/>
              <a:t>Klepnutím lze upravit styly předlohy textu.</a:t>
            </a:r>
          </a:p>
          <a:p>
            <a:pPr lvl="1"/>
            <a:r>
              <a:rPr lang="cs-CZ" altLang="cs-CZ" noProof="0" smtClean="0"/>
              <a:t>Druhá úroveň</a:t>
            </a:r>
          </a:p>
          <a:p>
            <a:pPr lvl="2"/>
            <a:r>
              <a:rPr lang="cs-CZ" altLang="cs-CZ" noProof="0" smtClean="0"/>
              <a:t>Třetí úroveň</a:t>
            </a:r>
          </a:p>
          <a:p>
            <a:pPr lvl="3"/>
            <a:r>
              <a:rPr lang="cs-CZ" altLang="cs-CZ" noProof="0" smtClean="0"/>
              <a:t>Čtvrtá úroveň</a:t>
            </a:r>
          </a:p>
          <a:p>
            <a:pPr lvl="4"/>
            <a:r>
              <a:rPr lang="cs-CZ" altLang="cs-CZ" noProof="0" smtClean="0"/>
              <a:t>Pátá úroveň</a:t>
            </a:r>
          </a:p>
        </p:txBody>
      </p:sp>
      <p:sp>
        <p:nvSpPr>
          <p:cNvPr id="3348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cs-CZ" altLang="cs-CZ"/>
          </a:p>
        </p:txBody>
      </p:sp>
      <p:sp>
        <p:nvSpPr>
          <p:cNvPr id="3348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fld id="{71E7D771-7D9A-4B93-8D6F-DF8DB1C51B30}" type="slidenum">
              <a:rPr lang="cs-CZ" altLang="cs-CZ"/>
              <a:pPr>
                <a:defRPr/>
              </a:pPr>
              <a:t>‹#›</a:t>
            </a:fld>
            <a:endParaRPr lang="cs-CZ" altLang="cs-CZ"/>
          </a:p>
        </p:txBody>
      </p:sp>
    </p:spTree>
    <p:extLst>
      <p:ext uri="{BB962C8B-B14F-4D97-AF65-F5344CB8AC3E}">
        <p14:creationId xmlns:p14="http://schemas.microsoft.com/office/powerpoint/2010/main" xmlns="" val="23791239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Rectangle 14"/>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endParaRPr lang="cs-CZ"/>
          </a:p>
        </p:txBody>
      </p:sp>
      <p:pic>
        <p:nvPicPr>
          <p:cNvPr id="5" name="Picture 21" descr="pruh+znak_PF_13_gray5+fialovy_RGB"/>
          <p:cNvPicPr>
            <a:picLocks noChangeAspect="1" noChangeArrowheads="1"/>
          </p:cNvPicPr>
          <p:nvPr/>
        </p:nvPicPr>
        <p:blipFill>
          <a:blip r:embed="rId2" cstate="print"/>
          <a:srcRect t="15526" b="33673"/>
          <a:stretch>
            <a:fillRect/>
          </a:stretch>
        </p:blipFill>
        <p:spPr bwMode="auto">
          <a:xfrm>
            <a:off x="415925" y="-63500"/>
            <a:ext cx="2339975" cy="6910388"/>
          </a:xfrm>
          <a:prstGeom prst="rect">
            <a:avLst/>
          </a:prstGeom>
          <a:noFill/>
          <a:ln w="9525">
            <a:noFill/>
            <a:miter lim="800000"/>
            <a:headEnd/>
            <a:tailEnd/>
          </a:ln>
        </p:spPr>
      </p:pic>
      <p:pic>
        <p:nvPicPr>
          <p:cNvPr id="6" name="Picture 25" descr="PF_PPT"/>
          <p:cNvPicPr>
            <a:picLocks noChangeAspect="1" noChangeArrowheads="1"/>
          </p:cNvPicPr>
          <p:nvPr/>
        </p:nvPicPr>
        <p:blipFill>
          <a:blip r:embed="rId3" cstate="print"/>
          <a:srcRect/>
          <a:stretch>
            <a:fillRect/>
          </a:stretch>
        </p:blipFill>
        <p:spPr bwMode="auto">
          <a:xfrm>
            <a:off x="2705100" y="431800"/>
            <a:ext cx="5391150" cy="1666875"/>
          </a:xfrm>
          <a:prstGeom prst="rect">
            <a:avLst/>
          </a:prstGeom>
          <a:noFill/>
          <a:ln w="9525">
            <a:noFill/>
            <a:miter lim="800000"/>
            <a:headEnd/>
            <a:tailEnd/>
          </a:ln>
        </p:spPr>
      </p:pic>
      <p:sp>
        <p:nvSpPr>
          <p:cNvPr id="7" name="Rectangle 26"/>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endParaRPr lang="cs-CZ"/>
          </a:p>
        </p:txBody>
      </p:sp>
      <p:sp>
        <p:nvSpPr>
          <p:cNvPr id="251908" name="Rectangle 4"/>
          <p:cNvSpPr>
            <a:spLocks noGrp="1" noChangeArrowheads="1"/>
          </p:cNvSpPr>
          <p:nvPr>
            <p:ph type="ctrTitle"/>
          </p:nvPr>
        </p:nvSpPr>
        <p:spPr>
          <a:xfrm>
            <a:off x="2705100" y="3860800"/>
            <a:ext cx="5969000" cy="2376488"/>
          </a:xfrm>
        </p:spPr>
        <p:txBody>
          <a:bodyPr bIns="1080000"/>
          <a:lstStyle>
            <a:lvl1pPr>
              <a:defRPr sz="4600"/>
            </a:lvl1pPr>
          </a:lstStyle>
          <a:p>
            <a:pPr lvl="0"/>
            <a:r>
              <a:rPr lang="cs-CZ" altLang="cs-CZ" noProof="0" smtClean="0"/>
              <a:t>Klepnutím lze upravit styl </a:t>
            </a:r>
            <a:br>
              <a:rPr lang="cs-CZ" altLang="cs-CZ" noProof="0" smtClean="0"/>
            </a:br>
            <a:r>
              <a:rPr lang="cs-CZ" altLang="cs-CZ" noProof="0" smtClean="0"/>
              <a:t>předlohy nadpisů.</a:t>
            </a:r>
          </a:p>
        </p:txBody>
      </p:sp>
      <p:sp>
        <p:nvSpPr>
          <p:cNvPr id="251909" name="Rectangle 5"/>
          <p:cNvSpPr>
            <a:spLocks noGrp="1" noChangeArrowheads="1"/>
          </p:cNvSpPr>
          <p:nvPr>
            <p:ph type="subTitle" idx="1"/>
          </p:nvPr>
        </p:nvSpPr>
        <p:spPr>
          <a:xfrm>
            <a:off x="2705100" y="3141663"/>
            <a:ext cx="5969000" cy="647700"/>
          </a:xfrm>
        </p:spPr>
        <p:txBody>
          <a:bodyPr/>
          <a:lstStyle>
            <a:lvl1pPr marL="0" indent="0">
              <a:buFont typeface="Wingdings" pitchFamily="2" charset="2"/>
              <a:buNone/>
              <a:defRPr>
                <a:solidFill>
                  <a:srgbClr val="68676C"/>
                </a:solidFill>
              </a:defRPr>
            </a:lvl1pPr>
          </a:lstStyle>
          <a:p>
            <a:pPr lvl="0"/>
            <a:r>
              <a:rPr lang="cs-CZ" altLang="cs-CZ" noProof="0" smtClean="0"/>
              <a:t>Klepnutím lze upravit styl předlohy podnadpisů.</a:t>
            </a:r>
          </a:p>
        </p:txBody>
      </p:sp>
      <p:sp>
        <p:nvSpPr>
          <p:cNvPr id="8" name="Rectangle 6"/>
          <p:cNvSpPr>
            <a:spLocks noGrp="1" noChangeArrowheads="1"/>
          </p:cNvSpPr>
          <p:nvPr>
            <p:ph type="ftr" sz="quarter" idx="10"/>
          </p:nvPr>
        </p:nvSpPr>
        <p:spPr>
          <a:xfrm>
            <a:off x="2705100" y="6442075"/>
            <a:ext cx="4960938" cy="2794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r>
              <a:rPr lang="cs-CZ" altLang="cs-CZ"/>
              <a:t>Zápatí prezentace</a:t>
            </a:r>
          </a:p>
        </p:txBody>
      </p:sp>
      <p:sp>
        <p:nvSpPr>
          <p:cNvPr id="9" name="Rectangle 7"/>
          <p:cNvSpPr>
            <a:spLocks noGrp="1" noChangeArrowheads="1"/>
          </p:cNvSpPr>
          <p:nvPr>
            <p:ph type="sldNum" sz="quarter" idx="11"/>
          </p:nvPr>
        </p:nvSpPr>
        <p:spPr>
          <a:xfrm>
            <a:off x="8027988" y="6442075"/>
            <a:ext cx="658812" cy="279400"/>
          </a:xfrm>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lvl1pPr>
              <a:defRPr smtClean="0"/>
            </a:lvl1pPr>
          </a:lstStyle>
          <a:p>
            <a:pPr>
              <a:defRPr/>
            </a:pPr>
            <a:fld id="{B9192BF9-C8D4-4983-A146-D8B892951DB5}" type="slidenum">
              <a:rPr lang="cs-CZ" altLang="cs-CZ"/>
              <a:pPr>
                <a:defRPr/>
              </a:pPr>
              <a:t>‹#›</a:t>
            </a:fld>
            <a:endParaRPr lang="cs-CZ" alt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A0B72BD0-3FAD-486C-AB74-87559D88EF5E}" type="slidenum">
              <a:rPr lang="cs-CZ" altLang="cs-CZ"/>
              <a:pPr>
                <a:defRPr/>
              </a:pPr>
              <a:t>‹#›</a:t>
            </a:fld>
            <a:endParaRPr lang="cs-CZ" alt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40525" y="1125538"/>
            <a:ext cx="1946275" cy="5005387"/>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900113" y="1125538"/>
            <a:ext cx="5688012" cy="5005387"/>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06BF0D3D-B842-4EBA-8B5B-771C9ADB8F2E}" type="slidenum">
              <a:rPr lang="cs-CZ" altLang="cs-CZ"/>
              <a:pPr>
                <a:defRPr/>
              </a:pPr>
              <a:t>‹#›</a:t>
            </a:fld>
            <a:endParaRPr lang="cs-CZ" altLang="cs-CZ"/>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a:xfrm>
            <a:off x="457200" y="1600200"/>
            <a:ext cx="8229600" cy="4525963"/>
          </a:xfrm>
          <a:prstGeom prst="rect">
            <a:avLst/>
          </a:prstGeo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8847FFC5-F433-4ED2-88B9-8EC55C9DBDDA}" type="slidenum">
              <a:rPr lang="cs-CZ" altLang="cs-CZ"/>
              <a:pPr>
                <a:defRPr/>
              </a:pPr>
              <a:t>‹#›</a:t>
            </a:fld>
            <a:endParaRPr lang="cs-CZ" altLang="cs-CZ"/>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8229600" cy="4525963"/>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1600200"/>
            <a:ext cx="2057400" cy="485298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1600200"/>
            <a:ext cx="6019800" cy="4852988"/>
          </a:xfrm>
          <a:prstGeom prst="rect">
            <a:avLst/>
          </a:prstGeo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5" name="Rectangle 5"/>
          <p:cNvSpPr>
            <a:spLocks noGrp="1" noChangeArrowheads="1"/>
          </p:cNvSpPr>
          <p:nvPr>
            <p:ph type="sldNum" sz="quarter" idx="11"/>
          </p:nvPr>
        </p:nvSpPr>
        <p:spPr>
          <a:ln/>
        </p:spPr>
        <p:txBody>
          <a:bodyPr/>
          <a:lstStyle>
            <a:lvl1pPr>
              <a:defRPr/>
            </a:lvl1pPr>
          </a:lstStyle>
          <a:p>
            <a:pPr>
              <a:defRPr/>
            </a:pPr>
            <a:fld id="{C7588B63-5341-4E6B-BB63-129F94A9E21A}" type="slidenum">
              <a:rPr lang="cs-CZ" altLang="cs-CZ"/>
              <a:pPr>
                <a:defRPr/>
              </a:pPr>
              <a:t>‹#›</a:t>
            </a:fld>
            <a:endParaRPr lang="cs-CZ" alt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9001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862513" y="1773238"/>
            <a:ext cx="3810000" cy="43576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30DBF077-653E-418E-A1CA-A5A753C6582F}" type="slidenum">
              <a:rPr lang="cs-CZ" altLang="cs-CZ"/>
              <a:pPr>
                <a:defRPr/>
              </a:pPr>
              <a:t>‹#›</a:t>
            </a:fld>
            <a:endParaRPr lang="cs-CZ" alt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8" name="Rectangle 5"/>
          <p:cNvSpPr>
            <a:spLocks noGrp="1" noChangeArrowheads="1"/>
          </p:cNvSpPr>
          <p:nvPr>
            <p:ph type="sldNum" sz="quarter" idx="11"/>
          </p:nvPr>
        </p:nvSpPr>
        <p:spPr>
          <a:ln/>
        </p:spPr>
        <p:txBody>
          <a:bodyPr/>
          <a:lstStyle>
            <a:lvl1pPr>
              <a:defRPr/>
            </a:lvl1pPr>
          </a:lstStyle>
          <a:p>
            <a:pPr>
              <a:defRPr/>
            </a:pPr>
            <a:fld id="{D137880F-2D66-4FCB-8F32-7B1F0F438B24}" type="slidenum">
              <a:rPr lang="cs-CZ" altLang="cs-CZ"/>
              <a:pPr>
                <a:defRPr/>
              </a:pPr>
              <a:t>‹#›</a:t>
            </a:fld>
            <a:endParaRPr lang="cs-CZ" alt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4" name="Rectangle 5"/>
          <p:cNvSpPr>
            <a:spLocks noGrp="1" noChangeArrowheads="1"/>
          </p:cNvSpPr>
          <p:nvPr>
            <p:ph type="sldNum" sz="quarter" idx="11"/>
          </p:nvPr>
        </p:nvSpPr>
        <p:spPr>
          <a:ln/>
        </p:spPr>
        <p:txBody>
          <a:bodyPr/>
          <a:lstStyle>
            <a:lvl1pPr>
              <a:defRPr/>
            </a:lvl1pPr>
          </a:lstStyle>
          <a:p>
            <a:pPr>
              <a:defRPr/>
            </a:pPr>
            <a:fld id="{16EAE2C3-133F-46DF-883A-6EFCA7F6912C}" type="slidenum">
              <a:rPr lang="cs-CZ" altLang="cs-CZ"/>
              <a:pPr>
                <a:defRPr/>
              </a:pPr>
              <a:t>‹#›</a:t>
            </a:fld>
            <a:endParaRPr lang="cs-CZ" alt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3" name="Rectangle 5"/>
          <p:cNvSpPr>
            <a:spLocks noGrp="1" noChangeArrowheads="1"/>
          </p:cNvSpPr>
          <p:nvPr>
            <p:ph type="sldNum" sz="quarter" idx="11"/>
          </p:nvPr>
        </p:nvSpPr>
        <p:spPr>
          <a:ln/>
        </p:spPr>
        <p:txBody>
          <a:bodyPr/>
          <a:lstStyle>
            <a:lvl1pPr>
              <a:defRPr/>
            </a:lvl1pPr>
          </a:lstStyle>
          <a:p>
            <a:pPr>
              <a:defRPr/>
            </a:pPr>
            <a:fld id="{36605CD5-AD95-4CE8-8F6E-2D71AE6ED863}" type="slidenum">
              <a:rPr lang="cs-CZ" altLang="cs-CZ"/>
              <a:pPr>
                <a:defRPr/>
              </a:pPr>
              <a:t>‹#›</a:t>
            </a:fld>
            <a:endParaRPr lang="cs-CZ" alt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60D3FD84-B3EB-4D06-87A2-2DD6D65553E5}" type="slidenum">
              <a:rPr lang="cs-CZ" altLang="cs-CZ"/>
              <a:pPr>
                <a:defRPr/>
              </a:pPr>
              <a:t>‹#›</a:t>
            </a:fld>
            <a:endParaRPr lang="cs-CZ" alt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ftr" sz="quarter" idx="10"/>
          </p:nvPr>
        </p:nvSpPr>
        <p:spPr>
          <a:ln/>
        </p:spPr>
        <p:txBody>
          <a:bodyPr/>
          <a:lstStyle>
            <a:lvl1pPr>
              <a:defRPr/>
            </a:lvl1pPr>
          </a:lstStyle>
          <a:p>
            <a:pPr>
              <a:defRPr/>
            </a:pPr>
            <a:r>
              <a:rPr lang="cs-CZ" altLang="cs-CZ"/>
              <a:t>Zápatí prezentace</a:t>
            </a:r>
          </a:p>
        </p:txBody>
      </p:sp>
      <p:sp>
        <p:nvSpPr>
          <p:cNvPr id="6" name="Rectangle 5"/>
          <p:cNvSpPr>
            <a:spLocks noGrp="1" noChangeArrowheads="1"/>
          </p:cNvSpPr>
          <p:nvPr>
            <p:ph type="sldNum" sz="quarter" idx="11"/>
          </p:nvPr>
        </p:nvSpPr>
        <p:spPr>
          <a:ln/>
        </p:spPr>
        <p:txBody>
          <a:bodyPr/>
          <a:lstStyle>
            <a:lvl1pPr>
              <a:defRPr/>
            </a:lvl1pPr>
          </a:lstStyle>
          <a:p>
            <a:pPr>
              <a:defRPr/>
            </a:pPr>
            <a:fld id="{E4F49281-9FD5-4BCB-967F-57C1163E5119}" type="slidenum">
              <a:rPr lang="cs-CZ" altLang="cs-CZ"/>
              <a:pPr>
                <a:defRPr/>
              </a:pPr>
              <a:t>‹#›</a:t>
            </a:fld>
            <a:endParaRPr lang="cs-CZ" alt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emf"/><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1026" name="Rectangle 12"/>
          <p:cNvSpPr>
            <a:spLocks noChangeArrowheads="1"/>
          </p:cNvSpPr>
          <p:nvPr/>
        </p:nvSpPr>
        <p:spPr bwMode="auto">
          <a:xfrm>
            <a:off x="0" y="-6350"/>
            <a:ext cx="9144000" cy="889000"/>
          </a:xfrm>
          <a:prstGeom prst="rect">
            <a:avLst/>
          </a:prstGeom>
          <a:solidFill>
            <a:srgbClr val="DFE1E2"/>
          </a:solidFill>
          <a:ln w="9525">
            <a:noFill/>
            <a:miter lim="800000"/>
            <a:headEnd/>
            <a:tailEnd/>
          </a:ln>
          <a:effectLst/>
        </p:spPr>
        <p:txBody>
          <a:bodyPr wrap="none" anchor="ctr"/>
          <a:lstStyle/>
          <a:p>
            <a:pPr algn="ctr"/>
            <a:endParaRPr lang="cs-CZ" altLang="cs-CZ"/>
          </a:p>
        </p:txBody>
      </p:sp>
      <p:sp>
        <p:nvSpPr>
          <p:cNvPr id="1027" name="Rectangle 2"/>
          <p:cNvSpPr>
            <a:spLocks noGrp="1" noChangeArrowheads="1"/>
          </p:cNvSpPr>
          <p:nvPr>
            <p:ph type="title"/>
          </p:nvPr>
        </p:nvSpPr>
        <p:spPr bwMode="auto">
          <a:xfrm>
            <a:off x="914400" y="1125538"/>
            <a:ext cx="7772400" cy="50323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altLang="cs-CZ" smtClean="0"/>
              <a:t>Klepnutím lze upravit styl předlohy nadpisů.</a:t>
            </a:r>
          </a:p>
        </p:txBody>
      </p:sp>
      <p:sp>
        <p:nvSpPr>
          <p:cNvPr id="1028" name="Rectangle 3"/>
          <p:cNvSpPr>
            <a:spLocks noGrp="1" noChangeArrowheads="1"/>
          </p:cNvSpPr>
          <p:nvPr>
            <p:ph type="body" idx="1"/>
          </p:nvPr>
        </p:nvSpPr>
        <p:spPr bwMode="auto">
          <a:xfrm>
            <a:off x="900113" y="1773238"/>
            <a:ext cx="7772400" cy="4357687"/>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226308" name="Rectangle 4"/>
          <p:cNvSpPr>
            <a:spLocks noGrp="1" noChangeArrowheads="1"/>
          </p:cNvSpPr>
          <p:nvPr>
            <p:ph type="ftr" sz="quarter" idx="3"/>
          </p:nvPr>
        </p:nvSpPr>
        <p:spPr bwMode="auto">
          <a:xfrm>
            <a:off x="898525" y="6442075"/>
            <a:ext cx="6837363" cy="263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smtClean="0">
                <a:solidFill>
                  <a:srgbClr val="777777"/>
                </a:solidFill>
                <a:latin typeface="+mn-lt"/>
              </a:defRPr>
            </a:lvl1pPr>
          </a:lstStyle>
          <a:p>
            <a:pPr>
              <a:defRPr/>
            </a:pPr>
            <a:r>
              <a:rPr lang="cs-CZ" altLang="cs-CZ"/>
              <a:t>Zápatí prezentace</a:t>
            </a:r>
          </a:p>
        </p:txBody>
      </p:sp>
      <p:sp>
        <p:nvSpPr>
          <p:cNvPr id="226309" name="Rectangle 5"/>
          <p:cNvSpPr>
            <a:spLocks noGrp="1" noChangeArrowheads="1"/>
          </p:cNvSpPr>
          <p:nvPr>
            <p:ph type="sldNum" sz="quarter" idx="4"/>
          </p:nvPr>
        </p:nvSpPr>
        <p:spPr bwMode="auto">
          <a:xfrm>
            <a:off x="8023225" y="6442075"/>
            <a:ext cx="663575" cy="263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b="1" smtClean="0">
                <a:latin typeface="+mn-lt"/>
              </a:defRPr>
            </a:lvl1pPr>
          </a:lstStyle>
          <a:p>
            <a:pPr>
              <a:defRPr/>
            </a:pPr>
            <a:fld id="{4ECE1551-AEB7-4322-A169-7534DCE4663C}" type="slidenum">
              <a:rPr lang="cs-CZ" altLang="cs-CZ"/>
              <a:pPr>
                <a:defRPr/>
              </a:pPr>
              <a:t>‹#›</a:t>
            </a:fld>
            <a:endParaRPr lang="cs-CZ" altLang="cs-CZ"/>
          </a:p>
        </p:txBody>
      </p:sp>
      <p:sp>
        <p:nvSpPr>
          <p:cNvPr id="1031" name="Text Box 10"/>
          <p:cNvSpPr txBox="1">
            <a:spLocks noChangeArrowheads="1"/>
          </p:cNvSpPr>
          <p:nvPr/>
        </p:nvSpPr>
        <p:spPr bwMode="auto">
          <a:xfrm>
            <a:off x="6588125" y="161925"/>
            <a:ext cx="2160588" cy="212725"/>
          </a:xfrm>
          <a:prstGeom prst="rect">
            <a:avLst/>
          </a:prstGeom>
          <a:noFill/>
          <a:ln w="9525">
            <a:noFill/>
            <a:miter lim="800000"/>
            <a:headEnd/>
            <a:tailEnd/>
          </a:ln>
          <a:effectLst/>
        </p:spPr>
        <p:txBody>
          <a:bodyPr lIns="0" tIns="0" rIns="0" bIns="0">
            <a:spAutoFit/>
          </a:bodyPr>
          <a:lstStyle/>
          <a:p>
            <a:r>
              <a:rPr lang="cs-CZ" altLang="cs-CZ" sz="1400">
                <a:solidFill>
                  <a:srgbClr val="68676C"/>
                </a:solidFill>
                <a:latin typeface="Trebuchet MS" pitchFamily="34" charset="0"/>
              </a:rPr>
              <a:t>www.law.muni.cz</a:t>
            </a:r>
          </a:p>
        </p:txBody>
      </p:sp>
      <p:pic>
        <p:nvPicPr>
          <p:cNvPr id="1032" name="Picture 18" descr="PF_PPT2"/>
          <p:cNvPicPr>
            <a:picLocks noChangeAspect="1" noChangeArrowheads="1"/>
          </p:cNvPicPr>
          <p:nvPr/>
        </p:nvPicPr>
        <p:blipFill>
          <a:blip r:embed="rId13" cstate="print"/>
          <a:srcRect/>
          <a:stretch>
            <a:fillRect/>
          </a:stretch>
        </p:blipFill>
        <p:spPr bwMode="auto">
          <a:xfrm>
            <a:off x="2705100" y="214313"/>
            <a:ext cx="2422525" cy="406400"/>
          </a:xfrm>
          <a:prstGeom prst="rect">
            <a:avLst/>
          </a:prstGeom>
          <a:noFill/>
          <a:ln w="9525">
            <a:noFill/>
            <a:miter lim="800000"/>
            <a:headEnd/>
            <a:tailEnd/>
          </a:ln>
        </p:spPr>
      </p:pic>
      <p:pic>
        <p:nvPicPr>
          <p:cNvPr id="1033" name="Picture 24" descr="PF_PPT_nahled"/>
          <p:cNvPicPr>
            <a:picLocks noChangeAspect="1" noChangeArrowheads="1"/>
          </p:cNvPicPr>
          <p:nvPr/>
        </p:nvPicPr>
        <p:blipFill>
          <a:blip r:embed="rId14" cstate="print"/>
          <a:srcRect/>
          <a:stretch>
            <a:fillRect/>
          </a:stretch>
        </p:blipFill>
        <p:spPr bwMode="auto">
          <a:xfrm>
            <a:off x="415925" y="-6350"/>
            <a:ext cx="2339975" cy="884238"/>
          </a:xfrm>
          <a:prstGeom prst="rect">
            <a:avLst/>
          </a:prstGeom>
          <a:noFill/>
          <a:ln w="9525">
            <a:noFill/>
            <a:miter lim="800000"/>
            <a:headEnd/>
            <a:tailEnd/>
          </a:ln>
        </p:spPr>
      </p:pic>
      <p:sp>
        <p:nvSpPr>
          <p:cNvPr id="1034" name="Rectangle 25"/>
          <p:cNvSpPr>
            <a:spLocks noChangeArrowheads="1"/>
          </p:cNvSpPr>
          <p:nvPr/>
        </p:nvSpPr>
        <p:spPr bwMode="auto">
          <a:xfrm>
            <a:off x="6391275" y="819150"/>
            <a:ext cx="2752725" cy="115888"/>
          </a:xfrm>
          <a:prstGeom prst="rect">
            <a:avLst/>
          </a:prstGeom>
          <a:solidFill>
            <a:srgbClr val="80379B"/>
          </a:solidFill>
          <a:ln w="9525">
            <a:noFill/>
            <a:miter lim="800000"/>
            <a:headEnd/>
            <a:tailEnd/>
          </a:ln>
          <a:effec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98"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iming>
    <p:tnLst>
      <p:par>
        <p:cTn id="1" dur="indefinite" restart="never" nodeType="tmRoot"/>
      </p:par>
    </p:tnLst>
  </p:timing>
  <p:hf hdr="0" dt="0"/>
  <p:txStyles>
    <p:titleStyle>
      <a:lvl1pPr algn="l" rtl="0" eaLnBrk="0" fontAlgn="base" hangingPunct="0">
        <a:spcBef>
          <a:spcPct val="0"/>
        </a:spcBef>
        <a:spcAft>
          <a:spcPct val="0"/>
        </a:spcAft>
        <a:defRPr sz="3200">
          <a:solidFill>
            <a:schemeClr val="tx1"/>
          </a:solidFill>
          <a:latin typeface="+mj-lt"/>
          <a:ea typeface="+mj-ea"/>
          <a:cs typeface="+mj-cs"/>
        </a:defRPr>
      </a:lvl1pPr>
      <a:lvl2pPr algn="l" rtl="0" eaLnBrk="0" fontAlgn="base" hangingPunct="0">
        <a:spcBef>
          <a:spcPct val="0"/>
        </a:spcBef>
        <a:spcAft>
          <a:spcPct val="0"/>
        </a:spcAft>
        <a:defRPr sz="3200">
          <a:solidFill>
            <a:schemeClr val="tx1"/>
          </a:solidFill>
          <a:latin typeface="Trebuchet MS" pitchFamily="34" charset="0"/>
        </a:defRPr>
      </a:lvl2pPr>
      <a:lvl3pPr algn="l" rtl="0" eaLnBrk="0" fontAlgn="base" hangingPunct="0">
        <a:spcBef>
          <a:spcPct val="0"/>
        </a:spcBef>
        <a:spcAft>
          <a:spcPct val="0"/>
        </a:spcAft>
        <a:defRPr sz="3200">
          <a:solidFill>
            <a:schemeClr val="tx1"/>
          </a:solidFill>
          <a:latin typeface="Trebuchet MS" pitchFamily="34" charset="0"/>
        </a:defRPr>
      </a:lvl3pPr>
      <a:lvl4pPr algn="l" rtl="0" eaLnBrk="0" fontAlgn="base" hangingPunct="0">
        <a:spcBef>
          <a:spcPct val="0"/>
        </a:spcBef>
        <a:spcAft>
          <a:spcPct val="0"/>
        </a:spcAft>
        <a:defRPr sz="3200">
          <a:solidFill>
            <a:schemeClr val="tx1"/>
          </a:solidFill>
          <a:latin typeface="Trebuchet MS" pitchFamily="34" charset="0"/>
        </a:defRPr>
      </a:lvl4pPr>
      <a:lvl5pPr algn="l" rtl="0" eaLnBrk="0" fontAlgn="base" hangingPunct="0">
        <a:spcBef>
          <a:spcPct val="0"/>
        </a:spcBef>
        <a:spcAft>
          <a:spcPct val="0"/>
        </a:spcAft>
        <a:defRPr sz="3200">
          <a:solidFill>
            <a:schemeClr val="tx1"/>
          </a:solidFill>
          <a:latin typeface="Trebuchet MS" pitchFamily="34" charset="0"/>
        </a:defRPr>
      </a:lvl5pPr>
      <a:lvl6pPr marL="457200" algn="l" rtl="0" fontAlgn="base">
        <a:spcBef>
          <a:spcPct val="0"/>
        </a:spcBef>
        <a:spcAft>
          <a:spcPct val="0"/>
        </a:spcAft>
        <a:defRPr sz="3200">
          <a:solidFill>
            <a:schemeClr val="tx1"/>
          </a:solidFill>
          <a:latin typeface="Trebuchet MS" pitchFamily="34" charset="0"/>
        </a:defRPr>
      </a:lvl6pPr>
      <a:lvl7pPr marL="914400" algn="l" rtl="0" fontAlgn="base">
        <a:spcBef>
          <a:spcPct val="0"/>
        </a:spcBef>
        <a:spcAft>
          <a:spcPct val="0"/>
        </a:spcAft>
        <a:defRPr sz="3200">
          <a:solidFill>
            <a:schemeClr val="tx1"/>
          </a:solidFill>
          <a:latin typeface="Trebuchet MS" pitchFamily="34" charset="0"/>
        </a:defRPr>
      </a:lvl7pPr>
      <a:lvl8pPr marL="1371600" algn="l" rtl="0" fontAlgn="base">
        <a:spcBef>
          <a:spcPct val="0"/>
        </a:spcBef>
        <a:spcAft>
          <a:spcPct val="0"/>
        </a:spcAft>
        <a:defRPr sz="3200">
          <a:solidFill>
            <a:schemeClr val="tx1"/>
          </a:solidFill>
          <a:latin typeface="Trebuchet MS" pitchFamily="34" charset="0"/>
        </a:defRPr>
      </a:lvl8pPr>
      <a:lvl9pPr marL="1828800" algn="l" rtl="0" fontAlgn="base">
        <a:spcBef>
          <a:spcPct val="0"/>
        </a:spcBef>
        <a:spcAft>
          <a:spcPct val="0"/>
        </a:spcAft>
        <a:defRPr sz="3200">
          <a:solidFill>
            <a:schemeClr val="tx1"/>
          </a:solidFill>
          <a:latin typeface="Trebuchet MS" pitchFamily="34" charset="0"/>
        </a:defRPr>
      </a:lvl9pPr>
    </p:titleStyle>
    <p:bodyStyle>
      <a:lvl1pPr marL="342900" indent="-342900" algn="l" rtl="0" eaLnBrk="0" fontAlgn="base" hangingPunct="0">
        <a:spcBef>
          <a:spcPct val="20000"/>
        </a:spcBef>
        <a:spcAft>
          <a:spcPct val="0"/>
        </a:spcAft>
        <a:buClr>
          <a:srgbClr val="A9AAAE"/>
        </a:buClr>
        <a:buFont typeface="Wingdings" pitchFamily="2" charset="2"/>
        <a:buChar char="n"/>
        <a:defRPr sz="2400">
          <a:solidFill>
            <a:schemeClr val="tx1"/>
          </a:solidFill>
          <a:latin typeface="+mn-lt"/>
          <a:ea typeface="+mn-ea"/>
          <a:cs typeface="+mn-cs"/>
        </a:defRPr>
      </a:lvl1pPr>
      <a:lvl2pPr marL="742950" indent="-285750" algn="l" rtl="0" eaLnBrk="0" fontAlgn="base" hangingPunct="0">
        <a:spcBef>
          <a:spcPct val="20000"/>
        </a:spcBef>
        <a:spcAft>
          <a:spcPct val="0"/>
        </a:spcAft>
        <a:buClr>
          <a:srgbClr val="A9AAAE"/>
        </a:buClr>
        <a:buFont typeface="Wingdings" pitchFamily="2" charset="2"/>
        <a:buChar char="n"/>
        <a:defRPr sz="2200">
          <a:solidFill>
            <a:schemeClr val="tx1"/>
          </a:solidFill>
          <a:latin typeface="+mn-lt"/>
        </a:defRPr>
      </a:lvl2pPr>
      <a:lvl3pPr marL="1143000" indent="-228600" algn="l" rtl="0" eaLnBrk="0" fontAlgn="base" hangingPunct="0">
        <a:spcBef>
          <a:spcPct val="20000"/>
        </a:spcBef>
        <a:spcAft>
          <a:spcPct val="0"/>
        </a:spcAft>
        <a:buClr>
          <a:srgbClr val="A9AAAE"/>
        </a:buClr>
        <a:buFont typeface="Wingdings" pitchFamily="2" charset="2"/>
        <a:buChar char="n"/>
        <a:defRPr sz="2000">
          <a:solidFill>
            <a:schemeClr val="tx1"/>
          </a:solidFill>
          <a:latin typeface="+mn-lt"/>
        </a:defRPr>
      </a:lvl3pPr>
      <a:lvl4pPr marL="16002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rgbClr val="A9AAAE"/>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9AAAE"/>
        </a:buClr>
        <a:buFont typeface="Wingdings" pitchFamily="2" charset="2"/>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6F6F7"/>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350"/>
            <a:ext cx="9144000" cy="2536825"/>
          </a:xfrm>
          <a:prstGeom prst="rect">
            <a:avLst/>
          </a:prstGeom>
          <a:solidFill>
            <a:srgbClr val="DFE1E2"/>
          </a:solidFill>
          <a:ln w="9525">
            <a:noFill/>
            <a:miter lim="800000"/>
            <a:headEnd/>
            <a:tailEnd/>
          </a:ln>
          <a:effectLst/>
        </p:spPr>
        <p:txBody>
          <a:bodyPr wrap="none" anchor="ctr"/>
          <a:lstStyle/>
          <a:p>
            <a:pPr algn="ctr"/>
            <a:endParaRPr lang="cs-CZ" altLang="cs-CZ"/>
          </a:p>
        </p:txBody>
      </p:sp>
      <p:sp>
        <p:nvSpPr>
          <p:cNvPr id="227332" name="Rectangle 4"/>
          <p:cNvSpPr>
            <a:spLocks noGrp="1" noChangeArrowheads="1"/>
          </p:cNvSpPr>
          <p:nvPr>
            <p:ph type="ftr" sz="quarter" idx="3"/>
          </p:nvPr>
        </p:nvSpPr>
        <p:spPr bwMode="auto">
          <a:xfrm>
            <a:off x="2705100" y="6442075"/>
            <a:ext cx="4960938" cy="2635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1200" smtClean="0">
                <a:solidFill>
                  <a:srgbClr val="777777"/>
                </a:solidFill>
                <a:latin typeface="+mn-lt"/>
              </a:defRPr>
            </a:lvl1pPr>
          </a:lstStyle>
          <a:p>
            <a:pPr>
              <a:defRPr/>
            </a:pPr>
            <a:r>
              <a:rPr lang="cs-CZ" altLang="cs-CZ"/>
              <a:t>Zápatí prezentace</a:t>
            </a:r>
          </a:p>
        </p:txBody>
      </p:sp>
      <p:sp>
        <p:nvSpPr>
          <p:cNvPr id="2052" name="Rectangle 11"/>
          <p:cNvSpPr>
            <a:spLocks noGrp="1" noChangeArrowheads="1"/>
          </p:cNvSpPr>
          <p:nvPr>
            <p:ph type="title"/>
          </p:nvPr>
        </p:nvSpPr>
        <p:spPr bwMode="auto">
          <a:xfrm>
            <a:off x="2705100" y="3141663"/>
            <a:ext cx="5969000" cy="3311525"/>
          </a:xfrm>
          <a:prstGeom prst="rect">
            <a:avLst/>
          </a:prstGeom>
          <a:noFill/>
          <a:ln w="9525">
            <a:noFill/>
            <a:miter lim="800000"/>
            <a:headEnd/>
            <a:tailEnd/>
          </a:ln>
          <a:effectLst/>
        </p:spPr>
        <p:txBody>
          <a:bodyPr vert="horz" wrap="square" lIns="0" tIns="0" rIns="0" bIns="1080000" numCol="1" anchor="t" anchorCtr="0" compatLnSpc="1">
            <a:prstTxWarp prst="textNoShape">
              <a:avLst/>
            </a:prstTxWarp>
          </a:bodyPr>
          <a:lstStyle/>
          <a:p>
            <a:pPr lvl="0"/>
            <a:r>
              <a:rPr lang="cs-CZ" altLang="cs-CZ" smtClean="0"/>
              <a:t>Klepnutím lze upravit styl předlohy nadpisů.</a:t>
            </a:r>
          </a:p>
        </p:txBody>
      </p:sp>
      <p:sp>
        <p:nvSpPr>
          <p:cNvPr id="2053" name="Rectangle 22"/>
          <p:cNvSpPr>
            <a:spLocks noChangeArrowheads="1"/>
          </p:cNvSpPr>
          <p:nvPr/>
        </p:nvSpPr>
        <p:spPr bwMode="auto">
          <a:xfrm>
            <a:off x="6391275" y="2457450"/>
            <a:ext cx="2752725" cy="115888"/>
          </a:xfrm>
          <a:prstGeom prst="rect">
            <a:avLst/>
          </a:prstGeom>
          <a:solidFill>
            <a:srgbClr val="80379B"/>
          </a:solidFill>
          <a:ln w="9525">
            <a:noFill/>
            <a:miter lim="800000"/>
            <a:headEnd/>
            <a:tailEnd/>
          </a:ln>
          <a:effectLst/>
        </p:spPr>
        <p:txBody>
          <a:bodyPr wrap="none" anchor="ctr"/>
          <a:lstStyle/>
          <a:p>
            <a:endParaRPr lang="cs-CZ"/>
          </a:p>
        </p:txBody>
      </p:sp>
      <p:pic>
        <p:nvPicPr>
          <p:cNvPr id="2054" name="Picture 23" descr="PF_PPT"/>
          <p:cNvPicPr>
            <a:picLocks noChangeAspect="1" noChangeArrowheads="1"/>
          </p:cNvPicPr>
          <p:nvPr/>
        </p:nvPicPr>
        <p:blipFill>
          <a:blip r:embed="rId13" cstate="print"/>
          <a:srcRect/>
          <a:stretch>
            <a:fillRect/>
          </a:stretch>
        </p:blipFill>
        <p:spPr bwMode="auto">
          <a:xfrm>
            <a:off x="2705100" y="431800"/>
            <a:ext cx="5391150" cy="1666875"/>
          </a:xfrm>
          <a:prstGeom prst="rect">
            <a:avLst/>
          </a:prstGeom>
          <a:noFill/>
          <a:ln w="9525">
            <a:noFill/>
            <a:miter lim="800000"/>
            <a:headEnd/>
            <a:tailEnd/>
          </a:ln>
        </p:spPr>
      </p:pic>
      <p:pic>
        <p:nvPicPr>
          <p:cNvPr id="2055" name="Picture 24" descr="pruh+znak_PF_13_gray5+fialovy_RGB"/>
          <p:cNvPicPr>
            <a:picLocks noChangeAspect="1" noChangeArrowheads="1"/>
          </p:cNvPicPr>
          <p:nvPr/>
        </p:nvPicPr>
        <p:blipFill>
          <a:blip r:embed="rId14" cstate="print"/>
          <a:srcRect t="15526" b="33673"/>
          <a:stretch>
            <a:fillRect/>
          </a:stretch>
        </p:blipFill>
        <p:spPr bwMode="auto">
          <a:xfrm>
            <a:off x="415925" y="-63500"/>
            <a:ext cx="2339975" cy="69103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iming>
    <p:tnLst>
      <p:par>
        <p:cTn id="1" dur="indefinite" restart="never" nodeType="tmRoot"/>
      </p:par>
    </p:tnLst>
  </p:timing>
  <p:hf sldNum="0" hdr="0" dt="0"/>
  <p:txStyles>
    <p:titleStyle>
      <a:lvl1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mj-lt"/>
          <a:ea typeface="+mj-ea"/>
          <a:cs typeface="+mj-cs"/>
        </a:defRPr>
      </a:lvl1pPr>
      <a:lvl2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2pPr>
      <a:lvl3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3pPr>
      <a:lvl4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4pPr>
      <a:lvl5pPr algn="l" rtl="0" eaLnBrk="0" fontAlgn="base" hangingPunct="0">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5pPr>
      <a:lvl6pPr marL="4572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6pPr>
      <a:lvl7pPr marL="9144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7pPr>
      <a:lvl8pPr marL="13716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8pPr>
      <a:lvl9pPr marL="1828800" algn="l" rtl="0" fontAlgn="base">
        <a:spcBef>
          <a:spcPct val="20000"/>
        </a:spcBef>
        <a:spcAft>
          <a:spcPct val="0"/>
        </a:spcAft>
        <a:buClr>
          <a:srgbClr val="7D1E1E"/>
        </a:buClr>
        <a:buSzPct val="90000"/>
        <a:buFont typeface="Wingdings" pitchFamily="2" charset="2"/>
        <a:defRPr sz="5200">
          <a:solidFill>
            <a:schemeClr val="tx1"/>
          </a:solidFill>
          <a:latin typeface="Trebuchet MS" pitchFamily="34" charset="0"/>
        </a:defRPr>
      </a:lvl9pPr>
    </p:titleStyle>
    <p:bodyStyle>
      <a:lvl1pPr algn="l" rtl="0" eaLnBrk="0" fontAlgn="base" hangingPunct="0">
        <a:spcBef>
          <a:spcPct val="20000"/>
        </a:spcBef>
        <a:spcAft>
          <a:spcPct val="0"/>
        </a:spcAft>
        <a:buClr>
          <a:srgbClr val="7D1E1E"/>
        </a:buClr>
        <a:buSzPct val="90000"/>
        <a:buFont typeface="Wingdings" pitchFamily="2" charset="2"/>
        <a:defRPr sz="3600" b="1">
          <a:solidFill>
            <a:srgbClr val="7D1E1E"/>
          </a:solidFill>
          <a:latin typeface="+mn-lt"/>
          <a:ea typeface="+mn-ea"/>
          <a:cs typeface="+mn-cs"/>
        </a:defRPr>
      </a:lvl1pPr>
      <a:lvl2pPr marL="827088" indent="-285750" algn="l" rtl="0" eaLnBrk="0" fontAlgn="base" hangingPunct="0">
        <a:spcBef>
          <a:spcPct val="20000"/>
        </a:spcBef>
        <a:spcAft>
          <a:spcPct val="0"/>
        </a:spcAft>
        <a:buClr>
          <a:srgbClr val="7D1E1E"/>
        </a:buClr>
        <a:buSzPct val="75000"/>
        <a:buFont typeface="Wingdings" pitchFamily="2" charset="2"/>
        <a:buChar char="n"/>
        <a:defRPr sz="2600">
          <a:solidFill>
            <a:schemeClr val="tx1"/>
          </a:solidFill>
          <a:latin typeface="Arial" charset="0"/>
        </a:defRPr>
      </a:lvl2pPr>
      <a:lvl3pPr marL="1235075" indent="-228600" algn="l" rtl="0" eaLnBrk="0" fontAlgn="base" hangingPunct="0">
        <a:spcBef>
          <a:spcPct val="20000"/>
        </a:spcBef>
        <a:spcAft>
          <a:spcPct val="0"/>
        </a:spcAft>
        <a:buClr>
          <a:srgbClr val="7D1E1E"/>
        </a:buClr>
        <a:buFont typeface="Wingdings" pitchFamily="2" charset="2"/>
        <a:buChar char="n"/>
        <a:defRPr sz="2300">
          <a:solidFill>
            <a:schemeClr val="tx1"/>
          </a:solidFill>
          <a:latin typeface="Arial" charset="0"/>
        </a:defRPr>
      </a:lvl3pPr>
      <a:lvl4pPr marL="1643063"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4pPr>
      <a:lvl5pPr marL="2057400" indent="-228600" algn="l" rtl="0" eaLnBrk="0" fontAlgn="base" hangingPunct="0">
        <a:spcBef>
          <a:spcPct val="20000"/>
        </a:spcBef>
        <a:spcAft>
          <a:spcPct val="0"/>
        </a:spcAft>
        <a:buClr>
          <a:srgbClr val="7D1E1E"/>
        </a:buClr>
        <a:buFont typeface="Wingdings" pitchFamily="2" charset="2"/>
        <a:buChar char="§"/>
        <a:defRPr sz="2000">
          <a:solidFill>
            <a:schemeClr val="tx1"/>
          </a:solidFill>
          <a:latin typeface="Arial" charset="0"/>
        </a:defRPr>
      </a:lvl5pPr>
      <a:lvl6pPr marL="25146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6pPr>
      <a:lvl7pPr marL="29718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7pPr>
      <a:lvl8pPr marL="34290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8pPr>
      <a:lvl9pPr marL="3886200" indent="-228600" algn="l" rtl="0" fontAlgn="base">
        <a:spcBef>
          <a:spcPct val="20000"/>
        </a:spcBef>
        <a:spcAft>
          <a:spcPct val="0"/>
        </a:spcAft>
        <a:buClr>
          <a:srgbClr val="7D1E1E"/>
        </a:buClr>
        <a:buFont typeface="Wingdings" pitchFamily="2" charset="2"/>
        <a:buChar char="§"/>
        <a:defRPr sz="20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p:cNvSpPr>
            <a:spLocks noGrp="1"/>
          </p:cNvSpPr>
          <p:nvPr>
            <p:ph type="ftr" sz="quarter" idx="10"/>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defRPr/>
            </a:pPr>
            <a:r>
              <a:rPr lang="cs-CZ" altLang="cs-CZ" dirty="0" smtClean="0"/>
              <a:t>FRMU – Inovace předmětu Sociologické aspekty veřejné správy</a:t>
            </a:r>
            <a:endParaRPr lang="cs-CZ" altLang="cs-CZ" dirty="0"/>
          </a:p>
        </p:txBody>
      </p:sp>
      <p:sp>
        <p:nvSpPr>
          <p:cNvPr id="318470" name="Rectangle 6"/>
          <p:cNvSpPr>
            <a:spLocks noGrp="1" noChangeArrowheads="1"/>
          </p:cNvSpPr>
          <p:nvPr>
            <p:ph type="title"/>
          </p:nvPr>
        </p:nvSpPr>
        <p:spPr/>
        <p:txBody>
          <a:bodyPr/>
          <a:lstStyle/>
          <a:p>
            <a:pPr algn="ctr" eaLnBrk="1" hangingPunct="1">
              <a:defRPr/>
            </a:pPr>
            <a:r>
              <a:rPr lang="cs-CZ" sz="2000" i="1" dirty="0" smtClean="0"/>
              <a:t>Inovace předmětu</a:t>
            </a:r>
            <a:br>
              <a:rPr lang="cs-CZ" sz="2000" i="1" dirty="0" smtClean="0"/>
            </a:br>
            <a:r>
              <a:rPr lang="cs-CZ" sz="2800" i="1" dirty="0" smtClean="0"/>
              <a:t> </a:t>
            </a:r>
            <a:r>
              <a:rPr lang="cs-CZ" sz="2800" i="1" dirty="0" smtClean="0">
                <a:solidFill>
                  <a:schemeClr val="bg2">
                    <a:lumMod val="75000"/>
                    <a:lumOff val="25000"/>
                  </a:schemeClr>
                </a:solidFill>
              </a:rPr>
              <a:t>Sociologické aspekty veřejné správy</a:t>
            </a:r>
            <a:r>
              <a:rPr lang="cs-CZ" sz="2800" i="1" dirty="0" smtClean="0"/>
              <a:t/>
            </a:r>
            <a:br>
              <a:rPr lang="cs-CZ" sz="2800" i="1" dirty="0" smtClean="0"/>
            </a:br>
            <a:r>
              <a:rPr lang="cs-CZ" sz="2800" dirty="0" smtClean="0"/>
              <a:t>(</a:t>
            </a:r>
            <a:r>
              <a:rPr lang="cs-CZ" sz="2800" dirty="0" smtClean="0">
                <a:solidFill>
                  <a:schemeClr val="tx1"/>
                </a:solidFill>
                <a:latin typeface="+mj-lt"/>
                <a:ea typeface="+mj-ea"/>
                <a:cs typeface="+mj-cs"/>
              </a:rPr>
              <a:t>MUNI/FR/0964/2016</a:t>
            </a:r>
            <a:r>
              <a:rPr lang="cs-CZ" sz="2800" dirty="0" smtClean="0"/>
              <a:t>)</a:t>
            </a:r>
            <a:r>
              <a:rPr lang="cs-CZ" sz="4800" dirty="0" smtClean="0"/>
              <a:t/>
            </a:r>
            <a:br>
              <a:rPr lang="cs-CZ" sz="4800" dirty="0" smtClean="0"/>
            </a:br>
            <a:r>
              <a:rPr lang="cs-CZ" sz="4800" dirty="0" smtClean="0"/>
              <a:t/>
            </a:r>
            <a:br>
              <a:rPr lang="cs-CZ" sz="4800" dirty="0" smtClean="0"/>
            </a:br>
            <a:r>
              <a:rPr lang="cs-CZ" sz="2400" dirty="0" smtClean="0"/>
              <a:t>     Prof. JUDr. PhDr. Miloš Večeřa, CSc.</a:t>
            </a:r>
            <a:br>
              <a:rPr lang="cs-CZ" sz="2400" dirty="0" smtClean="0"/>
            </a:br>
            <a:r>
              <a:rPr lang="cs-CZ" sz="2400" dirty="0" smtClean="0"/>
              <a:t>     </a:t>
            </a:r>
            <a:r>
              <a:rPr lang="cs-CZ" sz="2400" dirty="0" smtClean="0"/>
              <a:t>katedra </a:t>
            </a:r>
            <a:r>
              <a:rPr lang="cs-CZ" sz="2400" dirty="0" smtClean="0"/>
              <a:t>právní teorie</a:t>
            </a:r>
            <a:endParaRPr lang="cs-CZ" altLang="cs-CZ" sz="2400" dirty="0" smtClean="0"/>
          </a:p>
        </p:txBody>
      </p:sp>
      <p:pic>
        <p:nvPicPr>
          <p:cNvPr id="1026" name="Picture 2" descr="d:\Users\Jan\Desktop\mu_znak-rgb.png"/>
          <p:cNvPicPr>
            <a:picLocks noChangeAspect="1" noChangeArrowheads="1"/>
          </p:cNvPicPr>
          <p:nvPr/>
        </p:nvPicPr>
        <p:blipFill>
          <a:blip r:embed="rId2" cstate="print"/>
          <a:srcRect/>
          <a:stretch>
            <a:fillRect/>
          </a:stretch>
        </p:blipFill>
        <p:spPr bwMode="auto">
          <a:xfrm>
            <a:off x="8028384" y="5805264"/>
            <a:ext cx="862013" cy="865187"/>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1124744"/>
            <a:ext cx="7772400" cy="1007318"/>
          </a:xfrm>
        </p:spPr>
        <p:txBody>
          <a:bodyPr/>
          <a:lstStyle/>
          <a:p>
            <a:pPr algn="ctr"/>
            <a:r>
              <a:rPr lang="cs-CZ" b="1" dirty="0">
                <a:latin typeface="Times New Roman" panose="02020603050405020304" pitchFamily="18" charset="0"/>
                <a:cs typeface="Times New Roman" panose="02020603050405020304" pitchFamily="18" charset="0"/>
              </a:rPr>
              <a:t>Sociologické poznání </a:t>
            </a:r>
            <a:r>
              <a:rPr lang="cs-CZ" b="1" dirty="0" smtClean="0">
                <a:latin typeface="Times New Roman" panose="02020603050405020304" pitchFamily="18" charset="0"/>
                <a:cs typeface="Times New Roman" panose="02020603050405020304" pitchFamily="18" charset="0"/>
              </a:rPr>
              <a:t>versus </a:t>
            </a:r>
            <a:br>
              <a:rPr lang="cs-CZ" b="1" dirty="0" smtClean="0">
                <a:latin typeface="Times New Roman" panose="02020603050405020304" pitchFamily="18" charset="0"/>
                <a:cs typeface="Times New Roman" panose="02020603050405020304" pitchFamily="18" charset="0"/>
              </a:rPr>
            </a:br>
            <a:r>
              <a:rPr lang="cs-CZ" b="1" dirty="0" smtClean="0">
                <a:latin typeface="Times New Roman" panose="02020603050405020304" pitchFamily="18" charset="0"/>
                <a:cs typeface="Times New Roman" panose="02020603050405020304" pitchFamily="18" charset="0"/>
              </a:rPr>
              <a:t>zdravý </a:t>
            </a:r>
            <a:r>
              <a:rPr lang="cs-CZ" b="1" dirty="0">
                <a:latin typeface="Times New Roman" panose="02020603050405020304" pitchFamily="18" charset="0"/>
                <a:cs typeface="Times New Roman" panose="02020603050405020304" pitchFamily="18" charset="0"/>
              </a:rPr>
              <a:t>rozum</a:t>
            </a:r>
            <a:endParaRPr lang="cs-CZ"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900113" y="2276872"/>
            <a:ext cx="7772400" cy="3854053"/>
          </a:xfrm>
        </p:spPr>
        <p:txBody>
          <a:bodyPr/>
          <a:lstStyle/>
          <a:p>
            <a:pPr marL="0" indent="0">
              <a:buNone/>
            </a:pPr>
            <a:r>
              <a:rPr lang="cs-CZ" b="1" dirty="0" smtClean="0"/>
              <a:t>Sociologické </a:t>
            </a:r>
            <a:r>
              <a:rPr lang="cs-CZ" b="1" dirty="0"/>
              <a:t>poznání</a:t>
            </a:r>
            <a:r>
              <a:rPr lang="cs-CZ" dirty="0"/>
              <a:t>  </a:t>
            </a:r>
            <a:r>
              <a:rPr lang="cs-CZ" sz="2000" dirty="0"/>
              <a:t>představuje systematické a cílevědomé poznávání sociální reality vědeckými postupy a metodami</a:t>
            </a:r>
            <a:r>
              <a:rPr lang="cs-CZ" sz="2000" dirty="0" smtClean="0"/>
              <a:t>. </a:t>
            </a:r>
            <a:r>
              <a:rPr lang="cs-CZ" sz="2000" b="1" dirty="0"/>
              <a:t>Sociologické poznání</a:t>
            </a:r>
            <a:r>
              <a:rPr lang="cs-CZ" sz="2000" dirty="0"/>
              <a:t> umožňuje porozumět sociálnímu dění a sociálním jevům kolem </a:t>
            </a:r>
            <a:r>
              <a:rPr lang="cs-CZ" sz="2000" dirty="0" smtClean="0"/>
              <a:t>nás. Sociologické </a:t>
            </a:r>
            <a:r>
              <a:rPr lang="cs-CZ" sz="2000" dirty="0"/>
              <a:t>poznání umožňuje “vidět skrz”, “vidět za scénu”, “prohlédnout hru”, neboť “věci nejsou tím, čím se zdají</a:t>
            </a:r>
            <a:r>
              <a:rPr lang="cs-CZ" sz="2000" dirty="0" smtClean="0"/>
              <a:t>”. </a:t>
            </a:r>
            <a:r>
              <a:rPr lang="cs-CZ" sz="1800" dirty="0" smtClean="0"/>
              <a:t>(Peter Berger)</a:t>
            </a:r>
          </a:p>
          <a:p>
            <a:pPr marL="0" indent="0">
              <a:buNone/>
            </a:pPr>
            <a:r>
              <a:rPr lang="cs-CZ" sz="2000" b="1" dirty="0"/>
              <a:t/>
            </a:r>
            <a:br>
              <a:rPr lang="cs-CZ" sz="2000" b="1" dirty="0"/>
            </a:br>
            <a:r>
              <a:rPr lang="cs-CZ" b="1" dirty="0"/>
              <a:t>Zdravý rozum </a:t>
            </a:r>
            <a:r>
              <a:rPr lang="cs-CZ" sz="2000" dirty="0"/>
              <a:t>je zobecněním běžné nesystematické zkušenosti každodenního </a:t>
            </a:r>
            <a:r>
              <a:rPr lang="cs-CZ" sz="2000" dirty="0" smtClean="0"/>
              <a:t>života a </a:t>
            </a:r>
            <a:r>
              <a:rPr lang="cs-CZ" sz="2000" dirty="0"/>
              <a:t>socializací </a:t>
            </a:r>
            <a:r>
              <a:rPr lang="cs-CZ" sz="2000" dirty="0" smtClean="0"/>
              <a:t>předávané lidské </a:t>
            </a:r>
            <a:r>
              <a:rPr lang="cs-CZ" sz="2000" dirty="0"/>
              <a:t>zkušenosti (</a:t>
            </a:r>
            <a:r>
              <a:rPr lang="cs-CZ" sz="2000" dirty="0" smtClean="0"/>
              <a:t>moudrosti). </a:t>
            </a:r>
            <a:r>
              <a:rPr lang="cs-CZ" sz="2000" dirty="0"/>
              <a:t>Jeho kvalita v sociální oblasti odvisí zejména od sociální a emoční inteligence </a:t>
            </a:r>
            <a:r>
              <a:rPr lang="cs-CZ" sz="2000" dirty="0" smtClean="0"/>
              <a:t>jedince.</a:t>
            </a:r>
            <a:r>
              <a:rPr lang="cs-CZ" sz="2000" b="1" dirty="0"/>
              <a:t/>
            </a:r>
            <a:br>
              <a:rPr lang="cs-CZ" sz="2000" b="1" dirty="0"/>
            </a:br>
            <a:r>
              <a:rPr lang="cs-CZ" sz="2000" b="1" dirty="0"/>
              <a:t/>
            </a:r>
            <a:br>
              <a:rPr lang="cs-CZ" sz="2000" b="1" dirty="0"/>
            </a:b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10</a:t>
            </a:fld>
            <a:endParaRPr lang="cs-CZ" altLang="cs-CZ"/>
          </a:p>
        </p:txBody>
      </p:sp>
    </p:spTree>
    <p:extLst>
      <p:ext uri="{BB962C8B-B14F-4D97-AF65-F5344CB8AC3E}">
        <p14:creationId xmlns:p14="http://schemas.microsoft.com/office/powerpoint/2010/main" xmlns="" val="1457167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Sociální </a:t>
            </a:r>
            <a:r>
              <a:rPr lang="cs-CZ" b="1" dirty="0"/>
              <a:t>a emoční inteligence</a:t>
            </a:r>
          </a:p>
        </p:txBody>
      </p:sp>
      <p:sp>
        <p:nvSpPr>
          <p:cNvPr id="3" name="Zástupný symbol pro obsah 2"/>
          <p:cNvSpPr>
            <a:spLocks noGrp="1"/>
          </p:cNvSpPr>
          <p:nvPr>
            <p:ph idx="1"/>
          </p:nvPr>
        </p:nvSpPr>
        <p:spPr>
          <a:xfrm>
            <a:off x="899592" y="1700808"/>
            <a:ext cx="7772400" cy="4430117"/>
          </a:xfrm>
        </p:spPr>
        <p:txBody>
          <a:bodyPr/>
          <a:lstStyle/>
          <a:p>
            <a:pPr marL="0" indent="0">
              <a:buNone/>
            </a:pPr>
            <a:r>
              <a:rPr lang="cs-CZ" b="1" dirty="0"/>
              <a:t>Emoční inteligence (EQ) – </a:t>
            </a:r>
            <a:r>
              <a:rPr lang="cs-CZ" dirty="0"/>
              <a:t>schopnost porozumět emocím a pocitům svým a druhých lidí, zvládání emocí, </a:t>
            </a:r>
            <a:r>
              <a:rPr lang="cs-CZ" dirty="0" err="1" smtClean="0"/>
              <a:t>sebemotivace</a:t>
            </a:r>
            <a:r>
              <a:rPr lang="cs-CZ" dirty="0" smtClean="0"/>
              <a:t>. </a:t>
            </a:r>
          </a:p>
          <a:p>
            <a:pPr marL="0" indent="0">
              <a:buNone/>
            </a:pPr>
            <a:r>
              <a:rPr lang="cs-CZ" b="1" dirty="0" smtClean="0"/>
              <a:t>Sociální </a:t>
            </a:r>
            <a:r>
              <a:rPr lang="cs-CZ" b="1" dirty="0"/>
              <a:t>(vztahová) inteligence (SQ) - </a:t>
            </a:r>
            <a:r>
              <a:rPr lang="cs-CZ" dirty="0"/>
              <a:t> schopnost orientovat se v mezilidských vztazích a sociálních situacích, rozumět jim, spolužít s lidmi, působit na ně, komunikovat s nimi a dostat je tam, kam </a:t>
            </a:r>
            <a:r>
              <a:rPr lang="cs-CZ" dirty="0" smtClean="0"/>
              <a:t>chceme. </a:t>
            </a:r>
          </a:p>
          <a:p>
            <a:pPr marL="0" indent="0">
              <a:buNone/>
            </a:pPr>
            <a:r>
              <a:rPr lang="cs-CZ" b="1" dirty="0" smtClean="0"/>
              <a:t>EQ </a:t>
            </a:r>
            <a:r>
              <a:rPr lang="cs-CZ" b="1" dirty="0"/>
              <a:t>a SQ</a:t>
            </a:r>
            <a:r>
              <a:rPr lang="cs-CZ" dirty="0"/>
              <a:t> jsou geneticky podmíněny, ale nerozvinou se bez průběžného rozvíjení (tréninku) v procesu sociální interakce a sociálního učení. </a:t>
            </a:r>
            <a:r>
              <a:rPr lang="cs-CZ" dirty="0" smtClean="0"/>
              <a:t>Znalost ještě neznamená dovednost. </a:t>
            </a:r>
            <a:r>
              <a:rPr lang="cs-CZ" b="1" dirty="0" smtClean="0"/>
              <a:t>EQ </a:t>
            </a:r>
            <a:r>
              <a:rPr lang="cs-CZ" b="1" dirty="0"/>
              <a:t>a SQ</a:t>
            </a:r>
            <a:r>
              <a:rPr lang="cs-CZ" dirty="0"/>
              <a:t> podmiňují schopnost (umění) jednat s </a:t>
            </a:r>
            <a:r>
              <a:rPr lang="cs-CZ" dirty="0" smtClean="0"/>
              <a:t>lidmi.</a:t>
            </a: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11</a:t>
            </a:fld>
            <a:endParaRPr lang="cs-CZ" altLang="cs-CZ"/>
          </a:p>
        </p:txBody>
      </p:sp>
    </p:spTree>
    <p:extLst>
      <p:ext uri="{BB962C8B-B14F-4D97-AF65-F5344CB8AC3E}">
        <p14:creationId xmlns:p14="http://schemas.microsoft.com/office/powerpoint/2010/main" xmlns="" val="3969390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Biologické základy sociálního života</a:t>
            </a:r>
          </a:p>
        </p:txBody>
      </p:sp>
      <p:sp>
        <p:nvSpPr>
          <p:cNvPr id="3" name="Zástupný symbol pro obsah 2"/>
          <p:cNvSpPr>
            <a:spLocks noGrp="1"/>
          </p:cNvSpPr>
          <p:nvPr>
            <p:ph idx="1"/>
          </p:nvPr>
        </p:nvSpPr>
        <p:spPr/>
        <p:txBody>
          <a:bodyPr/>
          <a:lstStyle/>
          <a:p>
            <a:pPr marL="0" indent="0">
              <a:buNone/>
            </a:pPr>
            <a:r>
              <a:rPr lang="cs-CZ" dirty="0"/>
              <a:t>Sociální život vzniká na biologických </a:t>
            </a:r>
            <a:r>
              <a:rPr lang="cs-CZ" dirty="0" smtClean="0"/>
              <a:t>základech. </a:t>
            </a:r>
            <a:endParaRPr lang="cs-CZ" sz="1200" dirty="0" smtClean="0"/>
          </a:p>
          <a:p>
            <a:pPr marL="0" indent="0">
              <a:buNone/>
            </a:pPr>
            <a:endParaRPr lang="cs-CZ" sz="1200" dirty="0"/>
          </a:p>
          <a:p>
            <a:pPr marL="0" indent="0">
              <a:buNone/>
            </a:pPr>
            <a:r>
              <a:rPr lang="cs-CZ" dirty="0" smtClean="0"/>
              <a:t>Člověk </a:t>
            </a:r>
            <a:r>
              <a:rPr lang="cs-CZ" dirty="0"/>
              <a:t>je současně bytost biologická a bytost společenská (</a:t>
            </a:r>
            <a:r>
              <a:rPr lang="cs-CZ" dirty="0" smtClean="0"/>
              <a:t>kulturní).</a:t>
            </a:r>
            <a:endParaRPr lang="cs-CZ" sz="1100" dirty="0" smtClean="0"/>
          </a:p>
          <a:p>
            <a:pPr marL="0" indent="0">
              <a:buNone/>
            </a:pPr>
            <a:endParaRPr lang="cs-CZ" sz="1100" dirty="0"/>
          </a:p>
          <a:p>
            <a:pPr marL="0" indent="0">
              <a:buNone/>
            </a:pPr>
            <a:r>
              <a:rPr lang="cs-CZ" dirty="0" smtClean="0"/>
              <a:t>Ve všech společenských vztazích a procesech spolupůsobí i jejich biologická (přírodní) komponenta. </a:t>
            </a:r>
            <a:endParaRPr lang="cs-CZ" sz="1000" dirty="0" smtClean="0"/>
          </a:p>
          <a:p>
            <a:pPr marL="0" indent="0">
              <a:buNone/>
            </a:pPr>
            <a:endParaRPr lang="cs-CZ" sz="1000" dirty="0"/>
          </a:p>
          <a:p>
            <a:pPr marL="0" indent="0">
              <a:buNone/>
            </a:pPr>
            <a:r>
              <a:rPr lang="cs-CZ" b="1" dirty="0" smtClean="0"/>
              <a:t>Biologické charakteristiky </a:t>
            </a:r>
            <a:r>
              <a:rPr lang="cs-CZ" dirty="0"/>
              <a:t>j</a:t>
            </a:r>
            <a:r>
              <a:rPr lang="cs-CZ" dirty="0" smtClean="0"/>
              <a:t>sou </a:t>
            </a:r>
            <a:r>
              <a:rPr lang="cs-CZ" dirty="0"/>
              <a:t>významnou součástí naší identity a základem přirozené diferenciace v sociálních </a:t>
            </a:r>
            <a:r>
              <a:rPr lang="cs-CZ" dirty="0" smtClean="0"/>
              <a:t>vztazích. Jsou to zejména </a:t>
            </a:r>
            <a:r>
              <a:rPr lang="cs-CZ" b="1" dirty="0" smtClean="0"/>
              <a:t>pohlaví</a:t>
            </a:r>
            <a:r>
              <a:rPr lang="cs-CZ" b="1" dirty="0"/>
              <a:t>, věk, </a:t>
            </a:r>
            <a:r>
              <a:rPr lang="cs-CZ" b="1" dirty="0" smtClean="0"/>
              <a:t>etnicita a </a:t>
            </a:r>
            <a:r>
              <a:rPr lang="cs-CZ" b="1" dirty="0"/>
              <a:t>geneticky předávané </a:t>
            </a:r>
            <a:r>
              <a:rPr lang="cs-CZ" b="1" dirty="0" smtClean="0"/>
              <a:t>dispozice.</a:t>
            </a:r>
            <a:endParaRPr lang="cs-CZ" b="1" dirty="0"/>
          </a:p>
          <a:p>
            <a:pPr marL="0" indent="0">
              <a:buNone/>
            </a:pP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12</a:t>
            </a:fld>
            <a:endParaRPr lang="cs-CZ" altLang="cs-CZ"/>
          </a:p>
        </p:txBody>
      </p:sp>
    </p:spTree>
    <p:extLst>
      <p:ext uri="{BB962C8B-B14F-4D97-AF65-F5344CB8AC3E}">
        <p14:creationId xmlns:p14="http://schemas.microsoft.com/office/powerpoint/2010/main" xmlns="" val="30962769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Pohlaví v našem chování</a:t>
            </a:r>
          </a:p>
        </p:txBody>
      </p:sp>
      <p:sp>
        <p:nvSpPr>
          <p:cNvPr id="3" name="Zástupný symbol pro obsah 2"/>
          <p:cNvSpPr>
            <a:spLocks noGrp="1"/>
          </p:cNvSpPr>
          <p:nvPr>
            <p:ph idx="1"/>
          </p:nvPr>
        </p:nvSpPr>
        <p:spPr/>
        <p:txBody>
          <a:bodyPr/>
          <a:lstStyle/>
          <a:p>
            <a:pPr marL="0" indent="0">
              <a:buNone/>
            </a:pPr>
            <a:r>
              <a:rPr lang="cs-CZ" sz="2000" dirty="0" smtClean="0"/>
              <a:t>Odedávna lidé vypozorovali, že muži </a:t>
            </a:r>
            <a:r>
              <a:rPr lang="cs-CZ" sz="2000" dirty="0"/>
              <a:t>a ženy </a:t>
            </a:r>
            <a:r>
              <a:rPr lang="cs-CZ" sz="2000" dirty="0" smtClean="0"/>
              <a:t>jinak </a:t>
            </a:r>
            <a:r>
              <a:rPr lang="cs-CZ" sz="2000" b="1" dirty="0"/>
              <a:t>jednají</a:t>
            </a:r>
            <a:r>
              <a:rPr lang="cs-CZ" sz="2000" dirty="0"/>
              <a:t>, </a:t>
            </a:r>
            <a:r>
              <a:rPr lang="cs-CZ" sz="2000" b="1" dirty="0"/>
              <a:t>myslí</a:t>
            </a:r>
            <a:r>
              <a:rPr lang="cs-CZ" sz="2000" dirty="0"/>
              <a:t>, jinak situace </a:t>
            </a:r>
            <a:r>
              <a:rPr lang="cs-CZ" sz="2000" b="1" dirty="0"/>
              <a:t>prožívají</a:t>
            </a:r>
            <a:r>
              <a:rPr lang="cs-CZ" sz="2000" dirty="0"/>
              <a:t> a liší </a:t>
            </a:r>
            <a:r>
              <a:rPr lang="cs-CZ" sz="2000" dirty="0" smtClean="0"/>
              <a:t>se </a:t>
            </a:r>
            <a:r>
              <a:rPr lang="cs-CZ" sz="2000" dirty="0"/>
              <a:t>v některých </a:t>
            </a:r>
            <a:r>
              <a:rPr lang="cs-CZ" sz="2000" b="1" dirty="0"/>
              <a:t>psychických</a:t>
            </a:r>
            <a:r>
              <a:rPr lang="cs-CZ" sz="2000" dirty="0"/>
              <a:t> </a:t>
            </a:r>
            <a:r>
              <a:rPr lang="cs-CZ" sz="2000" b="1" dirty="0" smtClean="0"/>
              <a:t>vlastnostech</a:t>
            </a:r>
            <a:r>
              <a:rPr lang="cs-CZ" sz="2000" dirty="0" smtClean="0"/>
              <a:t> a </a:t>
            </a:r>
            <a:r>
              <a:rPr lang="cs-CZ" sz="2000" b="1" dirty="0" smtClean="0"/>
              <a:t>schopnostech</a:t>
            </a:r>
            <a:r>
              <a:rPr lang="cs-CZ" sz="2000" dirty="0" smtClean="0"/>
              <a:t>. Je tomu skutečně tak?</a:t>
            </a:r>
          </a:p>
          <a:p>
            <a:pPr marL="0" indent="0">
              <a:buNone/>
            </a:pPr>
            <a:r>
              <a:rPr lang="cs-CZ" sz="2000" dirty="0" smtClean="0"/>
              <a:t>Psychologové vysledovali </a:t>
            </a:r>
            <a:r>
              <a:rPr lang="cs-CZ" sz="2000" b="1" dirty="0" smtClean="0"/>
              <a:t>4 polární vlastnosti</a:t>
            </a:r>
            <a:r>
              <a:rPr lang="cs-CZ" sz="2000" dirty="0" smtClean="0"/>
              <a:t>: Agresivita </a:t>
            </a:r>
            <a:r>
              <a:rPr lang="cs-CZ" sz="2000" dirty="0"/>
              <a:t>x </a:t>
            </a:r>
            <a:r>
              <a:rPr lang="cs-CZ" sz="2000" dirty="0" smtClean="0"/>
              <a:t>mírnost, menší </a:t>
            </a:r>
            <a:r>
              <a:rPr lang="cs-CZ" sz="2000" dirty="0"/>
              <a:t>citovost x </a:t>
            </a:r>
            <a:r>
              <a:rPr lang="cs-CZ" sz="2000" dirty="0" smtClean="0"/>
              <a:t>emocionálnost, senzitivnost,</a:t>
            </a:r>
          </a:p>
          <a:p>
            <a:pPr marL="0" indent="0">
              <a:buNone/>
            </a:pPr>
            <a:r>
              <a:rPr lang="cs-CZ" sz="2000" dirty="0" smtClean="0"/>
              <a:t>dominance </a:t>
            </a:r>
            <a:r>
              <a:rPr lang="cs-CZ" sz="2000" dirty="0"/>
              <a:t>(soupeření) x spíše </a:t>
            </a:r>
            <a:r>
              <a:rPr lang="cs-CZ" sz="2000" dirty="0" smtClean="0"/>
              <a:t>submisivnost, </a:t>
            </a:r>
          </a:p>
          <a:p>
            <a:pPr marL="0" indent="0">
              <a:buNone/>
            </a:pPr>
            <a:r>
              <a:rPr lang="cs-CZ" sz="2000" dirty="0" smtClean="0"/>
              <a:t>riskování </a:t>
            </a:r>
            <a:r>
              <a:rPr lang="cs-CZ" sz="2000" dirty="0"/>
              <a:t>x opatrnost</a:t>
            </a:r>
            <a:r>
              <a:rPr lang="cs-CZ" sz="2000" dirty="0" smtClean="0"/>
              <a:t>.</a:t>
            </a:r>
          </a:p>
          <a:p>
            <a:pPr marL="0" indent="0">
              <a:buNone/>
            </a:pPr>
            <a:r>
              <a:rPr lang="cs-CZ" sz="2000" dirty="0" smtClean="0"/>
              <a:t>Zobrazovací metody fungování mozku mluví o maskulinitě a </a:t>
            </a:r>
            <a:r>
              <a:rPr lang="cs-CZ" sz="2000" dirty="0" err="1" smtClean="0"/>
              <a:t>femininitě</a:t>
            </a:r>
            <a:r>
              <a:rPr lang="cs-CZ" sz="2000" dirty="0" smtClean="0"/>
              <a:t> mozku zakládající </a:t>
            </a:r>
            <a:r>
              <a:rPr lang="cs-CZ" sz="2000" dirty="0"/>
              <a:t>mužský nebo ženský způsob </a:t>
            </a:r>
            <a:r>
              <a:rPr lang="cs-CZ" sz="2000" dirty="0">
                <a:solidFill>
                  <a:schemeClr val="folHlink"/>
                </a:solidFill>
              </a:rPr>
              <a:t>myšlení, prožívání, chování, </a:t>
            </a:r>
            <a:r>
              <a:rPr lang="cs-CZ" sz="2000" dirty="0"/>
              <a:t>některé </a:t>
            </a:r>
            <a:r>
              <a:rPr lang="cs-CZ" sz="2000" dirty="0" smtClean="0">
                <a:solidFill>
                  <a:schemeClr val="folHlink"/>
                </a:solidFill>
              </a:rPr>
              <a:t>schopnosti</a:t>
            </a:r>
            <a:r>
              <a:rPr lang="cs-CZ" sz="2000" dirty="0" smtClean="0"/>
              <a:t> </a:t>
            </a:r>
            <a:r>
              <a:rPr lang="cs-CZ" sz="2000" dirty="0"/>
              <a:t>a </a:t>
            </a:r>
            <a:r>
              <a:rPr lang="cs-CZ" sz="2000" dirty="0" smtClean="0">
                <a:solidFill>
                  <a:schemeClr val="folHlink"/>
                </a:solidFill>
              </a:rPr>
              <a:t>vlastnosti</a:t>
            </a:r>
            <a:r>
              <a:rPr lang="cs-CZ" sz="2000" dirty="0"/>
              <a:t>, uznávané </a:t>
            </a:r>
            <a:r>
              <a:rPr lang="cs-CZ" sz="2000" dirty="0">
                <a:solidFill>
                  <a:schemeClr val="folHlink"/>
                </a:solidFill>
              </a:rPr>
              <a:t>hodnoty</a:t>
            </a:r>
            <a:r>
              <a:rPr lang="cs-CZ" sz="2000" dirty="0"/>
              <a:t> a </a:t>
            </a:r>
            <a:r>
              <a:rPr lang="cs-CZ" sz="2000" dirty="0" smtClean="0">
                <a:solidFill>
                  <a:schemeClr val="folHlink"/>
                </a:solidFill>
              </a:rPr>
              <a:t>tužby. </a:t>
            </a:r>
            <a:endParaRPr lang="cs-CZ" sz="1000" dirty="0" smtClean="0">
              <a:solidFill>
                <a:schemeClr val="folHlink"/>
              </a:solidFill>
            </a:endParaRPr>
          </a:p>
          <a:p>
            <a:pPr marL="0" indent="0">
              <a:buNone/>
            </a:pPr>
            <a:r>
              <a:rPr lang="cs-CZ" sz="2000" b="1" dirty="0" smtClean="0"/>
              <a:t>Muži</a:t>
            </a:r>
            <a:r>
              <a:rPr lang="cs-CZ" sz="2000" dirty="0" smtClean="0"/>
              <a:t> </a:t>
            </a:r>
            <a:r>
              <a:rPr lang="cs-CZ" sz="2000" dirty="0"/>
              <a:t>chtějí moc, úspěch, prestiž, peníze, sex. </a:t>
            </a:r>
            <a:endParaRPr lang="cs-CZ" sz="2000" dirty="0" smtClean="0"/>
          </a:p>
          <a:p>
            <a:pPr marL="0" indent="0">
              <a:buNone/>
            </a:pPr>
            <a:r>
              <a:rPr lang="cs-CZ" sz="2000" b="1" dirty="0" smtClean="0"/>
              <a:t>Ženy</a:t>
            </a:r>
            <a:r>
              <a:rPr lang="cs-CZ" sz="2000" dirty="0" smtClean="0"/>
              <a:t> </a:t>
            </a:r>
            <a:r>
              <a:rPr lang="cs-CZ" sz="2000" dirty="0"/>
              <a:t>chtějí dobré vztahy, stabilitu, lásku, </a:t>
            </a:r>
            <a:r>
              <a:rPr lang="cs-CZ" sz="2000" dirty="0" smtClean="0"/>
              <a:t>romantiku.</a:t>
            </a:r>
            <a:endParaRPr lang="cs-CZ" sz="2000" dirty="0"/>
          </a:p>
          <a:p>
            <a:pPr marL="0" indent="0">
              <a:buNone/>
            </a:pPr>
            <a:endParaRPr lang="cs-CZ" sz="2000" dirty="0"/>
          </a:p>
          <a:p>
            <a:pPr marL="0" indent="0">
              <a:buNone/>
            </a:pPr>
            <a:r>
              <a:rPr lang="cs-CZ" dirty="0" smtClean="0"/>
              <a:t> </a:t>
            </a: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13</a:t>
            </a:fld>
            <a:endParaRPr lang="cs-CZ" altLang="cs-CZ"/>
          </a:p>
        </p:txBody>
      </p:sp>
    </p:spTree>
    <p:extLst>
      <p:ext uri="{BB962C8B-B14F-4D97-AF65-F5344CB8AC3E}">
        <p14:creationId xmlns:p14="http://schemas.microsoft.com/office/powerpoint/2010/main" xmlns="" val="8191138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Stereotyp pohlaví – gender </a:t>
            </a:r>
            <a:r>
              <a:rPr lang="cs-CZ" b="1" dirty="0" err="1" smtClean="0"/>
              <a:t>studies</a:t>
            </a:r>
            <a:endParaRPr lang="cs-CZ" b="1" dirty="0"/>
          </a:p>
        </p:txBody>
      </p:sp>
      <p:sp>
        <p:nvSpPr>
          <p:cNvPr id="3" name="Zástupný symbol pro obsah 2"/>
          <p:cNvSpPr>
            <a:spLocks noGrp="1"/>
          </p:cNvSpPr>
          <p:nvPr>
            <p:ph idx="1"/>
          </p:nvPr>
        </p:nvSpPr>
        <p:spPr/>
        <p:txBody>
          <a:bodyPr/>
          <a:lstStyle/>
          <a:p>
            <a:pPr marL="0" indent="0">
              <a:buNone/>
            </a:pPr>
            <a:r>
              <a:rPr lang="cs-CZ" dirty="0"/>
              <a:t>Biologické </a:t>
            </a:r>
            <a:r>
              <a:rPr lang="cs-CZ" dirty="0" smtClean="0"/>
              <a:t>danosti se </a:t>
            </a:r>
            <a:r>
              <a:rPr lang="cs-CZ" dirty="0"/>
              <a:t>takto vyprofilovaly v západní kultuře v důsledku dělby práce a ustálených sociálních </a:t>
            </a:r>
            <a:r>
              <a:rPr lang="cs-CZ" dirty="0" smtClean="0"/>
              <a:t>rolí</a:t>
            </a:r>
          </a:p>
          <a:p>
            <a:pPr marL="0" indent="0">
              <a:buNone/>
            </a:pPr>
            <a:r>
              <a:rPr lang="cs-CZ" b="1" dirty="0" smtClean="0"/>
              <a:t>Stereotyp </a:t>
            </a:r>
            <a:r>
              <a:rPr lang="cs-CZ" b="1" dirty="0"/>
              <a:t>pohlaví</a:t>
            </a:r>
            <a:r>
              <a:rPr lang="cs-CZ" dirty="0"/>
              <a:t> - kulturou ustavená a reprodukovaná představa „přirozených” mužských resp. ženských </a:t>
            </a:r>
            <a:r>
              <a:rPr lang="cs-CZ" dirty="0" smtClean="0"/>
              <a:t>vlastností a způsobů chování. Je sociální normou.</a:t>
            </a:r>
            <a:endParaRPr lang="cs-CZ" dirty="0"/>
          </a:p>
          <a:p>
            <a:pPr marL="0" indent="0">
              <a:buNone/>
            </a:pPr>
            <a:r>
              <a:rPr lang="cs-CZ" b="1" dirty="0"/>
              <a:t>Gender </a:t>
            </a:r>
            <a:r>
              <a:rPr lang="cs-CZ" b="1" dirty="0" err="1"/>
              <a:t>studies</a:t>
            </a:r>
            <a:r>
              <a:rPr lang="cs-CZ" b="1" dirty="0"/>
              <a:t> </a:t>
            </a:r>
            <a:r>
              <a:rPr lang="cs-CZ" dirty="0"/>
              <a:t>poukazují na sociokulturní aspekty těchto rozdílů reprodukovaných </a:t>
            </a:r>
            <a:r>
              <a:rPr lang="cs-CZ" dirty="0" smtClean="0"/>
              <a:t>kulturou </a:t>
            </a:r>
            <a:r>
              <a:rPr lang="cs-CZ" altLang="cs-CZ" dirty="0"/>
              <a:t>s cílem dosáhnout </a:t>
            </a:r>
            <a:r>
              <a:rPr lang="cs-CZ" altLang="cs-CZ" b="1" dirty="0"/>
              <a:t>genderovou </a:t>
            </a:r>
            <a:r>
              <a:rPr lang="cs-CZ" altLang="cs-CZ" b="1" dirty="0" smtClean="0"/>
              <a:t>rovnost. </a:t>
            </a:r>
            <a:r>
              <a:rPr lang="cs-CZ" b="1" dirty="0"/>
              <a:t>Obraz muže a ženy</a:t>
            </a:r>
            <a:r>
              <a:rPr lang="cs-CZ" dirty="0"/>
              <a:t> je sociální a kulturní </a:t>
            </a:r>
            <a:r>
              <a:rPr lang="cs-CZ" dirty="0" smtClean="0"/>
              <a:t>konstrukcí.</a:t>
            </a:r>
            <a:endParaRPr lang="cs-CZ" dirty="0"/>
          </a:p>
          <a:p>
            <a:pPr marL="0" indent="0">
              <a:buNone/>
            </a:pPr>
            <a:r>
              <a:rPr lang="cs-CZ" b="1" dirty="0" smtClean="0"/>
              <a:t>Sexismus;</a:t>
            </a:r>
            <a:r>
              <a:rPr lang="cs-CZ" dirty="0" smtClean="0"/>
              <a:t> </a:t>
            </a:r>
            <a:r>
              <a:rPr lang="cs-CZ" b="1" dirty="0" smtClean="0"/>
              <a:t>machismus</a:t>
            </a:r>
            <a:r>
              <a:rPr lang="cs-CZ" dirty="0" smtClean="0"/>
              <a:t> </a:t>
            </a:r>
            <a:r>
              <a:rPr lang="cs-CZ" dirty="0"/>
              <a:t>– mužský </a:t>
            </a:r>
            <a:r>
              <a:rPr lang="cs-CZ" dirty="0" smtClean="0"/>
              <a:t>šovinismus.</a:t>
            </a:r>
            <a:endParaRPr lang="cs-CZ" dirty="0"/>
          </a:p>
          <a:p>
            <a:pPr marL="0" indent="0">
              <a:buNone/>
            </a:pPr>
            <a:r>
              <a:rPr lang="cs-CZ" altLang="cs-CZ" b="1" dirty="0" smtClean="0"/>
              <a:t> </a:t>
            </a:r>
            <a:endParaRPr lang="cs-CZ" b="1" dirty="0"/>
          </a:p>
          <a:p>
            <a:pPr marL="0" indent="0">
              <a:buNone/>
            </a:pP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14</a:t>
            </a:fld>
            <a:endParaRPr lang="cs-CZ" altLang="cs-CZ"/>
          </a:p>
        </p:txBody>
      </p:sp>
    </p:spTree>
    <p:extLst>
      <p:ext uri="{BB962C8B-B14F-4D97-AF65-F5344CB8AC3E}">
        <p14:creationId xmlns:p14="http://schemas.microsoft.com/office/powerpoint/2010/main" xmlns="" val="2485786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Věk - životní proměnná</a:t>
            </a:r>
            <a:br>
              <a:rPr lang="cs-CZ" b="1" dirty="0"/>
            </a:br>
            <a:endParaRPr lang="cs-CZ" b="1" dirty="0"/>
          </a:p>
        </p:txBody>
      </p:sp>
      <p:sp>
        <p:nvSpPr>
          <p:cNvPr id="3" name="Zástupný symbol pro obsah 2"/>
          <p:cNvSpPr>
            <a:spLocks noGrp="1"/>
          </p:cNvSpPr>
          <p:nvPr>
            <p:ph idx="1"/>
          </p:nvPr>
        </p:nvSpPr>
        <p:spPr/>
        <p:txBody>
          <a:bodyPr/>
          <a:lstStyle/>
          <a:p>
            <a:pPr marL="0" indent="0">
              <a:buNone/>
            </a:pPr>
            <a:r>
              <a:rPr lang="cs-CZ" dirty="0"/>
              <a:t>Věk kalendářní, biologický, mentální a </a:t>
            </a:r>
            <a:r>
              <a:rPr lang="cs-CZ" dirty="0" smtClean="0"/>
              <a:t>sociální. Čas </a:t>
            </a:r>
            <a:r>
              <a:rPr lang="cs-CZ" dirty="0"/>
              <a:t>nabývá v sociálním kontextu sociální smysl a </a:t>
            </a:r>
            <a:r>
              <a:rPr lang="cs-CZ" dirty="0" smtClean="0"/>
              <a:t>význam.</a:t>
            </a:r>
            <a:r>
              <a:rPr lang="cs-CZ" dirty="0"/>
              <a:t/>
            </a:r>
            <a:br>
              <a:rPr lang="cs-CZ" dirty="0"/>
            </a:br>
            <a:r>
              <a:rPr lang="cs-CZ" b="1" dirty="0"/>
              <a:t>Sociální čas </a:t>
            </a:r>
            <a:r>
              <a:rPr lang="cs-CZ" dirty="0"/>
              <a:t>– způsob vnímání a prožívání běhu času </a:t>
            </a:r>
            <a:r>
              <a:rPr lang="cs-CZ" dirty="0" smtClean="0"/>
              <a:t>jedincem a společností z rytmu sociálních činností.</a:t>
            </a:r>
            <a:endParaRPr lang="cs-CZ" dirty="0"/>
          </a:p>
          <a:p>
            <a:pPr marL="0" indent="0">
              <a:buNone/>
            </a:pPr>
            <a:r>
              <a:rPr lang="cs-CZ" dirty="0"/>
              <a:t>Problém </a:t>
            </a:r>
            <a:r>
              <a:rPr lang="cs-CZ" dirty="0" smtClean="0"/>
              <a:t>věku na </a:t>
            </a:r>
            <a:r>
              <a:rPr lang="cs-CZ" b="1" dirty="0" smtClean="0"/>
              <a:t>makroúrovni. </a:t>
            </a:r>
          </a:p>
          <a:p>
            <a:pPr marL="0" indent="0">
              <a:buNone/>
            </a:pPr>
            <a:r>
              <a:rPr lang="cs-CZ" b="1" dirty="0" smtClean="0"/>
              <a:t>Věková struktura</a:t>
            </a:r>
            <a:r>
              <a:rPr lang="cs-CZ" dirty="0" smtClean="0"/>
              <a:t>: </a:t>
            </a:r>
            <a:r>
              <a:rPr lang="cs-CZ" dirty="0"/>
              <a:t>progresivní, stacionární, </a:t>
            </a:r>
            <a:r>
              <a:rPr lang="cs-CZ" dirty="0" smtClean="0"/>
              <a:t>regresivní. </a:t>
            </a:r>
          </a:p>
          <a:p>
            <a:pPr marL="0" indent="0">
              <a:buNone/>
            </a:pPr>
            <a:r>
              <a:rPr lang="cs-CZ" dirty="0" smtClean="0"/>
              <a:t>Věk na </a:t>
            </a:r>
            <a:r>
              <a:rPr lang="cs-CZ" b="1" dirty="0"/>
              <a:t>mikroúrovni</a:t>
            </a:r>
            <a:r>
              <a:rPr lang="cs-CZ" dirty="0"/>
              <a:t> - etapy životního cyklu: dětství </a:t>
            </a:r>
            <a:r>
              <a:rPr lang="cs-CZ" dirty="0" smtClean="0"/>
              <a:t>do </a:t>
            </a:r>
            <a:r>
              <a:rPr lang="cs-CZ" dirty="0"/>
              <a:t>12 let, </a:t>
            </a:r>
            <a:r>
              <a:rPr lang="cs-CZ" dirty="0" smtClean="0"/>
              <a:t>mládí </a:t>
            </a:r>
            <a:r>
              <a:rPr lang="cs-CZ" dirty="0"/>
              <a:t>13-20 let, </a:t>
            </a:r>
            <a:r>
              <a:rPr lang="cs-CZ" dirty="0" smtClean="0"/>
              <a:t>dospělost </a:t>
            </a:r>
            <a:r>
              <a:rPr lang="cs-CZ" dirty="0"/>
              <a:t>21-65 let, </a:t>
            </a:r>
            <a:r>
              <a:rPr lang="cs-CZ" dirty="0" smtClean="0"/>
              <a:t>stáří 66- .</a:t>
            </a:r>
          </a:p>
          <a:p>
            <a:pPr marL="0" indent="0">
              <a:buNone/>
            </a:pPr>
            <a:r>
              <a:rPr lang="cs-CZ" b="1" dirty="0"/>
              <a:t>Přechodové rituály </a:t>
            </a:r>
            <a:r>
              <a:rPr lang="cs-CZ" dirty="0"/>
              <a:t>mezi etapami. Sociokulturní kontexty přiřazují věku hodnotící významy a sociální role.  </a:t>
            </a:r>
            <a:r>
              <a:rPr lang="cs-CZ" b="1" dirty="0" smtClean="0"/>
              <a:t>Ageismus</a:t>
            </a:r>
            <a:r>
              <a:rPr lang="cs-CZ" dirty="0" smtClean="0"/>
              <a:t> - </a:t>
            </a:r>
            <a:r>
              <a:rPr lang="cs-CZ" altLang="cs-CZ" dirty="0" smtClean="0"/>
              <a:t>diskriminace </a:t>
            </a:r>
            <a:r>
              <a:rPr lang="cs-CZ" altLang="cs-CZ" dirty="0"/>
              <a:t>z důvodu </a:t>
            </a:r>
            <a:r>
              <a:rPr lang="cs-CZ" altLang="cs-CZ" dirty="0" smtClean="0"/>
              <a:t>věku.</a:t>
            </a:r>
            <a:endParaRPr lang="cs-CZ" altLang="cs-CZ" dirty="0">
              <a:solidFill>
                <a:schemeClr val="folHlink"/>
              </a:solidFill>
            </a:endParaRPr>
          </a:p>
          <a:p>
            <a:pPr marL="0" indent="0">
              <a:buNone/>
            </a:pPr>
            <a:endParaRPr lang="cs-CZ" dirty="0"/>
          </a:p>
          <a:p>
            <a:pPr marL="0" indent="0">
              <a:buNone/>
            </a:pP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15</a:t>
            </a:fld>
            <a:endParaRPr lang="cs-CZ" altLang="cs-CZ"/>
          </a:p>
        </p:txBody>
      </p:sp>
    </p:spTree>
    <p:extLst>
      <p:ext uri="{BB962C8B-B14F-4D97-AF65-F5344CB8AC3E}">
        <p14:creationId xmlns:p14="http://schemas.microsoft.com/office/powerpoint/2010/main" xmlns="" val="1773272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Etnicita – dříve užíván termín „rasa“</a:t>
            </a:r>
            <a:endParaRPr lang="cs-CZ" dirty="0"/>
          </a:p>
        </p:txBody>
      </p:sp>
      <p:sp>
        <p:nvSpPr>
          <p:cNvPr id="3" name="Zástupný symbol pro obsah 2"/>
          <p:cNvSpPr>
            <a:spLocks noGrp="1"/>
          </p:cNvSpPr>
          <p:nvPr>
            <p:ph idx="1"/>
          </p:nvPr>
        </p:nvSpPr>
        <p:spPr/>
        <p:txBody>
          <a:bodyPr/>
          <a:lstStyle/>
          <a:p>
            <a:pPr marL="0" indent="0">
              <a:buNone/>
            </a:pPr>
            <a:r>
              <a:rPr lang="cs-CZ" b="1" dirty="0" smtClean="0">
                <a:latin typeface="Times New Roman" panose="02020603050405020304" pitchFamily="18" charset="0"/>
                <a:cs typeface="Times New Roman" panose="02020603050405020304" pitchFamily="18" charset="0"/>
              </a:rPr>
              <a:t>Etnicita</a:t>
            </a:r>
            <a:r>
              <a:rPr lang="cs-CZ" dirty="0" smtClean="0">
                <a:latin typeface="Times New Roman" panose="02020603050405020304" pitchFamily="18" charset="0"/>
                <a:cs typeface="Times New Roman" panose="02020603050405020304" pitchFamily="18" charset="0"/>
              </a:rPr>
              <a:t> – souhrn rasových, kulturních, náboženských a často i jazykových faktorů určité skupiny lidí (etnikum). </a:t>
            </a:r>
          </a:p>
          <a:p>
            <a:pPr marL="0" indent="0">
              <a:buNone/>
            </a:pPr>
            <a:r>
              <a:rPr lang="cs-CZ" b="1" dirty="0">
                <a:latin typeface="Times New Roman" panose="02020603050405020304" pitchFamily="18" charset="0"/>
                <a:cs typeface="Times New Roman" panose="02020603050405020304" pitchFamily="18" charset="0"/>
              </a:rPr>
              <a:t>Etnocentrismus</a:t>
            </a:r>
            <a:r>
              <a:rPr lang="cs-CZ" dirty="0">
                <a:latin typeface="Times New Roman" panose="02020603050405020304" pitchFamily="18" charset="0"/>
                <a:cs typeface="Times New Roman" panose="02020603050405020304" pitchFamily="18" charset="0"/>
              </a:rPr>
              <a:t> – považování hodnot, norem a idejí společenství za jedině správné, pravdivé a věrohodné. </a:t>
            </a:r>
            <a:endParaRPr lang="cs-CZ" dirty="0" smtClean="0">
              <a:latin typeface="Times New Roman" panose="02020603050405020304" pitchFamily="18" charset="0"/>
              <a:cs typeface="Times New Roman" panose="02020603050405020304" pitchFamily="18" charset="0"/>
            </a:endParaRPr>
          </a:p>
          <a:p>
            <a:pPr marL="0" indent="0">
              <a:buNone/>
            </a:pPr>
            <a:r>
              <a:rPr lang="cs-CZ" b="1" dirty="0" smtClean="0">
                <a:latin typeface="Times New Roman" panose="02020603050405020304" pitchFamily="18" charset="0"/>
                <a:cs typeface="Times New Roman" panose="02020603050405020304" pitchFamily="18" charset="0"/>
              </a:rPr>
              <a:t>Podoby</a:t>
            </a:r>
            <a:r>
              <a:rPr lang="cs-CZ" dirty="0" smtClean="0">
                <a:latin typeface="Times New Roman" panose="02020603050405020304" pitchFamily="18" charset="0"/>
                <a:cs typeface="Times New Roman" panose="02020603050405020304" pitchFamily="18" charset="0"/>
              </a:rPr>
              <a:t> </a:t>
            </a:r>
            <a:r>
              <a:rPr lang="cs-CZ" b="1" dirty="0">
                <a:latin typeface="Times New Roman" panose="02020603050405020304" pitchFamily="18" charset="0"/>
                <a:cs typeface="Times New Roman" panose="02020603050405020304" pitchFamily="18" charset="0"/>
              </a:rPr>
              <a:t>etnocentrismu</a:t>
            </a:r>
            <a:r>
              <a:rPr lang="cs-CZ" dirty="0">
                <a:latin typeface="Times New Roman" panose="02020603050405020304" pitchFamily="18" charset="0"/>
                <a:cs typeface="Times New Roman" panose="02020603050405020304" pitchFamily="18" charset="0"/>
              </a:rPr>
              <a:t> – rasismus, nacionalismus, náboženský fanatismus, ale i </a:t>
            </a:r>
            <a:r>
              <a:rPr lang="cs-CZ" dirty="0" smtClean="0">
                <a:latin typeface="Times New Roman" panose="02020603050405020304" pitchFamily="18" charset="0"/>
                <a:cs typeface="Times New Roman" panose="02020603050405020304" pitchFamily="18" charset="0"/>
              </a:rPr>
              <a:t>patriotismus.</a:t>
            </a:r>
            <a:endParaRPr lang="cs-CZ" b="1" dirty="0" smtClean="0">
              <a:latin typeface="Times New Roman" panose="02020603050405020304" pitchFamily="18" charset="0"/>
              <a:cs typeface="Times New Roman" panose="02020603050405020304" pitchFamily="18" charset="0"/>
            </a:endParaRPr>
          </a:p>
          <a:p>
            <a:pPr marL="0" indent="0">
              <a:buNone/>
            </a:pPr>
            <a:r>
              <a:rPr lang="cs-CZ" b="1" dirty="0" smtClean="0">
                <a:latin typeface="Times New Roman" panose="02020603050405020304" pitchFamily="18" charset="0"/>
                <a:cs typeface="Times New Roman" panose="02020603050405020304" pitchFamily="18" charset="0"/>
              </a:rPr>
              <a:t>Rasismus </a:t>
            </a:r>
            <a:r>
              <a:rPr lang="cs-CZ" b="1" dirty="0">
                <a:latin typeface="Times New Roman" panose="02020603050405020304" pitchFamily="18" charset="0"/>
                <a:cs typeface="Times New Roman" panose="02020603050405020304" pitchFamily="18" charset="0"/>
              </a:rPr>
              <a:t>-</a:t>
            </a:r>
            <a:r>
              <a:rPr lang="cs-CZ" dirty="0">
                <a:latin typeface="Times New Roman" panose="02020603050405020304" pitchFamily="18" charset="0"/>
                <a:cs typeface="Times New Roman" panose="02020603050405020304" pitchFamily="18" charset="0"/>
              </a:rPr>
              <a:t> nepřátelský postoj či ideologie k příslušníkům jiných „ras“ nebo etnik považovaných za „rasu“. </a:t>
            </a:r>
            <a:endParaRPr lang="cs-CZ" dirty="0" smtClean="0">
              <a:latin typeface="Times New Roman" panose="02020603050405020304" pitchFamily="18" charset="0"/>
              <a:cs typeface="Times New Roman" panose="02020603050405020304" pitchFamily="18" charset="0"/>
            </a:endParaRPr>
          </a:p>
          <a:p>
            <a:pPr marL="0" indent="0">
              <a:buNone/>
            </a:pPr>
            <a:r>
              <a:rPr lang="cs-CZ" b="1" dirty="0" smtClean="0">
                <a:latin typeface="Times New Roman" panose="02020603050405020304" pitchFamily="18" charset="0"/>
                <a:cs typeface="Times New Roman" panose="02020603050405020304" pitchFamily="18" charset="0"/>
              </a:rPr>
              <a:t>Formy rasismu</a:t>
            </a:r>
            <a:r>
              <a:rPr lang="cs-CZ" dirty="0" smtClean="0">
                <a:latin typeface="Times New Roman" panose="02020603050405020304" pitchFamily="18" charset="0"/>
                <a:cs typeface="Times New Roman" panose="02020603050405020304" pitchFamily="18" charset="0"/>
              </a:rPr>
              <a:t>: židovský, černošský</a:t>
            </a:r>
            <a:r>
              <a:rPr lang="cs-CZ" dirty="0">
                <a:latin typeface="Times New Roman" panose="02020603050405020304" pitchFamily="18" charset="0"/>
                <a:cs typeface="Times New Roman" panose="02020603050405020304" pitchFamily="18" charset="0"/>
              </a:rPr>
              <a:t>, romský, </a:t>
            </a:r>
            <a:r>
              <a:rPr lang="cs-CZ" dirty="0" smtClean="0">
                <a:latin typeface="Times New Roman" panose="02020603050405020304" pitchFamily="18" charset="0"/>
                <a:cs typeface="Times New Roman" panose="02020603050405020304" pitchFamily="18" charset="0"/>
              </a:rPr>
              <a:t>arabský </a:t>
            </a:r>
          </a:p>
          <a:p>
            <a:pPr marL="0" indent="0">
              <a:buNone/>
            </a:pPr>
            <a:r>
              <a:rPr lang="cs-CZ" b="1" dirty="0" smtClean="0">
                <a:latin typeface="Times New Roman" panose="02020603050405020304" pitchFamily="18" charset="0"/>
                <a:cs typeface="Times New Roman" panose="02020603050405020304" pitchFamily="18" charset="0"/>
              </a:rPr>
              <a:t>Kulturní </a:t>
            </a:r>
            <a:r>
              <a:rPr lang="cs-CZ" b="1" dirty="0">
                <a:latin typeface="Times New Roman" panose="02020603050405020304" pitchFamily="18" charset="0"/>
                <a:cs typeface="Times New Roman" panose="02020603050405020304" pitchFamily="18" charset="0"/>
              </a:rPr>
              <a:t>relativismus </a:t>
            </a:r>
            <a:r>
              <a:rPr lang="cs-CZ" dirty="0">
                <a:latin typeface="Times New Roman" panose="02020603050405020304" pitchFamily="18" charset="0"/>
                <a:cs typeface="Times New Roman" panose="02020603050405020304" pitchFamily="18" charset="0"/>
              </a:rPr>
              <a:t>– nejsou kultury vyšší a nižší; hodnoty, normy a ideje jsou srozumitelné jen ve vztahu </a:t>
            </a:r>
            <a:r>
              <a:rPr lang="cs-CZ" dirty="0" smtClean="0">
                <a:latin typeface="Times New Roman" panose="02020603050405020304" pitchFamily="18" charset="0"/>
                <a:cs typeface="Times New Roman" panose="02020603050405020304" pitchFamily="18" charset="0"/>
              </a:rPr>
              <a:t>k dané kultuře.</a:t>
            </a:r>
            <a:endParaRPr lang="cs-CZ" dirty="0"/>
          </a:p>
          <a:p>
            <a:pPr marL="0" indent="0">
              <a:buNone/>
            </a:pPr>
            <a:endParaRPr lang="cs-CZ" dirty="0"/>
          </a:p>
          <a:p>
            <a:pPr marL="0" indent="0">
              <a:buNone/>
            </a:pP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16</a:t>
            </a:fld>
            <a:endParaRPr lang="cs-CZ" altLang="cs-CZ"/>
          </a:p>
        </p:txBody>
      </p:sp>
    </p:spTree>
    <p:extLst>
      <p:ext uri="{BB962C8B-B14F-4D97-AF65-F5344CB8AC3E}">
        <p14:creationId xmlns:p14="http://schemas.microsoft.com/office/powerpoint/2010/main" xmlns="" val="34659688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Multikulturalismus</a:t>
            </a:r>
            <a:endParaRPr lang="cs-CZ" b="1" dirty="0"/>
          </a:p>
        </p:txBody>
      </p:sp>
      <p:sp>
        <p:nvSpPr>
          <p:cNvPr id="3" name="Zástupný symbol pro obsah 2"/>
          <p:cNvSpPr>
            <a:spLocks noGrp="1"/>
          </p:cNvSpPr>
          <p:nvPr>
            <p:ph idx="1"/>
          </p:nvPr>
        </p:nvSpPr>
        <p:spPr/>
        <p:txBody>
          <a:bodyPr/>
          <a:lstStyle/>
          <a:p>
            <a:pPr marL="0" indent="0">
              <a:buNone/>
            </a:pPr>
            <a:r>
              <a:rPr lang="cs-CZ" b="1" dirty="0"/>
              <a:t>Multikulturalismus</a:t>
            </a:r>
            <a:r>
              <a:rPr lang="cs-CZ" dirty="0"/>
              <a:t> –  idea přátelského soužití </a:t>
            </a:r>
            <a:r>
              <a:rPr lang="cs-CZ" dirty="0" smtClean="0"/>
              <a:t>kultur</a:t>
            </a:r>
            <a:r>
              <a:rPr lang="cs-CZ" dirty="0"/>
              <a:t>, které se vzájemně obohacují a ponechávají si </a:t>
            </a:r>
            <a:r>
              <a:rPr lang="cs-CZ" dirty="0" smtClean="0"/>
              <a:t>identitu.</a:t>
            </a:r>
          </a:p>
          <a:p>
            <a:pPr marL="0" indent="0">
              <a:buNone/>
            </a:pPr>
            <a:r>
              <a:rPr lang="cs-CZ" dirty="0" smtClean="0"/>
              <a:t>Politici i odborná veřejnost </a:t>
            </a:r>
            <a:r>
              <a:rPr lang="cs-CZ" sz="2000" dirty="0" smtClean="0"/>
              <a:t>(Giovanni </a:t>
            </a:r>
            <a:r>
              <a:rPr lang="cs-CZ" sz="2000" dirty="0" err="1" smtClean="0"/>
              <a:t>Sartori</a:t>
            </a:r>
            <a:r>
              <a:rPr lang="cs-CZ" sz="2000" dirty="0" smtClean="0"/>
              <a:t>) </a:t>
            </a:r>
            <a:r>
              <a:rPr lang="cs-CZ" dirty="0" smtClean="0"/>
              <a:t>dnes podrobují multikulturalismus kritice a zastávají </a:t>
            </a:r>
            <a:r>
              <a:rPr lang="cs-CZ" b="1" dirty="0"/>
              <a:t>kulturní  pluralismus</a:t>
            </a:r>
            <a:r>
              <a:rPr lang="cs-CZ" dirty="0"/>
              <a:t> respektující odlišnosti bez jejich </a:t>
            </a:r>
            <a:r>
              <a:rPr lang="cs-CZ" dirty="0" smtClean="0"/>
              <a:t>zbožnění. Důraz na </a:t>
            </a:r>
            <a:r>
              <a:rPr lang="cs-CZ" b="1" dirty="0"/>
              <a:t>občanské integraci </a:t>
            </a:r>
            <a:r>
              <a:rPr lang="cs-CZ" dirty="0"/>
              <a:t>– přijetí jazyka, historie a liberálních hodnot svobody, rovnosti a </a:t>
            </a:r>
            <a:r>
              <a:rPr lang="cs-CZ" dirty="0" smtClean="0"/>
              <a:t>demokracie.</a:t>
            </a:r>
            <a:endParaRPr lang="cs-CZ" dirty="0"/>
          </a:p>
          <a:p>
            <a:pPr marL="0" indent="0">
              <a:buNone/>
            </a:pPr>
            <a:r>
              <a:rPr lang="cs-CZ" b="1" dirty="0" smtClean="0"/>
              <a:t>Xenofobie</a:t>
            </a:r>
            <a:r>
              <a:rPr lang="cs-CZ" dirty="0" smtClean="0"/>
              <a:t> </a:t>
            </a:r>
            <a:r>
              <a:rPr lang="cs-CZ" dirty="0"/>
              <a:t>– strach, nepřátelství až nenávist ke všemu </a:t>
            </a:r>
            <a:r>
              <a:rPr lang="cs-CZ" dirty="0" smtClean="0"/>
              <a:t>cizímu.</a:t>
            </a:r>
          </a:p>
          <a:p>
            <a:pPr marL="0" indent="0">
              <a:buNone/>
            </a:pPr>
            <a:r>
              <a:rPr lang="cs-CZ" b="1" dirty="0" err="1" smtClean="0"/>
              <a:t>Xenocentrismus</a:t>
            </a:r>
            <a:r>
              <a:rPr lang="cs-CZ" dirty="0" smtClean="0"/>
              <a:t> </a:t>
            </a:r>
            <a:r>
              <a:rPr lang="cs-CZ" dirty="0"/>
              <a:t>– obdiv ke všemu </a:t>
            </a:r>
            <a:r>
              <a:rPr lang="cs-CZ" dirty="0" smtClean="0"/>
              <a:t>cizímu.</a:t>
            </a:r>
          </a:p>
          <a:p>
            <a:pPr marL="0" indent="0">
              <a:buNone/>
            </a:pPr>
            <a:r>
              <a:rPr lang="cs-CZ" b="1" dirty="0" smtClean="0"/>
              <a:t>Tolerance</a:t>
            </a:r>
            <a:r>
              <a:rPr lang="cs-CZ" dirty="0" smtClean="0"/>
              <a:t>–opak nesnášenlivosti, má hranice, reciprocita</a:t>
            </a: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17</a:t>
            </a:fld>
            <a:endParaRPr lang="cs-CZ" altLang="cs-CZ"/>
          </a:p>
        </p:txBody>
      </p:sp>
    </p:spTree>
    <p:extLst>
      <p:ext uri="{BB962C8B-B14F-4D97-AF65-F5344CB8AC3E}">
        <p14:creationId xmlns:p14="http://schemas.microsoft.com/office/powerpoint/2010/main" xmlns="" val="3073493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a:t>Geneticky předávané dispozice</a:t>
            </a:r>
            <a:r>
              <a:rPr lang="cs-CZ" dirty="0"/>
              <a:t/>
            </a:r>
            <a:br>
              <a:rPr lang="cs-CZ" dirty="0"/>
            </a:br>
            <a:endParaRPr lang="cs-CZ" dirty="0"/>
          </a:p>
        </p:txBody>
      </p:sp>
      <p:sp>
        <p:nvSpPr>
          <p:cNvPr id="3" name="Zástupný symbol pro obsah 2"/>
          <p:cNvSpPr>
            <a:spLocks noGrp="1"/>
          </p:cNvSpPr>
          <p:nvPr>
            <p:ph idx="1"/>
          </p:nvPr>
        </p:nvSpPr>
        <p:spPr/>
        <p:txBody>
          <a:bodyPr/>
          <a:lstStyle/>
          <a:p>
            <a:pPr marL="0" indent="0">
              <a:buNone/>
            </a:pPr>
            <a:r>
              <a:rPr lang="cs-CZ" dirty="0" smtClean="0"/>
              <a:t>Genetickým dispozicím je přikládán rostoucí význam.</a:t>
            </a:r>
          </a:p>
          <a:p>
            <a:pPr marL="0" indent="0">
              <a:buNone/>
            </a:pPr>
            <a:r>
              <a:rPr lang="cs-CZ" dirty="0" smtClean="0"/>
              <a:t>Výzkumy dvojčat, problémy adopce.</a:t>
            </a:r>
          </a:p>
          <a:p>
            <a:pPr marL="0" indent="0">
              <a:buNone/>
            </a:pPr>
            <a:r>
              <a:rPr lang="cs-CZ" b="1" dirty="0"/>
              <a:t>Dánský výzkum kriminality adoptivních synů: </a:t>
            </a:r>
            <a:br>
              <a:rPr lang="cs-CZ" b="1" dirty="0"/>
            </a:br>
            <a:r>
              <a:rPr lang="cs-CZ" dirty="0"/>
              <a:t>10,4 % ani biologický ani adoptivní otec </a:t>
            </a:r>
            <a:r>
              <a:rPr lang="cs-CZ" dirty="0" smtClean="0"/>
              <a:t>nepáchali</a:t>
            </a:r>
            <a:r>
              <a:rPr lang="cs-CZ" dirty="0"/>
              <a:t/>
            </a:r>
            <a:br>
              <a:rPr lang="cs-CZ" dirty="0"/>
            </a:br>
            <a:r>
              <a:rPr lang="cs-CZ" dirty="0"/>
              <a:t>11,5 % adoptivní otec páchal, biologický otec nepáchal </a:t>
            </a:r>
            <a:br>
              <a:rPr lang="cs-CZ" dirty="0"/>
            </a:br>
            <a:r>
              <a:rPr lang="cs-CZ" dirty="0"/>
              <a:t>22,0 % biologický otec páchal, adoptivní nepáchal</a:t>
            </a:r>
            <a:br>
              <a:rPr lang="cs-CZ" dirty="0"/>
            </a:br>
            <a:r>
              <a:rPr lang="cs-CZ" dirty="0"/>
              <a:t>36,2 % oba otcové páchali trestnou </a:t>
            </a:r>
            <a:r>
              <a:rPr lang="cs-CZ" dirty="0" smtClean="0"/>
              <a:t>činnost</a:t>
            </a:r>
          </a:p>
          <a:p>
            <a:pPr marL="0" indent="0">
              <a:buNone/>
            </a:pPr>
            <a:r>
              <a:rPr lang="cs-CZ" b="1" dirty="0" smtClean="0"/>
              <a:t>Teorie </a:t>
            </a:r>
            <a:r>
              <a:rPr lang="cs-CZ" b="1" dirty="0" err="1" smtClean="0"/>
              <a:t>biosociální</a:t>
            </a:r>
            <a:r>
              <a:rPr lang="cs-CZ" b="1" dirty="0" smtClean="0"/>
              <a:t> interakce - přirovnání zámku</a:t>
            </a:r>
            <a:r>
              <a:rPr lang="cs-CZ" dirty="0" smtClean="0"/>
              <a:t> (to zděděné) a </a:t>
            </a:r>
            <a:r>
              <a:rPr lang="cs-CZ" b="1" dirty="0" smtClean="0"/>
              <a:t>klíče</a:t>
            </a:r>
            <a:r>
              <a:rPr lang="cs-CZ" dirty="0" smtClean="0"/>
              <a:t> (prostředí a situace). Když se sejdou, dojde k deviaci. Genetická dispozice zvyšuje </a:t>
            </a:r>
            <a:r>
              <a:rPr lang="cs-CZ" dirty="0"/>
              <a:t>práh citlivosti na působení určitých vlivů sociálního prostředí.</a:t>
            </a:r>
          </a:p>
          <a:p>
            <a:pPr marL="0" indent="0">
              <a:buNone/>
            </a:pPr>
            <a:endParaRPr lang="cs-CZ" dirty="0" smtClean="0"/>
          </a:p>
          <a:p>
            <a:pPr marL="0" indent="0">
              <a:buNone/>
            </a:pPr>
            <a:endParaRPr lang="cs-CZ" dirty="0"/>
          </a:p>
          <a:p>
            <a:pPr marL="0" indent="0">
              <a:buNone/>
            </a:pPr>
            <a:r>
              <a:rPr lang="cs-CZ" dirty="0" smtClean="0"/>
              <a:t> </a:t>
            </a: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18</a:t>
            </a:fld>
            <a:endParaRPr lang="cs-CZ" altLang="cs-CZ"/>
          </a:p>
        </p:txBody>
      </p:sp>
    </p:spTree>
    <p:extLst>
      <p:ext uri="{BB962C8B-B14F-4D97-AF65-F5344CB8AC3E}">
        <p14:creationId xmlns:p14="http://schemas.microsoft.com/office/powerpoint/2010/main" xmlns="" val="3186446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z="2800" b="1" dirty="0"/>
              <a:t>Sociokulturní determinace sociálního chování</a:t>
            </a:r>
            <a:r>
              <a:rPr lang="cs-CZ" b="1" dirty="0"/>
              <a:t/>
            </a:r>
            <a:br>
              <a:rPr lang="cs-CZ" b="1" dirty="0"/>
            </a:br>
            <a:endParaRPr lang="cs-CZ" b="1" dirty="0"/>
          </a:p>
        </p:txBody>
      </p:sp>
      <p:sp>
        <p:nvSpPr>
          <p:cNvPr id="3" name="Zástupný symbol pro obsah 2"/>
          <p:cNvSpPr>
            <a:spLocks noGrp="1"/>
          </p:cNvSpPr>
          <p:nvPr>
            <p:ph idx="1"/>
          </p:nvPr>
        </p:nvSpPr>
        <p:spPr/>
        <p:txBody>
          <a:bodyPr/>
          <a:lstStyle/>
          <a:p>
            <a:pPr marL="0" indent="0">
              <a:buNone/>
            </a:pPr>
            <a:r>
              <a:rPr lang="cs-CZ" dirty="0">
                <a:latin typeface="Times New Roman" panose="02020603050405020304" pitchFamily="18" charset="0"/>
                <a:cs typeface="Times New Roman" panose="02020603050405020304" pitchFamily="18" charset="0"/>
              </a:rPr>
              <a:t>Tvorem společenským se </a:t>
            </a:r>
            <a:r>
              <a:rPr lang="cs-CZ" dirty="0" smtClean="0">
                <a:latin typeface="Times New Roman" panose="02020603050405020304" pitchFamily="18" charset="0"/>
                <a:cs typeface="Times New Roman" panose="02020603050405020304" pitchFamily="18" charset="0"/>
              </a:rPr>
              <a:t>stáváme: </a:t>
            </a:r>
          </a:p>
          <a:p>
            <a:pPr>
              <a:buFont typeface="Arial" panose="020B0604020202020204" pitchFamily="34" charset="0"/>
              <a:buChar char="•"/>
            </a:pPr>
            <a:r>
              <a:rPr lang="cs-CZ" dirty="0" smtClean="0">
                <a:latin typeface="Times New Roman" panose="02020603050405020304" pitchFamily="18" charset="0"/>
                <a:cs typeface="Times New Roman" panose="02020603050405020304" pitchFamily="18" charset="0"/>
              </a:rPr>
              <a:t>v</a:t>
            </a:r>
            <a:r>
              <a:rPr lang="cs-CZ" dirty="0">
                <a:latin typeface="Times New Roman" panose="02020603050405020304" pitchFamily="18" charset="0"/>
                <a:cs typeface="Times New Roman" panose="02020603050405020304" pitchFamily="18" charset="0"/>
              </a:rPr>
              <a:t> procesu </a:t>
            </a:r>
            <a:r>
              <a:rPr lang="cs-CZ" b="1" dirty="0" smtClean="0">
                <a:latin typeface="Times New Roman" panose="02020603050405020304" pitchFamily="18" charset="0"/>
                <a:cs typeface="Times New Roman" panose="02020603050405020304" pitchFamily="18" charset="0"/>
              </a:rPr>
              <a:t>socializace</a:t>
            </a:r>
            <a:r>
              <a:rPr lang="cs-CZ" dirty="0" smtClean="0">
                <a:latin typeface="Times New Roman" panose="02020603050405020304" pitchFamily="18" charset="0"/>
                <a:cs typeface="Times New Roman" panose="02020603050405020304" pitchFamily="18" charset="0"/>
              </a:rPr>
              <a:t> - vrůstání </a:t>
            </a:r>
            <a:r>
              <a:rPr lang="cs-CZ" dirty="0">
                <a:latin typeface="Times New Roman" panose="02020603050405020304" pitchFamily="18" charset="0"/>
                <a:cs typeface="Times New Roman" panose="02020603050405020304" pitchFamily="18" charset="0"/>
              </a:rPr>
              <a:t>do společenských vztahů </a:t>
            </a:r>
            <a:endParaRPr lang="cs-CZ"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cs-CZ" dirty="0" smtClean="0">
                <a:latin typeface="Times New Roman" panose="02020603050405020304" pitchFamily="18" charset="0"/>
                <a:cs typeface="Times New Roman" panose="02020603050405020304" pitchFamily="18" charset="0"/>
              </a:rPr>
              <a:t>v procesu </a:t>
            </a:r>
            <a:r>
              <a:rPr lang="cs-CZ" b="1" dirty="0" err="1">
                <a:latin typeface="Times New Roman" panose="02020603050405020304" pitchFamily="18" charset="0"/>
                <a:cs typeface="Times New Roman" panose="02020603050405020304" pitchFamily="18" charset="0"/>
              </a:rPr>
              <a:t>enkulturace</a:t>
            </a:r>
            <a:r>
              <a:rPr lang="cs-CZ" dirty="0">
                <a:latin typeface="Times New Roman" panose="02020603050405020304" pitchFamily="18" charset="0"/>
                <a:cs typeface="Times New Roman" panose="02020603050405020304" pitchFamily="18" charset="0"/>
              </a:rPr>
              <a:t> – osvojení si lidské </a:t>
            </a:r>
            <a:r>
              <a:rPr lang="cs-CZ" dirty="0" smtClean="0">
                <a:latin typeface="Times New Roman" panose="02020603050405020304" pitchFamily="18" charset="0"/>
                <a:cs typeface="Times New Roman" panose="02020603050405020304" pitchFamily="18" charset="0"/>
              </a:rPr>
              <a:t>kultury</a:t>
            </a:r>
          </a:p>
          <a:p>
            <a:pPr marL="0" indent="0">
              <a:buNone/>
            </a:pPr>
            <a:r>
              <a:rPr lang="cs-CZ" dirty="0" smtClean="0">
                <a:latin typeface="Times New Roman" panose="02020603050405020304" pitchFamily="18" charset="0"/>
                <a:cs typeface="Times New Roman" panose="02020603050405020304" pitchFamily="18" charset="0"/>
              </a:rPr>
              <a:t>Mluvíme </a:t>
            </a:r>
            <a:r>
              <a:rPr lang="cs-CZ" dirty="0">
                <a:latin typeface="Times New Roman" panose="02020603050405020304" pitchFamily="18" charset="0"/>
                <a:cs typeface="Times New Roman" panose="02020603050405020304" pitchFamily="18" charset="0"/>
              </a:rPr>
              <a:t>o </a:t>
            </a:r>
            <a:r>
              <a:rPr lang="cs-CZ" b="1" dirty="0">
                <a:latin typeface="Times New Roman" panose="02020603050405020304" pitchFamily="18" charset="0"/>
                <a:cs typeface="Times New Roman" panose="02020603050405020304" pitchFamily="18" charset="0"/>
              </a:rPr>
              <a:t>společnosti (kultuře) v člověku </a:t>
            </a:r>
            <a:br>
              <a:rPr lang="cs-CZ" b="1" dirty="0">
                <a:latin typeface="Times New Roman" panose="02020603050405020304" pitchFamily="18" charset="0"/>
                <a:cs typeface="Times New Roman" panose="02020603050405020304" pitchFamily="18" charset="0"/>
              </a:rPr>
            </a:br>
            <a:r>
              <a:rPr lang="cs-CZ" dirty="0" smtClean="0">
                <a:latin typeface="Times New Roman" panose="02020603050405020304" pitchFamily="18" charset="0"/>
                <a:cs typeface="Times New Roman" panose="02020603050405020304" pitchFamily="18" charset="0"/>
              </a:rPr>
              <a:t>Společnost </a:t>
            </a:r>
            <a:r>
              <a:rPr lang="cs-CZ" dirty="0">
                <a:latin typeface="Times New Roman" panose="02020603050405020304" pitchFamily="18" charset="0"/>
                <a:cs typeface="Times New Roman" panose="02020603050405020304" pitchFamily="18" charset="0"/>
              </a:rPr>
              <a:t>je součástí našeho nejniternějšího bytí, vnucuje </a:t>
            </a:r>
            <a:r>
              <a:rPr lang="cs-CZ" dirty="0" smtClean="0">
                <a:latin typeface="Times New Roman" panose="02020603050405020304" pitchFamily="18" charset="0"/>
                <a:cs typeface="Times New Roman" panose="02020603050405020304" pitchFamily="18" charset="0"/>
              </a:rPr>
              <a:t>nám </a:t>
            </a:r>
            <a:r>
              <a:rPr lang="cs-CZ" dirty="0">
                <a:latin typeface="Times New Roman" panose="02020603050405020304" pitchFamily="18" charset="0"/>
                <a:cs typeface="Times New Roman" panose="02020603050405020304" pitchFamily="18" charset="0"/>
              </a:rPr>
              <a:t>určité způsoby myšlení, cítění a </a:t>
            </a:r>
            <a:r>
              <a:rPr lang="cs-CZ" dirty="0" smtClean="0">
                <a:latin typeface="Times New Roman" panose="02020603050405020304" pitchFamily="18" charset="0"/>
                <a:cs typeface="Times New Roman" panose="02020603050405020304" pitchFamily="18" charset="0"/>
              </a:rPr>
              <a:t>jednání. </a:t>
            </a:r>
            <a:r>
              <a:rPr lang="cs-CZ" sz="2000" dirty="0"/>
              <a:t>(</a:t>
            </a:r>
            <a:r>
              <a:rPr lang="cs-CZ" sz="2000" dirty="0" smtClean="0"/>
              <a:t>Peter </a:t>
            </a:r>
            <a:r>
              <a:rPr lang="cs-CZ" sz="2000" dirty="0"/>
              <a:t>Berger) </a:t>
            </a:r>
            <a:r>
              <a:rPr lang="cs-CZ" sz="2800" dirty="0"/>
              <a:t/>
            </a:r>
            <a:br>
              <a:rPr lang="cs-CZ" sz="2800" dirty="0"/>
            </a:br>
            <a:r>
              <a:rPr lang="cs-CZ" b="1" dirty="0" smtClean="0">
                <a:latin typeface="Times New Roman" panose="02020603050405020304" pitchFamily="18" charset="0"/>
                <a:cs typeface="Times New Roman" panose="02020603050405020304" pitchFamily="18" charset="0"/>
              </a:rPr>
              <a:t>Homo </a:t>
            </a:r>
            <a:r>
              <a:rPr lang="cs-CZ" b="1" dirty="0" err="1">
                <a:latin typeface="Times New Roman" panose="02020603050405020304" pitchFamily="18" charset="0"/>
                <a:cs typeface="Times New Roman" panose="02020603050405020304" pitchFamily="18" charset="0"/>
              </a:rPr>
              <a:t>sociologicus</a:t>
            </a:r>
            <a:r>
              <a:rPr lang="cs-CZ" b="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 </a:t>
            </a:r>
            <a:r>
              <a:rPr lang="cs-CZ" dirty="0" smtClean="0">
                <a:latin typeface="Times New Roman" panose="02020603050405020304" pitchFamily="18" charset="0"/>
                <a:cs typeface="Times New Roman" panose="02020603050405020304" pitchFamily="18" charset="0"/>
              </a:rPr>
              <a:t>člověk </a:t>
            </a:r>
            <a:r>
              <a:rPr lang="cs-CZ" dirty="0">
                <a:latin typeface="Times New Roman" panose="02020603050405020304" pitchFamily="18" charset="0"/>
                <a:cs typeface="Times New Roman" panose="02020603050405020304" pitchFamily="18" charset="0"/>
              </a:rPr>
              <a:t>je </a:t>
            </a:r>
            <a:r>
              <a:rPr lang="cs-CZ" dirty="0" smtClean="0">
                <a:latin typeface="Times New Roman" panose="02020603050405020304" pitchFamily="18" charset="0"/>
                <a:cs typeface="Times New Roman" panose="02020603050405020304" pitchFamily="18" charset="0"/>
              </a:rPr>
              <a:t>uvězněn </a:t>
            </a:r>
            <a:r>
              <a:rPr lang="cs-CZ" dirty="0">
                <a:latin typeface="Times New Roman" panose="02020603050405020304" pitchFamily="18" charset="0"/>
                <a:cs typeface="Times New Roman" panose="02020603050405020304" pitchFamily="18" charset="0"/>
              </a:rPr>
              <a:t>v sociálních rolích a sociálních </a:t>
            </a:r>
            <a:r>
              <a:rPr lang="cs-CZ" dirty="0" smtClean="0">
                <a:latin typeface="Times New Roman" panose="02020603050405020304" pitchFamily="18" charset="0"/>
                <a:cs typeface="Times New Roman" panose="02020603050405020304" pitchFamily="18" charset="0"/>
              </a:rPr>
              <a:t>sítích. </a:t>
            </a:r>
            <a:r>
              <a:rPr lang="cs-CZ" sz="2000" dirty="0" smtClean="0">
                <a:latin typeface="Times New Roman" panose="02020603050405020304" pitchFamily="18" charset="0"/>
                <a:cs typeface="Times New Roman" panose="02020603050405020304" pitchFamily="18" charset="0"/>
              </a:rPr>
              <a:t>(Ralf </a:t>
            </a:r>
            <a:r>
              <a:rPr lang="cs-CZ" sz="2000" dirty="0" err="1" smtClean="0">
                <a:latin typeface="Times New Roman" panose="02020603050405020304" pitchFamily="18" charset="0"/>
                <a:cs typeface="Times New Roman" panose="02020603050405020304" pitchFamily="18" charset="0"/>
              </a:rPr>
              <a:t>Dahrendorf</a:t>
            </a:r>
            <a:r>
              <a:rPr lang="cs-CZ" sz="2000" dirty="0" smtClean="0">
                <a:latin typeface="Times New Roman" panose="02020603050405020304" pitchFamily="18" charset="0"/>
                <a:cs typeface="Times New Roman" panose="02020603050405020304" pitchFamily="18" charset="0"/>
              </a:rPr>
              <a:t>)</a:t>
            </a:r>
          </a:p>
          <a:p>
            <a:pPr marL="0" indent="0">
              <a:buNone/>
            </a:pPr>
            <a:r>
              <a:rPr lang="cs-CZ" b="1" dirty="0">
                <a:latin typeface="Times New Roman" panose="02020603050405020304" pitchFamily="18" charset="0"/>
                <a:cs typeface="Times New Roman" panose="02020603050405020304" pitchFamily="18" charset="0"/>
              </a:rPr>
              <a:t>Dvě teze sociokulturní </a:t>
            </a:r>
            <a:r>
              <a:rPr lang="cs-CZ" b="1" dirty="0" smtClean="0">
                <a:latin typeface="Times New Roman" panose="02020603050405020304" pitchFamily="18" charset="0"/>
                <a:cs typeface="Times New Roman" panose="02020603050405020304" pitchFamily="18" charset="0"/>
              </a:rPr>
              <a:t>determinace</a:t>
            </a:r>
            <a:r>
              <a:rPr lang="cs-CZ" dirty="0" smtClean="0">
                <a:latin typeface="Times New Roman" panose="02020603050405020304" pitchFamily="18" charset="0"/>
                <a:cs typeface="Times New Roman" panose="02020603050405020304" pitchFamily="18" charset="0"/>
              </a:rPr>
              <a:t>:                                          1</a:t>
            </a:r>
            <a:r>
              <a:rPr lang="cs-CZ" dirty="0">
                <a:latin typeface="Times New Roman" panose="02020603050405020304" pitchFamily="18" charset="0"/>
                <a:cs typeface="Times New Roman" panose="02020603050405020304" pitchFamily="18" charset="0"/>
              </a:rPr>
              <a:t>. Bez života ve společnosti se člověk nestane </a:t>
            </a:r>
            <a:r>
              <a:rPr lang="cs-CZ" dirty="0" smtClean="0">
                <a:latin typeface="Times New Roman" panose="02020603050405020304" pitchFamily="18" charset="0"/>
                <a:cs typeface="Times New Roman" panose="02020603050405020304" pitchFamily="18" charset="0"/>
              </a:rPr>
              <a:t>člověkem.</a:t>
            </a:r>
            <a:r>
              <a:rPr lang="cs-CZ" dirty="0">
                <a:latin typeface="Times New Roman" panose="02020603050405020304" pitchFamily="18" charset="0"/>
                <a:cs typeface="Times New Roman" panose="02020603050405020304" pitchFamily="18" charset="0"/>
              </a:rPr>
              <a:t/>
            </a:r>
            <a:br>
              <a:rPr lang="cs-CZ" dirty="0">
                <a:latin typeface="Times New Roman" panose="02020603050405020304" pitchFamily="18" charset="0"/>
                <a:cs typeface="Times New Roman" panose="02020603050405020304" pitchFamily="18" charset="0"/>
              </a:rPr>
            </a:br>
            <a:r>
              <a:rPr lang="cs-CZ" dirty="0">
                <a:latin typeface="Times New Roman" panose="02020603050405020304" pitchFamily="18" charset="0"/>
                <a:cs typeface="Times New Roman" panose="02020603050405020304" pitchFamily="18" charset="0"/>
              </a:rPr>
              <a:t>2. Člověk je takový, jaká je </a:t>
            </a:r>
            <a:r>
              <a:rPr lang="cs-CZ" dirty="0" smtClean="0">
                <a:latin typeface="Times New Roman" panose="02020603050405020304" pitchFamily="18" charset="0"/>
                <a:cs typeface="Times New Roman" panose="02020603050405020304" pitchFamily="18" charset="0"/>
              </a:rPr>
              <a:t>společnost.</a:t>
            </a:r>
            <a:endParaRPr lang="cs-CZ" dirty="0">
              <a:latin typeface="Times New Roman" panose="02020603050405020304" pitchFamily="18" charset="0"/>
              <a:cs typeface="Times New Roman" panose="02020603050405020304" pitchFamily="18" charset="0"/>
            </a:endParaRPr>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19</a:t>
            </a:fld>
            <a:endParaRPr lang="cs-CZ" altLang="cs-CZ"/>
          </a:p>
        </p:txBody>
      </p:sp>
    </p:spTree>
    <p:extLst>
      <p:ext uri="{BB962C8B-B14F-4D97-AF65-F5344CB8AC3E}">
        <p14:creationId xmlns:p14="http://schemas.microsoft.com/office/powerpoint/2010/main" xmlns="" val="1402095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1124744"/>
            <a:ext cx="7772400" cy="936104"/>
          </a:xfrm>
        </p:spPr>
        <p:txBody>
          <a:bodyPr/>
          <a:lstStyle/>
          <a:p>
            <a:pPr algn="ctr"/>
            <a:r>
              <a:rPr lang="cs-CZ" sz="4400" b="1" dirty="0" smtClean="0">
                <a:latin typeface="Times New Roman" panose="02020603050405020304" pitchFamily="18" charset="0"/>
                <a:cs typeface="Times New Roman" panose="02020603050405020304" pitchFamily="18" charset="0"/>
              </a:rPr>
              <a:t>Sociologie, sociologický přístup</a:t>
            </a:r>
            <a:r>
              <a:rPr lang="cs-CZ" sz="4000" b="1" dirty="0" smtClean="0">
                <a:latin typeface="Times New Roman" panose="02020603050405020304" pitchFamily="18" charset="0"/>
                <a:cs typeface="Times New Roman" panose="02020603050405020304" pitchFamily="18" charset="0"/>
              </a:rPr>
              <a:t>                       </a:t>
            </a:r>
            <a:endParaRPr lang="en-US" sz="40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900113" y="2420888"/>
            <a:ext cx="7772400" cy="3710037"/>
          </a:xfrm>
        </p:spPr>
        <p:txBody>
          <a:bodyPr/>
          <a:lstStyle/>
          <a:p>
            <a:pPr marL="0" indent="0">
              <a:buNone/>
            </a:pPr>
            <a:r>
              <a:rPr lang="cs-CZ" dirty="0" smtClean="0"/>
              <a:t>Sociologie jako věda vzniká v polovině 19. století, lze ji vymezit: </a:t>
            </a:r>
          </a:p>
          <a:p>
            <a:pPr marL="457200" indent="-457200">
              <a:buFont typeface="+mj-lt"/>
              <a:buAutoNum type="arabicPeriod"/>
            </a:pPr>
            <a:r>
              <a:rPr lang="cs-CZ" b="1" dirty="0" smtClean="0"/>
              <a:t>syntetizující definicí,</a:t>
            </a:r>
            <a:endParaRPr lang="cs-CZ" dirty="0" smtClean="0"/>
          </a:p>
          <a:p>
            <a:pPr marL="457200" indent="-457200">
              <a:buFont typeface="+mj-lt"/>
              <a:buAutoNum type="arabicPeriod"/>
            </a:pPr>
            <a:r>
              <a:rPr lang="cs-CZ" dirty="0" smtClean="0"/>
              <a:t>základními </a:t>
            </a:r>
            <a:r>
              <a:rPr lang="cs-CZ" b="1" dirty="0" smtClean="0"/>
              <a:t>okruhy studované problematiky</a:t>
            </a:r>
            <a:r>
              <a:rPr lang="cs-CZ" dirty="0" smtClean="0"/>
              <a:t>:</a:t>
            </a:r>
          </a:p>
          <a:p>
            <a:pPr marL="0" indent="0">
              <a:buNone/>
            </a:pPr>
            <a:r>
              <a:rPr lang="cs-CZ" dirty="0" smtClean="0"/>
              <a:t>       • společnost, </a:t>
            </a:r>
            <a:r>
              <a:rPr lang="cs-CZ" dirty="0"/>
              <a:t/>
            </a:r>
            <a:br>
              <a:rPr lang="cs-CZ" dirty="0"/>
            </a:br>
            <a:r>
              <a:rPr lang="cs-CZ" dirty="0" smtClean="0"/>
              <a:t>       • </a:t>
            </a:r>
            <a:r>
              <a:rPr lang="cs-CZ" dirty="0"/>
              <a:t>struktura </a:t>
            </a:r>
            <a:r>
              <a:rPr lang="cs-CZ" dirty="0" smtClean="0"/>
              <a:t>společnosti,</a:t>
            </a:r>
            <a:r>
              <a:rPr lang="cs-CZ" dirty="0"/>
              <a:t/>
            </a:r>
            <a:br>
              <a:rPr lang="cs-CZ" dirty="0"/>
            </a:br>
            <a:r>
              <a:rPr lang="cs-CZ" dirty="0" smtClean="0"/>
              <a:t>       • </a:t>
            </a:r>
            <a:r>
              <a:rPr lang="cs-CZ" dirty="0"/>
              <a:t>sociální </a:t>
            </a:r>
            <a:r>
              <a:rPr lang="cs-CZ" dirty="0" smtClean="0"/>
              <a:t>vztahy,</a:t>
            </a:r>
            <a:r>
              <a:rPr lang="cs-CZ" dirty="0"/>
              <a:t/>
            </a:r>
            <a:br>
              <a:rPr lang="cs-CZ" dirty="0"/>
            </a:br>
            <a:r>
              <a:rPr lang="cs-CZ" dirty="0" smtClean="0"/>
              <a:t>       • </a:t>
            </a:r>
            <a:r>
              <a:rPr lang="cs-CZ" dirty="0"/>
              <a:t>sociální </a:t>
            </a:r>
            <a:r>
              <a:rPr lang="cs-CZ" dirty="0" smtClean="0"/>
              <a:t>jevy.</a:t>
            </a:r>
            <a:endParaRPr lang="cs-CZ" b="1" dirty="0" smtClean="0"/>
          </a:p>
        </p:txBody>
      </p:sp>
      <p:sp>
        <p:nvSpPr>
          <p:cNvPr id="4" name="Zástupný symbol pro zápatí 3"/>
          <p:cNvSpPr>
            <a:spLocks noGrp="1"/>
          </p:cNvSpPr>
          <p:nvPr>
            <p:ph type="ftr" sz="quarter" idx="10"/>
          </p:nvPr>
        </p:nvSpPr>
        <p:spPr/>
        <p:txBody>
          <a:bodyPr/>
          <a:lstStyle/>
          <a:p>
            <a:pPr>
              <a:defRPr/>
            </a:pPr>
            <a:r>
              <a:rPr lang="cs-CZ" altLang="cs-CZ" dirty="0" smtClean="0"/>
              <a:t>FRMU – Inovace předmětu Sociologické aspekty veřejné správy</a:t>
            </a:r>
            <a:endParaRPr lang="cs-CZ" altLang="cs-CZ" dirty="0"/>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2</a:t>
            </a:fld>
            <a:endParaRPr lang="cs-CZ" altLang="cs-CZ"/>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r>
              <a:rPr lang="cs-CZ" b="1" dirty="0"/>
              <a:t>Sociální </a:t>
            </a:r>
            <a:r>
              <a:rPr lang="cs-CZ" b="1" dirty="0" smtClean="0"/>
              <a:t>jevy:</a:t>
            </a:r>
            <a:endParaRPr lang="en-US" dirty="0"/>
          </a:p>
        </p:txBody>
      </p:sp>
      <p:sp>
        <p:nvSpPr>
          <p:cNvPr id="3" name="Zástupný symbol pro obsah 2"/>
          <p:cNvSpPr>
            <a:spLocks noGrp="1"/>
          </p:cNvSpPr>
          <p:nvPr>
            <p:ph idx="1"/>
          </p:nvPr>
        </p:nvSpPr>
        <p:spPr/>
        <p:txBody>
          <a:bodyPr/>
          <a:lstStyle/>
          <a:p>
            <a:pPr marL="0" indent="0">
              <a:buNone/>
            </a:pPr>
            <a:r>
              <a:rPr lang="cs-CZ" dirty="0" smtClean="0"/>
              <a:t>- oblasti </a:t>
            </a:r>
            <a:r>
              <a:rPr lang="cs-CZ" dirty="0"/>
              <a:t>sociálního života (hospodářství, politika, </a:t>
            </a:r>
            <a:endParaRPr lang="cs-CZ" dirty="0" smtClean="0"/>
          </a:p>
          <a:p>
            <a:pPr marL="0" indent="0">
              <a:buNone/>
            </a:pPr>
            <a:r>
              <a:rPr lang="cs-CZ" dirty="0"/>
              <a:t> </a:t>
            </a:r>
            <a:r>
              <a:rPr lang="cs-CZ" dirty="0" smtClean="0"/>
              <a:t>  právo apod.),</a:t>
            </a:r>
            <a:r>
              <a:rPr lang="cs-CZ" dirty="0"/>
              <a:t/>
            </a:r>
            <a:br>
              <a:rPr lang="cs-CZ" dirty="0"/>
            </a:br>
            <a:r>
              <a:rPr lang="cs-CZ" dirty="0"/>
              <a:t>- sociální seskupení </a:t>
            </a:r>
            <a:r>
              <a:rPr lang="cs-CZ" dirty="0" smtClean="0"/>
              <a:t>(pracovní skupiny, náboženské  </a:t>
            </a:r>
          </a:p>
          <a:p>
            <a:pPr marL="0" indent="0">
              <a:buNone/>
            </a:pPr>
            <a:r>
              <a:rPr lang="cs-CZ" dirty="0"/>
              <a:t> </a:t>
            </a:r>
            <a:r>
              <a:rPr lang="cs-CZ" dirty="0" smtClean="0"/>
              <a:t>  komunity, dav apod.),</a:t>
            </a:r>
            <a:r>
              <a:rPr lang="cs-CZ" dirty="0"/>
              <a:t/>
            </a:r>
            <a:br>
              <a:rPr lang="cs-CZ" dirty="0"/>
            </a:br>
            <a:r>
              <a:rPr lang="cs-CZ" dirty="0"/>
              <a:t>- sociální činnosti (</a:t>
            </a:r>
            <a:r>
              <a:rPr lang="cs-CZ" dirty="0" smtClean="0"/>
              <a:t>práce, </a:t>
            </a:r>
            <a:r>
              <a:rPr lang="cs-CZ" dirty="0"/>
              <a:t>zájmová činnost </a:t>
            </a:r>
            <a:r>
              <a:rPr lang="cs-CZ" dirty="0" smtClean="0"/>
              <a:t>apod.),</a:t>
            </a:r>
            <a:r>
              <a:rPr lang="cs-CZ" dirty="0"/>
              <a:t/>
            </a:r>
            <a:br>
              <a:rPr lang="cs-CZ" dirty="0"/>
            </a:br>
            <a:r>
              <a:rPr lang="cs-CZ" dirty="0"/>
              <a:t>- sociální procesy (socializace, </a:t>
            </a:r>
            <a:r>
              <a:rPr lang="cs-CZ" dirty="0" smtClean="0"/>
              <a:t>urbanizace, </a:t>
            </a:r>
          </a:p>
          <a:p>
            <a:pPr marL="0" indent="0">
              <a:buNone/>
            </a:pPr>
            <a:r>
              <a:rPr lang="cs-CZ" dirty="0"/>
              <a:t> </a:t>
            </a:r>
            <a:r>
              <a:rPr lang="cs-CZ" dirty="0" smtClean="0"/>
              <a:t>   globalizace </a:t>
            </a:r>
            <a:r>
              <a:rPr lang="cs-CZ" dirty="0"/>
              <a:t>apod</a:t>
            </a:r>
            <a:r>
              <a:rPr lang="cs-CZ" dirty="0" smtClean="0"/>
              <a:t>.).</a:t>
            </a:r>
          </a:p>
          <a:p>
            <a:pPr>
              <a:buFontTx/>
              <a:buChar char="-"/>
            </a:pPr>
            <a:endParaRPr lang="cs-CZ" sz="800" b="1" dirty="0" smtClean="0"/>
          </a:p>
          <a:p>
            <a:pPr marL="0" indent="0">
              <a:buNone/>
            </a:pPr>
            <a:r>
              <a:rPr lang="cs-CZ" b="1" dirty="0" smtClean="0"/>
              <a:t>Sociologie </a:t>
            </a:r>
            <a:r>
              <a:rPr lang="cs-CZ" dirty="0" smtClean="0"/>
              <a:t>studuje </a:t>
            </a:r>
            <a:r>
              <a:rPr lang="cs-CZ" dirty="0"/>
              <a:t>sociální příčiny, důsledky a zákonitosti sociálních </a:t>
            </a:r>
            <a:r>
              <a:rPr lang="cs-CZ" dirty="0" smtClean="0"/>
              <a:t>jevů. Vzdálené </a:t>
            </a:r>
            <a:r>
              <a:rPr lang="cs-CZ" dirty="0"/>
              <a:t>příčiny (příčiny příčin) jsou obvykle příčinami </a:t>
            </a:r>
            <a:r>
              <a:rPr lang="cs-CZ" dirty="0" smtClean="0"/>
              <a:t>sociálními.</a:t>
            </a:r>
            <a:r>
              <a:rPr lang="cs-CZ" dirty="0"/>
              <a:t/>
            </a:r>
            <a:br>
              <a:rPr lang="cs-CZ" dirty="0"/>
            </a:br>
            <a:r>
              <a:rPr lang="cs-CZ" sz="2800" dirty="0"/>
              <a:t> </a:t>
            </a:r>
            <a:r>
              <a:rPr lang="cs-CZ" dirty="0"/>
              <a:t/>
            </a:r>
            <a:br>
              <a:rPr lang="cs-CZ" dirty="0"/>
            </a:br>
            <a:endParaRPr lang="en-US" dirty="0"/>
          </a:p>
        </p:txBody>
      </p:sp>
      <p:sp>
        <p:nvSpPr>
          <p:cNvPr id="4" name="Zástupný symbol pro zápatí 3"/>
          <p:cNvSpPr>
            <a:spLocks noGrp="1"/>
          </p:cNvSpPr>
          <p:nvPr>
            <p:ph type="ftr" sz="quarter" idx="10"/>
          </p:nvPr>
        </p:nvSpPr>
        <p:spPr/>
        <p:txBody>
          <a:bodyPr/>
          <a:lstStyle/>
          <a:p>
            <a:pPr>
              <a:defRPr/>
            </a:pPr>
            <a:r>
              <a:rPr lang="cs-CZ" altLang="cs-CZ" dirty="0" smtClean="0"/>
              <a:t>FRMU – Inovace předmětu Sociologické aspekty veřejné správy</a:t>
            </a:r>
            <a:endParaRPr lang="cs-CZ" altLang="cs-CZ" dirty="0"/>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3</a:t>
            </a:fld>
            <a:endParaRPr lang="cs-CZ" altLang="cs-CZ"/>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 </a:t>
            </a:r>
            <a:r>
              <a:rPr lang="cs-CZ" sz="3600" b="1" dirty="0" smtClean="0">
                <a:latin typeface="Times New Roman" panose="02020603050405020304" pitchFamily="18" charset="0"/>
                <a:cs typeface="Times New Roman" panose="02020603050405020304" pitchFamily="18" charset="0"/>
              </a:rPr>
              <a:t>Sociologický </a:t>
            </a:r>
            <a:r>
              <a:rPr lang="cs-CZ" sz="3600" b="1" dirty="0">
                <a:latin typeface="Times New Roman" panose="02020603050405020304" pitchFamily="18" charset="0"/>
                <a:cs typeface="Times New Roman" panose="02020603050405020304" pitchFamily="18" charset="0"/>
              </a:rPr>
              <a:t>přístup</a:t>
            </a:r>
            <a:endParaRPr lang="en-US" sz="3600"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a:xfrm>
            <a:off x="900113" y="2060848"/>
            <a:ext cx="7772400" cy="4070077"/>
          </a:xfrm>
        </p:spPr>
        <p:txBody>
          <a:bodyPr/>
          <a:lstStyle/>
          <a:p>
            <a:pPr marL="0" indent="0">
              <a:buNone/>
            </a:pPr>
            <a:r>
              <a:rPr lang="cs-CZ" sz="2800" b="1" dirty="0"/>
              <a:t>Sociologie</a:t>
            </a:r>
            <a:r>
              <a:rPr lang="cs-CZ" sz="2800" dirty="0"/>
              <a:t> </a:t>
            </a:r>
            <a:r>
              <a:rPr lang="cs-CZ" dirty="0"/>
              <a:t>se snaží postihnout sociální realitu a v ní se realizující sociální vztahy a sociální jevy </a:t>
            </a:r>
            <a:r>
              <a:rPr lang="cs-CZ" dirty="0" smtClean="0"/>
              <a:t>z </a:t>
            </a:r>
            <a:r>
              <a:rPr lang="cs-CZ" dirty="0"/>
              <a:t>hlediska sociálního referenčního </a:t>
            </a:r>
            <a:r>
              <a:rPr lang="cs-CZ" dirty="0" smtClean="0"/>
              <a:t>rámce. Sociální </a:t>
            </a:r>
            <a:r>
              <a:rPr lang="cs-CZ" dirty="0"/>
              <a:t>jevy je třeba vysvětlovat především z jiných sociálních jevů a z povahy sociální reality </a:t>
            </a:r>
            <a:r>
              <a:rPr lang="cs-CZ" dirty="0" smtClean="0"/>
              <a:t>samé (sociologismus).</a:t>
            </a:r>
          </a:p>
          <a:p>
            <a:pPr marL="0" indent="0">
              <a:buNone/>
            </a:pPr>
            <a:endParaRPr lang="cs-CZ" dirty="0"/>
          </a:p>
          <a:p>
            <a:pPr marL="0" indent="0">
              <a:buNone/>
            </a:pPr>
            <a:r>
              <a:rPr lang="cs-CZ" dirty="0" smtClean="0"/>
              <a:t>Vedle obecné sociologie se rozvíjejí úsekové (odvětvové) sociologie, např. sociologie práva, politiky, práce, sportu, marketingu, venkova, rodiny, a mezi dalšími i sociologie veřejné správy.</a:t>
            </a:r>
            <a:endParaRPr lang="en-US" dirty="0"/>
          </a:p>
        </p:txBody>
      </p:sp>
      <p:sp>
        <p:nvSpPr>
          <p:cNvPr id="4" name="Zástupný symbol pro zápatí 3"/>
          <p:cNvSpPr>
            <a:spLocks noGrp="1"/>
          </p:cNvSpPr>
          <p:nvPr>
            <p:ph type="ftr" sz="quarter" idx="10"/>
          </p:nvPr>
        </p:nvSpPr>
        <p:spPr/>
        <p:txBody>
          <a:bodyPr/>
          <a:lstStyle/>
          <a:p>
            <a:pPr>
              <a:defRPr/>
            </a:pPr>
            <a:r>
              <a:rPr lang="cs-CZ" altLang="cs-CZ" dirty="0" smtClean="0"/>
              <a:t>FRMU – Inovace předmětu Sociologické aspekty veřejné správy</a:t>
            </a:r>
            <a:endParaRPr lang="cs-CZ" altLang="cs-CZ" dirty="0"/>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4</a:t>
            </a:fld>
            <a:endParaRPr lang="cs-CZ" altLang="cs-CZ"/>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latin typeface="Times New Roman" panose="02020603050405020304" pitchFamily="18" charset="0"/>
                <a:cs typeface="Times New Roman" panose="02020603050405020304" pitchFamily="18" charset="0"/>
              </a:rPr>
              <a:t>Veřejná správa</a:t>
            </a:r>
            <a:endParaRPr lang="en-US" dirty="0"/>
          </a:p>
        </p:txBody>
      </p:sp>
      <p:sp>
        <p:nvSpPr>
          <p:cNvPr id="3" name="Zástupný symbol pro obsah 2"/>
          <p:cNvSpPr>
            <a:spLocks noGrp="1"/>
          </p:cNvSpPr>
          <p:nvPr>
            <p:ph idx="1"/>
          </p:nvPr>
        </p:nvSpPr>
        <p:spPr/>
        <p:txBody>
          <a:bodyPr/>
          <a:lstStyle/>
          <a:p>
            <a:pPr marL="0" indent="0">
              <a:buNone/>
            </a:pPr>
            <a:r>
              <a:rPr lang="cs-CZ" dirty="0" smtClean="0"/>
              <a:t>Veřejná správa – oblast institucionalizované regulativní a kontrolní činnosti týkající se veřejných záležitostí. Je užší sférou veřejné politiky. Spočívá ve zvláštním způsobu řízení, obvykle formou rozhodnutí. Předmětem veřejné správy je lidské společenství, obec, území, hmotný majetek, zařízení apod., a to z hlediska státní správy a samosprávy. S veřejnou správou souvisejí pojmy: veřejnost, veřejný zájem, veřejný prostor (tj. veřejně přístupný), veřejné záležitosti, veřejné finance, veřejný sektor, veřejné statky, veřejné mínění.</a:t>
            </a:r>
            <a:r>
              <a:rPr lang="cs-CZ" dirty="0"/>
              <a:t> Veřejnou správu je třeba odlišovat od soukromé správy. </a:t>
            </a:r>
            <a:r>
              <a:rPr lang="cs-CZ" dirty="0" smtClean="0"/>
              <a:t>  </a:t>
            </a:r>
            <a:endParaRPr lang="en-US" dirty="0"/>
          </a:p>
        </p:txBody>
      </p:sp>
      <p:sp>
        <p:nvSpPr>
          <p:cNvPr id="4" name="Zástupný symbol pro zápatí 3"/>
          <p:cNvSpPr>
            <a:spLocks noGrp="1"/>
          </p:cNvSpPr>
          <p:nvPr>
            <p:ph type="ftr" sz="quarter" idx="10"/>
          </p:nvPr>
        </p:nvSpPr>
        <p:spPr/>
        <p:txBody>
          <a:bodyPr/>
          <a:lstStyle/>
          <a:p>
            <a:pPr>
              <a:defRPr/>
            </a:pPr>
            <a:r>
              <a:rPr lang="cs-CZ" altLang="cs-CZ" dirty="0" smtClean="0"/>
              <a:t>FRMU – Inovace předmětu Sociologické aspekty veřejné správy</a:t>
            </a:r>
            <a:endParaRPr lang="cs-CZ" altLang="cs-CZ" dirty="0"/>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5</a:t>
            </a:fld>
            <a:endParaRPr lang="cs-CZ" alt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 </a:t>
            </a:r>
            <a:r>
              <a:rPr lang="cs-CZ" b="1" dirty="0">
                <a:latin typeface="Times New Roman" panose="02020603050405020304" pitchFamily="18" charset="0"/>
                <a:cs typeface="Times New Roman" panose="02020603050405020304" pitchFamily="18" charset="0"/>
              </a:rPr>
              <a:t>Sociologie veřejné správy</a:t>
            </a:r>
            <a:endParaRPr lang="en-US" dirty="0"/>
          </a:p>
        </p:txBody>
      </p:sp>
      <p:sp>
        <p:nvSpPr>
          <p:cNvPr id="3" name="Zástupný symbol pro obsah 2"/>
          <p:cNvSpPr>
            <a:spLocks noGrp="1"/>
          </p:cNvSpPr>
          <p:nvPr>
            <p:ph idx="1"/>
          </p:nvPr>
        </p:nvSpPr>
        <p:spPr/>
        <p:txBody>
          <a:bodyPr/>
          <a:lstStyle/>
          <a:p>
            <a:pPr marL="0" indent="0">
              <a:buNone/>
            </a:pPr>
            <a:r>
              <a:rPr lang="cs-CZ" dirty="0" smtClean="0"/>
              <a:t>Sociologie veřejné správy se zaměřuje na sociální kontexty veřejné správy. Veřejná správa představuje specifický typ organizačního a řídícího procesu, který stojí na zákonech, vnitřních předpisech a procedurách. Sociologický přístup se zaměřuje zejména na problematiku: vztahu občan – veřejná správa – stát, základů sociálního jednání, fungování sociálních vztahů, sociální komunikace, sociální struktury, sociální rovnosti a diskriminace, kultury a multikulturalismu, normativních systémů, sociální deviace, normality a anomie, organizace a byrokracie, globalizace a evropeizace, sociologických metod a technik. </a:t>
            </a:r>
            <a:endParaRPr lang="en-US" dirty="0"/>
          </a:p>
        </p:txBody>
      </p:sp>
      <p:sp>
        <p:nvSpPr>
          <p:cNvPr id="4" name="Zástupný symbol pro zápatí 3"/>
          <p:cNvSpPr>
            <a:spLocks noGrp="1"/>
          </p:cNvSpPr>
          <p:nvPr>
            <p:ph type="ftr" sz="quarter" idx="10"/>
          </p:nvPr>
        </p:nvSpPr>
        <p:spPr/>
        <p:txBody>
          <a:bodyPr/>
          <a:lstStyle/>
          <a:p>
            <a:pPr>
              <a:defRPr/>
            </a:pPr>
            <a:r>
              <a:rPr lang="cs-CZ" altLang="cs-CZ" dirty="0" smtClean="0"/>
              <a:t>FRMU – Inovace předmětu Sociologické aspekty veřejné správy</a:t>
            </a:r>
            <a:endParaRPr lang="cs-CZ" altLang="cs-CZ" dirty="0"/>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6</a:t>
            </a:fld>
            <a:endParaRPr lang="cs-CZ" altLang="cs-CZ"/>
          </a:p>
        </p:txBody>
      </p:sp>
    </p:spTree>
    <p:extLst>
      <p:ext uri="{BB962C8B-B14F-4D97-AF65-F5344CB8AC3E}">
        <p14:creationId xmlns:p14="http://schemas.microsoft.com/office/powerpoint/2010/main" xmlns="" val="27512080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1052737"/>
            <a:ext cx="7772400" cy="504056"/>
          </a:xfrm>
        </p:spPr>
        <p:txBody>
          <a:bodyPr/>
          <a:lstStyle/>
          <a:p>
            <a:pPr algn="ctr"/>
            <a:r>
              <a:rPr lang="cs-CZ" b="1" dirty="0" smtClean="0"/>
              <a:t>Sociální realita</a:t>
            </a:r>
            <a:endParaRPr lang="en-US" b="1" dirty="0"/>
          </a:p>
        </p:txBody>
      </p:sp>
      <p:sp>
        <p:nvSpPr>
          <p:cNvPr id="3" name="Zástupný symbol pro obsah 2"/>
          <p:cNvSpPr>
            <a:spLocks noGrp="1"/>
          </p:cNvSpPr>
          <p:nvPr>
            <p:ph idx="1"/>
          </p:nvPr>
        </p:nvSpPr>
        <p:spPr>
          <a:xfrm>
            <a:off x="900113" y="1628800"/>
            <a:ext cx="7772400" cy="4502125"/>
          </a:xfrm>
        </p:spPr>
        <p:txBody>
          <a:bodyPr/>
          <a:lstStyle/>
          <a:p>
            <a:pPr>
              <a:buFont typeface="Arial" panose="020B0604020202020204" pitchFamily="34" charset="0"/>
              <a:buChar char="•"/>
            </a:pPr>
            <a:r>
              <a:rPr lang="cs-CZ" dirty="0">
                <a:latin typeface="Times New Roman" panose="02020603050405020304" pitchFamily="18" charset="0"/>
                <a:cs typeface="Times New Roman" panose="02020603050405020304" pitchFamily="18" charset="0"/>
              </a:rPr>
              <a:t>Sociální realita je stále </a:t>
            </a:r>
            <a:r>
              <a:rPr lang="cs-CZ" b="1" dirty="0">
                <a:latin typeface="Times New Roman" panose="02020603050405020304" pitchFamily="18" charset="0"/>
                <a:cs typeface="Times New Roman" panose="02020603050405020304" pitchFamily="18" charset="0"/>
              </a:rPr>
              <a:t>složitější</a:t>
            </a:r>
            <a:r>
              <a:rPr lang="cs-CZ" dirty="0">
                <a:latin typeface="Times New Roman" panose="02020603050405020304" pitchFamily="18" charset="0"/>
                <a:cs typeface="Times New Roman" panose="02020603050405020304" pitchFamily="18" charset="0"/>
              </a:rPr>
              <a:t>, </a:t>
            </a:r>
            <a:r>
              <a:rPr lang="cs-CZ" b="1" dirty="0">
                <a:latin typeface="Times New Roman" panose="02020603050405020304" pitchFamily="18" charset="0"/>
                <a:cs typeface="Times New Roman" panose="02020603050405020304" pitchFamily="18" charset="0"/>
              </a:rPr>
              <a:t>abstraktnější</a:t>
            </a:r>
            <a:r>
              <a:rPr lang="cs-CZ" dirty="0">
                <a:latin typeface="Times New Roman" panose="02020603050405020304" pitchFamily="18" charset="0"/>
                <a:cs typeface="Times New Roman" panose="02020603050405020304" pitchFamily="18" charset="0"/>
              </a:rPr>
              <a:t> a </a:t>
            </a:r>
            <a:r>
              <a:rPr lang="cs-CZ" b="1" dirty="0" smtClean="0">
                <a:latin typeface="Times New Roman" panose="02020603050405020304" pitchFamily="18" charset="0"/>
                <a:cs typeface="Times New Roman" panose="02020603050405020304" pitchFamily="18" charset="0"/>
              </a:rPr>
              <a:t>komplexnější</a:t>
            </a:r>
            <a:r>
              <a:rPr lang="cs-CZ" dirty="0" smtClean="0">
                <a:latin typeface="Times New Roman" panose="02020603050405020304" pitchFamily="18" charset="0"/>
                <a:cs typeface="Times New Roman" panose="02020603050405020304" pitchFamily="18" charset="0"/>
              </a:rPr>
              <a:t>.</a:t>
            </a:r>
            <a:endParaRPr lang="cs-CZ" b="1"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cs-CZ" altLang="cs-CZ" dirty="0" smtClean="0">
                <a:latin typeface="Times New Roman" panose="02020603050405020304" pitchFamily="18" charset="0"/>
                <a:cs typeface="Times New Roman" panose="02020603050405020304" pitchFamily="18" charset="0"/>
              </a:rPr>
              <a:t>Zkušenost </a:t>
            </a:r>
            <a:r>
              <a:rPr lang="cs-CZ" altLang="cs-CZ" dirty="0">
                <a:latin typeface="Times New Roman" panose="02020603050405020304" pitchFamily="18" charset="0"/>
                <a:cs typeface="Times New Roman" panose="02020603050405020304" pitchFamily="18" charset="0"/>
              </a:rPr>
              <a:t>je nejlepší škola</a:t>
            </a:r>
            <a:r>
              <a:rPr lang="cs-CZ" altLang="cs-CZ" dirty="0" smtClean="0">
                <a:latin typeface="Times New Roman" panose="02020603050405020304" pitchFamily="18" charset="0"/>
                <a:cs typeface="Times New Roman" panose="02020603050405020304" pitchFamily="18" charset="0"/>
              </a:rPr>
              <a:t>, jen </a:t>
            </a:r>
            <a:r>
              <a:rPr lang="cs-CZ" altLang="cs-CZ" dirty="0">
                <a:latin typeface="Times New Roman" panose="02020603050405020304" pitchFamily="18" charset="0"/>
                <a:cs typeface="Times New Roman" panose="02020603050405020304" pitchFamily="18" charset="0"/>
              </a:rPr>
              <a:t>školné je příliš </a:t>
            </a:r>
            <a:r>
              <a:rPr lang="cs-CZ" altLang="cs-CZ" dirty="0" smtClean="0">
                <a:latin typeface="Times New Roman" panose="02020603050405020304" pitchFamily="18" charset="0"/>
                <a:cs typeface="Times New Roman" panose="02020603050405020304" pitchFamily="18" charset="0"/>
              </a:rPr>
              <a:t>vysoké. </a:t>
            </a:r>
            <a:r>
              <a:rPr lang="cs-CZ" altLang="cs-CZ" sz="1800" dirty="0">
                <a:latin typeface="Times New Roman" panose="02020603050405020304" pitchFamily="18" charset="0"/>
                <a:cs typeface="Times New Roman" panose="02020603050405020304" pitchFamily="18" charset="0"/>
              </a:rPr>
              <a:t>(</a:t>
            </a:r>
            <a:r>
              <a:rPr lang="cs-CZ" altLang="cs-CZ" sz="1800" dirty="0" err="1">
                <a:latin typeface="Times New Roman" panose="02020603050405020304" pitchFamily="18" charset="0"/>
                <a:cs typeface="Times New Roman" panose="02020603050405020304" pitchFamily="18" charset="0"/>
              </a:rPr>
              <a:t>O.Wilde</a:t>
            </a:r>
            <a:r>
              <a:rPr lang="cs-CZ" altLang="cs-CZ" sz="1800" dirty="0" smtClean="0">
                <a:latin typeface="Times New Roman" panose="02020603050405020304" pitchFamily="18" charset="0"/>
                <a:cs typeface="Times New Roman" panose="02020603050405020304" pitchFamily="18" charset="0"/>
              </a:rPr>
              <a:t>) </a:t>
            </a:r>
          </a:p>
          <a:p>
            <a:pPr>
              <a:buFont typeface="Arial" panose="020B0604020202020204" pitchFamily="34" charset="0"/>
              <a:buChar char="•"/>
            </a:pPr>
            <a:r>
              <a:rPr lang="cs-CZ" altLang="cs-CZ" dirty="0" smtClean="0">
                <a:latin typeface="Times New Roman" panose="02020603050405020304" pitchFamily="18" charset="0"/>
                <a:cs typeface="Times New Roman" panose="02020603050405020304" pitchFamily="18" charset="0"/>
              </a:rPr>
              <a:t>Zkušenost </a:t>
            </a:r>
            <a:r>
              <a:rPr lang="cs-CZ" altLang="cs-CZ" dirty="0">
                <a:latin typeface="Times New Roman" panose="02020603050405020304" pitchFamily="18" charset="0"/>
                <a:cs typeface="Times New Roman" panose="02020603050405020304" pitchFamily="18" charset="0"/>
              </a:rPr>
              <a:t>je věc, kterou člověk získá až když ji </a:t>
            </a:r>
            <a:r>
              <a:rPr lang="cs-CZ" altLang="cs-CZ" dirty="0" smtClean="0">
                <a:latin typeface="Times New Roman" panose="02020603050405020304" pitchFamily="18" charset="0"/>
                <a:cs typeface="Times New Roman" panose="02020603050405020304" pitchFamily="18" charset="0"/>
              </a:rPr>
              <a:t>nepotřebuje. </a:t>
            </a:r>
            <a:r>
              <a:rPr lang="cs-CZ" altLang="cs-CZ" sz="1800" dirty="0">
                <a:latin typeface="Times New Roman" panose="02020603050405020304" pitchFamily="18" charset="0"/>
                <a:cs typeface="Times New Roman" panose="02020603050405020304" pitchFamily="18" charset="0"/>
              </a:rPr>
              <a:t>(Artur </a:t>
            </a:r>
            <a:r>
              <a:rPr lang="cs-CZ" altLang="cs-CZ" sz="1800" dirty="0" err="1" smtClean="0">
                <a:latin typeface="Times New Roman" panose="02020603050405020304" pitchFamily="18" charset="0"/>
                <a:cs typeface="Times New Roman" panose="02020603050405020304" pitchFamily="18" charset="0"/>
              </a:rPr>
              <a:t>Bloch</a:t>
            </a:r>
            <a:r>
              <a:rPr lang="cs-CZ" altLang="cs-CZ" sz="1800" i="1" dirty="0" smtClean="0">
                <a:latin typeface="Times New Roman" panose="02020603050405020304" pitchFamily="18" charset="0"/>
                <a:cs typeface="Times New Roman" panose="02020603050405020304" pitchFamily="18" charset="0"/>
              </a:rPr>
              <a:t>)</a:t>
            </a:r>
            <a:r>
              <a:rPr lang="cs-CZ" altLang="cs-CZ" dirty="0">
                <a:latin typeface="Times New Roman" panose="02020603050405020304" pitchFamily="18" charset="0"/>
                <a:cs typeface="Times New Roman" panose="02020603050405020304" pitchFamily="18" charset="0"/>
              </a:rPr>
              <a:t/>
            </a:r>
            <a:br>
              <a:rPr lang="cs-CZ" altLang="cs-CZ" dirty="0">
                <a:latin typeface="Times New Roman" panose="02020603050405020304" pitchFamily="18" charset="0"/>
                <a:cs typeface="Times New Roman" panose="02020603050405020304" pitchFamily="18" charset="0"/>
              </a:rPr>
            </a:br>
            <a:r>
              <a:rPr lang="cs-CZ" altLang="cs-CZ" dirty="0" smtClean="0">
                <a:latin typeface="Times New Roman" panose="02020603050405020304" pitchFamily="18" charset="0"/>
                <a:cs typeface="Times New Roman" panose="02020603050405020304" pitchFamily="18" charset="0"/>
              </a:rPr>
              <a:t>Sociologie  </a:t>
            </a:r>
            <a:r>
              <a:rPr lang="cs-CZ" altLang="cs-CZ" dirty="0">
                <a:latin typeface="Times New Roman" panose="02020603050405020304" pitchFamily="18" charset="0"/>
                <a:cs typeface="Times New Roman" panose="02020603050405020304" pitchFamily="18" charset="0"/>
              </a:rPr>
              <a:t>pomáhá člověku porozumět svým zkušenostem </a:t>
            </a:r>
            <a:r>
              <a:rPr lang="cs-CZ" altLang="cs-CZ" dirty="0" smtClean="0">
                <a:latin typeface="Times New Roman" panose="02020603050405020304" pitchFamily="18" charset="0"/>
                <a:cs typeface="Times New Roman" panose="02020603050405020304" pitchFamily="18" charset="0"/>
              </a:rPr>
              <a:t>prostřednictvím zkušenosti </a:t>
            </a:r>
            <a:r>
              <a:rPr lang="cs-CZ" altLang="cs-CZ" dirty="0">
                <a:latin typeface="Times New Roman" panose="02020603050405020304" pitchFamily="18" charset="0"/>
                <a:cs typeface="Times New Roman" panose="02020603050405020304" pitchFamily="18" charset="0"/>
              </a:rPr>
              <a:t>jiných </a:t>
            </a:r>
            <a:r>
              <a:rPr lang="cs-CZ" altLang="cs-CZ" dirty="0" smtClean="0">
                <a:latin typeface="Times New Roman" panose="02020603050405020304" pitchFamily="18" charset="0"/>
                <a:cs typeface="Times New Roman" panose="02020603050405020304" pitchFamily="18" charset="0"/>
              </a:rPr>
              <a:t>lidí. </a:t>
            </a:r>
            <a:r>
              <a:rPr lang="cs-CZ" altLang="cs-CZ" sz="1800" i="1" dirty="0">
                <a:latin typeface="Times New Roman" panose="02020603050405020304" pitchFamily="18" charset="0"/>
                <a:cs typeface="Times New Roman" panose="02020603050405020304" pitchFamily="18" charset="0"/>
              </a:rPr>
              <a:t>(</a:t>
            </a:r>
            <a:r>
              <a:rPr lang="cs-CZ" altLang="cs-CZ" sz="1800" dirty="0" err="1">
                <a:latin typeface="Times New Roman" panose="02020603050405020304" pitchFamily="18" charset="0"/>
                <a:cs typeface="Times New Roman" panose="02020603050405020304" pitchFamily="18" charset="0"/>
              </a:rPr>
              <a:t>Zygmunt</a:t>
            </a:r>
            <a:r>
              <a:rPr lang="cs-CZ" altLang="cs-CZ" sz="1800" dirty="0">
                <a:latin typeface="Times New Roman" panose="02020603050405020304" pitchFamily="18" charset="0"/>
                <a:cs typeface="Times New Roman" panose="02020603050405020304" pitchFamily="18" charset="0"/>
              </a:rPr>
              <a:t> </a:t>
            </a:r>
            <a:r>
              <a:rPr lang="cs-CZ" altLang="cs-CZ" sz="1800" dirty="0" err="1" smtClean="0">
                <a:latin typeface="Times New Roman" panose="02020603050405020304" pitchFamily="18" charset="0"/>
                <a:cs typeface="Times New Roman" panose="02020603050405020304" pitchFamily="18" charset="0"/>
              </a:rPr>
              <a:t>Bauman</a:t>
            </a:r>
            <a:r>
              <a:rPr lang="cs-CZ" altLang="cs-CZ" sz="1800" i="1" dirty="0" smtClean="0">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cs-CZ" altLang="cs-CZ" dirty="0" smtClean="0">
                <a:latin typeface="Times New Roman" panose="02020603050405020304" pitchFamily="18" charset="0"/>
                <a:cs typeface="Times New Roman" panose="02020603050405020304" pitchFamily="18" charset="0"/>
              </a:rPr>
              <a:t>Kdo </a:t>
            </a:r>
            <a:r>
              <a:rPr lang="cs-CZ" altLang="cs-CZ" dirty="0">
                <a:latin typeface="Times New Roman" panose="02020603050405020304" pitchFamily="18" charset="0"/>
                <a:cs typeface="Times New Roman" panose="02020603050405020304" pitchFamily="18" charset="0"/>
              </a:rPr>
              <a:t>pojmenuje věci, ten je </a:t>
            </a:r>
            <a:r>
              <a:rPr lang="cs-CZ" altLang="cs-CZ" dirty="0" smtClean="0">
                <a:latin typeface="Times New Roman" panose="02020603050405020304" pitchFamily="18" charset="0"/>
                <a:cs typeface="Times New Roman" panose="02020603050405020304" pitchFamily="18" charset="0"/>
              </a:rPr>
              <a:t>ovládá.</a:t>
            </a:r>
            <a:endParaRPr lang="cs-CZ" altLang="cs-CZ" sz="1000" dirty="0" smtClean="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cs-CZ" altLang="cs-CZ" dirty="0" smtClean="0">
                <a:latin typeface="Times New Roman" panose="02020603050405020304" pitchFamily="18" charset="0"/>
                <a:cs typeface="Times New Roman" panose="02020603050405020304" pitchFamily="18" charset="0"/>
              </a:rPr>
              <a:t>Hranice </a:t>
            </a:r>
            <a:r>
              <a:rPr lang="cs-CZ" altLang="cs-CZ" dirty="0">
                <a:latin typeface="Times New Roman" panose="02020603050405020304" pitchFamily="18" charset="0"/>
                <a:cs typeface="Times New Roman" panose="02020603050405020304" pitchFamily="18" charset="0"/>
              </a:rPr>
              <a:t>jazyka jsou hranicemi našeho </a:t>
            </a:r>
            <a:r>
              <a:rPr lang="cs-CZ" altLang="cs-CZ" dirty="0" smtClean="0">
                <a:latin typeface="Times New Roman" panose="02020603050405020304" pitchFamily="18" charset="0"/>
                <a:cs typeface="Times New Roman" panose="02020603050405020304" pitchFamily="18" charset="0"/>
              </a:rPr>
              <a:t>světa. </a:t>
            </a:r>
            <a:r>
              <a:rPr lang="cs-CZ" altLang="cs-CZ" sz="1800" dirty="0">
                <a:latin typeface="Times New Roman" panose="02020603050405020304" pitchFamily="18" charset="0"/>
                <a:cs typeface="Times New Roman" panose="02020603050405020304" pitchFamily="18" charset="0"/>
              </a:rPr>
              <a:t>(Ludwig </a:t>
            </a:r>
            <a:r>
              <a:rPr lang="cs-CZ" altLang="cs-CZ" sz="1800" dirty="0" err="1">
                <a:latin typeface="Times New Roman" panose="02020603050405020304" pitchFamily="18" charset="0"/>
                <a:cs typeface="Times New Roman" panose="02020603050405020304" pitchFamily="18" charset="0"/>
              </a:rPr>
              <a:t>Wittgenstein</a:t>
            </a:r>
            <a:r>
              <a:rPr lang="cs-CZ" altLang="cs-CZ" sz="1800" dirty="0" smtClean="0">
                <a:latin typeface="Times New Roman" panose="02020603050405020304" pitchFamily="18" charset="0"/>
                <a:cs typeface="Times New Roman" panose="02020603050405020304" pitchFamily="18" charset="0"/>
              </a:rPr>
              <a:t>)</a:t>
            </a:r>
          </a:p>
          <a:p>
            <a:pPr>
              <a:buFont typeface="Arial" panose="020B0604020202020204" pitchFamily="34" charset="0"/>
              <a:buChar char="•"/>
            </a:pPr>
            <a:r>
              <a:rPr lang="cs-CZ" altLang="cs-CZ" dirty="0">
                <a:latin typeface="Times New Roman" panose="02020603050405020304" pitchFamily="18" charset="0"/>
                <a:cs typeface="Times New Roman" panose="02020603050405020304" pitchFamily="18" charset="0"/>
              </a:rPr>
              <a:t>De omnibus </a:t>
            </a:r>
            <a:r>
              <a:rPr lang="cs-CZ" altLang="cs-CZ" dirty="0" err="1">
                <a:latin typeface="Times New Roman" panose="02020603050405020304" pitchFamily="18" charset="0"/>
                <a:cs typeface="Times New Roman" panose="02020603050405020304" pitchFamily="18" charset="0"/>
              </a:rPr>
              <a:t>dubitandum</a:t>
            </a:r>
            <a:r>
              <a:rPr lang="cs-CZ" altLang="cs-CZ" i="1" dirty="0">
                <a:latin typeface="Times New Roman" panose="02020603050405020304" pitchFamily="18" charset="0"/>
                <a:cs typeface="Times New Roman" panose="02020603050405020304" pitchFamily="18" charset="0"/>
              </a:rPr>
              <a:t> = </a:t>
            </a:r>
            <a:r>
              <a:rPr lang="cs-CZ" altLang="cs-CZ" dirty="0">
                <a:latin typeface="Times New Roman" panose="02020603050405020304" pitchFamily="18" charset="0"/>
                <a:cs typeface="Times New Roman" panose="02020603050405020304" pitchFamily="18" charset="0"/>
              </a:rPr>
              <a:t>pochybovat o všem</a:t>
            </a:r>
            <a:br>
              <a:rPr lang="cs-CZ" altLang="cs-CZ" dirty="0">
                <a:latin typeface="Times New Roman" panose="02020603050405020304" pitchFamily="18" charset="0"/>
                <a:cs typeface="Times New Roman" panose="02020603050405020304" pitchFamily="18" charset="0"/>
              </a:rPr>
            </a:br>
            <a:r>
              <a:rPr lang="cs-CZ" altLang="cs-CZ" sz="2000" i="1" dirty="0">
                <a:latin typeface="Times New Roman" panose="02020603050405020304" pitchFamily="18" charset="0"/>
                <a:cs typeface="Times New Roman" panose="02020603050405020304" pitchFamily="18" charset="0"/>
              </a:rPr>
              <a:t/>
            </a:r>
            <a:br>
              <a:rPr lang="cs-CZ" altLang="cs-CZ" sz="2000" i="1" dirty="0">
                <a:latin typeface="Times New Roman" panose="02020603050405020304" pitchFamily="18" charset="0"/>
                <a:cs typeface="Times New Roman" panose="02020603050405020304" pitchFamily="18" charset="0"/>
              </a:rPr>
            </a:br>
            <a:r>
              <a:rPr lang="cs-CZ" altLang="cs-CZ" sz="1200" i="1" dirty="0"/>
              <a:t/>
            </a:r>
            <a:br>
              <a:rPr lang="cs-CZ" altLang="cs-CZ" sz="1200" i="1" dirty="0"/>
            </a:br>
            <a:endParaRPr lang="en-US" dirty="0"/>
          </a:p>
        </p:txBody>
      </p:sp>
      <p:sp>
        <p:nvSpPr>
          <p:cNvPr id="4" name="Zástupný symbol pro zápatí 3"/>
          <p:cNvSpPr>
            <a:spLocks noGrp="1"/>
          </p:cNvSpPr>
          <p:nvPr>
            <p:ph type="ftr" sz="quarter" idx="10"/>
          </p:nvPr>
        </p:nvSpPr>
        <p:spPr/>
        <p:txBody>
          <a:bodyPr/>
          <a:lstStyle/>
          <a:p>
            <a:pPr>
              <a:defRPr/>
            </a:pPr>
            <a:r>
              <a:rPr lang="cs-CZ" altLang="cs-CZ" dirty="0" smtClean="0"/>
              <a:t>FRMU – Inovace předmětu Sociologické aspekty veřejné správy</a:t>
            </a:r>
            <a:endParaRPr lang="cs-CZ" altLang="cs-CZ" dirty="0"/>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7</a:t>
            </a:fld>
            <a:endParaRPr lang="cs-CZ" altLang="cs-CZ"/>
          </a:p>
        </p:txBody>
      </p:sp>
    </p:spTree>
    <p:extLst>
      <p:ext uri="{BB962C8B-B14F-4D97-AF65-F5344CB8AC3E}">
        <p14:creationId xmlns:p14="http://schemas.microsoft.com/office/powerpoint/2010/main" xmlns="" val="2751208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latin typeface="Times New Roman" panose="02020603050405020304" pitchFamily="18" charset="0"/>
                <a:cs typeface="Times New Roman" panose="02020603050405020304" pitchFamily="18" charset="0"/>
              </a:rPr>
              <a:t>Jednání s </a:t>
            </a:r>
            <a:r>
              <a:rPr lang="cs-CZ" b="1" dirty="0">
                <a:latin typeface="Times New Roman" panose="02020603050405020304" pitchFamily="18" charset="0"/>
                <a:cs typeface="Times New Roman" panose="02020603050405020304" pitchFamily="18" charset="0"/>
              </a:rPr>
              <a:t>lidmi</a:t>
            </a:r>
            <a:br>
              <a:rPr lang="cs-CZ" b="1" dirty="0">
                <a:latin typeface="Times New Roman" panose="02020603050405020304" pitchFamily="18" charset="0"/>
                <a:cs typeface="Times New Roman" panose="02020603050405020304" pitchFamily="18" charset="0"/>
              </a:rPr>
            </a:br>
            <a:endParaRPr lang="cs-CZ" b="1" dirty="0">
              <a:latin typeface="Times New Roman" panose="02020603050405020304" pitchFamily="18" charset="0"/>
              <a:cs typeface="Times New Roman" panose="02020603050405020304" pitchFamily="18" charset="0"/>
            </a:endParaRPr>
          </a:p>
        </p:txBody>
      </p:sp>
      <p:sp>
        <p:nvSpPr>
          <p:cNvPr id="3" name="Zástupný symbol pro obsah 2"/>
          <p:cNvSpPr>
            <a:spLocks noGrp="1"/>
          </p:cNvSpPr>
          <p:nvPr>
            <p:ph idx="1"/>
          </p:nvPr>
        </p:nvSpPr>
        <p:spPr/>
        <p:txBody>
          <a:bodyPr/>
          <a:lstStyle/>
          <a:p>
            <a:pPr marL="0" indent="0">
              <a:buNone/>
            </a:pPr>
            <a:r>
              <a:rPr lang="cs-CZ" b="1" dirty="0" smtClean="0"/>
              <a:t>Právník, ekonom a správní úředník</a:t>
            </a:r>
            <a:r>
              <a:rPr lang="cs-CZ" dirty="0" smtClean="0"/>
              <a:t>  </a:t>
            </a:r>
            <a:r>
              <a:rPr lang="cs-CZ" dirty="0"/>
              <a:t>se neustále pohybují v sociálních vztazích a pracují se sociálními jevy, řeší sociální </a:t>
            </a:r>
            <a:r>
              <a:rPr lang="cs-CZ" dirty="0" smtClean="0"/>
              <a:t>problémy.</a:t>
            </a:r>
          </a:p>
          <a:p>
            <a:pPr marL="0" indent="0">
              <a:buNone/>
            </a:pPr>
            <a:r>
              <a:rPr lang="cs-CZ" sz="2800" b="1" dirty="0" smtClean="0"/>
              <a:t>Oblasti právní, ekonomické a správní praxe:</a:t>
            </a:r>
          </a:p>
          <a:p>
            <a:pPr eaLnBrk="1" hangingPunct="1">
              <a:lnSpc>
                <a:spcPct val="80000"/>
              </a:lnSpc>
              <a:defRPr/>
            </a:pPr>
            <a:r>
              <a:rPr lang="cs-CZ" b="1" dirty="0" smtClean="0"/>
              <a:t>Právní, ekonomické a správní </a:t>
            </a:r>
            <a:r>
              <a:rPr lang="cs-CZ" b="1" dirty="0"/>
              <a:t>poradenství</a:t>
            </a:r>
            <a:r>
              <a:rPr lang="cs-CZ" dirty="0"/>
              <a:t> – práce s </a:t>
            </a:r>
            <a:r>
              <a:rPr lang="cs-CZ" dirty="0" smtClean="0"/>
              <a:t>klientem.</a:t>
            </a:r>
            <a:endParaRPr lang="cs-CZ" dirty="0"/>
          </a:p>
          <a:p>
            <a:pPr eaLnBrk="1" hangingPunct="1">
              <a:lnSpc>
                <a:spcPct val="80000"/>
              </a:lnSpc>
              <a:defRPr/>
            </a:pPr>
            <a:r>
              <a:rPr lang="cs-CZ" b="1" dirty="0"/>
              <a:t>Rozhodovací činnost</a:t>
            </a:r>
            <a:r>
              <a:rPr lang="cs-CZ" dirty="0"/>
              <a:t> – řešení sociálních </a:t>
            </a:r>
            <a:r>
              <a:rPr lang="cs-CZ" dirty="0" smtClean="0"/>
              <a:t>situací.</a:t>
            </a:r>
            <a:endParaRPr lang="cs-CZ" dirty="0"/>
          </a:p>
          <a:p>
            <a:pPr eaLnBrk="1" hangingPunct="1">
              <a:lnSpc>
                <a:spcPct val="80000"/>
              </a:lnSpc>
              <a:defRPr/>
            </a:pPr>
            <a:r>
              <a:rPr lang="cs-CZ" b="1" dirty="0"/>
              <a:t>Práce v organizačních strukturách</a:t>
            </a:r>
            <a:r>
              <a:rPr lang="cs-CZ" dirty="0"/>
              <a:t> – vztahy spolupráce, podřízenosti a </a:t>
            </a:r>
            <a:r>
              <a:rPr lang="cs-CZ" dirty="0" smtClean="0"/>
              <a:t>nadřízenosti. </a:t>
            </a:r>
            <a:endParaRPr lang="cs-CZ" sz="1200" dirty="0"/>
          </a:p>
          <a:p>
            <a:pPr marL="0" indent="0" eaLnBrk="1" hangingPunct="1">
              <a:lnSpc>
                <a:spcPct val="80000"/>
              </a:lnSpc>
              <a:buNone/>
              <a:defRPr/>
            </a:pPr>
            <a:endParaRPr lang="cs-CZ" sz="1200" b="1" dirty="0" smtClean="0"/>
          </a:p>
          <a:p>
            <a:pPr marL="0" indent="0" eaLnBrk="1" hangingPunct="1">
              <a:lnSpc>
                <a:spcPct val="80000"/>
              </a:lnSpc>
              <a:buNone/>
              <a:defRPr/>
            </a:pPr>
            <a:r>
              <a:rPr lang="cs-CZ" b="1" dirty="0" smtClean="0"/>
              <a:t>O naší úspěšnosti</a:t>
            </a:r>
            <a:r>
              <a:rPr lang="cs-CZ" dirty="0" smtClean="0"/>
              <a:t> </a:t>
            </a:r>
            <a:r>
              <a:rPr lang="cs-CZ" dirty="0"/>
              <a:t>rozhoduje schopnost </a:t>
            </a:r>
            <a:r>
              <a:rPr lang="cs-CZ" dirty="0" smtClean="0"/>
              <a:t>jednat s lidmi, která je i předpokladem výkonu dobré správy.</a:t>
            </a:r>
            <a:endParaRPr lang="cs-CZ" dirty="0"/>
          </a:p>
          <a:p>
            <a:pPr eaLnBrk="1" hangingPunct="1">
              <a:lnSpc>
                <a:spcPct val="80000"/>
              </a:lnSpc>
              <a:buNone/>
              <a:defRPr/>
            </a:pPr>
            <a:endParaRPr lang="cs-CZ" dirty="0"/>
          </a:p>
        </p:txBody>
      </p:sp>
      <p:sp>
        <p:nvSpPr>
          <p:cNvPr id="4" name="Zástupný symbol pro zápatí 3"/>
          <p:cNvSpPr>
            <a:spLocks noGrp="1"/>
          </p:cNvSpPr>
          <p:nvPr>
            <p:ph type="ftr" sz="quarter" idx="10"/>
          </p:nvPr>
        </p:nvSpPr>
        <p:spPr>
          <a:xfrm>
            <a:off x="611560" y="6381328"/>
            <a:ext cx="6837363" cy="263525"/>
          </a:xfrm>
        </p:spPr>
        <p:txBody>
          <a:bodyPr/>
          <a:lstStyle/>
          <a:p>
            <a:pPr>
              <a:defRPr/>
            </a:pPr>
            <a:r>
              <a:rPr lang="cs-CZ" altLang="cs-CZ" dirty="0" smtClean="0"/>
              <a:t>Zápatí prezentace</a:t>
            </a:r>
            <a:endParaRPr lang="cs-CZ" altLang="cs-CZ" dirty="0"/>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8</a:t>
            </a:fld>
            <a:endParaRPr lang="cs-CZ" altLang="cs-CZ"/>
          </a:p>
        </p:txBody>
      </p:sp>
    </p:spTree>
    <p:extLst>
      <p:ext uri="{BB962C8B-B14F-4D97-AF65-F5344CB8AC3E}">
        <p14:creationId xmlns:p14="http://schemas.microsoft.com/office/powerpoint/2010/main" xmlns="" val="2050730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14400" y="1125538"/>
            <a:ext cx="7772400" cy="1007318"/>
          </a:xfrm>
        </p:spPr>
        <p:txBody>
          <a:bodyPr/>
          <a:lstStyle/>
          <a:p>
            <a:pPr algn="ctr"/>
            <a:r>
              <a:rPr lang="cs-CZ" b="1" dirty="0" smtClean="0">
                <a:latin typeface="Times New Roman" panose="02020603050405020304" pitchFamily="18" charset="0"/>
                <a:cs typeface="Times New Roman" panose="02020603050405020304" pitchFamily="18" charset="0"/>
              </a:rPr>
              <a:t>Schopnost </a:t>
            </a:r>
            <a:r>
              <a:rPr lang="cs-CZ" b="1" dirty="0">
                <a:latin typeface="Times New Roman" panose="02020603050405020304" pitchFamily="18" charset="0"/>
                <a:cs typeface="Times New Roman" panose="02020603050405020304" pitchFamily="18" charset="0"/>
              </a:rPr>
              <a:t>jednat s </a:t>
            </a:r>
            <a:r>
              <a:rPr lang="cs-CZ" b="1" dirty="0" smtClean="0">
                <a:latin typeface="Times New Roman" panose="02020603050405020304" pitchFamily="18" charset="0"/>
                <a:cs typeface="Times New Roman" panose="02020603050405020304" pitchFamily="18" charset="0"/>
              </a:rPr>
              <a:t>lidmi – </a:t>
            </a:r>
            <a:br>
              <a:rPr lang="cs-CZ" b="1" dirty="0" smtClean="0">
                <a:latin typeface="Times New Roman" panose="02020603050405020304" pitchFamily="18" charset="0"/>
                <a:cs typeface="Times New Roman" panose="02020603050405020304" pitchFamily="18" charset="0"/>
              </a:rPr>
            </a:br>
            <a:r>
              <a:rPr lang="cs-CZ" b="1" dirty="0" smtClean="0">
                <a:latin typeface="Times New Roman" panose="02020603050405020304" pitchFamily="18" charset="0"/>
                <a:cs typeface="Times New Roman" panose="02020603050405020304" pitchFamily="18" charset="0"/>
              </a:rPr>
              <a:t>předpoklad </a:t>
            </a:r>
            <a:r>
              <a:rPr lang="cs-CZ" b="1" dirty="0">
                <a:latin typeface="Times New Roman" panose="02020603050405020304" pitchFamily="18" charset="0"/>
                <a:cs typeface="Times New Roman" panose="02020603050405020304" pitchFamily="18" charset="0"/>
              </a:rPr>
              <a:t>výkonu dobré správy</a:t>
            </a:r>
            <a:r>
              <a:rPr lang="cs-CZ" dirty="0"/>
              <a:t/>
            </a:r>
            <a:br>
              <a:rPr lang="cs-CZ" dirty="0"/>
            </a:br>
            <a:endParaRPr lang="cs-CZ" dirty="0"/>
          </a:p>
        </p:txBody>
      </p:sp>
      <p:sp>
        <p:nvSpPr>
          <p:cNvPr id="3" name="Zástupný symbol pro obsah 2"/>
          <p:cNvSpPr>
            <a:spLocks noGrp="1"/>
          </p:cNvSpPr>
          <p:nvPr>
            <p:ph idx="1"/>
          </p:nvPr>
        </p:nvSpPr>
        <p:spPr>
          <a:xfrm>
            <a:off x="900113" y="2204864"/>
            <a:ext cx="7772400" cy="3926061"/>
          </a:xfrm>
        </p:spPr>
        <p:txBody>
          <a:bodyPr/>
          <a:lstStyle/>
          <a:p>
            <a:pPr marL="0" indent="0">
              <a:buNone/>
            </a:pPr>
            <a:r>
              <a:rPr lang="cs-CZ" dirty="0" smtClean="0">
                <a:latin typeface="Times New Roman" panose="02020603050405020304" pitchFamily="18" charset="0"/>
                <a:cs typeface="Times New Roman" panose="02020603050405020304" pitchFamily="18" charset="0"/>
              </a:rPr>
              <a:t>Člověk je </a:t>
            </a:r>
            <a:r>
              <a:rPr lang="cs-CZ" dirty="0" err="1" smtClean="0">
                <a:latin typeface="Times New Roman" panose="02020603050405020304" pitchFamily="18" charset="0"/>
                <a:cs typeface="Times New Roman" panose="02020603050405020304" pitchFamily="18" charset="0"/>
              </a:rPr>
              <a:t>zoon</a:t>
            </a:r>
            <a:r>
              <a:rPr lang="cs-CZ" dirty="0" smtClean="0">
                <a:latin typeface="Times New Roman" panose="02020603050405020304" pitchFamily="18" charset="0"/>
                <a:cs typeface="Times New Roman" panose="02020603050405020304" pitchFamily="18" charset="0"/>
              </a:rPr>
              <a:t> </a:t>
            </a:r>
            <a:r>
              <a:rPr lang="cs-CZ" dirty="0" err="1" smtClean="0">
                <a:latin typeface="Times New Roman" panose="02020603050405020304" pitchFamily="18" charset="0"/>
                <a:cs typeface="Times New Roman" panose="02020603050405020304" pitchFamily="18" charset="0"/>
              </a:rPr>
              <a:t>politikon</a:t>
            </a:r>
            <a:r>
              <a:rPr lang="cs-CZ" dirty="0" smtClean="0">
                <a:latin typeface="Times New Roman" panose="02020603050405020304" pitchFamily="18" charset="0"/>
                <a:cs typeface="Times New Roman" panose="02020603050405020304" pitchFamily="18" charset="0"/>
              </a:rPr>
              <a:t> (tvor společenský – Aristoteles).</a:t>
            </a:r>
          </a:p>
          <a:p>
            <a:pPr marL="0" indent="0">
              <a:buNone/>
            </a:pPr>
            <a:r>
              <a:rPr lang="cs-CZ" dirty="0" smtClean="0">
                <a:latin typeface="Times New Roman" panose="02020603050405020304" pitchFamily="18" charset="0"/>
                <a:cs typeface="Times New Roman" panose="02020603050405020304" pitchFamily="18" charset="0"/>
              </a:rPr>
              <a:t>Fakt, že jsme společenští tvorové neznamená</a:t>
            </a:r>
            <a:r>
              <a:rPr lang="cs-CZ" dirty="0">
                <a:latin typeface="Times New Roman" panose="02020603050405020304" pitchFamily="18" charset="0"/>
                <a:cs typeface="Times New Roman" panose="02020603050405020304" pitchFamily="18" charset="0"/>
              </a:rPr>
              <a:t>, že se ve společnosti a </a:t>
            </a:r>
            <a:r>
              <a:rPr lang="cs-CZ" dirty="0" smtClean="0">
                <a:latin typeface="Times New Roman" panose="02020603050405020304" pitchFamily="18" charset="0"/>
                <a:cs typeface="Times New Roman" panose="02020603050405020304" pitchFamily="18" charset="0"/>
              </a:rPr>
              <a:t>sociálních vztazích každý dobře orientuje. </a:t>
            </a:r>
            <a:endParaRPr lang="cs-CZ" sz="4000" dirty="0" smtClean="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Mnozí jsou „sociální ignoranti“, trpící sociální </a:t>
            </a:r>
            <a:r>
              <a:rPr lang="cs-CZ" dirty="0">
                <a:latin typeface="Times New Roman" panose="02020603050405020304" pitchFamily="18" charset="0"/>
                <a:cs typeface="Times New Roman" panose="02020603050405020304" pitchFamily="18" charset="0"/>
              </a:rPr>
              <a:t>a emoční </a:t>
            </a:r>
            <a:r>
              <a:rPr lang="cs-CZ" dirty="0" smtClean="0">
                <a:latin typeface="Times New Roman" panose="02020603050405020304" pitchFamily="18" charset="0"/>
                <a:cs typeface="Times New Roman" panose="02020603050405020304" pitchFamily="18" charset="0"/>
              </a:rPr>
              <a:t>slepotou či hluchotou.</a:t>
            </a:r>
            <a:endParaRPr lang="cs-CZ" sz="1200" dirty="0" smtClean="0">
              <a:latin typeface="Times New Roman" panose="02020603050405020304" pitchFamily="18" charset="0"/>
              <a:cs typeface="Times New Roman" panose="02020603050405020304" pitchFamily="18" charset="0"/>
            </a:endParaRPr>
          </a:p>
          <a:p>
            <a:pPr marL="0" indent="0">
              <a:buNone/>
            </a:pPr>
            <a:endParaRPr lang="cs-CZ" sz="1200" dirty="0">
              <a:latin typeface="Times New Roman" panose="02020603050405020304" pitchFamily="18" charset="0"/>
              <a:cs typeface="Times New Roman" panose="02020603050405020304" pitchFamily="18" charset="0"/>
            </a:endParaRPr>
          </a:p>
          <a:p>
            <a:pPr marL="0" indent="0">
              <a:buNone/>
            </a:pPr>
            <a:r>
              <a:rPr lang="cs-CZ" dirty="0" smtClean="0">
                <a:latin typeface="Times New Roman" panose="02020603050405020304" pitchFamily="18" charset="0"/>
                <a:cs typeface="Times New Roman" panose="02020603050405020304" pitchFamily="18" charset="0"/>
              </a:rPr>
              <a:t>Je třeba prohloubit své </a:t>
            </a:r>
            <a:r>
              <a:rPr lang="cs-CZ" b="1" dirty="0" smtClean="0">
                <a:latin typeface="Times New Roman" panose="02020603050405020304" pitchFamily="18" charset="0"/>
                <a:cs typeface="Times New Roman" panose="02020603050405020304" pitchFamily="18" charset="0"/>
              </a:rPr>
              <a:t>sociální kompetence </a:t>
            </a:r>
            <a:r>
              <a:rPr lang="cs-CZ" dirty="0" smtClean="0">
                <a:latin typeface="Times New Roman" panose="02020603050405020304" pitchFamily="18" charset="0"/>
                <a:cs typeface="Times New Roman" panose="02020603050405020304" pitchFamily="18" charset="0"/>
              </a:rPr>
              <a:t>(empatii </a:t>
            </a:r>
            <a:r>
              <a:rPr lang="cs-CZ" dirty="0">
                <a:latin typeface="Times New Roman" panose="02020603050405020304" pitchFamily="18" charset="0"/>
                <a:cs typeface="Times New Roman" panose="02020603050405020304" pitchFamily="18" charset="0"/>
              </a:rPr>
              <a:t>a percepční </a:t>
            </a:r>
            <a:r>
              <a:rPr lang="cs-CZ" dirty="0" smtClean="0">
                <a:latin typeface="Times New Roman" panose="02020603050405020304" pitchFamily="18" charset="0"/>
                <a:cs typeface="Times New Roman" panose="02020603050405020304" pitchFamily="18" charset="0"/>
              </a:rPr>
              <a:t>a sociální senzitivitu), získat </a:t>
            </a:r>
            <a:r>
              <a:rPr lang="cs-CZ" b="1" dirty="0" smtClean="0">
                <a:latin typeface="Times New Roman" panose="02020603050405020304" pitchFamily="18" charset="0"/>
                <a:cs typeface="Times New Roman" panose="02020603050405020304" pitchFamily="18" charset="0"/>
              </a:rPr>
              <a:t>sociologickou erudici </a:t>
            </a:r>
            <a:r>
              <a:rPr lang="cs-CZ" dirty="0" smtClean="0">
                <a:latin typeface="Times New Roman" panose="02020603050405020304" pitchFamily="18" charset="0"/>
                <a:cs typeface="Times New Roman" panose="02020603050405020304" pitchFamily="18" charset="0"/>
              </a:rPr>
              <a:t>(sociologické znalosti a zkušenosti) a dosáhnout </a:t>
            </a:r>
            <a:r>
              <a:rPr lang="cs-CZ" b="1" dirty="0" smtClean="0">
                <a:latin typeface="Times New Roman" panose="02020603050405020304" pitchFamily="18" charset="0"/>
                <a:cs typeface="Times New Roman" panose="02020603050405020304" pitchFamily="18" charset="0"/>
              </a:rPr>
              <a:t>sociologické imaginace </a:t>
            </a:r>
            <a:r>
              <a:rPr lang="cs-CZ" dirty="0" smtClean="0">
                <a:latin typeface="Times New Roman" panose="02020603050405020304" pitchFamily="18" charset="0"/>
                <a:cs typeface="Times New Roman" panose="02020603050405020304" pitchFamily="18" charset="0"/>
              </a:rPr>
              <a:t>(reálného obrazu sociálního světa kolem nás).</a:t>
            </a:r>
            <a:br>
              <a:rPr lang="cs-CZ" dirty="0" smtClean="0">
                <a:latin typeface="Times New Roman" panose="02020603050405020304" pitchFamily="18" charset="0"/>
                <a:cs typeface="Times New Roman" panose="02020603050405020304" pitchFamily="18" charset="0"/>
              </a:rPr>
            </a:br>
            <a:endParaRPr lang="cs-CZ" dirty="0" smtClean="0">
              <a:latin typeface="Times New Roman" panose="02020603050405020304" pitchFamily="18" charset="0"/>
              <a:cs typeface="Times New Roman" panose="02020603050405020304" pitchFamily="18" charset="0"/>
            </a:endParaRPr>
          </a:p>
          <a:p>
            <a:pPr marL="0" indent="0">
              <a:buNone/>
            </a:pPr>
            <a:endParaRPr lang="cs-CZ" dirty="0"/>
          </a:p>
        </p:txBody>
      </p:sp>
      <p:sp>
        <p:nvSpPr>
          <p:cNvPr id="4" name="Zástupný symbol pro zápatí 3"/>
          <p:cNvSpPr>
            <a:spLocks noGrp="1"/>
          </p:cNvSpPr>
          <p:nvPr>
            <p:ph type="ftr" sz="quarter" idx="10"/>
          </p:nvPr>
        </p:nvSpPr>
        <p:spPr/>
        <p:txBody>
          <a:bodyPr/>
          <a:lstStyle/>
          <a:p>
            <a:pPr>
              <a:defRPr/>
            </a:pPr>
            <a:r>
              <a:rPr lang="cs-CZ" altLang="cs-CZ" smtClean="0"/>
              <a:t>Zápatí prezentace</a:t>
            </a:r>
            <a:endParaRPr lang="cs-CZ" altLang="cs-CZ"/>
          </a:p>
        </p:txBody>
      </p:sp>
      <p:sp>
        <p:nvSpPr>
          <p:cNvPr id="5" name="Zástupný symbol pro číslo snímku 4"/>
          <p:cNvSpPr>
            <a:spLocks noGrp="1"/>
          </p:cNvSpPr>
          <p:nvPr>
            <p:ph type="sldNum" sz="quarter" idx="11"/>
          </p:nvPr>
        </p:nvSpPr>
        <p:spPr/>
        <p:txBody>
          <a:bodyPr/>
          <a:lstStyle/>
          <a:p>
            <a:pPr>
              <a:defRPr/>
            </a:pPr>
            <a:fld id="{8847FFC5-F433-4ED2-88B9-8EC55C9DBDDA}" type="slidenum">
              <a:rPr lang="cs-CZ" altLang="cs-CZ" smtClean="0"/>
              <a:pPr>
                <a:defRPr/>
              </a:pPr>
              <a:t>9</a:t>
            </a:fld>
            <a:endParaRPr lang="cs-CZ" altLang="cs-CZ"/>
          </a:p>
        </p:txBody>
      </p:sp>
    </p:spTree>
    <p:extLst>
      <p:ext uri="{BB962C8B-B14F-4D97-AF65-F5344CB8AC3E}">
        <p14:creationId xmlns:p14="http://schemas.microsoft.com/office/powerpoint/2010/main" xmlns="" val="440716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3558[1]">
  <a:themeElements>
    <a:clrScheme name="3558[1]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3558[1]">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3558[1]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3558[1]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3558[1]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3558[1]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3558[1]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3558[1]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3558[1]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3558[1]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3558[1]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3558[1]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3558[1]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3558[1]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3558[1]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ÉŽOVÁ TITL">
  <a:themeElements>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fontScheme name="BÉŽOVÁ TITL">
      <a:majorFont>
        <a:latin typeface="Trebuchet MS"/>
        <a:ea typeface=""/>
        <a:cs typeface=""/>
      </a:majorFont>
      <a:minorFont>
        <a:latin typeface="Trebuchet MS"/>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cs-CZ" altLang="cs-CZ" sz="1600" b="0" i="0" u="none" strike="noStrike" cap="none" normalizeH="0" baseline="0" smtClean="0">
            <a:ln>
              <a:noFill/>
            </a:ln>
            <a:solidFill>
              <a:schemeClr val="tx1"/>
            </a:solidFill>
            <a:effectLst/>
            <a:latin typeface="Arial" charset="0"/>
          </a:defRPr>
        </a:defPPr>
      </a:lstStyle>
    </a:lnDef>
  </a:objectDefaults>
  <a:extraClrSchemeLst>
    <a:extraClrScheme>
      <a:clrScheme name="BÉŽOVÁ TITL 1">
        <a:dk1>
          <a:srgbClr val="993300"/>
        </a:dk1>
        <a:lt1>
          <a:srgbClr val="CCCCCC"/>
        </a:lt1>
        <a:dk2>
          <a:srgbClr val="000000"/>
        </a:dk2>
        <a:lt2>
          <a:srgbClr val="FFFFFF"/>
        </a:lt2>
        <a:accent1>
          <a:srgbClr val="576F2B"/>
        </a:accent1>
        <a:accent2>
          <a:srgbClr val="666699"/>
        </a:accent2>
        <a:accent3>
          <a:srgbClr val="AAAAAA"/>
        </a:accent3>
        <a:accent4>
          <a:srgbClr val="AEAEAE"/>
        </a:accent4>
        <a:accent5>
          <a:srgbClr val="B4BBAC"/>
        </a:accent5>
        <a:accent6>
          <a:srgbClr val="5C5C8A"/>
        </a:accent6>
        <a:hlink>
          <a:srgbClr val="993300"/>
        </a:hlink>
        <a:folHlink>
          <a:srgbClr val="CC9900"/>
        </a:folHlink>
      </a:clrScheme>
      <a:clrMap bg1="dk2" tx1="lt1" bg2="dk1" tx2="lt2" accent1="accent1" accent2="accent2" accent3="accent3" accent4="accent4" accent5="accent5" accent6="accent6" hlink="hlink" folHlink="folHlink"/>
    </a:extraClrScheme>
    <a:extraClrScheme>
      <a:clrScheme name="BÉŽOVÁ TITL 2">
        <a:dk1>
          <a:srgbClr val="993300"/>
        </a:dk1>
        <a:lt1>
          <a:srgbClr val="CCCCCC"/>
        </a:lt1>
        <a:dk2>
          <a:srgbClr val="330000"/>
        </a:dk2>
        <a:lt2>
          <a:srgbClr val="FFFFFF"/>
        </a:lt2>
        <a:accent1>
          <a:srgbClr val="996633"/>
        </a:accent1>
        <a:accent2>
          <a:srgbClr val="FF0000"/>
        </a:accent2>
        <a:accent3>
          <a:srgbClr val="ADAAAA"/>
        </a:accent3>
        <a:accent4>
          <a:srgbClr val="AEAEAE"/>
        </a:accent4>
        <a:accent5>
          <a:srgbClr val="CAB8AD"/>
        </a:accent5>
        <a:accent6>
          <a:srgbClr val="E70000"/>
        </a:accent6>
        <a:hlink>
          <a:srgbClr val="FF3300"/>
        </a:hlink>
        <a:folHlink>
          <a:srgbClr val="CC9933"/>
        </a:folHlink>
      </a:clrScheme>
      <a:clrMap bg1="dk2" tx1="lt1" bg2="dk1" tx2="lt2" accent1="accent1" accent2="accent2" accent3="accent3" accent4="accent4" accent5="accent5" accent6="accent6" hlink="hlink" folHlink="folHlink"/>
    </a:extraClrScheme>
    <a:extraClrScheme>
      <a:clrScheme name="BÉŽOVÁ TITL 3">
        <a:dk1>
          <a:srgbClr val="79788A"/>
        </a:dk1>
        <a:lt1>
          <a:srgbClr val="FFFFFF"/>
        </a:lt1>
        <a:dk2>
          <a:srgbClr val="21203C"/>
        </a:dk2>
        <a:lt2>
          <a:srgbClr val="FFFFCC"/>
        </a:lt2>
        <a:accent1>
          <a:srgbClr val="476077"/>
        </a:accent1>
        <a:accent2>
          <a:srgbClr val="676C5A"/>
        </a:accent2>
        <a:accent3>
          <a:srgbClr val="ABABAF"/>
        </a:accent3>
        <a:accent4>
          <a:srgbClr val="DADADA"/>
        </a:accent4>
        <a:accent5>
          <a:srgbClr val="B1B6BD"/>
        </a:accent5>
        <a:accent6>
          <a:srgbClr val="5D6151"/>
        </a:accent6>
        <a:hlink>
          <a:srgbClr val="666699"/>
        </a:hlink>
        <a:folHlink>
          <a:srgbClr val="8CB0A2"/>
        </a:folHlink>
      </a:clrScheme>
      <a:clrMap bg1="dk2" tx1="lt1" bg2="dk1" tx2="lt2" accent1="accent1" accent2="accent2" accent3="accent3" accent4="accent4" accent5="accent5" accent6="accent6" hlink="hlink" folHlink="folHlink"/>
    </a:extraClrScheme>
    <a:extraClrScheme>
      <a:clrScheme name="BÉŽOVÁ TITL 4">
        <a:dk1>
          <a:srgbClr val="455B41"/>
        </a:dk1>
        <a:lt1>
          <a:srgbClr val="FFFFCC"/>
        </a:lt1>
        <a:dk2>
          <a:srgbClr val="79A994"/>
        </a:dk2>
        <a:lt2>
          <a:srgbClr val="FFFFCC"/>
        </a:lt2>
        <a:accent1>
          <a:srgbClr val="517087"/>
        </a:accent1>
        <a:accent2>
          <a:srgbClr val="666699"/>
        </a:accent2>
        <a:accent3>
          <a:srgbClr val="BED1C8"/>
        </a:accent3>
        <a:accent4>
          <a:srgbClr val="DADAAE"/>
        </a:accent4>
        <a:accent5>
          <a:srgbClr val="B3BBC3"/>
        </a:accent5>
        <a:accent6>
          <a:srgbClr val="5C5C8A"/>
        </a:accent6>
        <a:hlink>
          <a:srgbClr val="993300"/>
        </a:hlink>
        <a:folHlink>
          <a:srgbClr val="A4AF6B"/>
        </a:folHlink>
      </a:clrScheme>
      <a:clrMap bg1="dk2" tx1="lt1" bg2="dk1" tx2="lt2" accent1="accent1" accent2="accent2" accent3="accent3" accent4="accent4" accent5="accent5" accent6="accent6" hlink="hlink" folHlink="folHlink"/>
    </a:extraClrScheme>
    <a:extraClrScheme>
      <a:clrScheme name="BÉŽOVÁ TITL 5">
        <a:dk1>
          <a:srgbClr val="330000"/>
        </a:dk1>
        <a:lt1>
          <a:srgbClr val="FF9900"/>
        </a:lt1>
        <a:dk2>
          <a:srgbClr val="FFFFFF"/>
        </a:dk2>
        <a:lt2>
          <a:srgbClr val="8B3111"/>
        </a:lt2>
        <a:accent1>
          <a:srgbClr val="DD6D07"/>
        </a:accent1>
        <a:accent2>
          <a:srgbClr val="CC9900"/>
        </a:accent2>
        <a:accent3>
          <a:srgbClr val="FFCAAA"/>
        </a:accent3>
        <a:accent4>
          <a:srgbClr val="2A0000"/>
        </a:accent4>
        <a:accent5>
          <a:srgbClr val="EBBAAA"/>
        </a:accent5>
        <a:accent6>
          <a:srgbClr val="B98A00"/>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BÉŽOVÁ TITL 6">
        <a:dk1>
          <a:srgbClr val="000000"/>
        </a:dk1>
        <a:lt1>
          <a:srgbClr val="FFFFE1"/>
        </a:lt1>
        <a:dk2>
          <a:srgbClr val="330033"/>
        </a:dk2>
        <a:lt2>
          <a:srgbClr val="330033"/>
        </a:lt2>
        <a:accent1>
          <a:srgbClr val="CCCC99"/>
        </a:accent1>
        <a:accent2>
          <a:srgbClr val="FF0000"/>
        </a:accent2>
        <a:accent3>
          <a:srgbClr val="FFFFEE"/>
        </a:accent3>
        <a:accent4>
          <a:srgbClr val="000000"/>
        </a:accent4>
        <a:accent5>
          <a:srgbClr val="E2E2C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7">
        <a:dk1>
          <a:srgbClr val="000000"/>
        </a:dk1>
        <a:lt1>
          <a:srgbClr val="FFFFFF"/>
        </a:lt1>
        <a:dk2>
          <a:srgbClr val="000000"/>
        </a:dk2>
        <a:lt2>
          <a:srgbClr val="891411"/>
        </a:lt2>
        <a:accent1>
          <a:srgbClr val="4F917E"/>
        </a:accent1>
        <a:accent2>
          <a:srgbClr val="CC9900"/>
        </a:accent2>
        <a:accent3>
          <a:srgbClr val="FFFFFF"/>
        </a:accent3>
        <a:accent4>
          <a:srgbClr val="000000"/>
        </a:accent4>
        <a:accent5>
          <a:srgbClr val="B2C7C0"/>
        </a:accent5>
        <a:accent6>
          <a:srgbClr val="B98A00"/>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8">
        <a:dk1>
          <a:srgbClr val="000000"/>
        </a:dk1>
        <a:lt1>
          <a:srgbClr val="FFFFFF"/>
        </a:lt1>
        <a:dk2>
          <a:srgbClr val="CC0000"/>
        </a:dk2>
        <a:lt2>
          <a:srgbClr val="999966"/>
        </a:lt2>
        <a:accent1>
          <a:srgbClr val="CCCCCC"/>
        </a:accent1>
        <a:accent2>
          <a:srgbClr val="CCCC66"/>
        </a:accent2>
        <a:accent3>
          <a:srgbClr val="FFFFFF"/>
        </a:accent3>
        <a:accent4>
          <a:srgbClr val="000000"/>
        </a:accent4>
        <a:accent5>
          <a:srgbClr val="E2E2E2"/>
        </a:accent5>
        <a:accent6>
          <a:srgbClr val="B9B95C"/>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BÉŽOVÁ TITL 9">
        <a:dk1>
          <a:srgbClr val="000000"/>
        </a:dk1>
        <a:lt1>
          <a:srgbClr val="FFFFFF"/>
        </a:lt1>
        <a:dk2>
          <a:srgbClr val="FF0000"/>
        </a:dk2>
        <a:lt2>
          <a:srgbClr val="009999"/>
        </a:lt2>
        <a:accent1>
          <a:srgbClr val="C7B505"/>
        </a:accent1>
        <a:accent2>
          <a:srgbClr val="FFFF66"/>
        </a:accent2>
        <a:accent3>
          <a:srgbClr val="FFFFFF"/>
        </a:accent3>
        <a:accent4>
          <a:srgbClr val="000000"/>
        </a:accent4>
        <a:accent5>
          <a:srgbClr val="E0D7AA"/>
        </a:accent5>
        <a:accent6>
          <a:srgbClr val="E7E75C"/>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BÉŽOVÁ TITL 10">
        <a:dk1>
          <a:srgbClr val="000000"/>
        </a:dk1>
        <a:lt1>
          <a:srgbClr val="FFFFFF"/>
        </a:lt1>
        <a:dk2>
          <a:srgbClr val="660033"/>
        </a:dk2>
        <a:lt2>
          <a:srgbClr val="666699"/>
        </a:lt2>
        <a:accent1>
          <a:srgbClr val="95A3D1"/>
        </a:accent1>
        <a:accent2>
          <a:srgbClr val="FFFF66"/>
        </a:accent2>
        <a:accent3>
          <a:srgbClr val="FFFFFF"/>
        </a:accent3>
        <a:accent4>
          <a:srgbClr val="000000"/>
        </a:accent4>
        <a:accent5>
          <a:srgbClr val="C8CEE5"/>
        </a:accent5>
        <a:accent6>
          <a:srgbClr val="E7E75C"/>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BÉŽOVÁ TITL 11">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BÉŽOVÁ TITL 12">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990033"/>
        </a:hlink>
        <a:folHlink>
          <a:srgbClr val="8C3500"/>
        </a:folHlink>
      </a:clrScheme>
      <a:clrMap bg1="lt1" tx1="dk1" bg2="lt2" tx2="dk2" accent1="accent1" accent2="accent2" accent3="accent3" accent4="accent4" accent5="accent5" accent6="accent6" hlink="hlink" folHlink="folHlink"/>
    </a:extraClrScheme>
    <a:extraClrScheme>
      <a:clrScheme name="BÉŽOVÁ TITL 13">
        <a:dk1>
          <a:srgbClr val="000000"/>
        </a:dk1>
        <a:lt1>
          <a:srgbClr val="FFEEBB"/>
        </a:lt1>
        <a:dk2>
          <a:srgbClr val="330033"/>
        </a:dk2>
        <a:lt2>
          <a:srgbClr val="330033"/>
        </a:lt2>
        <a:accent1>
          <a:srgbClr val="8C3500"/>
        </a:accent1>
        <a:accent2>
          <a:srgbClr val="FF0000"/>
        </a:accent2>
        <a:accent3>
          <a:srgbClr val="FFF5DA"/>
        </a:accent3>
        <a:accent4>
          <a:srgbClr val="000000"/>
        </a:accent4>
        <a:accent5>
          <a:srgbClr val="C5AEAA"/>
        </a:accent5>
        <a:accent6>
          <a:srgbClr val="E70000"/>
        </a:accent6>
        <a:hlink>
          <a:srgbClr val="000000"/>
        </a:hlink>
        <a:folHlink>
          <a:srgbClr val="8C35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3558[1]</Template>
  <TotalTime>1746</TotalTime>
  <Words>1237</Words>
  <Application>Microsoft Office PowerPoint</Application>
  <PresentationFormat>Předvádění na obrazovce (4:3)</PresentationFormat>
  <Paragraphs>143</Paragraphs>
  <Slides>19</Slides>
  <Notes>0</Notes>
  <HiddenSlides>0</HiddenSlides>
  <MMClips>0</MMClips>
  <ScaleCrop>false</ScaleCrop>
  <HeadingPairs>
    <vt:vector size="4" baseType="variant">
      <vt:variant>
        <vt:lpstr>Motiv</vt:lpstr>
      </vt:variant>
      <vt:variant>
        <vt:i4>2</vt:i4>
      </vt:variant>
      <vt:variant>
        <vt:lpstr>Nadpisy snímků</vt:lpstr>
      </vt:variant>
      <vt:variant>
        <vt:i4>19</vt:i4>
      </vt:variant>
    </vt:vector>
  </HeadingPairs>
  <TitlesOfParts>
    <vt:vector size="21" baseType="lpstr">
      <vt:lpstr>3558[1]</vt:lpstr>
      <vt:lpstr>BÉŽOVÁ TITL</vt:lpstr>
      <vt:lpstr>Inovace předmětu  Sociologické aspekty veřejné správy (MUNI/FR/0964/2016)       Prof. JUDr. PhDr. Miloš Večeřa, CSc.      katedra právní teorie</vt:lpstr>
      <vt:lpstr>Sociologie, sociologický přístup                       </vt:lpstr>
      <vt:lpstr> Sociální jevy:</vt:lpstr>
      <vt:lpstr> Sociologický přístup</vt:lpstr>
      <vt:lpstr>Veřejná správa</vt:lpstr>
      <vt:lpstr> Sociologie veřejné správy</vt:lpstr>
      <vt:lpstr>Sociální realita</vt:lpstr>
      <vt:lpstr>Jednání s lidmi </vt:lpstr>
      <vt:lpstr>Schopnost jednat s lidmi –  předpoklad výkonu dobré správy </vt:lpstr>
      <vt:lpstr>Sociologické poznání versus  zdravý rozum</vt:lpstr>
      <vt:lpstr>Sociální a emoční inteligence</vt:lpstr>
      <vt:lpstr>Biologické základy sociálního života</vt:lpstr>
      <vt:lpstr>Pohlaví v našem chování</vt:lpstr>
      <vt:lpstr>Stereotyp pohlaví – gender studies</vt:lpstr>
      <vt:lpstr>Věk - životní proměnná </vt:lpstr>
      <vt:lpstr>Etnicita – dříve užíván termín „rasa“</vt:lpstr>
      <vt:lpstr>Multikulturalismus</vt:lpstr>
      <vt:lpstr>Geneticky předávané dispozice </vt:lpstr>
      <vt:lpstr>Sociokulturní determinace sociálního chování </vt:lpstr>
    </vt:vector>
  </TitlesOfParts>
  <Company>Právnická fakulta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Nadpis prezentace</dc:title>
  <dc:creator>12547</dc:creator>
  <cp:lastModifiedBy>Jan</cp:lastModifiedBy>
  <cp:revision>70</cp:revision>
  <dcterms:created xsi:type="dcterms:W3CDTF">2008-09-02T10:48:00Z</dcterms:created>
  <dcterms:modified xsi:type="dcterms:W3CDTF">2017-11-06T18:45:02Z</dcterms:modified>
</cp:coreProperties>
</file>