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28" r:id="rId2"/>
    <p:sldId id="384" r:id="rId3"/>
    <p:sldId id="407" r:id="rId4"/>
    <p:sldId id="424" r:id="rId5"/>
    <p:sldId id="481" r:id="rId6"/>
    <p:sldId id="420" r:id="rId7"/>
    <p:sldId id="482" r:id="rId8"/>
    <p:sldId id="425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3" r:id="rId19"/>
    <p:sldId id="494" r:id="rId20"/>
    <p:sldId id="495" r:id="rId21"/>
    <p:sldId id="496" r:id="rId22"/>
    <p:sldId id="523" r:id="rId23"/>
    <p:sldId id="527" r:id="rId24"/>
    <p:sldId id="524" r:id="rId25"/>
    <p:sldId id="525" r:id="rId26"/>
    <p:sldId id="526" r:id="rId27"/>
    <p:sldId id="497" r:id="rId28"/>
    <p:sldId id="498" r:id="rId29"/>
    <p:sldId id="505" r:id="rId30"/>
    <p:sldId id="499" r:id="rId31"/>
    <p:sldId id="501" r:id="rId32"/>
    <p:sldId id="502" r:id="rId33"/>
    <p:sldId id="503" r:id="rId34"/>
    <p:sldId id="504" r:id="rId35"/>
    <p:sldId id="506" r:id="rId36"/>
    <p:sldId id="522" r:id="rId37"/>
    <p:sldId id="507" r:id="rId38"/>
    <p:sldId id="508" r:id="rId39"/>
    <p:sldId id="509" r:id="rId40"/>
    <p:sldId id="510" r:id="rId41"/>
    <p:sldId id="511" r:id="rId42"/>
    <p:sldId id="512" r:id="rId43"/>
    <p:sldId id="516" r:id="rId44"/>
    <p:sldId id="513" r:id="rId45"/>
    <p:sldId id="514" r:id="rId46"/>
    <p:sldId id="517" r:id="rId47"/>
    <p:sldId id="515" r:id="rId48"/>
    <p:sldId id="518" r:id="rId49"/>
    <p:sldId id="519" r:id="rId50"/>
    <p:sldId id="520" r:id="rId51"/>
    <p:sldId id="480" r:id="rId52"/>
  </p:sldIdLst>
  <p:sldSz cx="9144000" cy="6858000" type="screen4x3"/>
  <p:notesSz cx="9710738" cy="688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 Židek" initials="D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94494" autoAdjust="0"/>
  </p:normalViewPr>
  <p:slideViewPr>
    <p:cSldViewPr>
      <p:cViewPr varScale="1">
        <p:scale>
          <a:sx n="85" d="100"/>
          <a:sy n="85" d="100"/>
        </p:scale>
        <p:origin x="137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07986" cy="345286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00505" y="0"/>
            <a:ext cx="4207986" cy="345286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21D21D25-F2EB-4682-9D9A-CAC6D23EE7A4}" type="datetimeFigureOut">
              <a:rPr lang="cs-CZ" smtClean="0"/>
              <a:t>26.10.2019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207986" cy="34528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00505" y="6536528"/>
            <a:ext cx="4207986" cy="34528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FE31C80C-328A-4249-8863-A8DF073573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58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07986" cy="345286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00505" y="0"/>
            <a:ext cx="4207986" cy="345286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64CDB26A-32E1-4AF1-9BB1-6207795F64F8}" type="datetimeFigureOut">
              <a:rPr lang="cs-CZ" smtClean="0"/>
              <a:t>26.10.2019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60425"/>
            <a:ext cx="3097212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71074" y="3311872"/>
            <a:ext cx="7768590" cy="2709714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207986" cy="34528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00505" y="6536528"/>
            <a:ext cx="4207986" cy="34528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34F26D5E-8548-4350-9679-832A1C29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15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8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93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1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9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0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0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5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7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6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5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25. října 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mailto:dominik.zidek@law.muni.cz" TargetMode="Externa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55677" y="3393267"/>
            <a:ext cx="5572197" cy="1706705"/>
          </a:xfrm>
        </p:spPr>
        <p:txBody>
          <a:bodyPr>
            <a:normAutofit/>
          </a:bodyPr>
          <a:lstStyle/>
          <a:p>
            <a:r>
              <a:rPr lang="cs-CZ" sz="2800" b="1" dirty="0"/>
              <a:t>Ochrana životního prostředí v procesech podle stavebního zákona</a:t>
            </a:r>
            <a:endParaRPr lang="cs-CZ" sz="2800" dirty="0"/>
          </a:p>
        </p:txBody>
      </p:sp>
      <p:pic>
        <p:nvPicPr>
          <p:cNvPr id="1028" name="Picture 4" descr="F:\vojtech\Pictures\Obrázky\logo katedry\logoE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59641"/>
            <a:ext cx="4597857" cy="2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vojtech\Pictures\Obrázky\logo katedry\logoCZ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59641"/>
            <a:ext cx="4658544" cy="205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ATA\grafika\pruh 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90111"/>
            <a:ext cx="12212093" cy="16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729166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b="1" dirty="0"/>
              <a:t>Řešení střetů zájmů v území II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73315" y="593866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JUDr. Dominik Židek, Ph.D.</a:t>
            </a:r>
          </a:p>
        </p:txBody>
      </p:sp>
    </p:spTree>
    <p:extLst>
      <p:ext uri="{BB962C8B-B14F-4D97-AF65-F5344CB8AC3E}">
        <p14:creationId xmlns:p14="http://schemas.microsoft.com/office/powerpoint/2010/main" val="12048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228842"/>
            <a:ext cx="8229600" cy="529852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cs-CZ" sz="4200" b="1" u="sng" dirty="0"/>
              <a:t>Nositelé pravomocí</a:t>
            </a:r>
          </a:p>
          <a:p>
            <a:r>
              <a:rPr lang="cs-CZ" dirty="0"/>
              <a:t>subjekty mající pravomoc přijímat normativní správní akty a opatření obecné povahy </a:t>
            </a:r>
          </a:p>
          <a:p>
            <a:pPr lvl="1"/>
            <a:r>
              <a:rPr lang="cs-CZ" dirty="0"/>
              <a:t>vláda</a:t>
            </a:r>
          </a:p>
          <a:p>
            <a:pPr lvl="1"/>
            <a:r>
              <a:rPr lang="cs-CZ" dirty="0"/>
              <a:t>ministerstvo pro místní rozvoj a ministerstvo obrany</a:t>
            </a:r>
          </a:p>
          <a:p>
            <a:pPr lvl="1"/>
            <a:r>
              <a:rPr lang="cs-CZ" dirty="0"/>
              <a:t>kraje a obce v samostatné působnosti</a:t>
            </a:r>
          </a:p>
          <a:p>
            <a:r>
              <a:rPr lang="cs-CZ" dirty="0"/>
              <a:t>orgány územního plánování</a:t>
            </a:r>
          </a:p>
          <a:p>
            <a:pPr lvl="1"/>
            <a:r>
              <a:rPr lang="cs-CZ" dirty="0"/>
              <a:t>ministerstvo pro místní rozvoj a ministerstvo obrany (újezdní úřady)</a:t>
            </a:r>
          </a:p>
          <a:p>
            <a:pPr lvl="1"/>
            <a:r>
              <a:rPr lang="cs-CZ" dirty="0"/>
              <a:t>krajský úřad</a:t>
            </a:r>
          </a:p>
          <a:p>
            <a:pPr lvl="1"/>
            <a:r>
              <a:rPr lang="cs-CZ" dirty="0"/>
              <a:t>obecní úřad obce s rozšířenou působností (zvláštní působnost na území hl. města Prahy ) </a:t>
            </a:r>
          </a:p>
          <a:p>
            <a:r>
              <a:rPr lang="cs-CZ" dirty="0"/>
              <a:t>stavební úřady</a:t>
            </a:r>
          </a:p>
          <a:p>
            <a:pPr lvl="1"/>
            <a:r>
              <a:rPr lang="cs-CZ" dirty="0"/>
              <a:t>obecné stavební úřady</a:t>
            </a:r>
          </a:p>
          <a:p>
            <a:pPr lvl="2"/>
            <a:r>
              <a:rPr lang="cs-CZ" dirty="0"/>
              <a:t>ministerstvo pro místní rozvoj</a:t>
            </a:r>
          </a:p>
          <a:p>
            <a:pPr lvl="2"/>
            <a:r>
              <a:rPr lang="cs-CZ" dirty="0"/>
              <a:t>krajský úřad</a:t>
            </a:r>
          </a:p>
          <a:p>
            <a:pPr lvl="2"/>
            <a:r>
              <a:rPr lang="cs-CZ" dirty="0"/>
              <a:t>obecní úřad obce s rozšířenou působností</a:t>
            </a:r>
          </a:p>
          <a:p>
            <a:pPr lvl="2"/>
            <a:r>
              <a:rPr lang="cs-CZ" dirty="0"/>
              <a:t>pověřený obecní úřad (městský a obecní úřad, který tuto působnost vykonával ke dni 31. 12. 2012)</a:t>
            </a:r>
          </a:p>
          <a:p>
            <a:pPr lvl="1"/>
            <a:r>
              <a:rPr lang="cs-CZ" dirty="0"/>
              <a:t>speciální stavební úřady</a:t>
            </a:r>
          </a:p>
          <a:p>
            <a:pPr lvl="1"/>
            <a:r>
              <a:rPr lang="cs-CZ" dirty="0"/>
              <a:t>vojenské a jiné stavební úřady</a:t>
            </a:r>
          </a:p>
          <a:p>
            <a:r>
              <a:rPr lang="cs-CZ" dirty="0"/>
              <a:t>orgány ochrany životního prostředí v procesech veřejného stavebního práva</a:t>
            </a:r>
          </a:p>
          <a:p>
            <a:pPr lvl="1"/>
            <a:r>
              <a:rPr lang="cs-CZ" dirty="0"/>
              <a:t>dotčené orgány</a:t>
            </a:r>
          </a:p>
          <a:p>
            <a:pPr lvl="1"/>
            <a:r>
              <a:rPr lang="cs-CZ" dirty="0"/>
              <a:t>další orgány vydávající podkladové environmentální akty </a:t>
            </a:r>
          </a:p>
          <a:p>
            <a:r>
              <a:rPr lang="cs-CZ" dirty="0"/>
              <a:t>ostatní orgány, jejichž činnost ovlivňuje procesy veřejného stavebního práva</a:t>
            </a:r>
          </a:p>
          <a:p>
            <a:pPr lvl="1"/>
            <a:r>
              <a:rPr lang="cs-CZ" dirty="0"/>
              <a:t>autorizované osoby soukromého práva</a:t>
            </a:r>
          </a:p>
          <a:p>
            <a:pPr lvl="1"/>
            <a:r>
              <a:rPr lang="cs-CZ" dirty="0"/>
              <a:t>veřejný ochránce práv</a:t>
            </a:r>
          </a:p>
          <a:p>
            <a:pPr lvl="1"/>
            <a:r>
              <a:rPr lang="cs-CZ" dirty="0"/>
              <a:t>(fyzické osoby v pozici veřejných stráží) </a:t>
            </a:r>
          </a:p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76393" y="430289"/>
            <a:ext cx="5541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Subjekty veřejného stavebního práva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115602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u="sng" dirty="0"/>
              <a:t>Adresáti veřejnoprávního působení</a:t>
            </a:r>
          </a:p>
          <a:p>
            <a:pPr algn="just"/>
            <a:r>
              <a:rPr lang="cs-CZ" dirty="0"/>
              <a:t>fyzické osoby </a:t>
            </a:r>
            <a:r>
              <a:rPr lang="cs-CZ" sz="2000" dirty="0"/>
              <a:t>(nepodnikající vs. podnikající)</a:t>
            </a:r>
          </a:p>
          <a:p>
            <a:pPr lvl="1" algn="just"/>
            <a:r>
              <a:rPr lang="cs-CZ" dirty="0"/>
              <a:t>účastníci řízení</a:t>
            </a:r>
          </a:p>
          <a:p>
            <a:pPr lvl="1" algn="just"/>
            <a:r>
              <a:rPr lang="cs-CZ" dirty="0"/>
              <a:t>další fyzické osoby</a:t>
            </a:r>
          </a:p>
          <a:p>
            <a:pPr algn="just"/>
            <a:r>
              <a:rPr lang="cs-CZ" dirty="0"/>
              <a:t>právnické osoby</a:t>
            </a:r>
          </a:p>
          <a:p>
            <a:pPr lvl="1" algn="just"/>
            <a:r>
              <a:rPr lang="cs-CZ" dirty="0"/>
              <a:t>účastníci řízení</a:t>
            </a:r>
          </a:p>
          <a:p>
            <a:pPr lvl="1" algn="just"/>
            <a:r>
              <a:rPr lang="cs-CZ" dirty="0"/>
              <a:t>další právnické osoby</a:t>
            </a:r>
          </a:p>
          <a:p>
            <a:pPr lvl="1" algn="just"/>
            <a:r>
              <a:rPr lang="cs-CZ" u="sng" dirty="0"/>
              <a:t>environmentální spolky</a:t>
            </a:r>
          </a:p>
          <a:p>
            <a:pPr lvl="1" algn="just"/>
            <a:r>
              <a:rPr lang="cs-CZ" dirty="0"/>
              <a:t>veřejnoprávní korporace</a:t>
            </a:r>
          </a:p>
          <a:p>
            <a:pPr algn="just"/>
            <a:r>
              <a:rPr lang="cs-CZ" u="sng" dirty="0"/>
              <a:t>zástupce veřejnosti</a:t>
            </a:r>
            <a:r>
              <a:rPr lang="cs-CZ" dirty="0"/>
              <a:t> (§ 23)</a:t>
            </a:r>
            <a:r>
              <a:rPr lang="cs-CZ" u="sng" dirty="0"/>
              <a:t> </a:t>
            </a:r>
          </a:p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76393" y="430289"/>
            <a:ext cx="5541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Subjekty veřejného stavebního práva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1089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„Finální“ správní akty v procesech veřejného stavebního práva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12" y="2920623"/>
            <a:ext cx="2635688" cy="3406254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121655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40152" y="1628800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482151" y="1834566"/>
            <a:ext cx="1619200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politika územního rozvoje            (§ 31 – 35)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484571" y="3335850"/>
            <a:ext cx="1619200" cy="12372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dirty="0"/>
              <a:t>zásady územního rozvoje            (§ 36 – 42)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500759" y="4893903"/>
            <a:ext cx="1619200" cy="10696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územní plán   (§ 43 – 57)</a:t>
            </a:r>
          </a:p>
        </p:txBody>
      </p:sp>
      <p:cxnSp>
        <p:nvCxnSpPr>
          <p:cNvPr id="27" name="Přímá spojnice 26"/>
          <p:cNvCxnSpPr/>
          <p:nvPr/>
        </p:nvCxnSpPr>
        <p:spPr>
          <a:xfrm flipH="1">
            <a:off x="2967751" y="1106696"/>
            <a:ext cx="12996" cy="5219816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469641" y="1444358"/>
            <a:ext cx="2259833" cy="9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samostatné vymezení zastavěného území    (§ 58 – 60) 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543172" y="2981809"/>
            <a:ext cx="2047628" cy="10232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regulační plán        (§ 61 – 71)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62100" y="4469479"/>
            <a:ext cx="2028700" cy="156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územní opatření o stavební uzávěře a územní opatření o asanaci území        (§ 97 – 100)</a:t>
            </a:r>
          </a:p>
        </p:txBody>
      </p:sp>
      <p:sp>
        <p:nvSpPr>
          <p:cNvPr id="29" name="Bublinový popisek ve tvaru obláčku 28"/>
          <p:cNvSpPr/>
          <p:nvPr/>
        </p:nvSpPr>
        <p:spPr>
          <a:xfrm>
            <a:off x="4565998" y="5846645"/>
            <a:ext cx="3888432" cy="703264"/>
          </a:xfrm>
          <a:prstGeom prst="cloudCallout">
            <a:avLst>
              <a:gd name="adj1" fmla="val -30107"/>
              <a:gd name="adj2" fmla="val -1114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500" b="1" dirty="0"/>
              <a:t>triáda koncepčních nástrojů veřejného stavebního práva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4237882" y="4494033"/>
            <a:ext cx="1558254" cy="531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zkrácený postup při aktualizaci (změně)</a:t>
            </a:r>
          </a:p>
        </p:txBody>
      </p:sp>
      <p:sp>
        <p:nvSpPr>
          <p:cNvPr id="30" name="Zaoblený obdélník 29"/>
          <p:cNvSpPr/>
          <p:nvPr/>
        </p:nvSpPr>
        <p:spPr>
          <a:xfrm>
            <a:off x="658329" y="3868582"/>
            <a:ext cx="2071145" cy="265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zkrácený postup při změně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100633" y="1093322"/>
            <a:ext cx="2542343" cy="6395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územně plánovací podklady (§ 25 – 30)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86172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4" grpId="0" animBg="1"/>
      <p:bldP spid="7" grpId="0" animBg="1"/>
      <p:bldP spid="15" grpId="0" animBg="1"/>
      <p:bldP spid="16" grpId="0" animBg="1"/>
      <p:bldP spid="25" grpId="0" animBg="1"/>
      <p:bldP spid="26" grpId="0" animBg="1"/>
      <p:bldP spid="28" grpId="0" animBg="1"/>
      <p:bldP spid="29" grpId="0" animBg="1"/>
      <p:bldP spid="17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05672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62446" y="3337460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19672" y="1334236"/>
            <a:ext cx="3312368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územní rozhodnutí (§ 76 a násl.)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10208" y="2233926"/>
            <a:ext cx="2080592" cy="1029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rozhodnutí o umístění stavby nebo zařízení (§ 79)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696998" y="2248054"/>
            <a:ext cx="2178869" cy="1029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rozhodnutí o změně využití území (§ 80)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229780" y="3484463"/>
            <a:ext cx="1728192" cy="12167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rozhodnutí o změně vlivu užívání stavby na území (§ 81)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245251" y="3494855"/>
            <a:ext cx="1839839" cy="120633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rozhodnutí o dělení nebo scelování pozemků (§ 82)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255081" y="4930407"/>
            <a:ext cx="1728192" cy="12709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rozhodnutí o ochranném pásmu (§ 83)</a:t>
            </a:r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2093876" y="2024517"/>
            <a:ext cx="82188" cy="206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2757074" y="2064404"/>
            <a:ext cx="151649" cy="1328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4073411" y="2018836"/>
            <a:ext cx="29081" cy="204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3273650" y="2073679"/>
            <a:ext cx="188058" cy="1292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3104199" y="2053215"/>
            <a:ext cx="5530" cy="27671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Obdélník 2054"/>
          <p:cNvSpPr/>
          <p:nvPr/>
        </p:nvSpPr>
        <p:spPr>
          <a:xfrm>
            <a:off x="4683757" y="5019780"/>
            <a:ext cx="1520113" cy="1735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územní řízení s posouzením vlivů na životní prostředí       (§ 94a – 94i) </a:t>
            </a:r>
          </a:p>
        </p:txBody>
      </p:sp>
      <p:sp>
        <p:nvSpPr>
          <p:cNvPr id="6" name="Bublinový popisek ve tvaru obláčku 5"/>
          <p:cNvSpPr/>
          <p:nvPr/>
        </p:nvSpPr>
        <p:spPr>
          <a:xfrm rot="880521">
            <a:off x="6494042" y="5932282"/>
            <a:ext cx="2361574" cy="774258"/>
          </a:xfrm>
          <a:prstGeom prst="cloudCallout">
            <a:avLst>
              <a:gd name="adj1" fmla="val -54645"/>
              <a:gd name="adj2" fmla="val 72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minulá přednáška</a:t>
            </a: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</p:spTree>
    <p:extLst>
      <p:ext uri="{BB962C8B-B14F-4D97-AF65-F5344CB8AC3E}">
        <p14:creationId xmlns:p14="http://schemas.microsoft.com/office/powerpoint/2010/main" val="10599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055" grpId="0" animBg="1"/>
      <p:bldP spid="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62446" y="3337460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19672" y="1117306"/>
            <a:ext cx="3312368" cy="8894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Zjednodušující postupy </a:t>
            </a:r>
            <a:r>
              <a:rPr lang="cs-CZ" b="1" dirty="0"/>
              <a:t>nahrazující klasické územní řízení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10208" y="2233926"/>
            <a:ext cx="2080592" cy="1029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zjednodušené územní řízení (§ 95)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746034" y="2248054"/>
            <a:ext cx="2167105" cy="1029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územní souhlas         (§ 96)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093936" y="3501350"/>
            <a:ext cx="3990292" cy="5119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veřejnoprávní smlouvy (§ 78a)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2055960" y="4787594"/>
            <a:ext cx="1749748" cy="124156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veřejnoprávní smlouva o změně využití území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48429" y="4776288"/>
            <a:ext cx="1605856" cy="12243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veřejnoprávní smlouva o umístění stavby</a:t>
            </a:r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2093876" y="2024517"/>
            <a:ext cx="82188" cy="206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4073411" y="2018836"/>
            <a:ext cx="29081" cy="204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H="1">
            <a:off x="3089082" y="2053215"/>
            <a:ext cx="15117" cy="14250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3993512" y="4815329"/>
            <a:ext cx="1872734" cy="1230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veřejnoprávní smlouva o změně vlivu užívání stavby na území</a:t>
            </a:r>
          </a:p>
        </p:txBody>
      </p:sp>
      <p:cxnSp>
        <p:nvCxnSpPr>
          <p:cNvPr id="29" name="Přímá spojnice se šipkou 28"/>
          <p:cNvCxnSpPr/>
          <p:nvPr/>
        </p:nvCxnSpPr>
        <p:spPr>
          <a:xfrm flipH="1">
            <a:off x="1441319" y="4134656"/>
            <a:ext cx="825932" cy="4732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3081524" y="4116171"/>
            <a:ext cx="7558" cy="5529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4330277" y="4113992"/>
            <a:ext cx="553800" cy="5145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5" name="Zástupný symbol pro zápatí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42154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8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62446" y="3337460"/>
            <a:ext cx="2952328" cy="301889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785837" y="1671837"/>
            <a:ext cx="1868588" cy="1503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společné územní a stavební řízení (§ 94j – § 94 p)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211860" y="1671837"/>
            <a:ext cx="2610917" cy="15088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společný územní souhlas a souhlas s provedením ohlášeného stavebního záměru (§ 96a)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1008922" y="3417588"/>
            <a:ext cx="3990292" cy="1223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společné územní a stavební řízení s posouzením vlivů na životní prostředí    (§ 94q – 94z)</a:t>
            </a:r>
          </a:p>
        </p:txBody>
      </p:sp>
      <p:sp>
        <p:nvSpPr>
          <p:cNvPr id="20" name="Bublinový popisek ve tvaru obláčku 19"/>
          <p:cNvSpPr/>
          <p:nvPr/>
        </p:nvSpPr>
        <p:spPr>
          <a:xfrm rot="20828012">
            <a:off x="1316191" y="5192580"/>
            <a:ext cx="2361574" cy="774258"/>
          </a:xfrm>
          <a:prstGeom prst="cloudCallout">
            <a:avLst>
              <a:gd name="adj1" fmla="val 18193"/>
              <a:gd name="adj2" fmla="val -92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minulá přednáška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5" name="Zástupný symbol pro zápatí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4414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8" grpId="0" animBg="1"/>
      <p:bldP spid="19" grpId="0" animBg="1"/>
      <p:bldP spid="30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95109" y="4621529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19672" y="1334236"/>
            <a:ext cx="3312368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Správní akty povolující stavby (jejich realizaci)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10208" y="2233926"/>
            <a:ext cx="2080592" cy="1132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bez nutnosti ohlášení a stavebního povolení (§ 103)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696998" y="2248054"/>
            <a:ext cx="2178869" cy="1029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ohlášení stavebnímu úřadu (§ 104)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201342" y="3484462"/>
            <a:ext cx="1728192" cy="1308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stavební povolení           </a:t>
            </a:r>
            <a:r>
              <a:rPr lang="cs-CZ" b="1" dirty="0"/>
              <a:t>(§ 108 a násl.)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305205" y="3416919"/>
            <a:ext cx="1974821" cy="14195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veřejnoprávní smlouva nahrazující stavební povolení (§ 116)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1511810" y="5280855"/>
            <a:ext cx="3248965" cy="979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oznámení stavebního záměru s certifikátem autorizovaného inspektora (§ 117)</a:t>
            </a:r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2093876" y="2024517"/>
            <a:ext cx="82188" cy="206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2757074" y="2064404"/>
            <a:ext cx="151649" cy="1328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4073411" y="2018836"/>
            <a:ext cx="29081" cy="204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3273650" y="2073679"/>
            <a:ext cx="188058" cy="1292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3141817" y="2029560"/>
            <a:ext cx="10749" cy="31679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40620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95109" y="4621529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177253" y="2227193"/>
            <a:ext cx="2080592" cy="1132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zkušební provoz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777596" y="2793233"/>
            <a:ext cx="2178869" cy="1029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změna stavby před jejím dokončením    (§ 118)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324358" y="4301097"/>
            <a:ext cx="1749748" cy="8967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samostatně       (§ 124)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542658" y="4322795"/>
            <a:ext cx="1605856" cy="13559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jako součást stavebního povolení         (§ 115 odst. 2)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1681309" y="3474684"/>
            <a:ext cx="203416" cy="7694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2499148" y="3474684"/>
            <a:ext cx="278361" cy="7477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44858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8" grpId="0" animBg="1"/>
      <p:bldP spid="19" grpId="0" animBg="1"/>
      <p:bldP spid="26" grpId="0" animBg="1"/>
      <p:bldP spid="27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95109" y="4621529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19672" y="1334236"/>
            <a:ext cx="3312368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Správní akty povolující užívání staveb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10208" y="2233926"/>
            <a:ext cx="2080592" cy="1132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předčasné užívání stavby před jejím dokončením (§ 123)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696998" y="2248054"/>
            <a:ext cx="2178869" cy="1029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žádná ingerence stavebního úřadu =&gt; </a:t>
            </a:r>
            <a:r>
              <a:rPr lang="cs-CZ" u="sng" dirty="0"/>
              <a:t>započetí s užíváním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201342" y="3484462"/>
            <a:ext cx="1728192" cy="1308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kolaudační souhlas (§ 122)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305205" y="3416919"/>
            <a:ext cx="1974821" cy="14195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kolaudační rozhodnutí            (§ 122a)</a:t>
            </a:r>
          </a:p>
        </p:txBody>
      </p:sp>
      <p:sp>
        <p:nvSpPr>
          <p:cNvPr id="23" name="Obdélník 22"/>
          <p:cNvSpPr/>
          <p:nvPr/>
        </p:nvSpPr>
        <p:spPr>
          <a:xfrm rot="2076019">
            <a:off x="4625780" y="4879592"/>
            <a:ext cx="1880507" cy="5035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kolaudační řízení</a:t>
            </a:r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2093876" y="2024517"/>
            <a:ext cx="82188" cy="206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2757074" y="2064404"/>
            <a:ext cx="151649" cy="1328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4073411" y="2018836"/>
            <a:ext cx="29081" cy="204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3273650" y="2073679"/>
            <a:ext cx="188058" cy="1292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H="1" flipV="1">
            <a:off x="5156066" y="4406458"/>
            <a:ext cx="1229222" cy="7873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342727" y="5196690"/>
            <a:ext cx="2362545" cy="852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změna v užívání stavby (§ 126 a 127)</a:t>
            </a: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27602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30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4652748"/>
          </a:xfrm>
        </p:spPr>
        <p:txBody>
          <a:bodyPr>
            <a:normAutofit fontScale="85000" lnSpcReduction="20000"/>
          </a:bodyPr>
          <a:lstStyle/>
          <a:p>
            <a:r>
              <a:rPr lang="cs-CZ" sz="2700" dirty="0"/>
              <a:t>Co to vlastně je a k čemu je to dobré?</a:t>
            </a:r>
          </a:p>
          <a:p>
            <a:r>
              <a:rPr lang="cs-CZ" sz="2700" dirty="0"/>
              <a:t>Prameny právní úpravy</a:t>
            </a:r>
          </a:p>
          <a:p>
            <a:r>
              <a:rPr lang="cs-CZ" sz="2800" dirty="0"/>
              <a:t>Principy veřejného stavebního práva</a:t>
            </a:r>
          </a:p>
          <a:p>
            <a:r>
              <a:rPr lang="cs-CZ" sz="2800" dirty="0"/>
              <a:t>Subjekty veřejného stavebního práva</a:t>
            </a:r>
          </a:p>
          <a:p>
            <a:r>
              <a:rPr lang="cs-CZ" sz="2800" dirty="0"/>
              <a:t>„Finální“ správní akty v procesech veřejného stavebního práva</a:t>
            </a:r>
          </a:p>
          <a:p>
            <a:r>
              <a:rPr lang="cs-CZ" sz="2800" dirty="0"/>
              <a:t>Vyhodnocení vlivů na udržitelný rozvoj území </a:t>
            </a:r>
          </a:p>
          <a:p>
            <a:r>
              <a:rPr lang="cs-CZ" sz="2800" dirty="0"/>
              <a:t>„Environmentální“ správní akty s vazbou na procesy veřejného stavebního práva</a:t>
            </a:r>
          </a:p>
          <a:p>
            <a:pPr lvl="1"/>
            <a:r>
              <a:rPr lang="cs-CZ" sz="2400" i="1" dirty="0"/>
              <a:t>Vybraná „environmentální“ stanoviska</a:t>
            </a:r>
          </a:p>
          <a:p>
            <a:pPr lvl="1"/>
            <a:r>
              <a:rPr lang="cs-CZ" sz="2400" i="1" dirty="0"/>
              <a:t>Vybraná „environmentální“ závazná stanoviska</a:t>
            </a:r>
          </a:p>
          <a:p>
            <a:pPr lvl="1"/>
            <a:r>
              <a:rPr lang="cs-CZ" sz="2400" i="1" dirty="0"/>
              <a:t>Vybraná „environmentální“ rozhodnutí</a:t>
            </a:r>
          </a:p>
          <a:p>
            <a:pPr lvl="1"/>
            <a:r>
              <a:rPr lang="cs-CZ" sz="2400" i="1" dirty="0"/>
              <a:t>Ke specifikům vyjmutí pozemků ze ZPF a PUPFL</a:t>
            </a:r>
          </a:p>
          <a:p>
            <a:r>
              <a:rPr lang="cs-CZ" sz="2800" dirty="0"/>
              <a:t>Závěr</a:t>
            </a:r>
          </a:p>
          <a:p>
            <a:pPr marL="457200" lvl="1" indent="0">
              <a:buNone/>
            </a:pPr>
            <a:endParaRPr lang="cs-CZ" sz="2400" i="1" dirty="0"/>
          </a:p>
          <a:p>
            <a:pPr lvl="1"/>
            <a:endParaRPr lang="cs-CZ" sz="2400" b="1" i="1" dirty="0"/>
          </a:p>
          <a:p>
            <a:pPr lvl="1"/>
            <a:endParaRPr lang="cs-CZ" sz="24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700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/>
              <a:t>Obsah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206820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995109" y="4621529"/>
            <a:ext cx="2952328" cy="165618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19672" y="1334236"/>
            <a:ext cx="3312368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Správní akty povolující a nařizující odstraňování staveb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10208" y="2233926"/>
            <a:ext cx="2080592" cy="1132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Odstranění stavby na žádost jejího vlastníka (§ 128)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598623" y="2513129"/>
            <a:ext cx="2216142" cy="13040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Odstranění stavby na základě nařízení stavebního úřadu      (§ 129)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289374" y="4736996"/>
            <a:ext cx="1728192" cy="1308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žádost o </a:t>
            </a:r>
            <a:r>
              <a:rPr lang="cs-CZ" b="1" u="sng" dirty="0"/>
              <a:t>dodatečné povolení stavby</a:t>
            </a:r>
            <a:endParaRPr lang="cs-CZ" b="1" dirty="0"/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2093876" y="2024517"/>
            <a:ext cx="82188" cy="206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1259632" y="3660493"/>
            <a:ext cx="2198805" cy="1056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4108233" y="2040904"/>
            <a:ext cx="66541" cy="3961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ublinový popisek ve tvaru obláčku 21"/>
          <p:cNvSpPr/>
          <p:nvPr/>
        </p:nvSpPr>
        <p:spPr>
          <a:xfrm>
            <a:off x="2646287" y="3974978"/>
            <a:ext cx="3056974" cy="2406350"/>
          </a:xfrm>
          <a:prstGeom prst="cloudCallout">
            <a:avLst>
              <a:gd name="adj1" fmla="val -67604"/>
              <a:gd name="adj2" fmla="val 1212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dirty="0"/>
              <a:t>zásada, že žadatel je povinen získat </a:t>
            </a:r>
            <a:r>
              <a:rPr lang="cs-CZ" sz="1700" u="sng" dirty="0"/>
              <a:t>veškeré „chybějící“ povolovací akty </a:t>
            </a:r>
            <a:r>
              <a:rPr lang="cs-CZ" sz="1700" dirty="0"/>
              <a:t>s doložením veškerých podkladů</a:t>
            </a: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6248951" y="1988840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21380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2"/>
            <a:ext cx="8229600" cy="529852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313" y="480528"/>
            <a:ext cx="7248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200" dirty="0"/>
              <a:t>„Finální“ správní akty v procesech veřejného stavebního práva</a:t>
            </a:r>
          </a:p>
        </p:txBody>
      </p:sp>
      <p:sp>
        <p:nvSpPr>
          <p:cNvPr id="11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674850" y="1140349"/>
            <a:ext cx="2080592" cy="1132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mimořádné postupy (§ 177)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027648" y="1133478"/>
            <a:ext cx="2120894" cy="11220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nález kulturně cenných nálezů         (§ 176)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174985" y="2557237"/>
            <a:ext cx="3898991" cy="5036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kontrolní prohlídka stavby (§ 133 a 134)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14019" y="2597165"/>
            <a:ext cx="1605856" cy="38004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stavební dozor (§ 132 a násl.)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162988" y="3129908"/>
            <a:ext cx="3898990" cy="5378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neodkladné odstranění stavby (§ 135)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168987" y="3770527"/>
            <a:ext cx="3655360" cy="4558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nutné zabezpečovací práce (§ 135)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197205" y="4318620"/>
            <a:ext cx="3664202" cy="4771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nezbytné úpravy (§ 137)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2197205" y="4895490"/>
            <a:ext cx="3643362" cy="4609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provedení udržovacích prací (§ 139)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2207625" y="5465856"/>
            <a:ext cx="3643362" cy="4693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vyklizení stavby (§ 140)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2197204" y="6013832"/>
            <a:ext cx="5111099" cy="4693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opatření na sousedním pozemku nebo stavbě (§ 141)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2032339" y="3381723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2051031" y="3995943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2034635" y="4551109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049289" y="5124926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2051031" y="5712791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2044804" y="6204814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2044804" y="2839230"/>
            <a:ext cx="152400" cy="1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6523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19" grpId="0" animBg="1"/>
      <p:bldP spid="26" grpId="0" animBg="1"/>
      <p:bldP spid="27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66760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Vyhodnocení vlivů na udržitelný rozvoj území     (a posuzování vlivů záměrů na životní prostředí)  </a:t>
            </a:r>
            <a:endParaRPr lang="cs-CZ" b="1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93" y="2947383"/>
            <a:ext cx="5076614" cy="3382294"/>
          </a:xfrm>
          <a:prstGeom prst="rect">
            <a:avLst/>
          </a:prstGeom>
        </p:spPr>
      </p:pic>
      <p:sp>
        <p:nvSpPr>
          <p:cNvPr id="10" name="Bublinový popisek ve tvaru obláčku 9"/>
          <p:cNvSpPr/>
          <p:nvPr/>
        </p:nvSpPr>
        <p:spPr>
          <a:xfrm rot="1227716">
            <a:off x="5259123" y="205885"/>
            <a:ext cx="2588153" cy="1280506"/>
          </a:xfrm>
          <a:prstGeom prst="cloudCallout">
            <a:avLst>
              <a:gd name="adj1" fmla="val -1981"/>
              <a:gd name="adj2" fmla="val 6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zčásti minulá přednáška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11571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85413" y="1538125"/>
            <a:ext cx="3263630" cy="7599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vyhodnocení vlivů na udržitelný rozvoj území </a:t>
            </a: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Skupina 25"/>
          <p:cNvGrpSpPr/>
          <p:nvPr/>
        </p:nvGrpSpPr>
        <p:grpSpPr>
          <a:xfrm>
            <a:off x="405896" y="1216333"/>
            <a:ext cx="2909232" cy="1582516"/>
            <a:chOff x="2718651" y="445015"/>
            <a:chExt cx="2404565" cy="804292"/>
          </a:xfrm>
        </p:grpSpPr>
        <p:sp>
          <p:nvSpPr>
            <p:cNvPr id="29" name="AutoShape 31"/>
            <p:cNvSpPr>
              <a:spLocks noChangeShapeType="1"/>
            </p:cNvSpPr>
            <p:nvPr/>
          </p:nvSpPr>
          <p:spPr bwMode="auto">
            <a:xfrm>
              <a:off x="4678661" y="1129427"/>
              <a:ext cx="444555" cy="993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718651" y="445015"/>
              <a:ext cx="2076079" cy="804292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posuzování vlivů </a:t>
              </a:r>
              <a:r>
                <a:rPr lang="cs-CZ" altLang="cs-CZ" b="1" u="sng" dirty="0">
                  <a:ea typeface="Calibri" panose="020F0502020204030204" pitchFamily="34" charset="0"/>
                  <a:cs typeface="Times New Roman" panose="02020603050405020304" pitchFamily="18" charset="0"/>
                </a:rPr>
                <a:t>koncepcí</a:t>
              </a: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na životní prostředí (SEA)</a:t>
              </a:r>
              <a:endParaRPr lang="cs-CZ" altLang="cs-CZ" b="1" dirty="0"/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altLang="cs-CZ" sz="1200" b="1" dirty="0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368015" y="3104619"/>
            <a:ext cx="3229061" cy="1489989"/>
            <a:chOff x="2397459" y="2117006"/>
            <a:chExt cx="2797017" cy="802641"/>
          </a:xfrm>
        </p:grpSpPr>
        <p:sp>
          <p:nvSpPr>
            <p:cNvPr id="33" name="Oval 49"/>
            <p:cNvSpPr>
              <a:spLocks noChangeArrowheads="1"/>
            </p:cNvSpPr>
            <p:nvPr/>
          </p:nvSpPr>
          <p:spPr bwMode="auto">
            <a:xfrm>
              <a:off x="2397459" y="2117006"/>
              <a:ext cx="2236022" cy="793531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posuzování vlivů </a:t>
              </a:r>
              <a:r>
                <a:rPr lang="cs-CZ" altLang="cs-CZ" b="1" u="sng" dirty="0">
                  <a:ea typeface="Calibri" panose="020F0502020204030204" pitchFamily="34" charset="0"/>
                  <a:cs typeface="Times New Roman" panose="02020603050405020304" pitchFamily="18" charset="0"/>
                </a:rPr>
                <a:t>záměrů</a:t>
              </a: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na životní prostředí (EIA)</a:t>
              </a:r>
              <a:endParaRPr lang="cs-CZ" altLang="cs-CZ" b="1" dirty="0"/>
            </a:p>
          </p:txBody>
        </p:sp>
        <p:sp>
          <p:nvSpPr>
            <p:cNvPr id="34" name="AutoShape 43"/>
            <p:cNvSpPr>
              <a:spLocks noChangeShapeType="1"/>
            </p:cNvSpPr>
            <p:nvPr/>
          </p:nvSpPr>
          <p:spPr bwMode="auto">
            <a:xfrm>
              <a:off x="4637463" y="2674574"/>
              <a:ext cx="557013" cy="2450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sp>
        <p:nvSpPr>
          <p:cNvPr id="45" name="AutoShape 50"/>
          <p:cNvSpPr>
            <a:spLocks noChangeShapeType="1"/>
          </p:cNvSpPr>
          <p:nvPr/>
        </p:nvSpPr>
        <p:spPr bwMode="auto">
          <a:xfrm>
            <a:off x="4644008" y="3446142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655121" y="4342159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3720068" y="5582798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644008" y="4958367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3508962" y="2472732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23" name="Bublinový popisek ve tvaru obláčku 22"/>
          <p:cNvSpPr/>
          <p:nvPr/>
        </p:nvSpPr>
        <p:spPr>
          <a:xfrm rot="1227716">
            <a:off x="6299864" y="3237850"/>
            <a:ext cx="2588153" cy="1280506"/>
          </a:xfrm>
          <a:prstGeom prst="cloudCallout">
            <a:avLst>
              <a:gd name="adj1" fmla="val -156540"/>
              <a:gd name="adj2" fmla="val 126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minulá přednáška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1619672" y="421257"/>
            <a:ext cx="680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Vyhodnocení vlivů na udržitelný rozvoj území </a:t>
            </a:r>
            <a:endParaRPr lang="cs-CZ" sz="2800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27145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8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318315"/>
            <a:ext cx="8229600" cy="471696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500" b="1" u="sng" dirty="0"/>
              <a:t>Politika územního rozvoje</a:t>
            </a:r>
          </a:p>
          <a:p>
            <a:r>
              <a:rPr lang="cs-CZ" dirty="0"/>
              <a:t>Nedílnou součástí politiky územního rozvoje je i </a:t>
            </a:r>
            <a:r>
              <a:rPr lang="cs-CZ" b="1" dirty="0"/>
              <a:t>vyhodnocení vlivů na udržitelný rozvoj území (SEA) – </a:t>
            </a:r>
            <a:r>
              <a:rPr lang="cs-CZ" dirty="0"/>
              <a:t>srov. § 32 odst. 2.</a:t>
            </a:r>
          </a:p>
          <a:p>
            <a:r>
              <a:rPr lang="cs-CZ" dirty="0"/>
              <a:t>Proces přijímání politiky územního rozvoje i s vymezením postupu posuzování vlivů je pak upraven v § 33 – 35. </a:t>
            </a:r>
          </a:p>
          <a:p>
            <a:r>
              <a:rPr lang="cs-CZ" dirty="0"/>
              <a:t>Rámcový obsah vyhodnocení vlivů je vymezen v příloze ke stavebnímu zákonu. </a:t>
            </a:r>
          </a:p>
          <a:p>
            <a:r>
              <a:rPr lang="cs-CZ" dirty="0"/>
              <a:t>Přísnější režim je třeba uplatnit k eventuálnímu vlivu politiky územního rozvoje na oblasti NATURA 2000.</a:t>
            </a:r>
          </a:p>
          <a:p>
            <a:pPr lvl="1"/>
            <a:r>
              <a:rPr lang="cs-CZ" dirty="0"/>
              <a:t>Pokud z posouzení vlivu na oblasti NATURA 2000 vyplyne, že politika územního rozvoje má významný negativní vliv na oblast NATURA 2000, je třeba provést tzv. </a:t>
            </a:r>
            <a:r>
              <a:rPr lang="cs-CZ" dirty="0" err="1"/>
              <a:t>naturové</a:t>
            </a:r>
            <a:r>
              <a:rPr lang="cs-CZ" dirty="0"/>
              <a:t> posouzení podle     § 45i ZOPK.</a:t>
            </a:r>
          </a:p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619672" y="421257"/>
            <a:ext cx="680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Vyhodnocení vlivů na udržitelný rozvoj území 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4367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619672" y="421257"/>
            <a:ext cx="680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Vyhodnocení vlivů na udržitelný rozvoj území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148441"/>
            <a:ext cx="8229600" cy="512927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sz="4000" b="1" u="sng" dirty="0"/>
              <a:t>Zásady územního rozvoje</a:t>
            </a:r>
          </a:p>
          <a:p>
            <a:r>
              <a:rPr lang="cs-CZ" dirty="0"/>
              <a:t>Nedílnou součástí zásad územního rozvoje je také </a:t>
            </a:r>
            <a:r>
              <a:rPr lang="cs-CZ" b="1" dirty="0"/>
              <a:t>vyhodnocení vlivů na udržitelný rozvoj území (SEA) – </a:t>
            </a:r>
            <a:r>
              <a:rPr lang="cs-CZ" dirty="0"/>
              <a:t>srov. § 36 odst. 1.</a:t>
            </a:r>
          </a:p>
          <a:p>
            <a:r>
              <a:rPr lang="cs-CZ" dirty="0"/>
              <a:t>Proces přijímání zásad územního rozvoje i s vymezením postupu posuzování vlivů je pak upraven v § 37 – 42. </a:t>
            </a:r>
          </a:p>
          <a:p>
            <a:r>
              <a:rPr lang="cs-CZ" dirty="0"/>
              <a:t>Rámcový obsah vyhodnocení vlivů je vymezen v příloze ke stavebnímu zákonu. </a:t>
            </a:r>
          </a:p>
          <a:p>
            <a:r>
              <a:rPr lang="cs-CZ" dirty="0"/>
              <a:t>Obsahem posouzení SEA je pak také hodnocení CEA </a:t>
            </a:r>
            <a:r>
              <a:rPr lang="cs-CZ" i="1" dirty="0"/>
              <a:t>(</a:t>
            </a:r>
            <a:r>
              <a:rPr lang="cs-CZ" i="1" dirty="0" err="1"/>
              <a:t>Cumulative</a:t>
            </a:r>
            <a:r>
              <a:rPr lang="cs-CZ" i="1" dirty="0"/>
              <a:t> </a:t>
            </a:r>
            <a:r>
              <a:rPr lang="cs-CZ" i="1" dirty="0" err="1"/>
              <a:t>Environmental</a:t>
            </a:r>
            <a:r>
              <a:rPr lang="cs-CZ" i="1" dirty="0"/>
              <a:t> </a:t>
            </a:r>
            <a:r>
              <a:rPr lang="cs-CZ" i="1" dirty="0" err="1"/>
              <a:t>Assessment</a:t>
            </a:r>
            <a:r>
              <a:rPr lang="cs-CZ" i="1" dirty="0"/>
              <a:t>), </a:t>
            </a:r>
            <a:r>
              <a:rPr lang="cs-CZ" dirty="0"/>
              <a:t>tedy posuzování kumulativních a synergických vlivů na životní prostředí.</a:t>
            </a:r>
          </a:p>
          <a:p>
            <a:r>
              <a:rPr lang="cs-CZ" dirty="0"/>
              <a:t>Přísnější režim je třeba uplatnit k eventuálnímu vlivu zásad územního rozvoje na oblasti NATURA 2000 - tzv. </a:t>
            </a:r>
            <a:r>
              <a:rPr lang="cs-CZ" dirty="0" err="1"/>
              <a:t>naturové</a:t>
            </a:r>
            <a:r>
              <a:rPr lang="cs-CZ" dirty="0"/>
              <a:t> posouzení podle § 45i ZOPK</a:t>
            </a:r>
          </a:p>
          <a:p>
            <a:pPr lvl="1"/>
            <a:r>
              <a:rPr lang="cs-CZ" dirty="0"/>
              <a:t>Výsledem </a:t>
            </a:r>
            <a:r>
              <a:rPr lang="cs-CZ" dirty="0" err="1"/>
              <a:t>naturového</a:t>
            </a:r>
            <a:r>
              <a:rPr lang="cs-CZ" dirty="0"/>
              <a:t> hodnocení by mělo být určení, zda jednotlivé záměry obsažené v zásadách územního rozvoje budou mít (významný) negativní vliv na tato chráněná území a zároveň, zda je případný negativní vliv v každém z případů vůbec určitelný. Pokud přitom nelze vyloučit negativní vliv zásad územního rozvoje na evropsky významnou lokalitu, musí předkladatel zpracovat varianty řešení.</a:t>
            </a:r>
          </a:p>
          <a:p>
            <a:pPr lvl="1"/>
            <a:r>
              <a:rPr lang="cs-CZ" dirty="0"/>
              <a:t>Stanoví-li stanovisko MŽP negativní vliv návrhu zásad územního rozvoje na oblast NATURA 2000 a zároveň neexistuje alternativní řešení s menším negativním vlivem nebo bez něj, pak je přijetí zásad územního rozvoje podmíněno přijetím kompenzačních opatření k zajištění ochrany a celistvosti chráněných území.</a:t>
            </a:r>
          </a:p>
          <a:p>
            <a:pPr lvl="1"/>
            <a:r>
              <a:rPr lang="cs-CZ" sz="2700" dirty="0"/>
              <a:t>V některých případech (u </a:t>
            </a:r>
            <a:r>
              <a:rPr lang="cs-CZ" dirty="0"/>
              <a:t>lokalit s prioritními stanovišti nebo s prioritními druhy) nutné i stanovisko Evropské komise. </a:t>
            </a:r>
            <a:endParaRPr lang="cs-CZ" sz="2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7447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375568"/>
            <a:ext cx="8229600" cy="471696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3500" b="1" u="sng" dirty="0"/>
              <a:t>Územní plán</a:t>
            </a:r>
          </a:p>
          <a:p>
            <a:r>
              <a:rPr lang="cs-CZ" dirty="0"/>
              <a:t>Ve fázi návrhu zadání územního plánu (srov. § 47) krajský úřad ve svém stanovisku (k tomuto zadání) uvede, zda má být tento návrh posuzován z hlediska vlivů na životní prostředí (SEA) ve smyslu § 10i zákona EIA či nikoliv =&gt; poté by bylo zpracováno </a:t>
            </a:r>
            <a:r>
              <a:rPr lang="cs-CZ" b="1" dirty="0"/>
              <a:t>vyhodnocení vlivů na udržitelný rozvoj území</a:t>
            </a:r>
            <a:r>
              <a:rPr lang="cs-CZ" dirty="0"/>
              <a:t>.</a:t>
            </a:r>
          </a:p>
          <a:p>
            <a:r>
              <a:rPr lang="cs-CZ" dirty="0"/>
              <a:t>Na posouzení SEA nelze rezignovat toliko s odůvodněním, že ke každému dalšímu záměru bude provedeno posouzení EIA.</a:t>
            </a:r>
          </a:p>
          <a:p>
            <a:r>
              <a:rPr lang="cs-CZ" dirty="0"/>
              <a:t>Přísnější režim je třeba uplatnit k eventuálnímu vlivu územního plánu na oblasti NATURA 2000 - tzv. </a:t>
            </a:r>
            <a:r>
              <a:rPr lang="cs-CZ" dirty="0" err="1"/>
              <a:t>naturové</a:t>
            </a:r>
            <a:r>
              <a:rPr lang="cs-CZ" dirty="0"/>
              <a:t> posouzení podle § 45i ZOPK</a:t>
            </a:r>
          </a:p>
          <a:p>
            <a:pPr lvl="1"/>
            <a:r>
              <a:rPr lang="cs-CZ" dirty="0"/>
              <a:t>Pokud krajský úřad ve svém stanovisku k vyhodnocení vlivů územního plánu na životní prostředí (srov. § 50 odst. 5) stanoví, že územní plán má negativní vliv na oblast NATURA 2000 (který nebyl posuzován při pořízení zásad územního rozvoje), tak v takovém případě se postupuje obdobně jako při posouzení zásad územního rozvoje.</a:t>
            </a:r>
          </a:p>
          <a:p>
            <a:pPr lvl="1"/>
            <a:r>
              <a:rPr lang="cs-CZ" dirty="0"/>
              <a:t>V případě nutnosti i zde musí být kompenzační opatření do územního plánu zahrnuty (srov. § 45i odst. 11 ZOPK).</a:t>
            </a:r>
          </a:p>
          <a:p>
            <a:endParaRPr lang="cs-CZ" dirty="0"/>
          </a:p>
          <a:p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619672" y="421257"/>
            <a:ext cx="680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Vyhodnocení vlivů na udržitelný rozvoj území 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27988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„Environmentální“ správní akty s vazbou na procesy veřejného stavebního práva 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22" y="2996952"/>
            <a:ext cx="4175956" cy="2783971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565712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499320" y="1155208"/>
            <a:ext cx="612068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Klasifikace „environmentálních“ správních aktů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99592" y="2049387"/>
            <a:ext cx="2080592" cy="1132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normativní správní akty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19800" y="2048755"/>
            <a:ext cx="2178869" cy="1029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individuální správní akty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695564" y="2010606"/>
            <a:ext cx="1728192" cy="1308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správní akty smíšené povahy</a:t>
            </a:r>
            <a:endParaRPr lang="cs-CZ" b="1" dirty="0"/>
          </a:p>
        </p:txBody>
      </p:sp>
      <p:sp>
        <p:nvSpPr>
          <p:cNvPr id="14" name="Obdélník 13"/>
          <p:cNvSpPr/>
          <p:nvPr/>
        </p:nvSpPr>
        <p:spPr>
          <a:xfrm>
            <a:off x="2219400" y="3467245"/>
            <a:ext cx="4680520" cy="7966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veřejnoprávní smlouvy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55576" y="4654579"/>
            <a:ext cx="3248965" cy="979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faktické úkony s přímými právními důsledky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932040" y="4634052"/>
            <a:ext cx="3439694" cy="999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neprávní, resp. organizační formy realizace veřejné správy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63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/>
              <a:t>Vybraná „environmentální“ stanoviska</a:t>
            </a:r>
            <a:endParaRPr lang="cs-CZ" b="1" i="1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33" y="2602571"/>
            <a:ext cx="4485878" cy="2990585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242878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Co to vlastně je a k čemu je to dobré?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41" y="2938215"/>
            <a:ext cx="4511462" cy="1879776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594837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stanoviska</a:t>
            </a:r>
            <a:endParaRPr lang="cs-CZ" sz="2100" b="1" dirty="0"/>
          </a:p>
        </p:txBody>
      </p:sp>
      <p:sp>
        <p:nvSpPr>
          <p:cNvPr id="11" name="Obdélník 10"/>
          <p:cNvSpPr/>
          <p:nvPr/>
        </p:nvSpPr>
        <p:spPr>
          <a:xfrm>
            <a:off x="126079" y="2015036"/>
            <a:ext cx="4949977" cy="6106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Zákon o ochraně přírody a krajiny</a:t>
            </a:r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40359" y="2899447"/>
            <a:ext cx="1763216" cy="126048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MŽP</a:t>
            </a:r>
            <a:r>
              <a:rPr lang="cs-CZ" dirty="0">
                <a:solidFill>
                  <a:schemeClr val="tx1"/>
                </a:solidFill>
              </a:rPr>
              <a:t> k PÚR a ZÚR (jednotlivých krajů)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158285" y="2860599"/>
            <a:ext cx="1763216" cy="126048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KÚ</a:t>
            </a:r>
            <a:r>
              <a:rPr lang="cs-CZ" dirty="0">
                <a:solidFill>
                  <a:schemeClr val="tx1"/>
                </a:solidFill>
              </a:rPr>
              <a:t> k ZÚR, ÚP a zbytková působnost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079921" y="2845901"/>
            <a:ext cx="1763216" cy="128987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OÚ (3. obec)</a:t>
            </a:r>
            <a:r>
              <a:rPr lang="cs-CZ" dirty="0">
                <a:solidFill>
                  <a:schemeClr val="tx1"/>
                </a:solidFill>
              </a:rPr>
              <a:t> k ÚP a RP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925166" y="4350181"/>
            <a:ext cx="1965857" cy="111783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AOPK (Správy NP)</a:t>
            </a:r>
            <a:r>
              <a:rPr lang="cs-CZ" dirty="0">
                <a:solidFill>
                  <a:schemeClr val="tx1"/>
                </a:solidFill>
              </a:rPr>
              <a:t>, když chráněné území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333946" y="4350181"/>
            <a:ext cx="2159758" cy="109504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Ministerstvo obrany</a:t>
            </a:r>
            <a:r>
              <a:rPr lang="cs-CZ" dirty="0">
                <a:solidFill>
                  <a:schemeClr val="tx1"/>
                </a:solidFill>
              </a:rPr>
              <a:t> pro území vojenských újezdů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292080" y="2348880"/>
            <a:ext cx="9361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2450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5" grpId="0" animBg="1"/>
      <p:bldP spid="26" grpId="0" animBg="1"/>
      <p:bldP spid="27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40359" y="2899447"/>
            <a:ext cx="1763216" cy="1260482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MŽP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u="sng" dirty="0">
                <a:solidFill>
                  <a:schemeClr val="tx1"/>
                </a:solidFill>
              </a:rPr>
              <a:t>MZ </a:t>
            </a:r>
            <a:r>
              <a:rPr lang="cs-CZ" dirty="0">
                <a:solidFill>
                  <a:schemeClr val="tx1"/>
                </a:solidFill>
              </a:rPr>
              <a:t>k PÚR a ZÚR (jednotlivých krajů)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158285" y="2860599"/>
            <a:ext cx="1763216" cy="1260482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KÚ</a:t>
            </a:r>
            <a:r>
              <a:rPr lang="cs-CZ" dirty="0">
                <a:solidFill>
                  <a:schemeClr val="tx1"/>
                </a:solidFill>
              </a:rPr>
              <a:t> k ZÚR, ÚP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079921" y="2845901"/>
            <a:ext cx="1763216" cy="128987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OÚ (3. obec)</a:t>
            </a:r>
            <a:r>
              <a:rPr lang="cs-CZ" dirty="0">
                <a:solidFill>
                  <a:schemeClr val="tx1"/>
                </a:solidFill>
              </a:rPr>
              <a:t> k ÚP a RP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524000" y="4725144"/>
            <a:ext cx="2949887" cy="136661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Stanovisko správce povodí    (§ 54 odst. 4) </a:t>
            </a:r>
            <a:r>
              <a:rPr lang="cs-CZ" dirty="0">
                <a:solidFill>
                  <a:schemeClr val="bg1"/>
                </a:solidFill>
              </a:rPr>
              <a:t>– pozor, není ke koncepčním nástrojům, ale k realizačním (viz výčet)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41803" y="2061830"/>
            <a:ext cx="5298440" cy="514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Vodní zákon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5767772" y="2348880"/>
            <a:ext cx="5040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24891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5" grpId="0" animBg="1"/>
      <p:bldP spid="27" grpId="0" animBg="1"/>
      <p:bldP spid="23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892684" y="2892688"/>
            <a:ext cx="1763216" cy="1260482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MŽP</a:t>
            </a:r>
            <a:r>
              <a:rPr lang="cs-CZ" dirty="0">
                <a:solidFill>
                  <a:schemeClr val="tx1"/>
                </a:solidFill>
              </a:rPr>
              <a:t> k PÚR a ZÚR (jednotlivých krajů)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091384" y="2892688"/>
            <a:ext cx="1763216" cy="1260482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KÚ</a:t>
            </a:r>
            <a:r>
              <a:rPr lang="cs-CZ" dirty="0">
                <a:solidFill>
                  <a:schemeClr val="tx1"/>
                </a:solidFill>
              </a:rPr>
              <a:t> k ÚP a RP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292080" y="2348880"/>
            <a:ext cx="9361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70883" y="1989150"/>
            <a:ext cx="4248472" cy="6536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ochraně ovzduší</a:t>
            </a:r>
            <a:endParaRPr lang="cs-CZ" b="1" dirty="0"/>
          </a:p>
        </p:txBody>
      </p:sp>
      <p:sp>
        <p:nvSpPr>
          <p:cNvPr id="28" name="Obdélník 27"/>
          <p:cNvSpPr/>
          <p:nvPr/>
        </p:nvSpPr>
        <p:spPr>
          <a:xfrm>
            <a:off x="756502" y="4366520"/>
            <a:ext cx="4277233" cy="7966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odpadech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127648" y="5327392"/>
            <a:ext cx="1763216" cy="809871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MŽP</a:t>
            </a:r>
            <a:r>
              <a:rPr lang="cs-CZ" dirty="0">
                <a:solidFill>
                  <a:schemeClr val="tx1"/>
                </a:solidFill>
              </a:rPr>
              <a:t> k PÚR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2070761" y="5337670"/>
            <a:ext cx="1763216" cy="69734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KÚ</a:t>
            </a:r>
            <a:r>
              <a:rPr lang="cs-CZ" dirty="0">
                <a:solidFill>
                  <a:schemeClr val="tx1"/>
                </a:solidFill>
              </a:rPr>
              <a:t> k ZÚR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996916" y="5327392"/>
            <a:ext cx="1763216" cy="74718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OÚ (3. obec)</a:t>
            </a:r>
            <a:r>
              <a:rPr lang="cs-CZ" dirty="0">
                <a:solidFill>
                  <a:schemeClr val="tx1"/>
                </a:solidFill>
              </a:rPr>
              <a:t> k ÚP a RP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 flipV="1">
            <a:off x="5261012" y="2892688"/>
            <a:ext cx="967172" cy="17604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41826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40359" y="2899447"/>
            <a:ext cx="1763216" cy="1260482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MZ </a:t>
            </a:r>
            <a:r>
              <a:rPr lang="cs-CZ" dirty="0">
                <a:solidFill>
                  <a:schemeClr val="tx1"/>
                </a:solidFill>
              </a:rPr>
              <a:t>k PÚR a ZÚR (jednotlivých krajů)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158285" y="2860599"/>
            <a:ext cx="1763216" cy="1260482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KÚ</a:t>
            </a:r>
            <a:r>
              <a:rPr lang="cs-CZ" dirty="0">
                <a:solidFill>
                  <a:schemeClr val="tx1"/>
                </a:solidFill>
              </a:rPr>
              <a:t> k ZÚR, ÚP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079921" y="2845901"/>
            <a:ext cx="1763216" cy="12898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OÚ (3. obec)</a:t>
            </a:r>
            <a:r>
              <a:rPr lang="cs-CZ" dirty="0">
                <a:solidFill>
                  <a:schemeClr val="tx1"/>
                </a:solidFill>
              </a:rPr>
              <a:t>, pokud není příslušný MZ nebo KÚ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552990" y="4401748"/>
            <a:ext cx="3192016" cy="183635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Stanovisko orgánu státní správy lesů (§ 33 odst. 3) </a:t>
            </a:r>
            <a:r>
              <a:rPr lang="cs-CZ" dirty="0">
                <a:solidFill>
                  <a:schemeClr val="bg1"/>
                </a:solidFill>
              </a:rPr>
              <a:t>– pozor, není ke koncepčním nástrojům, ale </a:t>
            </a:r>
            <a:r>
              <a:rPr lang="cs-CZ" dirty="0"/>
              <a:t>týká se situací, když má těžba překročit 3 m</a:t>
            </a:r>
            <a:r>
              <a:rPr lang="cs-CZ" baseline="30000" dirty="0"/>
              <a:t>3</a:t>
            </a:r>
            <a:r>
              <a:rPr lang="cs-CZ" dirty="0"/>
              <a:t> na 1 ha lesa za kalendářní rok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5767772" y="2348880"/>
            <a:ext cx="5040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89112" y="2046801"/>
            <a:ext cx="5019661" cy="5283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Lesní zákon</a:t>
            </a: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0753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5" grpId="0" animBg="1"/>
      <p:bldP spid="27" grpId="0" animBg="1"/>
      <p:bldP spid="26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40359" y="2899447"/>
            <a:ext cx="1763216" cy="1260482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MŽP </a:t>
            </a:r>
            <a:r>
              <a:rPr lang="cs-CZ" dirty="0">
                <a:solidFill>
                  <a:schemeClr val="tx1"/>
                </a:solidFill>
              </a:rPr>
              <a:t>k PÚR, ZÚR (jednotlivých krajů) a ÚP, kde je sídlo kraje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158285" y="2860599"/>
            <a:ext cx="1763216" cy="1260482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KÚ</a:t>
            </a:r>
            <a:r>
              <a:rPr lang="cs-CZ" dirty="0">
                <a:solidFill>
                  <a:schemeClr val="tx1"/>
                </a:solidFill>
              </a:rPr>
              <a:t> – ÚP a zbytková působnost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079921" y="2845901"/>
            <a:ext cx="1763216" cy="1289878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OÚ (3. obec)</a:t>
            </a:r>
            <a:r>
              <a:rPr lang="cs-CZ" dirty="0">
                <a:solidFill>
                  <a:schemeClr val="tx1"/>
                </a:solidFill>
              </a:rPr>
              <a:t> – RP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5591109" y="2348880"/>
            <a:ext cx="5040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528862" y="2054676"/>
            <a:ext cx="4979241" cy="4862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ochraně ZPF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59478" y="4504044"/>
            <a:ext cx="3888432" cy="1639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Obdobně i další složkové předpisy, např. horní zákon (působnost MŽP, MPO a báňských úřadů) či atomový zákon (Úřad pro jadernou bezpečnost) atd.</a:t>
            </a: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21468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5" grpId="0" animBg="1"/>
      <p:bldP spid="23" grpId="0" animBg="1"/>
      <p:bldP spid="4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/>
              <a:t>Vybraná „environmentální“ závazná stanoviska</a:t>
            </a:r>
            <a:endParaRPr lang="cs-CZ" b="1" i="1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25" y="2554566"/>
            <a:ext cx="4629894" cy="3086596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975340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285" y="1269229"/>
            <a:ext cx="5393185" cy="518457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b="1" u="sng" dirty="0"/>
              <a:t>Závazné stanovisko orgánu územního plánování </a:t>
            </a:r>
            <a:r>
              <a:rPr lang="cs-CZ" dirty="0"/>
              <a:t>- § 96b</a:t>
            </a:r>
          </a:p>
          <a:p>
            <a:r>
              <a:rPr lang="cs-CZ" sz="3000" dirty="0"/>
              <a:t>není typickým „environmentálním“ správním aktem, ale pro ochranu životního prostředí taktéž důležité </a:t>
            </a:r>
          </a:p>
          <a:p>
            <a:r>
              <a:rPr lang="cs-CZ" sz="3000" dirty="0"/>
              <a:t>procesně před územním rozhodnutím (i s EIA) a dále pro procesy podle ustanovení § 126, § 127 a § 129 StavZ nebo pro procesy podle zvláštního zákona, když půjde o posouzení změny v území</a:t>
            </a:r>
          </a:p>
          <a:p>
            <a:r>
              <a:rPr lang="cs-CZ" sz="3000" dirty="0"/>
              <a:t>nikoliv </a:t>
            </a:r>
            <a:r>
              <a:rPr lang="cs-CZ" sz="3000" u="sng" dirty="0"/>
              <a:t>ve vyjmenovaných případech dle odst. 1</a:t>
            </a:r>
          </a:p>
          <a:p>
            <a:r>
              <a:rPr lang="cs-CZ" sz="3000" dirty="0"/>
              <a:t>posouzení, zda soulad s PÚR, ZÚR a ÚP =&gt; podmínky pro uskutečnění záměru</a:t>
            </a:r>
          </a:p>
          <a:p>
            <a:r>
              <a:rPr lang="cs-CZ" sz="3000" dirty="0"/>
              <a:t>pro každý záměr samostatné stanovisko v území (nejsou sobě na překážku)</a:t>
            </a:r>
          </a:p>
          <a:p>
            <a:r>
              <a:rPr lang="cs-CZ" sz="3000" dirty="0"/>
              <a:t>platí 2 roky ode dne vydání, nestanoví-li orgán územního plánování v odůvodněných případech lhůtu delší, nejdéle však 3 roky; </a:t>
            </a:r>
            <a:r>
              <a:rPr lang="cs-CZ" sz="3000"/>
              <a:t>platnost nelze </a:t>
            </a:r>
            <a:r>
              <a:rPr lang="cs-CZ" sz="3000" dirty="0"/>
              <a:t>prodloužit, pokud se změnily podmínky v území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2" name="AutoShape 50"/>
          <p:cNvSpPr>
            <a:spLocks noChangeShapeType="1"/>
          </p:cNvSpPr>
          <p:nvPr/>
        </p:nvSpPr>
        <p:spPr bwMode="auto">
          <a:xfrm>
            <a:off x="6493938" y="2533299"/>
            <a:ext cx="72009" cy="19595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6372200" y="4711061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6804248" y="2745160"/>
            <a:ext cx="2099138" cy="9316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/>
              <a:t>závazné stanovisko orgánu územního plánování - § 96b</a:t>
            </a:r>
          </a:p>
        </p:txBody>
      </p:sp>
      <p:sp>
        <p:nvSpPr>
          <p:cNvPr id="16" name="AutoShape 50"/>
          <p:cNvSpPr>
            <a:spLocks noChangeShapeType="1"/>
          </p:cNvSpPr>
          <p:nvPr/>
        </p:nvSpPr>
        <p:spPr bwMode="auto">
          <a:xfrm flipV="1">
            <a:off x="7286210" y="3832266"/>
            <a:ext cx="143833" cy="6605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6193643" y="1635892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44674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97324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závazná stanoviska</a:t>
            </a:r>
            <a:endParaRPr lang="cs-CZ" sz="2100" b="1" dirty="0"/>
          </a:p>
        </p:txBody>
      </p:sp>
      <p:sp>
        <p:nvSpPr>
          <p:cNvPr id="11" name="Obdélník 10"/>
          <p:cNvSpPr/>
          <p:nvPr/>
        </p:nvSpPr>
        <p:spPr>
          <a:xfrm>
            <a:off x="126079" y="2015036"/>
            <a:ext cx="4949977" cy="6106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Zákon o ochraně přírody a krajiny</a:t>
            </a:r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03815" y="2831621"/>
            <a:ext cx="2372855" cy="147477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 zásahům, které by mohly vést k poškození či zničení významného krajinného prvku (§ 4 odst. 2)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984676" y="2818604"/>
            <a:ext cx="1861366" cy="151123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 činnostem na území národního parku nebo chráněné krajinné oblasti (§ 44)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25807" y="4552584"/>
            <a:ext cx="1763216" cy="128987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ke kácení dřevin pro účely stavebního záměru (§ 8)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732818" y="4561411"/>
            <a:ext cx="1965857" cy="136733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 činnostem, které by mohly snížit nebo změnit krajinný ráz (§ 12)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292080" y="2348880"/>
            <a:ext cx="1207354" cy="1512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5154048" y="2606995"/>
            <a:ext cx="1218152" cy="26151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26106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5" grpId="0" animBg="1"/>
      <p:bldP spid="26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závazná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58323" y="4033903"/>
            <a:ext cx="1941053" cy="152100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závazné stanovisko dle § 104 odst. 9 (nevydává se, když souhlas)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935668" y="4758830"/>
            <a:ext cx="2958845" cy="131053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souhlas (závazné stanovisko) </a:t>
            </a:r>
            <a:r>
              <a:rPr lang="cs-CZ" dirty="0">
                <a:solidFill>
                  <a:schemeClr val="tx1"/>
                </a:solidFill>
              </a:rPr>
              <a:t>pro stavby, které nejsou vodními díly, ale které mohou ovlivnit vodní poměry - § 17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41803" y="2061830"/>
            <a:ext cx="5298440" cy="514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Vodní zákon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5767772" y="2348880"/>
            <a:ext cx="666715" cy="1512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280756" y="2674089"/>
            <a:ext cx="5216714" cy="10616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500" dirty="0"/>
              <a:t>pozor, působnost stavebního úřadu v případě vodních děl (§ 55) ve všech procesech s výjimkou územního rozhodování vykonávají vodoprávní úřady jako speciální stavební úřady =&gt; speciální § 15 pro povolení vodních děl</a:t>
            </a:r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1979200" y="4978937"/>
            <a:ext cx="1044628" cy="3470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5570334" y="2618440"/>
            <a:ext cx="864153" cy="26736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7505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3" grpId="0" animBg="1"/>
      <p:bldP spid="26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závazná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35113" y="2793233"/>
            <a:ext cx="2560837" cy="131921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KÚ – k umístění a k provedení stacionárního zdroje uvedeného v příloze č. 2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68526" y="4922235"/>
            <a:ext cx="1424721" cy="88142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kompenzační opatření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5292080" y="2348880"/>
            <a:ext cx="1080120" cy="16080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70883" y="1989150"/>
            <a:ext cx="4248472" cy="6536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ochraně ovzduší </a:t>
            </a:r>
            <a:r>
              <a:rPr lang="cs-CZ" i="1" dirty="0"/>
              <a:t>(zejm. § 11)</a:t>
            </a:r>
            <a:endParaRPr lang="cs-CZ" b="1" i="1" dirty="0"/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5073724" y="2541076"/>
            <a:ext cx="1360763" cy="26564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bdélník 33"/>
          <p:cNvSpPr/>
          <p:nvPr/>
        </p:nvSpPr>
        <p:spPr>
          <a:xfrm>
            <a:off x="1881921" y="5384465"/>
            <a:ext cx="1423787" cy="88142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rozptylová studie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 flipV="1">
            <a:off x="716757" y="4272810"/>
            <a:ext cx="418653" cy="5210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 flipV="1">
            <a:off x="2061226" y="4272810"/>
            <a:ext cx="433213" cy="7182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Bublinový popisek ve tvaru obláčku 15"/>
          <p:cNvSpPr/>
          <p:nvPr/>
        </p:nvSpPr>
        <p:spPr>
          <a:xfrm>
            <a:off x="3575167" y="4897892"/>
            <a:ext cx="2262759" cy="1440676"/>
          </a:xfrm>
          <a:prstGeom prst="cloudCallout">
            <a:avLst>
              <a:gd name="adj1" fmla="val -135862"/>
              <a:gd name="adj2" fmla="val -33926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/>
              <a:t>podkladové akty v některých případech – srov. přílohu č. 2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3284567" y="2801010"/>
            <a:ext cx="2161033" cy="1311438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OÚ (3. obec) – k umístění a k provedení malých stacionárních zdrojů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2548808" y="4318947"/>
            <a:ext cx="3366350" cy="463635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MŽP ve vyjmenovaných případech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14384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3" grpId="0" animBg="1"/>
      <p:bldP spid="34" grpId="0" animBg="1"/>
      <p:bldP spid="16" grpId="0" animBg="1"/>
      <p:bldP spid="41" grpId="0" animBg="1"/>
      <p:bldP spid="42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217293"/>
            <a:ext cx="8229600" cy="51212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500" b="1" u="sng" dirty="0"/>
              <a:t>Výchozí schéma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Co to vlastně je a k čemu je to dobré?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59632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82823" y="1206169"/>
            <a:ext cx="55962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u="sng" dirty="0"/>
              <a:t>§ 1 stavebního zákona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Cíle a úkoly územního plánování, soustava orgánů územního plánování, nástroje územního plánování, vyhodnocování vlivů na udržitelný rozvoj území, rozhodování v území, možnosti sloučení postupů podle tohoto zákona s postupy posuzování vlivů záměrů na životní prostředí, podmínky pro výstavbu, rozvoj území a pro přípravu veřejné infrastruktury, evidenci územně plánovací činnosti a kvalifikační požadavky pro územně plánovací činnost.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Povolování staveb a jejich změn, terénních úprav a zařízení, užívaní a odstraňování staveb, dohled a zvláštní pravomoci stavebních úřadů, postavení a oprávnění autorizovaných inspektorů, soustavu stavebních úřadů, povinnosti a odpovědnost osob při přípravě a provádění staveb.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Podmínky pro projektovou činnost a provádění staveb, obecné požadavky na výstavbu, účely vyvlastnění, vstupy na pozemky a do staveb, ochranu veřejných zájmů a některé další věci související s předmětem této právní úpravy.</a:t>
            </a: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8459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závazná stanoviska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V="1">
            <a:off x="5868144" y="4195977"/>
            <a:ext cx="403684" cy="2330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853818" y="2238302"/>
            <a:ext cx="1562608" cy="5283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Lesní zákon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738129" y="2056539"/>
            <a:ext cx="1152128" cy="1086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ochraně ZPF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559665" y="4365096"/>
            <a:ext cx="2232402" cy="1639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Obdobně i další složkové předpisy, např. horní či atomový zákon atd.</a:t>
            </a:r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3059833" y="4428993"/>
            <a:ext cx="2909588" cy="1554534"/>
          </a:xfrm>
          <a:prstGeom prst="cloudCallout">
            <a:avLst>
              <a:gd name="adj1" fmla="val -70391"/>
              <a:gd name="adj2" fmla="val -141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závazná stanoviska k procesům veřejného stavebního práva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5868144" y="5445224"/>
            <a:ext cx="504056" cy="1740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 rot="20356585">
            <a:off x="3823461" y="2200147"/>
            <a:ext cx="194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ke specifikům vyjmutí ze ZPF a PUPFL – srov. dále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831803" y="3164775"/>
            <a:ext cx="1152722" cy="9440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odpadech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6248951" y="1988840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2036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26" grpId="0" animBg="1"/>
      <p:bldP spid="23" grpId="0" animBg="1"/>
      <p:bldP spid="29" grpId="0" animBg="1"/>
      <p:bldP spid="4" grpId="0" animBg="1"/>
      <p:bldP spid="13" grpId="0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/>
              <a:t>Vybraná „environmentální“ rozhodnutí</a:t>
            </a:r>
            <a:endParaRPr lang="cs-CZ" b="1" i="1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00" y="2559886"/>
            <a:ext cx="4917344" cy="3075956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4036663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97324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rozhodnutí</a:t>
            </a:r>
            <a:endParaRPr lang="cs-CZ" sz="2100" b="1" dirty="0"/>
          </a:p>
        </p:txBody>
      </p:sp>
      <p:sp>
        <p:nvSpPr>
          <p:cNvPr id="11" name="Obdélník 10"/>
          <p:cNvSpPr/>
          <p:nvPr/>
        </p:nvSpPr>
        <p:spPr>
          <a:xfrm>
            <a:off x="126079" y="2015036"/>
            <a:ext cx="4949977" cy="6106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Zákon o ochraně přírody a krajiny</a:t>
            </a:r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03815" y="2831621"/>
            <a:ext cx="2372855" cy="147477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výjimka ze zákazů ve zvláště chráněných územích (§ 43)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751713" y="4657858"/>
            <a:ext cx="2032866" cy="173398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výjimky ze zákazů u památných stromů a zvláště chráněných druhů rostlin a živočichů (§ 56)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5076056" y="4165552"/>
            <a:ext cx="1083892" cy="6703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3007791" y="3449811"/>
            <a:ext cx="3204271" cy="5070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40738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49487"/>
            <a:ext cx="8291264" cy="5369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u="sng" dirty="0"/>
              <a:t>Stav účinný od 1. 1. 2018</a:t>
            </a:r>
            <a:r>
              <a:rPr lang="cs-CZ" sz="2800" dirty="0"/>
              <a:t> (druhové výjimky – ZOPK)</a:t>
            </a:r>
            <a:endParaRPr lang="cs-CZ" sz="2800" u="sng" dirty="0"/>
          </a:p>
          <a:p>
            <a:endParaRPr lang="cs-CZ" sz="2200" b="1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2687390" y="1572869"/>
            <a:ext cx="1519880" cy="88681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>
                <a:solidFill>
                  <a:schemeClr val="tx1"/>
                </a:solidFill>
              </a:rPr>
              <a:t>samostatné rozhodnutí</a:t>
            </a:r>
          </a:p>
        </p:txBody>
      </p:sp>
      <p:pic>
        <p:nvPicPr>
          <p:cNvPr id="28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ál 32"/>
          <p:cNvSpPr/>
          <p:nvPr/>
        </p:nvSpPr>
        <p:spPr>
          <a:xfrm>
            <a:off x="6491263" y="1938328"/>
            <a:ext cx="1954560" cy="1610579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500" dirty="0"/>
              <a:t>ÚZEMNÍ ŘÍZENÍ</a:t>
            </a:r>
          </a:p>
        </p:txBody>
      </p:sp>
      <p:sp>
        <p:nvSpPr>
          <p:cNvPr id="35" name="Ovál 34"/>
          <p:cNvSpPr/>
          <p:nvPr/>
        </p:nvSpPr>
        <p:spPr>
          <a:xfrm>
            <a:off x="457200" y="2042036"/>
            <a:ext cx="2269232" cy="121052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výjimka z druhové ochrany - § 56</a:t>
            </a:r>
          </a:p>
        </p:txBody>
      </p:sp>
      <p:cxnSp>
        <p:nvCxnSpPr>
          <p:cNvPr id="41" name="Přímá spojnice se šipkou 40"/>
          <p:cNvCxnSpPr/>
          <p:nvPr/>
        </p:nvCxnSpPr>
        <p:spPr>
          <a:xfrm flipV="1">
            <a:off x="2915816" y="2647299"/>
            <a:ext cx="3103984" cy="1336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457200" y="4301033"/>
            <a:ext cx="2126756" cy="1610579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/>
              <a:t>zahájeno</a:t>
            </a:r>
          </a:p>
          <a:p>
            <a:pPr algn="ctr"/>
            <a:r>
              <a:rPr lang="cs-CZ" sz="2500" dirty="0"/>
              <a:t>ŘÍZENÍ podle </a:t>
            </a:r>
            <a:r>
              <a:rPr lang="cs-CZ" sz="2500" dirty="0" err="1"/>
              <a:t>StZ</a:t>
            </a:r>
            <a:endParaRPr lang="cs-CZ" sz="2500" dirty="0"/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2691150" y="5413570"/>
            <a:ext cx="3465026" cy="62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915816" y="3789040"/>
            <a:ext cx="1440160" cy="1245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objeven zvláště chráněný druh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09" y="2910629"/>
            <a:ext cx="1097046" cy="83671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1" y="4593151"/>
            <a:ext cx="476294" cy="789984"/>
          </a:xfrm>
          <a:prstGeom prst="rect">
            <a:avLst/>
          </a:prstGeom>
        </p:spPr>
      </p:pic>
      <p:sp>
        <p:nvSpPr>
          <p:cNvPr id="31" name="Ovál 30"/>
          <p:cNvSpPr/>
          <p:nvPr/>
        </p:nvSpPr>
        <p:spPr>
          <a:xfrm>
            <a:off x="5151355" y="3706339"/>
            <a:ext cx="2269232" cy="121052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výjimka z druhové ochrany - § 56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7291997" y="3706339"/>
            <a:ext cx="1519880" cy="88681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>
                <a:solidFill>
                  <a:schemeClr val="tx1"/>
                </a:solidFill>
              </a:rPr>
              <a:t>závazné stanovisko</a:t>
            </a:r>
          </a:p>
        </p:txBody>
      </p:sp>
      <p:cxnSp>
        <p:nvCxnSpPr>
          <p:cNvPr id="46" name="Přímá spojnice se šipkou 45"/>
          <p:cNvCxnSpPr/>
          <p:nvPr/>
        </p:nvCxnSpPr>
        <p:spPr>
          <a:xfrm flipV="1">
            <a:off x="4449849" y="4244046"/>
            <a:ext cx="575560" cy="3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6447048" y="5375404"/>
            <a:ext cx="1806702" cy="128687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ROZHODNUTÍ podle </a:t>
            </a:r>
            <a:r>
              <a:rPr lang="cs-CZ" dirty="0" err="1"/>
              <a:t>StZ</a:t>
            </a:r>
            <a:endParaRPr lang="cs-CZ" dirty="0"/>
          </a:p>
        </p:txBody>
      </p:sp>
      <p:cxnSp>
        <p:nvCxnSpPr>
          <p:cNvPr id="47" name="Přímá spojnice se šipkou 46"/>
          <p:cNvCxnSpPr/>
          <p:nvPr/>
        </p:nvCxnSpPr>
        <p:spPr>
          <a:xfrm>
            <a:off x="7164288" y="4896060"/>
            <a:ext cx="304255" cy="34151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89061" y="1655902"/>
            <a:ext cx="1465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/>
              <a:t>VARIANTA 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98746" y="3747341"/>
            <a:ext cx="1465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/>
              <a:t>VARIANTA 2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34" name="Zástupný symbol pro zápatí 5"/>
          <p:cNvSpPr txBox="1">
            <a:spLocks/>
          </p:cNvSpPr>
          <p:nvPr/>
        </p:nvSpPr>
        <p:spPr>
          <a:xfrm>
            <a:off x="30513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Dominik Židek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25016" y="6338568"/>
            <a:ext cx="2133600" cy="365125"/>
          </a:xfrm>
        </p:spPr>
        <p:txBody>
          <a:bodyPr/>
          <a:lstStyle/>
          <a:p>
            <a:r>
              <a:rPr lang="cs-CZ"/>
              <a:t>25. října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5" grpId="0" animBg="1"/>
      <p:bldP spid="25" grpId="0" animBg="1"/>
      <p:bldP spid="8" grpId="0" animBg="1"/>
      <p:bldP spid="31" grpId="0" animBg="1"/>
      <p:bldP spid="45" grpId="0" animBg="1"/>
      <p:bldP spid="16" grpId="0" animBg="1"/>
      <p:bldP spid="24" grpId="0"/>
      <p:bldP spid="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rozhodnutí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76871" y="4554689"/>
            <a:ext cx="1941053" cy="152100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povolení k nakládání s vodami (§ 8 – 13)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820681" y="3861048"/>
            <a:ext cx="2958845" cy="131053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povolení vodoprávního úřadu k některým činnostem podle § 14 VZ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41803" y="2061830"/>
            <a:ext cx="5298440" cy="514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Vodní zákon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80756" y="2674089"/>
            <a:ext cx="5216714" cy="10616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500" dirty="0"/>
              <a:t>pozor, působnost stavebního úřadu v případě vodních děl (§ 55) ve všech procesech s výjimkou územního rozhodování vykonávají vodoprávní úřady jako speciální stavební úřady =&gt; speciální § 15 pro povolení vodních děl</a:t>
            </a:r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533321" y="5420703"/>
            <a:ext cx="3766871" cy="965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12697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4" grpId="0" animBg="1"/>
      <p:bldP spid="23" grpId="0" animBg="1"/>
      <p:bldP spid="26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rozhodnutí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516172" y="2391994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527285" y="3288011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592232" y="4528650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516172" y="3904219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77144" y="2807952"/>
            <a:ext cx="4635949" cy="702582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B8CCE4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povolení provozu stacionárního zdroje znečištění ovzduší uvedeného v příloze č. 2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70883" y="1989150"/>
            <a:ext cx="4248472" cy="6536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ochraně ovzduší</a:t>
            </a:r>
            <a:endParaRPr lang="cs-CZ" b="1" i="1" dirty="0"/>
          </a:p>
        </p:txBody>
      </p:sp>
      <p:sp>
        <p:nvSpPr>
          <p:cNvPr id="12" name="Ovál 11"/>
          <p:cNvSpPr/>
          <p:nvPr/>
        </p:nvSpPr>
        <p:spPr>
          <a:xfrm>
            <a:off x="5176200" y="5387286"/>
            <a:ext cx="3816424" cy="112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cs typeface="Times New Roman" panose="02020603050405020304" pitchFamily="18" charset="0"/>
              </a:rPr>
              <a:t>nejpozději před kolaudačním souhlasem (rozhodnutím)</a:t>
            </a:r>
            <a:endParaRPr lang="cs-CZ" altLang="cs-CZ" b="1" dirty="0"/>
          </a:p>
        </p:txBody>
      </p:sp>
      <p:sp>
        <p:nvSpPr>
          <p:cNvPr id="36" name="Obdélník 35"/>
          <p:cNvSpPr/>
          <p:nvPr/>
        </p:nvSpPr>
        <p:spPr>
          <a:xfrm>
            <a:off x="1680913" y="3767805"/>
            <a:ext cx="4277233" cy="7966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odpadech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155893" y="4810127"/>
            <a:ext cx="3436240" cy="1236415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B8CCE4"/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souhlas (rozhodnutí) k provozování zařízení k využívání, odstraňování, sběru nebo výkupu odpadů - § 14</a:t>
            </a: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3779912" y="5531863"/>
            <a:ext cx="1157080" cy="2944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5356658" y="3294390"/>
            <a:ext cx="1053833" cy="19852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 rot="20356585">
            <a:off x="-62855" y="3911072"/>
            <a:ext cx="19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provozní řády</a:t>
            </a:r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811696" y="3621024"/>
            <a:ext cx="87313" cy="38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>
            <a:endCxn id="40" idx="2"/>
          </p:cNvCxnSpPr>
          <p:nvPr/>
        </p:nvCxnSpPr>
        <p:spPr>
          <a:xfrm flipH="1" flipV="1">
            <a:off x="964355" y="4268456"/>
            <a:ext cx="7245" cy="340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>
            <a:off x="7884368" y="5098576"/>
            <a:ext cx="21626" cy="279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6390386" y="1453925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24219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23" grpId="0" animBg="1"/>
      <p:bldP spid="12" grpId="0" animBg="1"/>
      <p:bldP spid="36" grpId="0" animBg="1"/>
      <p:bldP spid="38" grpId="0" animBg="1"/>
      <p:bldP spid="40" grpId="0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50"/>
          <p:cNvSpPr>
            <a:spLocks noChangeShapeType="1"/>
          </p:cNvSpPr>
          <p:nvPr/>
        </p:nvSpPr>
        <p:spPr bwMode="auto">
          <a:xfrm flipH="1">
            <a:off x="6431302" y="2480716"/>
            <a:ext cx="1180218" cy="91080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5633746" y="3562025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5531891" y="5060670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6488356" y="4192743"/>
            <a:ext cx="64844" cy="712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aoblený obdélník 6"/>
          <p:cNvSpPr/>
          <p:nvPr/>
        </p:nvSpPr>
        <p:spPr>
          <a:xfrm>
            <a:off x="2539504" y="2746853"/>
            <a:ext cx="1794982" cy="6971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VARIANTA 1. - IPPC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4364306" y="3483860"/>
            <a:ext cx="1005835" cy="279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2084045" y="4033822"/>
            <a:ext cx="1794982" cy="6971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VARIANTA 2. - IPPC</a:t>
            </a:r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4038741" y="4604315"/>
            <a:ext cx="1331400" cy="456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4303857" y="4055205"/>
            <a:ext cx="1228034" cy="278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aoblený obdélník 40"/>
          <p:cNvSpPr/>
          <p:nvPr/>
        </p:nvSpPr>
        <p:spPr>
          <a:xfrm>
            <a:off x="1329218" y="5445077"/>
            <a:ext cx="1794982" cy="69713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VARIANTA 3. - IPPC</a:t>
            </a:r>
          </a:p>
        </p:txBody>
      </p:sp>
      <p:cxnSp>
        <p:nvCxnSpPr>
          <p:cNvPr id="43" name="Přímá spojnice se šipkou 42"/>
          <p:cNvCxnSpPr/>
          <p:nvPr/>
        </p:nvCxnSpPr>
        <p:spPr>
          <a:xfrm flipH="1">
            <a:off x="3316791" y="5382717"/>
            <a:ext cx="1930358" cy="386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" name="Ovál 2048"/>
          <p:cNvSpPr/>
          <p:nvPr/>
        </p:nvSpPr>
        <p:spPr>
          <a:xfrm>
            <a:off x="5260082" y="5890297"/>
            <a:ext cx="2586235" cy="7001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výkon stavebního povolení</a:t>
            </a:r>
          </a:p>
        </p:txBody>
      </p:sp>
      <p:cxnSp>
        <p:nvCxnSpPr>
          <p:cNvPr id="47" name="Přímá spojnice se šipkou 46"/>
          <p:cNvCxnSpPr/>
          <p:nvPr/>
        </p:nvCxnSpPr>
        <p:spPr>
          <a:xfrm>
            <a:off x="3354112" y="6007230"/>
            <a:ext cx="1810154" cy="76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54" name="Obdélník 2053"/>
          <p:cNvSpPr/>
          <p:nvPr/>
        </p:nvSpPr>
        <p:spPr>
          <a:xfrm>
            <a:off x="7620000" y="5768863"/>
            <a:ext cx="1066800" cy="7710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nelze bez IPPC!</a:t>
            </a:r>
          </a:p>
        </p:txBody>
      </p:sp>
      <p:cxnSp>
        <p:nvCxnSpPr>
          <p:cNvPr id="52" name="Přímá spojnice se šipkou 51"/>
          <p:cNvCxnSpPr/>
          <p:nvPr/>
        </p:nvCxnSpPr>
        <p:spPr>
          <a:xfrm flipH="1">
            <a:off x="6553563" y="5536204"/>
            <a:ext cx="74306" cy="326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566629" y="1018575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rozhodnutí</a:t>
            </a:r>
            <a:endParaRPr lang="cs-CZ" sz="2100" b="1" dirty="0"/>
          </a:p>
        </p:txBody>
      </p:sp>
      <p:sp>
        <p:nvSpPr>
          <p:cNvPr id="37" name="Obdélník 36"/>
          <p:cNvSpPr/>
          <p:nvPr/>
        </p:nvSpPr>
        <p:spPr>
          <a:xfrm>
            <a:off x="782653" y="1756017"/>
            <a:ext cx="4248472" cy="6536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Zákon o integrované prevenci – IPPC</a:t>
            </a:r>
            <a:endParaRPr lang="cs-CZ" b="1" i="1" dirty="0"/>
          </a:p>
        </p:txBody>
      </p:sp>
      <p:sp>
        <p:nvSpPr>
          <p:cNvPr id="4" name="Bublinový popisek ve tvaru obláčku 3"/>
          <p:cNvSpPr/>
          <p:nvPr/>
        </p:nvSpPr>
        <p:spPr>
          <a:xfrm rot="1017906">
            <a:off x="72013" y="2645066"/>
            <a:ext cx="2359992" cy="967315"/>
          </a:xfrm>
          <a:prstGeom prst="cloudCallout">
            <a:avLst>
              <a:gd name="adj1" fmla="val 8050"/>
              <a:gd name="adj2" fmla="val -9867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viz samostatná přednáška</a:t>
            </a: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6671894" y="1562382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10991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7" grpId="0" animBg="1"/>
      <p:bldP spid="30" grpId="0" animBg="1"/>
      <p:bldP spid="41" grpId="0" animBg="1"/>
      <p:bldP spid="2049" grpId="0" animBg="1"/>
      <p:bldP spid="2054" grpId="0" animBg="1"/>
      <p:bldP spid="36" grpId="0" animBg="1"/>
      <p:bldP spid="37" grpId="0" animBg="1"/>
      <p:bldP spid="4" grpId="0" animBg="1"/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524000" y="528788"/>
            <a:ext cx="72760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700" dirty="0"/>
              <a:t>„Environmentální“ správní akty s vazbou na procesy veřejného stavebního práva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1184171"/>
            <a:ext cx="4680520" cy="672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/>
              <a:t>Vybraná „environmentální“ rozhodnutí</a:t>
            </a:r>
            <a:endParaRPr lang="cs-CZ" sz="2100" b="1" dirty="0"/>
          </a:p>
        </p:txBody>
      </p:sp>
      <p:sp>
        <p:nvSpPr>
          <p:cNvPr id="19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V="1">
            <a:off x="5868144" y="4195977"/>
            <a:ext cx="403684" cy="2330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853818" y="2238302"/>
            <a:ext cx="1562608" cy="5283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Lesní zákon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738129" y="2056539"/>
            <a:ext cx="1152128" cy="1086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 o ochraně ZPF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559665" y="4365096"/>
            <a:ext cx="2178464" cy="1639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Obdobně i další složkové předpisy, např. horní či atomový zákon (zde § 9 odst. 1) atd.</a:t>
            </a:r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3059833" y="4428993"/>
            <a:ext cx="2909588" cy="1554534"/>
          </a:xfrm>
          <a:prstGeom prst="cloudCallout">
            <a:avLst>
              <a:gd name="adj1" fmla="val -70391"/>
              <a:gd name="adj2" fmla="val -141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podkladová rozhodnutí k procesům veřejného stavebního práva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5868144" y="5445224"/>
            <a:ext cx="504056" cy="1740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 rot="20356585">
            <a:off x="3823461" y="2200147"/>
            <a:ext cx="194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ke specifikům vyjmutí ze ZPF a PUPFL – srov. dále</a:t>
            </a: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4764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26" grpId="0" animBg="1"/>
      <p:bldP spid="23" grpId="0" animBg="1"/>
      <p:bldP spid="29" grpId="0" animBg="1"/>
      <p:bldP spid="4" grpId="0" animBg="1"/>
      <p:bldP spid="13" grpId="0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/>
              <a:t>Ke specifikům vyjmutí pozemků ze ZPF a PUPFL</a:t>
            </a:r>
            <a:endParaRPr lang="cs-CZ" b="1" i="1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5007902" cy="3129939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1524997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638171" y="402450"/>
            <a:ext cx="6039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/>
              <a:t>Ke specifikům vyjmutí pozemků ze ZPF a PUPFL</a:t>
            </a:r>
            <a:endParaRPr lang="cs-CZ" sz="2400" b="1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1171924" y="868540"/>
            <a:ext cx="2429408" cy="770389"/>
            <a:chOff x="1702057" y="392552"/>
            <a:chExt cx="2429408" cy="78073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1702057" y="392552"/>
              <a:ext cx="1402098" cy="780738"/>
            </a:xfrm>
            <a:prstGeom prst="ellipse">
              <a:avLst/>
            </a:prstGeom>
            <a:gradFill rotWithShape="0">
              <a:gsLst>
                <a:gs pos="0">
                  <a:srgbClr val="92D050"/>
                </a:gs>
                <a:gs pos="50000">
                  <a:srgbClr val="F2DBDB"/>
                </a:gs>
                <a:gs pos="100000">
                  <a:srgbClr val="92D050"/>
                </a:gs>
              </a:gsLst>
              <a:lin ang="18900000" scaled="1"/>
            </a:gradFill>
            <a:ln w="12700">
              <a:solidFill>
                <a:srgbClr val="92D05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stanovisko orgánu ZPF</a:t>
              </a:r>
              <a:endPara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utoShape 19"/>
            <p:cNvSpPr>
              <a:spLocks noChangeShapeType="1"/>
            </p:cNvSpPr>
            <p:nvPr/>
          </p:nvSpPr>
          <p:spPr bwMode="auto">
            <a:xfrm>
              <a:off x="3229454" y="817027"/>
              <a:ext cx="902011" cy="1736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945065" y="1851061"/>
            <a:ext cx="2666833" cy="1166679"/>
            <a:chOff x="906428" y="1657878"/>
            <a:chExt cx="2666833" cy="1166679"/>
          </a:xfrm>
        </p:grpSpPr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906428" y="1657878"/>
              <a:ext cx="2285833" cy="1079549"/>
            </a:xfrm>
            <a:prstGeom prst="ellipse">
              <a:avLst/>
            </a:prstGeom>
            <a:gradFill rotWithShape="0">
              <a:gsLst>
                <a:gs pos="0">
                  <a:srgbClr val="92D050"/>
                </a:gs>
                <a:gs pos="50000">
                  <a:srgbClr val="F2DBDB"/>
                </a:gs>
                <a:gs pos="100000">
                  <a:srgbClr val="92D050"/>
                </a:gs>
              </a:gsLst>
              <a:lin ang="18900000" scaled="1"/>
            </a:gradFill>
            <a:ln w="12700">
              <a:solidFill>
                <a:srgbClr val="92D05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závazné stanovisko orgánu ZPF = souhlas s odnětím (§ 9 </a:t>
              </a:r>
              <a:r>
                <a:rPr kumimoji="0" lang="cs-CZ" altLang="cs-CZ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ZoZPF</a:t>
              </a:r>
              <a:r>
                <a:rPr kumimoji="0" lang="cs-CZ" altLang="cs-CZ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AutoShape 12"/>
            <p:cNvSpPr>
              <a:spLocks noChangeShapeType="1"/>
            </p:cNvSpPr>
            <p:nvPr/>
          </p:nvSpPr>
          <p:spPr bwMode="auto">
            <a:xfrm>
              <a:off x="3192261" y="2557857"/>
              <a:ext cx="381000" cy="2667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</p:grp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5998169" y="3015437"/>
            <a:ext cx="2464564" cy="60672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souhlasu vymezena orientačně výše odvodu</a:t>
            </a:r>
            <a:endParaRPr kumimoji="0" lang="cs-CZ" altLang="cs-CZ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AutoShape 8"/>
          <p:cNvSpPr>
            <a:spLocks noChangeShapeType="1"/>
          </p:cNvSpPr>
          <p:nvPr/>
        </p:nvSpPr>
        <p:spPr bwMode="auto">
          <a:xfrm>
            <a:off x="3293145" y="2335821"/>
            <a:ext cx="3298960" cy="3587688"/>
          </a:xfrm>
          <a:prstGeom prst="curvedConnector3">
            <a:avLst>
              <a:gd name="adj1" fmla="val 99583"/>
            </a:avLst>
          </a:prstGeom>
          <a:noFill/>
          <a:ln w="12700">
            <a:solidFill>
              <a:srgbClr val="F7964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7470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200" b="1"/>
          </a:p>
        </p:txBody>
      </p:sp>
      <p:grpSp>
        <p:nvGrpSpPr>
          <p:cNvPr id="20" name="Skupina 19"/>
          <p:cNvGrpSpPr/>
          <p:nvPr/>
        </p:nvGrpSpPr>
        <p:grpSpPr>
          <a:xfrm>
            <a:off x="799954" y="3039553"/>
            <a:ext cx="3108638" cy="2427521"/>
            <a:chOff x="761317" y="2846370"/>
            <a:chExt cx="3108638" cy="2427521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761317" y="3362754"/>
              <a:ext cx="2210449" cy="19111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nevyžaduje-li záměr povolení podle jiného právního předpisu, jehož závaznou součástí by se jinak souhlas stal, nebo nemá-li toto povolení formu rozhodnutí =&gt; </a:t>
              </a:r>
              <a:r>
                <a:rPr kumimoji="0" lang="cs-CZ" altLang="cs-CZ" sz="12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souhlas JE rozhodnutím</a:t>
              </a:r>
              <a:r>
                <a:rPr kumimoji="0" lang="cs-CZ" altLang="cs-CZ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(§ 21 </a:t>
              </a:r>
              <a:r>
                <a:rPr kumimoji="0" lang="cs-CZ" altLang="cs-CZ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ZoZPF</a:t>
              </a:r>
              <a:r>
                <a:rPr kumimoji="0" lang="cs-CZ" altLang="cs-CZ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2011161" y="2846370"/>
              <a:ext cx="312738" cy="373063"/>
            </a:xfrm>
            <a:prstGeom prst="downArrow">
              <a:avLst>
                <a:gd name="adj1" fmla="val 50000"/>
                <a:gd name="adj2" fmla="val 29822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  <p:sp>
          <p:nvSpPr>
            <p:cNvPr id="23" name="AutoShape 3"/>
            <p:cNvSpPr>
              <a:spLocks noChangeShapeType="1"/>
            </p:cNvSpPr>
            <p:nvPr/>
          </p:nvSpPr>
          <p:spPr bwMode="auto">
            <a:xfrm>
              <a:off x="3111690" y="4698512"/>
              <a:ext cx="758265" cy="3325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</p:grpSp>
      <p:sp>
        <p:nvSpPr>
          <p:cNvPr id="24" name="AutoShape 2"/>
          <p:cNvSpPr>
            <a:spLocks noChangeShapeType="1"/>
          </p:cNvSpPr>
          <p:nvPr/>
        </p:nvSpPr>
        <p:spPr bwMode="auto">
          <a:xfrm>
            <a:off x="2015666" y="5733774"/>
            <a:ext cx="3525045" cy="652641"/>
          </a:xfrm>
          <a:prstGeom prst="curvedConnector3">
            <a:avLst>
              <a:gd name="adj1" fmla="val -1551"/>
            </a:avLst>
          </a:prstGeom>
          <a:noFill/>
          <a:ln w="12700">
            <a:solidFill>
              <a:srgbClr val="F7964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7470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200" b="1"/>
          </a:p>
        </p:txBody>
      </p:sp>
      <p:sp>
        <p:nvSpPr>
          <p:cNvPr id="25" name="AutoShape 1"/>
          <p:cNvSpPr>
            <a:spLocks noChangeShapeType="1"/>
          </p:cNvSpPr>
          <p:nvPr/>
        </p:nvSpPr>
        <p:spPr bwMode="auto">
          <a:xfrm flipH="1" flipV="1">
            <a:off x="5540710" y="3365401"/>
            <a:ext cx="1779485" cy="1858823"/>
          </a:xfrm>
          <a:prstGeom prst="straightConnector1">
            <a:avLst/>
          </a:prstGeom>
          <a:noFill/>
          <a:ln w="12700">
            <a:solidFill>
              <a:srgbClr val="92CDD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200" b="1"/>
          </a:p>
        </p:txBody>
      </p:sp>
      <p:grpSp>
        <p:nvGrpSpPr>
          <p:cNvPr id="26" name="Skupina 25"/>
          <p:cNvGrpSpPr/>
          <p:nvPr/>
        </p:nvGrpSpPr>
        <p:grpSpPr>
          <a:xfrm>
            <a:off x="3676650" y="1337284"/>
            <a:ext cx="1902161" cy="4436317"/>
            <a:chOff x="3638013" y="1144101"/>
            <a:chExt cx="1902161" cy="4436317"/>
          </a:xfrm>
        </p:grpSpPr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3661367" y="1144101"/>
              <a:ext cx="1866900" cy="46831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nástroje územního plánování</a:t>
              </a:r>
              <a:endPara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AutoShape 17"/>
            <p:cNvSpPr>
              <a:spLocks noChangeShapeType="1"/>
            </p:cNvSpPr>
            <p:nvPr/>
          </p:nvSpPr>
          <p:spPr bwMode="auto">
            <a:xfrm>
              <a:off x="4571463" y="1825139"/>
              <a:ext cx="0" cy="6635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3673274" y="2665806"/>
              <a:ext cx="1866900" cy="4191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územní rozhodnutí</a:t>
              </a:r>
              <a:endPara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AutoShape 15"/>
            <p:cNvSpPr>
              <a:spLocks noChangeShapeType="1"/>
            </p:cNvSpPr>
            <p:nvPr/>
          </p:nvSpPr>
          <p:spPr bwMode="auto">
            <a:xfrm>
              <a:off x="4568624" y="3219433"/>
              <a:ext cx="0" cy="419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3638013" y="3781168"/>
              <a:ext cx="1866900" cy="31991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stavební</a:t>
              </a:r>
              <a:r>
                <a:rPr kumimoji="0" lang="cs-CZ" altLang="cs-CZ" sz="12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povolení</a:t>
              </a:r>
              <a:endPara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901505" y="4985106"/>
              <a:ext cx="1325562" cy="595312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realizace </a:t>
              </a:r>
              <a:endPara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AutoShape 17"/>
            <p:cNvSpPr>
              <a:spLocks noChangeShapeType="1"/>
            </p:cNvSpPr>
            <p:nvPr/>
          </p:nvSpPr>
          <p:spPr bwMode="auto">
            <a:xfrm>
              <a:off x="4571463" y="4199293"/>
              <a:ext cx="0" cy="6635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b="1"/>
            </a:p>
          </p:txBody>
        </p:sp>
      </p:grp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6751972" y="5289091"/>
            <a:ext cx="2173331" cy="96901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výše podle právního stavu ke dni územního rozhodnutí</a:t>
            </a:r>
            <a:endParaRPr kumimoji="0" lang="cs-CZ" altLang="cs-CZ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5700578" y="5923509"/>
            <a:ext cx="2102789" cy="665461"/>
          </a:xfrm>
          <a:prstGeom prst="ellipse">
            <a:avLst/>
          </a:prstGeom>
          <a:gradFill rotWithShape="0">
            <a:gsLst>
              <a:gs pos="0">
                <a:srgbClr val="92D050"/>
              </a:gs>
              <a:gs pos="50000">
                <a:srgbClr val="F2DBDB"/>
              </a:gs>
              <a:gs pos="100000">
                <a:srgbClr val="92D050"/>
              </a:gs>
            </a:gsLst>
            <a:lin ang="18900000" scaled="1"/>
          </a:gradFill>
          <a:ln w="12700">
            <a:solidFill>
              <a:srgbClr val="92D050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rozhodnutí o odvodu (§ 11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ZoZPF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cs-CZ" alt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AutoShape 10"/>
          <p:cNvSpPr>
            <a:spLocks noChangeShapeType="1"/>
          </p:cNvSpPr>
          <p:nvPr/>
        </p:nvSpPr>
        <p:spPr bwMode="auto">
          <a:xfrm>
            <a:off x="5336281" y="5675331"/>
            <a:ext cx="542668" cy="3187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200" b="1"/>
          </a:p>
        </p:txBody>
      </p:sp>
      <p:sp>
        <p:nvSpPr>
          <p:cNvPr id="37" name="Obdélník 36"/>
          <p:cNvSpPr/>
          <p:nvPr/>
        </p:nvSpPr>
        <p:spPr>
          <a:xfrm>
            <a:off x="5265704" y="918587"/>
            <a:ext cx="3812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/>
              <a:t>Pozemky, které jsou součástí ZPF</a:t>
            </a:r>
            <a:endParaRPr lang="cs-CZ" sz="1500" b="1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5514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5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Prameny právní úpravy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52" y="2621628"/>
            <a:ext cx="4674096" cy="2952471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8252493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616989" y="393735"/>
            <a:ext cx="6039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/>
              <a:t>Ke specifikům vyjmutí pozemků ze ZPF a PUPFL</a:t>
            </a:r>
            <a:endParaRPr lang="cs-CZ" sz="2400" b="1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680282" y="1083407"/>
            <a:ext cx="2561763" cy="804292"/>
            <a:chOff x="2718651" y="445015"/>
            <a:chExt cx="2561763" cy="804292"/>
          </a:xfrm>
        </p:grpSpPr>
        <p:sp>
          <p:nvSpPr>
            <p:cNvPr id="13" name="Oval 32"/>
            <p:cNvSpPr>
              <a:spLocks noChangeArrowheads="1"/>
            </p:cNvSpPr>
            <p:nvPr/>
          </p:nvSpPr>
          <p:spPr bwMode="auto">
            <a:xfrm>
              <a:off x="2718651" y="445015"/>
              <a:ext cx="2076079" cy="80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2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stanovisko orgánu lesa (14 LZ)</a:t>
              </a:r>
              <a:endParaRPr lang="cs-CZ" altLang="cs-CZ" sz="1200" b="1" dirty="0"/>
            </a:p>
          </p:txBody>
        </p:sp>
        <p:sp>
          <p:nvSpPr>
            <p:cNvPr id="14" name="AutoShape 31"/>
            <p:cNvSpPr>
              <a:spLocks noChangeShapeType="1"/>
            </p:cNvSpPr>
            <p:nvPr/>
          </p:nvSpPr>
          <p:spPr bwMode="auto">
            <a:xfrm>
              <a:off x="4899414" y="1064943"/>
              <a:ext cx="381000" cy="892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918754" y="2120348"/>
            <a:ext cx="2490325" cy="995252"/>
            <a:chOff x="2687452" y="2120348"/>
            <a:chExt cx="2490325" cy="995252"/>
          </a:xfrm>
        </p:grpSpPr>
        <p:sp>
          <p:nvSpPr>
            <p:cNvPr id="16" name="Oval 49"/>
            <p:cNvSpPr>
              <a:spLocks noChangeArrowheads="1"/>
            </p:cNvSpPr>
            <p:nvPr/>
          </p:nvSpPr>
          <p:spPr bwMode="auto">
            <a:xfrm>
              <a:off x="2687452" y="2120348"/>
              <a:ext cx="2236022" cy="793531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2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závazné stanovisko orgánu lesa (§ 14 LZ)</a:t>
              </a:r>
              <a:endParaRPr lang="cs-CZ" altLang="cs-CZ" sz="1200" b="1" dirty="0"/>
            </a:p>
          </p:txBody>
        </p:sp>
        <p:sp>
          <p:nvSpPr>
            <p:cNvPr id="17" name="AutoShape 43"/>
            <p:cNvSpPr>
              <a:spLocks noChangeShapeType="1"/>
            </p:cNvSpPr>
            <p:nvPr/>
          </p:nvSpPr>
          <p:spPr bwMode="auto">
            <a:xfrm>
              <a:off x="4796777" y="2848900"/>
              <a:ext cx="381000" cy="2667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5823014" y="3714261"/>
            <a:ext cx="1877729" cy="7656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rozhodnutí o odnětí (§ 16 LZ)</a:t>
            </a:r>
            <a:endParaRPr lang="cs-CZ" altLang="cs-CZ" sz="1200" b="1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918754" y="4285480"/>
            <a:ext cx="2546187" cy="1028688"/>
            <a:chOff x="2687452" y="4285480"/>
            <a:chExt cx="2546187" cy="1028688"/>
          </a:xfrm>
        </p:grpSpPr>
        <p:sp>
          <p:nvSpPr>
            <p:cNvPr id="20" name="Oval 40"/>
            <p:cNvSpPr>
              <a:spLocks noChangeArrowheads="1"/>
            </p:cNvSpPr>
            <p:nvPr/>
          </p:nvSpPr>
          <p:spPr bwMode="auto">
            <a:xfrm>
              <a:off x="2687452" y="4285480"/>
              <a:ext cx="2187574" cy="86836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2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závazné stanovisko orgánu lesa (§ 14 LZ)</a:t>
              </a:r>
              <a:endParaRPr lang="cs-CZ" altLang="cs-CZ" sz="1200" b="1" dirty="0"/>
            </a:p>
          </p:txBody>
        </p:sp>
        <p:sp>
          <p:nvSpPr>
            <p:cNvPr id="21" name="AutoShape 39"/>
            <p:cNvSpPr>
              <a:spLocks noChangeShapeType="1"/>
            </p:cNvSpPr>
            <p:nvPr/>
          </p:nvSpPr>
          <p:spPr bwMode="auto">
            <a:xfrm>
              <a:off x="4852639" y="5047468"/>
              <a:ext cx="381000" cy="2667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1682543" y="3178508"/>
            <a:ext cx="659995" cy="842343"/>
            <a:chOff x="3590739" y="3470579"/>
            <a:chExt cx="331904" cy="487364"/>
          </a:xfrm>
        </p:grpSpPr>
        <p:sp>
          <p:nvSpPr>
            <p:cNvPr id="23" name="AutoShape 38"/>
            <p:cNvSpPr>
              <a:spLocks noChangeShapeType="1"/>
            </p:cNvSpPr>
            <p:nvPr/>
          </p:nvSpPr>
          <p:spPr bwMode="auto">
            <a:xfrm>
              <a:off x="3780039" y="3470579"/>
              <a:ext cx="0" cy="4873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  <p:sp>
          <p:nvSpPr>
            <p:cNvPr id="24" name="AutoShape 37"/>
            <p:cNvSpPr>
              <a:spLocks noChangeShapeType="1"/>
            </p:cNvSpPr>
            <p:nvPr/>
          </p:nvSpPr>
          <p:spPr bwMode="auto">
            <a:xfrm>
              <a:off x="3685989" y="3470580"/>
              <a:ext cx="0" cy="4873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  <p:sp>
          <p:nvSpPr>
            <p:cNvPr id="25" name="AutoShape 36"/>
            <p:cNvSpPr>
              <a:spLocks noChangeShapeType="1"/>
            </p:cNvSpPr>
            <p:nvPr/>
          </p:nvSpPr>
          <p:spPr bwMode="auto">
            <a:xfrm flipV="1">
              <a:off x="3590739" y="3535386"/>
              <a:ext cx="331904" cy="3171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sp>
        <p:nvSpPr>
          <p:cNvPr id="26" name="AutoShape 35"/>
          <p:cNvSpPr>
            <a:spLocks noChangeShapeType="1"/>
          </p:cNvSpPr>
          <p:nvPr/>
        </p:nvSpPr>
        <p:spPr bwMode="auto">
          <a:xfrm>
            <a:off x="7097966" y="4602187"/>
            <a:ext cx="244475" cy="206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6856257" y="4903360"/>
            <a:ext cx="1912136" cy="7548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poplatek za odnětí (§ 17 LZ)</a:t>
            </a:r>
            <a:endParaRPr lang="cs-CZ" altLang="cs-CZ" sz="1200" b="1" dirty="0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3426493" y="1432884"/>
            <a:ext cx="2212773" cy="65401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1400" b="1" dirty="0"/>
          </a:p>
        </p:txBody>
      </p:sp>
      <p:sp>
        <p:nvSpPr>
          <p:cNvPr id="29" name="AutoShape 50"/>
          <p:cNvSpPr>
            <a:spLocks noChangeShapeType="1"/>
          </p:cNvSpPr>
          <p:nvPr/>
        </p:nvSpPr>
        <p:spPr bwMode="auto">
          <a:xfrm>
            <a:off x="4502425" y="2185326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3513538" y="2944836"/>
            <a:ext cx="1977774" cy="47942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rozhodnutí</a:t>
            </a:r>
            <a:endParaRPr lang="cs-CZ" altLang="cs-CZ" sz="1400" b="1" dirty="0"/>
          </a:p>
        </p:txBody>
      </p:sp>
      <p:sp>
        <p:nvSpPr>
          <p:cNvPr id="31" name="AutoShape 45"/>
          <p:cNvSpPr>
            <a:spLocks noChangeShapeType="1"/>
          </p:cNvSpPr>
          <p:nvPr/>
        </p:nvSpPr>
        <p:spPr bwMode="auto">
          <a:xfrm>
            <a:off x="4507628" y="3535387"/>
            <a:ext cx="0" cy="127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3543992" y="5081015"/>
            <a:ext cx="1977774" cy="38792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povolení</a:t>
            </a:r>
            <a:endParaRPr lang="cs-CZ" altLang="cs-CZ" sz="1400" b="1" dirty="0"/>
          </a:p>
        </p:txBody>
      </p:sp>
      <p:sp>
        <p:nvSpPr>
          <p:cNvPr id="33" name="AutoShape 41"/>
          <p:cNvSpPr>
            <a:spLocks noChangeShapeType="1"/>
          </p:cNvSpPr>
          <p:nvPr/>
        </p:nvSpPr>
        <p:spPr bwMode="auto">
          <a:xfrm>
            <a:off x="5177553" y="3520169"/>
            <a:ext cx="457200" cy="327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34" name="AutoShape 48"/>
          <p:cNvSpPr>
            <a:spLocks noChangeShapeType="1"/>
          </p:cNvSpPr>
          <p:nvPr/>
        </p:nvSpPr>
        <p:spPr bwMode="auto">
          <a:xfrm>
            <a:off x="4850708" y="5639848"/>
            <a:ext cx="38100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35" name="Oval 47"/>
          <p:cNvSpPr>
            <a:spLocks noChangeArrowheads="1"/>
          </p:cNvSpPr>
          <p:nvPr/>
        </p:nvSpPr>
        <p:spPr bwMode="auto">
          <a:xfrm>
            <a:off x="4850709" y="5922480"/>
            <a:ext cx="2005548" cy="822609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realizace (§ 16 odst. 3 LZ) = odlesnění!</a:t>
            </a:r>
            <a:endParaRPr lang="cs-CZ" altLang="cs-CZ" sz="1200" b="1" dirty="0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5011860" y="971725"/>
            <a:ext cx="40110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b="1" u="sng" dirty="0"/>
              <a:t>Pozemky určené k plnění funkcí lesa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3484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41763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Závěr a otázky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303122" y="5423527"/>
            <a:ext cx="2846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hlinkClick r:id="rId5"/>
              </a:rPr>
              <a:t>dominik.zidek@law.muni.cz</a:t>
            </a:r>
            <a:r>
              <a:rPr lang="cs-CZ" dirty="0"/>
              <a:t>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67027"/>
            <a:ext cx="4876800" cy="230428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5626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8"/>
            <a:ext cx="8229600" cy="4600036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sz="2800" dirty="0"/>
              <a:t>Zákon  č. 183/2006 Sb., o územním plánování a stavebním řádu (stavební zákon), ve znění pozdějších předpisů </a:t>
            </a:r>
          </a:p>
          <a:p>
            <a:pPr lvl="1"/>
            <a:r>
              <a:rPr lang="cs-CZ" altLang="cs-CZ" sz="2400" dirty="0"/>
              <a:t>prováděcí předpisy ke stavebnímu zákonu</a:t>
            </a:r>
          </a:p>
          <a:p>
            <a:r>
              <a:rPr lang="cs-CZ" altLang="cs-CZ" sz="2800" dirty="0"/>
              <a:t>Environmentální právní předpisy</a:t>
            </a:r>
          </a:p>
          <a:p>
            <a:pPr lvl="1"/>
            <a:r>
              <a:rPr lang="cs-CZ" altLang="cs-CZ" sz="2400" dirty="0"/>
              <a:t>Složkové</a:t>
            </a:r>
          </a:p>
          <a:p>
            <a:pPr lvl="2"/>
            <a:r>
              <a:rPr lang="cs-CZ" altLang="cs-CZ" sz="2000" dirty="0"/>
              <a:t>zákon o ochraně ovzduší, zákon o ochraně přírody a krajiny, zákon o vodách, zákon o ochraně ZPF, zákon o lesích, zákon o odpadech atd.</a:t>
            </a:r>
          </a:p>
          <a:p>
            <a:pPr lvl="1"/>
            <a:r>
              <a:rPr lang="cs-CZ" altLang="cs-CZ" sz="2400" dirty="0"/>
              <a:t>Průřezové</a:t>
            </a:r>
          </a:p>
          <a:p>
            <a:pPr lvl="2"/>
            <a:r>
              <a:rPr lang="cs-CZ" altLang="cs-CZ" sz="2000" dirty="0"/>
              <a:t>zákon o posuzování vlivů na životní prostředí, zákon o integrované prevenci</a:t>
            </a:r>
          </a:p>
          <a:p>
            <a:r>
              <a:rPr lang="cs-CZ" altLang="cs-CZ" sz="2800" dirty="0"/>
              <a:t>Procesní předpisy</a:t>
            </a:r>
          </a:p>
          <a:p>
            <a:pPr lvl="1"/>
            <a:r>
              <a:rPr lang="cs-CZ" altLang="cs-CZ" sz="2400" dirty="0"/>
              <a:t>správní řád, soudní řád správní</a:t>
            </a:r>
          </a:p>
          <a:p>
            <a:r>
              <a:rPr lang="cs-CZ" altLang="cs-CZ" sz="2800" dirty="0"/>
              <a:t>Ostatní související právní předpisy</a:t>
            </a:r>
          </a:p>
          <a:p>
            <a:pPr lvl="1"/>
            <a:r>
              <a:rPr lang="pl-PL" altLang="cs-CZ" sz="2400" dirty="0"/>
              <a:t>zákon o odpovědnosti za přestupky a řízení o nich, zákon o některých přestupcích, trestní zákoník, občanský zákoník atd.</a:t>
            </a:r>
            <a:endParaRPr lang="cs-CZ" altLang="cs-CZ" sz="2400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Prameny právní úpravy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24550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Principy veřejného stavebního práva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4" y="2473232"/>
            <a:ext cx="5212071" cy="2931790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150120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4814"/>
            <a:ext cx="8229600" cy="5121275"/>
          </a:xfrm>
        </p:spPr>
        <p:txBody>
          <a:bodyPr>
            <a:normAutofit/>
          </a:bodyPr>
          <a:lstStyle/>
          <a:p>
            <a:r>
              <a:rPr lang="cs-CZ" sz="2500" b="1" dirty="0"/>
              <a:t>princip nejvyšší hodnoty</a:t>
            </a:r>
            <a:endParaRPr lang="cs-CZ" sz="2500" dirty="0"/>
          </a:p>
          <a:p>
            <a:r>
              <a:rPr lang="cs-CZ" sz="2500" b="1" dirty="0"/>
              <a:t>princip (trvale) udržitelného rozvoje území</a:t>
            </a:r>
          </a:p>
          <a:p>
            <a:r>
              <a:rPr lang="cs-CZ" sz="2500" b="1" dirty="0"/>
              <a:t>princip prevence</a:t>
            </a:r>
          </a:p>
          <a:p>
            <a:r>
              <a:rPr lang="cs-CZ" sz="2500" b="1" dirty="0"/>
              <a:t>princip předběžné opatrnosti</a:t>
            </a:r>
          </a:p>
          <a:p>
            <a:r>
              <a:rPr lang="cs-CZ" sz="2500" b="1" dirty="0"/>
              <a:t>princip integrace</a:t>
            </a:r>
          </a:p>
          <a:p>
            <a:r>
              <a:rPr lang="cs-CZ" sz="2500" b="1" dirty="0"/>
              <a:t>princip informovanosti</a:t>
            </a:r>
          </a:p>
          <a:p>
            <a:r>
              <a:rPr lang="cs-CZ" sz="2500" b="1" dirty="0"/>
              <a:t>princip účasti veřejnosti</a:t>
            </a:r>
          </a:p>
          <a:p>
            <a:endParaRPr lang="cs-CZ" altLang="cs-CZ" sz="2500" b="1" i="1" dirty="0"/>
          </a:p>
          <a:p>
            <a:pPr marL="0" indent="0" algn="ctr">
              <a:buNone/>
            </a:pPr>
            <a:r>
              <a:rPr lang="cs-CZ" altLang="cs-CZ" sz="2500" b="1" i="1" dirty="0"/>
              <a:t>vs. zásady činnosti správních orgánů</a:t>
            </a:r>
          </a:p>
          <a:p>
            <a:pPr algn="just"/>
            <a:r>
              <a:rPr lang="cs-CZ" altLang="cs-CZ" sz="2500" dirty="0"/>
              <a:t>srov. § 2 – 8 správního řádu</a:t>
            </a:r>
          </a:p>
          <a:p>
            <a:pPr marL="0" indent="0" algn="just">
              <a:buNone/>
            </a:pPr>
            <a:endParaRPr lang="cs-CZ" altLang="cs-CZ" sz="25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619672" y="430289"/>
            <a:ext cx="5455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Principy veřejného stavebního práva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18732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97" y="153722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Subjekty veřejného stavebního práva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28" y="2487076"/>
            <a:ext cx="4067944" cy="29635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října 2019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</p:spTree>
    <p:extLst>
      <p:ext uri="{BB962C8B-B14F-4D97-AF65-F5344CB8AC3E}">
        <p14:creationId xmlns:p14="http://schemas.microsoft.com/office/powerpoint/2010/main" val="42435096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7458</TotalTime>
  <Words>3166</Words>
  <Application>Microsoft Office PowerPoint</Application>
  <PresentationFormat>Předvádění na obrazovce (4:3)</PresentationFormat>
  <Paragraphs>626</Paragraphs>
  <Slides>51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4" baseType="lpstr">
      <vt:lpstr>Arial</vt:lpstr>
      <vt:lpstr>Calibri</vt:lpstr>
      <vt:lpstr>Motiv systému Office</vt:lpstr>
      <vt:lpstr>Řešení střetů zájmů v území 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[název]</dc:title>
  <dc:creator>Dominik Židek</dc:creator>
  <cp:lastModifiedBy>Dominik Židek</cp:lastModifiedBy>
  <cp:revision>276</cp:revision>
  <cp:lastPrinted>2017-02-08T01:08:34Z</cp:lastPrinted>
  <dcterms:created xsi:type="dcterms:W3CDTF">2014-09-07T21:44:03Z</dcterms:created>
  <dcterms:modified xsi:type="dcterms:W3CDTF">2019-10-26T13:51:47Z</dcterms:modified>
</cp:coreProperties>
</file>