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374" r:id="rId2"/>
    <p:sldId id="384" r:id="rId3"/>
    <p:sldId id="407" r:id="rId4"/>
    <p:sldId id="420" r:id="rId5"/>
    <p:sldId id="421" r:id="rId6"/>
    <p:sldId id="422" r:id="rId7"/>
    <p:sldId id="423" r:id="rId8"/>
    <p:sldId id="424" r:id="rId9"/>
    <p:sldId id="425" r:id="rId10"/>
    <p:sldId id="438" r:id="rId11"/>
    <p:sldId id="426" r:id="rId12"/>
    <p:sldId id="427" r:id="rId13"/>
    <p:sldId id="429" r:id="rId14"/>
    <p:sldId id="430" r:id="rId15"/>
    <p:sldId id="428" r:id="rId16"/>
    <p:sldId id="432" r:id="rId17"/>
    <p:sldId id="433" r:id="rId18"/>
    <p:sldId id="434" r:id="rId19"/>
    <p:sldId id="435" r:id="rId20"/>
    <p:sldId id="431" r:id="rId21"/>
    <p:sldId id="436" r:id="rId22"/>
    <p:sldId id="437" r:id="rId23"/>
    <p:sldId id="439" r:id="rId24"/>
    <p:sldId id="441" r:id="rId25"/>
    <p:sldId id="440" r:id="rId26"/>
    <p:sldId id="442" r:id="rId27"/>
    <p:sldId id="443" r:id="rId28"/>
    <p:sldId id="478" r:id="rId29"/>
    <p:sldId id="445" r:id="rId30"/>
    <p:sldId id="444" r:id="rId31"/>
    <p:sldId id="447" r:id="rId32"/>
    <p:sldId id="449" r:id="rId33"/>
    <p:sldId id="453" r:id="rId34"/>
    <p:sldId id="450" r:id="rId35"/>
    <p:sldId id="451" r:id="rId36"/>
    <p:sldId id="452"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75" r:id="rId59"/>
    <p:sldId id="476" r:id="rId60"/>
    <p:sldId id="477" r:id="rId61"/>
    <p:sldId id="479" r:id="rId62"/>
    <p:sldId id="480" r:id="rId63"/>
  </p:sldIdLst>
  <p:sldSz cx="9144000" cy="6858000" type="screen4x3"/>
  <p:notesSz cx="9710738" cy="688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k Židek" initials="DŽ"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0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4" autoAdjust="0"/>
    <p:restoredTop sz="94494" autoAdjust="0"/>
  </p:normalViewPr>
  <p:slideViewPr>
    <p:cSldViewPr>
      <p:cViewPr varScale="1">
        <p:scale>
          <a:sx n="109" d="100"/>
          <a:sy n="109" d="100"/>
        </p:scale>
        <p:origin x="18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07986" cy="345286"/>
          </a:xfrm>
          <a:prstGeom prst="rect">
            <a:avLst/>
          </a:prstGeom>
        </p:spPr>
        <p:txBody>
          <a:bodyPr vert="horz" lIns="94814" tIns="47407" rIns="94814" bIns="47407" rtlCol="0"/>
          <a:lstStyle>
            <a:lvl1pPr algn="l">
              <a:defRPr sz="1200"/>
            </a:lvl1pPr>
          </a:lstStyle>
          <a:p>
            <a:endParaRPr lang="cs-CZ"/>
          </a:p>
        </p:txBody>
      </p:sp>
      <p:sp>
        <p:nvSpPr>
          <p:cNvPr id="3" name="Zástupný symbol pro datum 2"/>
          <p:cNvSpPr>
            <a:spLocks noGrp="1"/>
          </p:cNvSpPr>
          <p:nvPr>
            <p:ph type="dt" sz="quarter" idx="1"/>
          </p:nvPr>
        </p:nvSpPr>
        <p:spPr>
          <a:xfrm>
            <a:off x="5500505" y="0"/>
            <a:ext cx="4207986" cy="345286"/>
          </a:xfrm>
          <a:prstGeom prst="rect">
            <a:avLst/>
          </a:prstGeom>
        </p:spPr>
        <p:txBody>
          <a:bodyPr vert="horz" lIns="94814" tIns="47407" rIns="94814" bIns="47407" rtlCol="0"/>
          <a:lstStyle>
            <a:lvl1pPr algn="r">
              <a:defRPr sz="1200"/>
            </a:lvl1pPr>
          </a:lstStyle>
          <a:p>
            <a:fld id="{21D21D25-F2EB-4682-9D9A-CAC6D23EE7A4}" type="datetimeFigureOut">
              <a:rPr lang="cs-CZ" smtClean="0"/>
              <a:t>25.10.2019</a:t>
            </a:fld>
            <a:endParaRPr lang="cs-CZ"/>
          </a:p>
        </p:txBody>
      </p:sp>
      <p:sp>
        <p:nvSpPr>
          <p:cNvPr id="4" name="Zástupný symbol pro zápatí 3"/>
          <p:cNvSpPr>
            <a:spLocks noGrp="1"/>
          </p:cNvSpPr>
          <p:nvPr>
            <p:ph type="ftr" sz="quarter" idx="2"/>
          </p:nvPr>
        </p:nvSpPr>
        <p:spPr>
          <a:xfrm>
            <a:off x="0" y="6536528"/>
            <a:ext cx="4207986" cy="345285"/>
          </a:xfrm>
          <a:prstGeom prst="rect">
            <a:avLst/>
          </a:prstGeom>
        </p:spPr>
        <p:txBody>
          <a:bodyPr vert="horz" lIns="94814" tIns="47407" rIns="94814" bIns="47407"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500505" y="6536528"/>
            <a:ext cx="4207986" cy="345285"/>
          </a:xfrm>
          <a:prstGeom prst="rect">
            <a:avLst/>
          </a:prstGeom>
        </p:spPr>
        <p:txBody>
          <a:bodyPr vert="horz" lIns="94814" tIns="47407" rIns="94814" bIns="47407" rtlCol="0" anchor="b"/>
          <a:lstStyle>
            <a:lvl1pPr algn="r">
              <a:defRPr sz="1200"/>
            </a:lvl1pPr>
          </a:lstStyle>
          <a:p>
            <a:fld id="{FE31C80C-328A-4249-8863-A8DF07357350}" type="slidenum">
              <a:rPr lang="cs-CZ" smtClean="0"/>
              <a:t>‹#›</a:t>
            </a:fld>
            <a:endParaRPr lang="cs-CZ"/>
          </a:p>
        </p:txBody>
      </p:sp>
    </p:spTree>
    <p:extLst>
      <p:ext uri="{BB962C8B-B14F-4D97-AF65-F5344CB8AC3E}">
        <p14:creationId xmlns:p14="http://schemas.microsoft.com/office/powerpoint/2010/main" val="282158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07986" cy="345286"/>
          </a:xfrm>
          <a:prstGeom prst="rect">
            <a:avLst/>
          </a:prstGeom>
        </p:spPr>
        <p:txBody>
          <a:bodyPr vert="horz" lIns="94814" tIns="47407" rIns="94814" bIns="47407" rtlCol="0"/>
          <a:lstStyle>
            <a:lvl1pPr algn="l">
              <a:defRPr sz="1200"/>
            </a:lvl1pPr>
          </a:lstStyle>
          <a:p>
            <a:endParaRPr lang="cs-CZ"/>
          </a:p>
        </p:txBody>
      </p:sp>
      <p:sp>
        <p:nvSpPr>
          <p:cNvPr id="3" name="Zástupný symbol pro datum 2"/>
          <p:cNvSpPr>
            <a:spLocks noGrp="1"/>
          </p:cNvSpPr>
          <p:nvPr>
            <p:ph type="dt" idx="1"/>
          </p:nvPr>
        </p:nvSpPr>
        <p:spPr>
          <a:xfrm>
            <a:off x="5500505" y="0"/>
            <a:ext cx="4207986" cy="345286"/>
          </a:xfrm>
          <a:prstGeom prst="rect">
            <a:avLst/>
          </a:prstGeom>
        </p:spPr>
        <p:txBody>
          <a:bodyPr vert="horz" lIns="94814" tIns="47407" rIns="94814" bIns="47407" rtlCol="0"/>
          <a:lstStyle>
            <a:lvl1pPr algn="r">
              <a:defRPr sz="1200"/>
            </a:lvl1pPr>
          </a:lstStyle>
          <a:p>
            <a:fld id="{64CDB26A-32E1-4AF1-9BB1-6207795F64F8}" type="datetimeFigureOut">
              <a:rPr lang="cs-CZ" smtClean="0"/>
              <a:t>25.10.2019</a:t>
            </a:fld>
            <a:endParaRPr lang="cs-CZ"/>
          </a:p>
        </p:txBody>
      </p:sp>
      <p:sp>
        <p:nvSpPr>
          <p:cNvPr id="4" name="Zástupný symbol pro obrázek snímku 3"/>
          <p:cNvSpPr>
            <a:spLocks noGrp="1" noRot="1" noChangeAspect="1"/>
          </p:cNvSpPr>
          <p:nvPr>
            <p:ph type="sldImg" idx="2"/>
          </p:nvPr>
        </p:nvSpPr>
        <p:spPr>
          <a:xfrm>
            <a:off x="3306763" y="860425"/>
            <a:ext cx="3097212" cy="2322513"/>
          </a:xfrm>
          <a:prstGeom prst="rect">
            <a:avLst/>
          </a:prstGeom>
          <a:noFill/>
          <a:ln w="12700">
            <a:solidFill>
              <a:prstClr val="black"/>
            </a:solidFill>
          </a:ln>
        </p:spPr>
        <p:txBody>
          <a:bodyPr vert="horz" lIns="94814" tIns="47407" rIns="94814" bIns="47407" rtlCol="0" anchor="ctr"/>
          <a:lstStyle/>
          <a:p>
            <a:endParaRPr lang="cs-CZ"/>
          </a:p>
        </p:txBody>
      </p:sp>
      <p:sp>
        <p:nvSpPr>
          <p:cNvPr id="5" name="Zástupný symbol pro poznámky 4"/>
          <p:cNvSpPr>
            <a:spLocks noGrp="1"/>
          </p:cNvSpPr>
          <p:nvPr>
            <p:ph type="body" sz="quarter" idx="3"/>
          </p:nvPr>
        </p:nvSpPr>
        <p:spPr>
          <a:xfrm>
            <a:off x="971074" y="3311872"/>
            <a:ext cx="7768590" cy="2709714"/>
          </a:xfrm>
          <a:prstGeom prst="rect">
            <a:avLst/>
          </a:prstGeom>
        </p:spPr>
        <p:txBody>
          <a:bodyPr vert="horz" lIns="94814" tIns="47407" rIns="94814" bIns="47407"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6536528"/>
            <a:ext cx="4207986" cy="345285"/>
          </a:xfrm>
          <a:prstGeom prst="rect">
            <a:avLst/>
          </a:prstGeom>
        </p:spPr>
        <p:txBody>
          <a:bodyPr vert="horz" lIns="94814" tIns="47407" rIns="94814" bIns="47407"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500505" y="6536528"/>
            <a:ext cx="4207986" cy="345285"/>
          </a:xfrm>
          <a:prstGeom prst="rect">
            <a:avLst/>
          </a:prstGeom>
        </p:spPr>
        <p:txBody>
          <a:bodyPr vert="horz" lIns="94814" tIns="47407" rIns="94814" bIns="47407" rtlCol="0" anchor="b"/>
          <a:lstStyle>
            <a:lvl1pPr algn="r">
              <a:defRPr sz="1200"/>
            </a:lvl1pPr>
          </a:lstStyle>
          <a:p>
            <a:fld id="{34F26D5E-8548-4350-9679-832A1C292090}" type="slidenum">
              <a:rPr lang="cs-CZ" smtClean="0"/>
              <a:t>‹#›</a:t>
            </a:fld>
            <a:endParaRPr lang="cs-CZ"/>
          </a:p>
        </p:txBody>
      </p:sp>
    </p:spTree>
    <p:extLst>
      <p:ext uri="{BB962C8B-B14F-4D97-AF65-F5344CB8AC3E}">
        <p14:creationId xmlns:p14="http://schemas.microsoft.com/office/powerpoint/2010/main" val="417915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1</a:t>
            </a:fld>
            <a:endParaRPr lang="cs-CZ"/>
          </a:p>
        </p:txBody>
      </p:sp>
    </p:spTree>
    <p:extLst>
      <p:ext uri="{BB962C8B-B14F-4D97-AF65-F5344CB8AC3E}">
        <p14:creationId xmlns:p14="http://schemas.microsoft.com/office/powerpoint/2010/main" val="137572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34</a:t>
            </a:fld>
            <a:endParaRPr lang="cs-CZ"/>
          </a:p>
        </p:txBody>
      </p:sp>
    </p:spTree>
    <p:extLst>
      <p:ext uri="{BB962C8B-B14F-4D97-AF65-F5344CB8AC3E}">
        <p14:creationId xmlns:p14="http://schemas.microsoft.com/office/powerpoint/2010/main" val="80223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35</a:t>
            </a:fld>
            <a:endParaRPr lang="cs-CZ"/>
          </a:p>
        </p:txBody>
      </p:sp>
    </p:spTree>
    <p:extLst>
      <p:ext uri="{BB962C8B-B14F-4D97-AF65-F5344CB8AC3E}">
        <p14:creationId xmlns:p14="http://schemas.microsoft.com/office/powerpoint/2010/main" val="220188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36</a:t>
            </a:fld>
            <a:endParaRPr lang="cs-CZ"/>
          </a:p>
        </p:txBody>
      </p:sp>
    </p:spTree>
    <p:extLst>
      <p:ext uri="{BB962C8B-B14F-4D97-AF65-F5344CB8AC3E}">
        <p14:creationId xmlns:p14="http://schemas.microsoft.com/office/powerpoint/2010/main" val="570349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37</a:t>
            </a:fld>
            <a:endParaRPr lang="cs-CZ"/>
          </a:p>
        </p:txBody>
      </p:sp>
    </p:spTree>
    <p:extLst>
      <p:ext uri="{BB962C8B-B14F-4D97-AF65-F5344CB8AC3E}">
        <p14:creationId xmlns:p14="http://schemas.microsoft.com/office/powerpoint/2010/main" val="250301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38</a:t>
            </a:fld>
            <a:endParaRPr lang="cs-CZ"/>
          </a:p>
        </p:txBody>
      </p:sp>
    </p:spTree>
    <p:extLst>
      <p:ext uri="{BB962C8B-B14F-4D97-AF65-F5344CB8AC3E}">
        <p14:creationId xmlns:p14="http://schemas.microsoft.com/office/powerpoint/2010/main" val="110671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40</a:t>
            </a:fld>
            <a:endParaRPr lang="cs-CZ"/>
          </a:p>
        </p:txBody>
      </p:sp>
    </p:spTree>
    <p:extLst>
      <p:ext uri="{BB962C8B-B14F-4D97-AF65-F5344CB8AC3E}">
        <p14:creationId xmlns:p14="http://schemas.microsoft.com/office/powerpoint/2010/main" val="45139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23</a:t>
            </a:fld>
            <a:endParaRPr lang="cs-CZ"/>
          </a:p>
        </p:txBody>
      </p:sp>
    </p:spTree>
    <p:extLst>
      <p:ext uri="{BB962C8B-B14F-4D97-AF65-F5344CB8AC3E}">
        <p14:creationId xmlns:p14="http://schemas.microsoft.com/office/powerpoint/2010/main" val="350392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24</a:t>
            </a:fld>
            <a:endParaRPr lang="cs-CZ"/>
          </a:p>
        </p:txBody>
      </p:sp>
    </p:spTree>
    <p:extLst>
      <p:ext uri="{BB962C8B-B14F-4D97-AF65-F5344CB8AC3E}">
        <p14:creationId xmlns:p14="http://schemas.microsoft.com/office/powerpoint/2010/main" val="245129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25</a:t>
            </a:fld>
            <a:endParaRPr lang="cs-CZ"/>
          </a:p>
        </p:txBody>
      </p:sp>
    </p:spTree>
    <p:extLst>
      <p:ext uri="{BB962C8B-B14F-4D97-AF65-F5344CB8AC3E}">
        <p14:creationId xmlns:p14="http://schemas.microsoft.com/office/powerpoint/2010/main" val="254510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26</a:t>
            </a:fld>
            <a:endParaRPr lang="cs-CZ"/>
          </a:p>
        </p:txBody>
      </p:sp>
    </p:spTree>
    <p:extLst>
      <p:ext uri="{BB962C8B-B14F-4D97-AF65-F5344CB8AC3E}">
        <p14:creationId xmlns:p14="http://schemas.microsoft.com/office/powerpoint/2010/main" val="62468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28</a:t>
            </a:fld>
            <a:endParaRPr lang="cs-CZ"/>
          </a:p>
        </p:txBody>
      </p:sp>
    </p:spTree>
    <p:extLst>
      <p:ext uri="{BB962C8B-B14F-4D97-AF65-F5344CB8AC3E}">
        <p14:creationId xmlns:p14="http://schemas.microsoft.com/office/powerpoint/2010/main" val="210213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29</a:t>
            </a:fld>
            <a:endParaRPr lang="cs-CZ"/>
          </a:p>
        </p:txBody>
      </p:sp>
    </p:spTree>
    <p:extLst>
      <p:ext uri="{BB962C8B-B14F-4D97-AF65-F5344CB8AC3E}">
        <p14:creationId xmlns:p14="http://schemas.microsoft.com/office/powerpoint/2010/main" val="358625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30</a:t>
            </a:fld>
            <a:endParaRPr lang="cs-CZ"/>
          </a:p>
        </p:txBody>
      </p:sp>
    </p:spTree>
    <p:extLst>
      <p:ext uri="{BB962C8B-B14F-4D97-AF65-F5344CB8AC3E}">
        <p14:creationId xmlns:p14="http://schemas.microsoft.com/office/powerpoint/2010/main" val="127134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31</a:t>
            </a:fld>
            <a:endParaRPr lang="cs-CZ"/>
          </a:p>
        </p:txBody>
      </p:sp>
    </p:spTree>
    <p:extLst>
      <p:ext uri="{BB962C8B-B14F-4D97-AF65-F5344CB8AC3E}">
        <p14:creationId xmlns:p14="http://schemas.microsoft.com/office/powerpoint/2010/main" val="243353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r>
              <a:rPr lang="cs-CZ" smtClean="0"/>
              <a:t>25. října 2019</a:t>
            </a:r>
            <a:endParaRPr lang="cs-CZ"/>
          </a:p>
        </p:txBody>
      </p:sp>
      <p:sp>
        <p:nvSpPr>
          <p:cNvPr id="5" name="Zástupný symbol pro zápatí 4"/>
          <p:cNvSpPr>
            <a:spLocks noGrp="1"/>
          </p:cNvSpPr>
          <p:nvPr>
            <p:ph type="ftr" sz="quarter" idx="11"/>
          </p:nvPr>
        </p:nvSpPr>
        <p:spPr/>
        <p:txBody>
          <a:bodyPr/>
          <a:lstStyle/>
          <a:p>
            <a:r>
              <a:rPr lang="cs-CZ" smtClean="0"/>
              <a:t>Dominik Židek</a:t>
            </a:r>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25. října 2019</a:t>
            </a:r>
            <a:endParaRPr lang="cs-CZ"/>
          </a:p>
        </p:txBody>
      </p:sp>
      <p:sp>
        <p:nvSpPr>
          <p:cNvPr id="5" name="Zástupný symbol pro zápatí 4"/>
          <p:cNvSpPr>
            <a:spLocks noGrp="1"/>
          </p:cNvSpPr>
          <p:nvPr>
            <p:ph type="ftr" sz="quarter" idx="11"/>
          </p:nvPr>
        </p:nvSpPr>
        <p:spPr/>
        <p:txBody>
          <a:bodyPr/>
          <a:lstStyle/>
          <a:p>
            <a:r>
              <a:rPr lang="cs-CZ" smtClean="0"/>
              <a:t>Dominik Židek</a:t>
            </a:r>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25. října 2019</a:t>
            </a:r>
            <a:endParaRPr lang="cs-CZ"/>
          </a:p>
        </p:txBody>
      </p:sp>
      <p:sp>
        <p:nvSpPr>
          <p:cNvPr id="5" name="Zástupný symbol pro zápatí 4"/>
          <p:cNvSpPr>
            <a:spLocks noGrp="1"/>
          </p:cNvSpPr>
          <p:nvPr>
            <p:ph type="ftr" sz="quarter" idx="11"/>
          </p:nvPr>
        </p:nvSpPr>
        <p:spPr/>
        <p:txBody>
          <a:bodyPr/>
          <a:lstStyle/>
          <a:p>
            <a:r>
              <a:rPr lang="cs-CZ" smtClean="0"/>
              <a:t>Dominik Židek</a:t>
            </a:r>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25. října 2019</a:t>
            </a:r>
            <a:endParaRPr lang="cs-CZ"/>
          </a:p>
        </p:txBody>
      </p:sp>
      <p:sp>
        <p:nvSpPr>
          <p:cNvPr id="5" name="Zástupný symbol pro zápatí 4"/>
          <p:cNvSpPr>
            <a:spLocks noGrp="1"/>
          </p:cNvSpPr>
          <p:nvPr>
            <p:ph type="ftr" sz="quarter" idx="11"/>
          </p:nvPr>
        </p:nvSpPr>
        <p:spPr/>
        <p:txBody>
          <a:bodyPr/>
          <a:lstStyle/>
          <a:p>
            <a:r>
              <a:rPr lang="cs-CZ" smtClean="0"/>
              <a:t>Dominik Židek</a:t>
            </a:r>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r>
              <a:rPr lang="cs-CZ" smtClean="0"/>
              <a:t>25. října 2019</a:t>
            </a:r>
            <a:endParaRPr lang="cs-CZ"/>
          </a:p>
        </p:txBody>
      </p:sp>
      <p:sp>
        <p:nvSpPr>
          <p:cNvPr id="5" name="Zástupný symbol pro zápatí 4"/>
          <p:cNvSpPr>
            <a:spLocks noGrp="1"/>
          </p:cNvSpPr>
          <p:nvPr>
            <p:ph type="ftr" sz="quarter" idx="11"/>
          </p:nvPr>
        </p:nvSpPr>
        <p:spPr/>
        <p:txBody>
          <a:bodyPr/>
          <a:lstStyle/>
          <a:p>
            <a:r>
              <a:rPr lang="cs-CZ" smtClean="0"/>
              <a:t>Dominik Židek</a:t>
            </a:r>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25. října 2019</a:t>
            </a:r>
            <a:endParaRPr lang="cs-CZ"/>
          </a:p>
        </p:txBody>
      </p:sp>
      <p:sp>
        <p:nvSpPr>
          <p:cNvPr id="8" name="Zástupný symbol pro zápatí 7"/>
          <p:cNvSpPr>
            <a:spLocks noGrp="1"/>
          </p:cNvSpPr>
          <p:nvPr>
            <p:ph type="ftr" sz="quarter" idx="11"/>
          </p:nvPr>
        </p:nvSpPr>
        <p:spPr/>
        <p:txBody>
          <a:bodyPr/>
          <a:lstStyle/>
          <a:p>
            <a:r>
              <a:rPr lang="cs-CZ" smtClean="0"/>
              <a:t>Dominik Židek</a:t>
            </a:r>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r>
              <a:rPr lang="cs-CZ" smtClean="0"/>
              <a:t>25. října 2019</a:t>
            </a:r>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25. října 2019</a:t>
            </a:r>
            <a:endParaRPr lang="cs-CZ"/>
          </a:p>
        </p:txBody>
      </p:sp>
      <p:sp>
        <p:nvSpPr>
          <p:cNvPr id="3" name="Zástupný symbol pro zápatí 2"/>
          <p:cNvSpPr>
            <a:spLocks noGrp="1"/>
          </p:cNvSpPr>
          <p:nvPr>
            <p:ph type="ftr" sz="quarter" idx="11"/>
          </p:nvPr>
        </p:nvSpPr>
        <p:spPr/>
        <p:txBody>
          <a:bodyPr/>
          <a:lstStyle/>
          <a:p>
            <a:r>
              <a:rPr lang="cs-CZ" smtClean="0"/>
              <a:t>Dominik Židek</a:t>
            </a:r>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25. října 2019</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Dominik Židek</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5.gif"/></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4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portal.cenia.cz/eiasea/view/SEA100_koncepce"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gif"/></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portal.cenia.cz/eiasea/view/eia100_cr"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gif"/></Relationships>
</file>

<file path=ppt/slides/_rels/slide6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mailto:dominik.zidek@law.muni.cz"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855677" y="3393267"/>
            <a:ext cx="5572197" cy="1706705"/>
          </a:xfrm>
        </p:spPr>
        <p:txBody>
          <a:bodyPr>
            <a:normAutofit/>
          </a:bodyPr>
          <a:lstStyle/>
          <a:p>
            <a:r>
              <a:rPr lang="cs-CZ" sz="2800" b="1" dirty="0"/>
              <a:t>Posuzování vlivů záměrů a koncepcí na životní </a:t>
            </a:r>
            <a:r>
              <a:rPr lang="cs-CZ" sz="2800" b="1" dirty="0" smtClean="0"/>
              <a:t>prostředí (EIA / SEA)</a:t>
            </a:r>
            <a:endParaRPr lang="cs-CZ" sz="2800" dirty="0"/>
          </a:p>
        </p:txBody>
      </p:sp>
      <p:pic>
        <p:nvPicPr>
          <p:cNvPr id="1028" name="Picture 4" descr="F:\vojtech\Pictures\Obrázky\logo katedry\logoE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559641"/>
            <a:ext cx="4597857" cy="20253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vojtech\Pictures\Obrázky\logo katedry\logoCZ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559641"/>
            <a:ext cx="4658544" cy="20520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729166"/>
            <a:ext cx="7772400" cy="1470025"/>
          </a:xfrm>
        </p:spPr>
        <p:txBody>
          <a:bodyPr>
            <a:normAutofit/>
          </a:bodyPr>
          <a:lstStyle/>
          <a:p>
            <a:r>
              <a:rPr lang="cs-CZ" sz="3600" b="1" dirty="0"/>
              <a:t>Řešení střetů zájmů v území </a:t>
            </a:r>
            <a:r>
              <a:rPr lang="cs-CZ" sz="3600" b="1" dirty="0" smtClean="0"/>
              <a:t>I</a:t>
            </a:r>
            <a:endParaRPr lang="cs-CZ" sz="3600" b="1" dirty="0"/>
          </a:p>
        </p:txBody>
      </p:sp>
      <p:sp>
        <p:nvSpPr>
          <p:cNvPr id="4" name="TextovéPole 3"/>
          <p:cNvSpPr txBox="1"/>
          <p:nvPr/>
        </p:nvSpPr>
        <p:spPr>
          <a:xfrm>
            <a:off x="5373315" y="5938666"/>
            <a:ext cx="3672408" cy="369332"/>
          </a:xfrm>
          <a:prstGeom prst="rect">
            <a:avLst/>
          </a:prstGeom>
          <a:noFill/>
        </p:spPr>
        <p:txBody>
          <a:bodyPr wrap="square" rtlCol="0">
            <a:spAutoFit/>
          </a:bodyPr>
          <a:lstStyle/>
          <a:p>
            <a:pPr algn="just"/>
            <a:r>
              <a:rPr lang="cs-CZ" b="1" dirty="0" smtClean="0"/>
              <a:t>JUDr. Dominik Židek, Ph.D.</a:t>
            </a:r>
            <a:endParaRPr lang="cs-CZ" b="1" dirty="0"/>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fontScale="92500" lnSpcReduction="20000"/>
          </a:bodyPr>
          <a:lstStyle/>
          <a:p>
            <a:pPr marL="0" indent="0">
              <a:buNone/>
            </a:pPr>
            <a:r>
              <a:rPr lang="cs-CZ" sz="2800" i="1" dirty="0" smtClean="0"/>
              <a:t>„</a:t>
            </a:r>
            <a:r>
              <a:rPr lang="en-US" sz="2800" i="1" dirty="0" smtClean="0"/>
              <a:t>SEA </a:t>
            </a:r>
            <a:r>
              <a:rPr lang="en-US" sz="2800" i="1" dirty="0"/>
              <a:t>might be applied to an entire sector (such as a national policy on energy for example) or to a geographical area (for example, in the context of a regional development scheme). </a:t>
            </a:r>
            <a:r>
              <a:rPr lang="en-US" sz="2800" b="1" i="1" u="sng" dirty="0"/>
              <a:t>SEA does not replace or reduce the need for project-level EIA</a:t>
            </a:r>
            <a:r>
              <a:rPr lang="en-US" sz="2800" i="1" dirty="0"/>
              <a:t>, but it can help to streamline and focus the incorporation of environmental concerns (including biodiversity) into the decision-making process, often making project-level EIA a more effective process</a:t>
            </a:r>
            <a:r>
              <a:rPr lang="en-US" sz="2800" i="1" dirty="0" smtClean="0"/>
              <a:t>.</a:t>
            </a:r>
            <a:r>
              <a:rPr lang="cs-CZ" sz="2800" i="1" dirty="0" smtClean="0"/>
              <a:t>“</a:t>
            </a:r>
            <a:r>
              <a:rPr lang="en-US" sz="2800" i="1" dirty="0" smtClean="0"/>
              <a:t> </a:t>
            </a:r>
            <a:r>
              <a:rPr lang="cs-CZ" sz="2100" dirty="0"/>
              <a:t>[</a:t>
            </a:r>
            <a:r>
              <a:rPr lang="cs-CZ" sz="2100" dirty="0" err="1"/>
              <a:t>Sadler</a:t>
            </a:r>
            <a:r>
              <a:rPr lang="cs-CZ" sz="2100" dirty="0"/>
              <a:t> and </a:t>
            </a:r>
            <a:r>
              <a:rPr lang="cs-CZ" sz="2100" dirty="0" err="1"/>
              <a:t>Verheem</a:t>
            </a:r>
            <a:r>
              <a:rPr lang="cs-CZ" sz="2100" dirty="0"/>
              <a:t> (1996)]</a:t>
            </a:r>
            <a:r>
              <a:rPr lang="cs-CZ" sz="2800" dirty="0"/>
              <a:t> </a:t>
            </a:r>
            <a:endParaRPr lang="en-US" sz="2800" dirty="0"/>
          </a:p>
          <a:p>
            <a:pPr marL="0" indent="0">
              <a:buNone/>
            </a:pPr>
            <a:endParaRPr lang="cs-CZ" altLang="cs-CZ" sz="2800" i="1" dirty="0" smtClean="0"/>
          </a:p>
          <a:p>
            <a:pPr marL="0" indent="0">
              <a:buNone/>
            </a:pPr>
            <a:endParaRPr lang="en-GB" altLang="cs-CZ" sz="2800" i="1" dirty="0"/>
          </a:p>
          <a:p>
            <a:r>
              <a:rPr lang="cs-CZ" sz="2700" dirty="0" smtClean="0"/>
              <a:t>Existence posouzení koncepce procedurou SEA, neznamená, že konkrétní záměr v území není třeba posuzovat procedurou EIA! – srov. </a:t>
            </a:r>
            <a:r>
              <a:rPr lang="cs-CZ" sz="2700" dirty="0" smtClean="0">
                <a:solidFill>
                  <a:srgbClr val="00B050"/>
                </a:solidFill>
              </a:rPr>
              <a:t>§ 10a odst. 3</a:t>
            </a:r>
          </a:p>
          <a:p>
            <a:r>
              <a:rPr lang="cs-CZ" sz="2700" dirty="0" smtClean="0">
                <a:solidFill>
                  <a:srgbClr val="FF0000"/>
                </a:solidFill>
              </a:rPr>
              <a:t>SEA a EIA se vzájemně nenahrazují!</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10</a:t>
            </a:fld>
            <a:endParaRPr lang="cs-CZ"/>
          </a:p>
        </p:txBody>
      </p:sp>
      <p:sp>
        <p:nvSpPr>
          <p:cNvPr id="7" name="Šipka dolů 6"/>
          <p:cNvSpPr/>
          <p:nvPr/>
        </p:nvSpPr>
        <p:spPr>
          <a:xfrm>
            <a:off x="4067944" y="3861048"/>
            <a:ext cx="72008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605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dirty="0" smtClean="0"/>
              <a:t>Prameny právní úpravy</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11</a:t>
            </a:fld>
            <a:endParaRPr lang="cs-CZ"/>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0" y="2492896"/>
            <a:ext cx="5905500" cy="3324225"/>
          </a:xfrm>
          <a:prstGeom prst="rect">
            <a:avLst/>
          </a:prstGeom>
        </p:spPr>
      </p:pic>
    </p:spTree>
    <p:extLst>
      <p:ext uri="{BB962C8B-B14F-4D97-AF65-F5344CB8AC3E}">
        <p14:creationId xmlns:p14="http://schemas.microsoft.com/office/powerpoint/2010/main" val="102436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buNone/>
            </a:pPr>
            <a:endParaRPr lang="cs-CZ" altLang="cs-CZ" sz="2800" i="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smtClean="0"/>
              <a:t>Prameny právní úpravy</a:t>
            </a:r>
            <a:endParaRPr lang="pl-PL" sz="2800" dirty="0"/>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12</a:t>
            </a:fld>
            <a:endParaRPr lang="cs-CZ"/>
          </a:p>
        </p:txBody>
      </p:sp>
      <p:sp>
        <p:nvSpPr>
          <p:cNvPr id="7" name="Rovnoramenný trojúhelník 6"/>
          <p:cNvSpPr/>
          <p:nvPr/>
        </p:nvSpPr>
        <p:spPr>
          <a:xfrm>
            <a:off x="1079612" y="1565609"/>
            <a:ext cx="6984776" cy="4104456"/>
          </a:xfrm>
          <a:prstGeom prst="triangle">
            <a:avLst/>
          </a:prstGeom>
          <a:pattFill prst="pct5">
            <a:fgClr>
              <a:schemeClr val="tx2"/>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Rovnoramenný trojúhelník 8"/>
          <p:cNvSpPr/>
          <p:nvPr/>
        </p:nvSpPr>
        <p:spPr>
          <a:xfrm>
            <a:off x="2618048" y="1565609"/>
            <a:ext cx="3907904" cy="2295439"/>
          </a:xfrm>
          <a:prstGeom prst="triangle">
            <a:avLst/>
          </a:prstGeom>
          <a:solidFill>
            <a:schemeClr val="accent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1"/>
                </a:solidFill>
              </a:rPr>
              <a:t>Mezinárodní právo </a:t>
            </a:r>
            <a:r>
              <a:rPr lang="cs-CZ" sz="1600" b="1" dirty="0" smtClean="0">
                <a:solidFill>
                  <a:schemeClr val="tx1"/>
                </a:solidFill>
              </a:rPr>
              <a:t>–</a:t>
            </a:r>
            <a:r>
              <a:rPr lang="cs-CZ" sz="1600" dirty="0" smtClean="0">
                <a:solidFill>
                  <a:schemeClr val="tx1"/>
                </a:solidFill>
              </a:rPr>
              <a:t> Úmluva </a:t>
            </a:r>
            <a:r>
              <a:rPr lang="cs-CZ" sz="1600" dirty="0">
                <a:solidFill>
                  <a:schemeClr val="tx1"/>
                </a:solidFill>
              </a:rPr>
              <a:t>z </a:t>
            </a:r>
            <a:r>
              <a:rPr lang="cs-CZ" sz="1600" dirty="0" err="1">
                <a:solidFill>
                  <a:schemeClr val="tx1"/>
                </a:solidFill>
              </a:rPr>
              <a:t>Espoo</a:t>
            </a:r>
            <a:r>
              <a:rPr lang="cs-CZ" sz="1600" dirty="0">
                <a:solidFill>
                  <a:schemeClr val="tx1"/>
                </a:solidFill>
              </a:rPr>
              <a:t>, </a:t>
            </a:r>
            <a:r>
              <a:rPr lang="cs-CZ" sz="1600" dirty="0" err="1">
                <a:solidFill>
                  <a:schemeClr val="tx1"/>
                </a:solidFill>
              </a:rPr>
              <a:t>Aarhuská</a:t>
            </a:r>
            <a:r>
              <a:rPr lang="cs-CZ" sz="1600" dirty="0">
                <a:solidFill>
                  <a:schemeClr val="tx1"/>
                </a:solidFill>
              </a:rPr>
              <a:t> úmluva, různé bilaterální smlouvy</a:t>
            </a:r>
          </a:p>
          <a:p>
            <a:pPr algn="ctr"/>
            <a:endParaRPr lang="cs-CZ" dirty="0"/>
          </a:p>
        </p:txBody>
      </p:sp>
      <p:cxnSp>
        <p:nvCxnSpPr>
          <p:cNvPr id="12" name="Přímá spojnice 11"/>
          <p:cNvCxnSpPr/>
          <p:nvPr/>
        </p:nvCxnSpPr>
        <p:spPr>
          <a:xfrm>
            <a:off x="1907704" y="4725144"/>
            <a:ext cx="5328592" cy="0"/>
          </a:xfrm>
          <a:prstGeom prst="line">
            <a:avLst/>
          </a:prstGeom>
          <a:ln w="31750" cmpd="sng">
            <a:solidFill>
              <a:srgbClr val="F80E0E"/>
            </a:solidFill>
            <a:prstDash val="sysDash"/>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2139012" y="3952825"/>
            <a:ext cx="4865975" cy="584775"/>
          </a:xfrm>
          <a:prstGeom prst="rect">
            <a:avLst/>
          </a:prstGeom>
        </p:spPr>
        <p:txBody>
          <a:bodyPr wrap="square">
            <a:spAutoFit/>
          </a:bodyPr>
          <a:lstStyle/>
          <a:p>
            <a:pPr algn="ctr"/>
            <a:r>
              <a:rPr lang="cs-CZ" altLang="cs-CZ" sz="1600" b="1" dirty="0" smtClean="0"/>
              <a:t>Evropské právo – </a:t>
            </a:r>
          </a:p>
          <a:p>
            <a:pPr algn="ctr"/>
            <a:r>
              <a:rPr lang="cs-CZ" altLang="cs-CZ" sz="1600" dirty="0" smtClean="0"/>
              <a:t>Směrnice EIA, Směrnice SEA, </a:t>
            </a:r>
            <a:r>
              <a:rPr lang="cs-CZ" altLang="cs-CZ" sz="1600" dirty="0" err="1" smtClean="0"/>
              <a:t>naturové</a:t>
            </a:r>
            <a:r>
              <a:rPr lang="cs-CZ" altLang="cs-CZ" sz="1600" dirty="0" smtClean="0"/>
              <a:t> směrnice</a:t>
            </a:r>
            <a:endParaRPr lang="nl-BE" altLang="cs-CZ" sz="1600" dirty="0"/>
          </a:p>
        </p:txBody>
      </p:sp>
      <p:sp>
        <p:nvSpPr>
          <p:cNvPr id="18" name="Obdélník 17"/>
          <p:cNvSpPr/>
          <p:nvPr/>
        </p:nvSpPr>
        <p:spPr>
          <a:xfrm>
            <a:off x="2139011" y="4811671"/>
            <a:ext cx="4865975" cy="830997"/>
          </a:xfrm>
          <a:prstGeom prst="rect">
            <a:avLst/>
          </a:prstGeom>
        </p:spPr>
        <p:txBody>
          <a:bodyPr wrap="square">
            <a:spAutoFit/>
          </a:bodyPr>
          <a:lstStyle/>
          <a:p>
            <a:pPr algn="ctr"/>
            <a:r>
              <a:rPr lang="cs-CZ" altLang="cs-CZ" sz="1600" b="1" dirty="0" smtClean="0"/>
              <a:t>Vnitrostátní právo – </a:t>
            </a:r>
          </a:p>
          <a:p>
            <a:pPr algn="ctr"/>
            <a:r>
              <a:rPr lang="cs-CZ" altLang="cs-CZ" sz="1600" dirty="0" smtClean="0"/>
              <a:t>Zákon č. 100/2001 </a:t>
            </a:r>
            <a:r>
              <a:rPr lang="cs-CZ" altLang="cs-CZ" sz="1600" dirty="0"/>
              <a:t>Sb., o posuzování vlivů na životní prostředí </a:t>
            </a:r>
            <a:endParaRPr lang="nl-BE" altLang="cs-CZ" sz="1600" dirty="0"/>
          </a:p>
        </p:txBody>
      </p:sp>
    </p:spTree>
    <p:extLst>
      <p:ext uri="{BB962C8B-B14F-4D97-AF65-F5344CB8AC3E}">
        <p14:creationId xmlns:p14="http://schemas.microsoft.com/office/powerpoint/2010/main" val="424972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fontScale="77500" lnSpcReduction="20000"/>
          </a:bodyPr>
          <a:lstStyle/>
          <a:p>
            <a:pPr marL="0" indent="0" algn="ctr">
              <a:buNone/>
            </a:pPr>
            <a:r>
              <a:rPr lang="cs-CZ" altLang="cs-CZ" sz="2800" b="1" u="sng" dirty="0" smtClean="0"/>
              <a:t>Mezinárodní právo</a:t>
            </a:r>
          </a:p>
          <a:p>
            <a:r>
              <a:rPr lang="cs-CZ" sz="2800" b="1" dirty="0"/>
              <a:t>Úmluva z </a:t>
            </a:r>
            <a:r>
              <a:rPr lang="cs-CZ" sz="2800" b="1" dirty="0" err="1"/>
              <a:t>Espoo</a:t>
            </a:r>
            <a:r>
              <a:rPr lang="cs-CZ" sz="2800" b="1" dirty="0"/>
              <a:t> </a:t>
            </a:r>
            <a:r>
              <a:rPr lang="cs-CZ" sz="2800" dirty="0"/>
              <a:t>(1991, Úmluva o hodnocení vlivů na životní prostředí přesahujících hranice států, pod patronací Evropské hospodářské komise OSN): Základní úprava mezistátní EIA</a:t>
            </a:r>
          </a:p>
          <a:p>
            <a:endParaRPr lang="cs-CZ" sz="2800" dirty="0"/>
          </a:p>
          <a:p>
            <a:r>
              <a:rPr lang="cs-CZ" sz="2800" b="1" dirty="0"/>
              <a:t>Kyjevský protokol </a:t>
            </a:r>
            <a:r>
              <a:rPr lang="cs-CZ" sz="2800" dirty="0"/>
              <a:t>(2003, v platnosti od 2010): Protokol k Úmluvě z </a:t>
            </a:r>
            <a:r>
              <a:rPr lang="cs-CZ" sz="2800" dirty="0" err="1"/>
              <a:t>Espoo</a:t>
            </a:r>
            <a:r>
              <a:rPr lang="cs-CZ" sz="2800" dirty="0"/>
              <a:t>, mezistátní SEA</a:t>
            </a:r>
          </a:p>
          <a:p>
            <a:pPr marL="0" indent="0">
              <a:buNone/>
            </a:pPr>
            <a:endParaRPr lang="cs-CZ" sz="2800" dirty="0"/>
          </a:p>
          <a:p>
            <a:r>
              <a:rPr lang="cs-CZ" sz="2800" b="1" dirty="0" err="1"/>
              <a:t>Aarhuská</a:t>
            </a:r>
            <a:r>
              <a:rPr lang="cs-CZ" sz="2800" b="1" dirty="0"/>
              <a:t> úmluva </a:t>
            </a:r>
            <a:r>
              <a:rPr lang="cs-CZ" sz="2800" dirty="0"/>
              <a:t>(1998, Mezinárodní úmluva o přístupu k informacím, účasti veřejnosti na rozhodování a přístupu k právní ochraně v otázkách životního prostředí):</a:t>
            </a:r>
          </a:p>
          <a:p>
            <a:pPr lvl="1"/>
            <a:r>
              <a:rPr lang="cs-CZ" sz="2400" dirty="0"/>
              <a:t>Účast na rozhodování = zejména účast v procesech EIA a </a:t>
            </a:r>
            <a:r>
              <a:rPr lang="cs-CZ" sz="2400" dirty="0" smtClean="0"/>
              <a:t>IPPC</a:t>
            </a:r>
          </a:p>
          <a:p>
            <a:pPr lvl="1"/>
            <a:endParaRPr lang="cs-CZ" sz="2400" dirty="0"/>
          </a:p>
          <a:p>
            <a:r>
              <a:rPr lang="cs-CZ" sz="2800" dirty="0"/>
              <a:t>Množství mezinárodních smluv obsahuje ustanovení o posuzování vlivů na životní prostředí, detailní úpravu obsahují časté bilaterální smlouvy.</a:t>
            </a:r>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smtClean="0"/>
              <a:t>Prameny právní úpravy</a:t>
            </a:r>
            <a:endParaRPr lang="pl-PL" sz="2800" dirty="0"/>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13</a:t>
            </a:fld>
            <a:endParaRPr lang="cs-CZ"/>
          </a:p>
        </p:txBody>
      </p:sp>
    </p:spTree>
    <p:extLst>
      <p:ext uri="{BB962C8B-B14F-4D97-AF65-F5344CB8AC3E}">
        <p14:creationId xmlns:p14="http://schemas.microsoft.com/office/powerpoint/2010/main" val="10361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fontScale="85000" lnSpcReduction="20000"/>
          </a:bodyPr>
          <a:lstStyle/>
          <a:p>
            <a:pPr marL="0" indent="0" algn="ctr">
              <a:buNone/>
            </a:pPr>
            <a:r>
              <a:rPr lang="cs-CZ" altLang="cs-CZ" sz="2800" b="1" u="sng" dirty="0" smtClean="0"/>
              <a:t>Evropské právo</a:t>
            </a:r>
          </a:p>
          <a:p>
            <a:r>
              <a:rPr lang="cs-CZ" sz="2800" b="1" dirty="0" smtClean="0"/>
              <a:t>Směrnice SEA </a:t>
            </a:r>
            <a:r>
              <a:rPr lang="cs-CZ" sz="2800" dirty="0" smtClean="0"/>
              <a:t>–</a:t>
            </a:r>
            <a:r>
              <a:rPr lang="cs-CZ" sz="2800" b="1" dirty="0" smtClean="0"/>
              <a:t> </a:t>
            </a:r>
            <a:r>
              <a:rPr lang="cs-CZ" sz="2800" dirty="0"/>
              <a:t>s</a:t>
            </a:r>
            <a:r>
              <a:rPr lang="cs-CZ" sz="2800" dirty="0" smtClean="0"/>
              <a:t>měrnice EP a Rady 2001/42/ES </a:t>
            </a:r>
            <a:r>
              <a:rPr lang="cs-CZ" sz="2800" dirty="0"/>
              <a:t>ze </a:t>
            </a:r>
            <a:r>
              <a:rPr lang="cs-CZ" sz="2800" dirty="0" smtClean="0"/>
              <a:t>dne </a:t>
            </a:r>
            <a:r>
              <a:rPr lang="cs-CZ" sz="2800" dirty="0"/>
              <a:t>27. června 2001 </a:t>
            </a:r>
            <a:r>
              <a:rPr lang="cs-CZ" sz="2800" b="1" dirty="0">
                <a:solidFill>
                  <a:srgbClr val="00B050"/>
                </a:solidFill>
              </a:rPr>
              <a:t>o posuzování vlivů některých plánů a programů</a:t>
            </a:r>
            <a:r>
              <a:rPr lang="cs-CZ" sz="2800" dirty="0"/>
              <a:t> na životní </a:t>
            </a:r>
            <a:r>
              <a:rPr lang="cs-CZ" sz="2800" dirty="0" smtClean="0"/>
              <a:t>prostředí</a:t>
            </a:r>
          </a:p>
          <a:p>
            <a:pPr marL="0" indent="0">
              <a:buNone/>
            </a:pPr>
            <a:endParaRPr lang="cs-CZ" sz="2800" dirty="0" smtClean="0"/>
          </a:p>
          <a:p>
            <a:r>
              <a:rPr lang="cs-CZ" sz="2800" b="1" dirty="0" smtClean="0"/>
              <a:t>Směrnice EIA </a:t>
            </a:r>
            <a:r>
              <a:rPr lang="cs-CZ" sz="2800" dirty="0" smtClean="0"/>
              <a:t>– směrnice EP a Rady 2011/92/EU ze dne 13. prosince 2011 o </a:t>
            </a:r>
            <a:r>
              <a:rPr lang="cs-CZ" sz="2800" dirty="0"/>
              <a:t>posuzování </a:t>
            </a:r>
            <a:r>
              <a:rPr lang="cs-CZ" sz="2800" b="1" dirty="0">
                <a:solidFill>
                  <a:srgbClr val="00B050"/>
                </a:solidFill>
              </a:rPr>
              <a:t>vlivů některých veřejných a soukromých záměrů </a:t>
            </a:r>
            <a:r>
              <a:rPr lang="cs-CZ" sz="2800" dirty="0"/>
              <a:t>na životní prostředí </a:t>
            </a:r>
            <a:r>
              <a:rPr lang="cs-CZ" sz="2800" dirty="0" smtClean="0"/>
              <a:t>ve znění směrnice 2014/52/EU</a:t>
            </a:r>
          </a:p>
          <a:p>
            <a:pPr lvl="1"/>
            <a:r>
              <a:rPr lang="cs-CZ" sz="2400" dirty="0" smtClean="0"/>
              <a:t>původní směrnice 85/337/EC </a:t>
            </a:r>
            <a:r>
              <a:rPr lang="cs-CZ" sz="2400" dirty="0"/>
              <a:t>o hodnocení vlivů určitých veřejných a soukromých projektů na životní prostředí </a:t>
            </a:r>
            <a:endParaRPr lang="cs-CZ" sz="2400" dirty="0" smtClean="0"/>
          </a:p>
          <a:p>
            <a:pPr marL="0" indent="0">
              <a:buNone/>
            </a:pPr>
            <a:endParaRPr lang="cs-CZ" sz="2800" dirty="0" smtClean="0"/>
          </a:p>
          <a:p>
            <a:r>
              <a:rPr lang="cs-CZ" sz="2800" b="1" dirty="0" err="1" smtClean="0"/>
              <a:t>Naturová</a:t>
            </a:r>
            <a:r>
              <a:rPr lang="cs-CZ" sz="2800" b="1" dirty="0" smtClean="0"/>
              <a:t> směrnice (oblasti NATURA 2000)</a:t>
            </a:r>
            <a:r>
              <a:rPr lang="cs-CZ" sz="2800" dirty="0" smtClean="0"/>
              <a:t> – směrnice Rady 92/43/EHS ze dne 21. května 1992 </a:t>
            </a:r>
            <a:r>
              <a:rPr lang="cs-CZ" sz="2800" dirty="0"/>
              <a:t>o ochraně přírodních stanovišť, volně žijících živočichů a planě rostoucích rostlin</a:t>
            </a:r>
          </a:p>
          <a:p>
            <a:endParaRPr lang="cs-CZ" sz="2800" dirty="0" smtClean="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smtClean="0"/>
              <a:t>Prameny právní úpravy</a:t>
            </a:r>
            <a:endParaRPr lang="pl-PL" sz="2800" dirty="0"/>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14</a:t>
            </a:fld>
            <a:endParaRPr lang="cs-CZ"/>
          </a:p>
        </p:txBody>
      </p:sp>
    </p:spTree>
    <p:extLst>
      <p:ext uri="{BB962C8B-B14F-4D97-AF65-F5344CB8AC3E}">
        <p14:creationId xmlns:p14="http://schemas.microsoft.com/office/powerpoint/2010/main" val="34202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1154814"/>
            <a:ext cx="8229600" cy="5121275"/>
          </a:xfrm>
        </p:spPr>
        <p:txBody>
          <a:bodyPr>
            <a:normAutofit fontScale="62500" lnSpcReduction="20000"/>
          </a:bodyPr>
          <a:lstStyle/>
          <a:p>
            <a:pPr marL="0" indent="0" algn="ctr">
              <a:buNone/>
            </a:pPr>
            <a:r>
              <a:rPr lang="cs-CZ" altLang="cs-CZ" sz="3500" b="1" u="sng" dirty="0" smtClean="0"/>
              <a:t>Vnitrostátní (české) právo</a:t>
            </a:r>
          </a:p>
          <a:p>
            <a:r>
              <a:rPr lang="cs-CZ" sz="3500" b="1" dirty="0"/>
              <a:t>Zákon č. 100/2001 Sb., </a:t>
            </a:r>
            <a:r>
              <a:rPr lang="cs-CZ" sz="3500" b="1" dirty="0">
                <a:solidFill>
                  <a:srgbClr val="00B050"/>
                </a:solidFill>
              </a:rPr>
              <a:t>o posuzování vlivů na životní </a:t>
            </a:r>
            <a:r>
              <a:rPr lang="cs-CZ" sz="3500" b="1" dirty="0" smtClean="0">
                <a:solidFill>
                  <a:srgbClr val="00B050"/>
                </a:solidFill>
              </a:rPr>
              <a:t>prostředí</a:t>
            </a:r>
            <a:r>
              <a:rPr lang="cs-CZ" sz="3500" dirty="0" smtClean="0"/>
              <a:t>, ve znění pozdějších předpisů</a:t>
            </a:r>
            <a:endParaRPr lang="cs-CZ" sz="3500" dirty="0"/>
          </a:p>
          <a:p>
            <a:pPr lvl="1"/>
            <a:r>
              <a:rPr lang="cs-CZ" sz="2400" dirty="0" smtClean="0"/>
              <a:t>provádí </a:t>
            </a:r>
            <a:r>
              <a:rPr lang="cs-CZ" sz="2400" dirty="0"/>
              <a:t>směrnice EIA a SEA a upravuje i proces posuzování vlivů na oblasti </a:t>
            </a:r>
            <a:r>
              <a:rPr lang="cs-CZ" sz="2400" dirty="0" smtClean="0"/>
              <a:t>NATURA 2000</a:t>
            </a:r>
          </a:p>
          <a:p>
            <a:endParaRPr lang="cs-CZ" dirty="0"/>
          </a:p>
          <a:p>
            <a:r>
              <a:rPr lang="cs-CZ" sz="2900" dirty="0" smtClean="0"/>
              <a:t>Vyhláška č</a:t>
            </a:r>
            <a:r>
              <a:rPr lang="cs-CZ" sz="2900" dirty="0"/>
              <a:t>. </a:t>
            </a:r>
            <a:r>
              <a:rPr lang="cs-CZ" sz="2900" dirty="0" smtClean="0"/>
              <a:t>453/2017 Sb</a:t>
            </a:r>
            <a:r>
              <a:rPr lang="cs-CZ" sz="2900" dirty="0"/>
              <a:t>., o odborné způsobilosti a o úpravě některých dalších otázek souvisejících s posuzováním vlivů na životní </a:t>
            </a:r>
            <a:r>
              <a:rPr lang="cs-CZ" sz="2900" dirty="0" smtClean="0"/>
              <a:t>prostředí</a:t>
            </a:r>
          </a:p>
          <a:p>
            <a:r>
              <a:rPr lang="cs-CZ" sz="2900" dirty="0" smtClean="0"/>
              <a:t>Vyhláška č</a:t>
            </a:r>
            <a:r>
              <a:rPr lang="cs-CZ" sz="2900" dirty="0"/>
              <a:t>. 353/2004 Sb., kterou se stanoví bližší podmínky osvědčení o odborné způsobilosti pro oblast posuzování vlivů na veřejné zdraví, postup při jejich ověřování a postup při udělování a odnímání osvědčení</a:t>
            </a:r>
            <a:endParaRPr lang="cs-CZ" sz="2900" b="1" dirty="0"/>
          </a:p>
          <a:p>
            <a:pPr marL="285750" indent="-285750"/>
            <a:endParaRPr lang="cs-CZ" sz="2800" b="1" dirty="0"/>
          </a:p>
          <a:p>
            <a:pPr marL="285750" indent="-285750"/>
            <a:r>
              <a:rPr lang="cs-CZ" sz="2800" b="1" dirty="0"/>
              <a:t>Zákon č. 183/2006 Sb., o územním plánování a stavebním řádu (stavební zákon</a:t>
            </a:r>
            <a:r>
              <a:rPr lang="cs-CZ" sz="2800" b="1" dirty="0" smtClean="0"/>
              <a:t>), </a:t>
            </a:r>
            <a:r>
              <a:rPr lang="cs-CZ" sz="2800" dirty="0" smtClean="0"/>
              <a:t>ve znění pozdějších předpisů</a:t>
            </a:r>
          </a:p>
          <a:p>
            <a:pPr marL="685800" lvl="1"/>
            <a:r>
              <a:rPr lang="cs-CZ" sz="2400" dirty="0" smtClean="0"/>
              <a:t>specifická </a:t>
            </a:r>
            <a:r>
              <a:rPr lang="cs-CZ" sz="2400" dirty="0"/>
              <a:t>úprava dílčích aspektů EIA, </a:t>
            </a:r>
            <a:r>
              <a:rPr lang="cs-CZ" sz="2400" dirty="0" smtClean="0"/>
              <a:t>SEA + integrace procesů EIA do společných řízení</a:t>
            </a:r>
          </a:p>
          <a:p>
            <a:pPr marL="285750"/>
            <a:r>
              <a:rPr lang="cs-CZ" sz="2900" b="1" dirty="0" smtClean="0"/>
              <a:t>Zákon </a:t>
            </a:r>
            <a:r>
              <a:rPr lang="cs-CZ" sz="2900" b="1" dirty="0"/>
              <a:t>č. 114/1992 Sb., o ochraně přírody a </a:t>
            </a:r>
            <a:r>
              <a:rPr lang="cs-CZ" sz="2900" b="1" dirty="0" smtClean="0"/>
              <a:t>krajiny</a:t>
            </a:r>
            <a:r>
              <a:rPr lang="cs-CZ" sz="2900" dirty="0" smtClean="0"/>
              <a:t>, ve znění pozdějších předpisů</a:t>
            </a:r>
          </a:p>
          <a:p>
            <a:pPr marL="685800" lvl="1"/>
            <a:r>
              <a:rPr lang="cs-CZ" sz="2400" dirty="0" smtClean="0"/>
              <a:t>ochrana </a:t>
            </a:r>
            <a:r>
              <a:rPr lang="cs-CZ" sz="2400" dirty="0"/>
              <a:t>NATURA </a:t>
            </a:r>
            <a:r>
              <a:rPr lang="cs-CZ" sz="2400" dirty="0" smtClean="0"/>
              <a:t>2000</a:t>
            </a:r>
          </a:p>
          <a:p>
            <a:pPr marL="400050" lvl="1" indent="0">
              <a:buNone/>
            </a:pPr>
            <a:endParaRPr lang="cs-CZ" sz="2400" dirty="0" smtClean="0"/>
          </a:p>
          <a:p>
            <a:pPr marL="0" indent="0">
              <a:buNone/>
            </a:pPr>
            <a:r>
              <a:rPr lang="cs-CZ" sz="2900" dirty="0" smtClean="0"/>
              <a:t>… a další související právní předpisy</a:t>
            </a:r>
            <a:endParaRPr lang="cs-CZ" sz="2900" dirty="0"/>
          </a:p>
          <a:p>
            <a:endParaRPr lang="cs-CZ" sz="2800" dirty="0" smtClean="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smtClean="0"/>
              <a:t>Prameny právní úpravy</a:t>
            </a:r>
            <a:endParaRPr lang="pl-PL" sz="2800" dirty="0"/>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15</a:t>
            </a:fld>
            <a:endParaRPr lang="cs-CZ"/>
          </a:p>
        </p:txBody>
      </p:sp>
    </p:spTree>
    <p:extLst>
      <p:ext uri="{BB962C8B-B14F-4D97-AF65-F5344CB8AC3E}">
        <p14:creationId xmlns:p14="http://schemas.microsoft.com/office/powerpoint/2010/main" val="259087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SEA / EIA – </a:t>
            </a:r>
            <a:r>
              <a:rPr lang="cs-CZ" dirty="0" smtClean="0"/>
              <a:t>společná východiska</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16</a:t>
            </a:fld>
            <a:endParaRPr lang="cs-CZ"/>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2099" y="2119148"/>
            <a:ext cx="3011175" cy="3718252"/>
          </a:xfrm>
          <a:prstGeom prst="rect">
            <a:avLst/>
          </a:prstGeom>
        </p:spPr>
      </p:pic>
    </p:spTree>
    <p:extLst>
      <p:ext uri="{BB962C8B-B14F-4D97-AF65-F5344CB8AC3E}">
        <p14:creationId xmlns:p14="http://schemas.microsoft.com/office/powerpoint/2010/main" val="1163429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1154814"/>
            <a:ext cx="8229600" cy="5121275"/>
          </a:xfrm>
        </p:spPr>
        <p:txBody>
          <a:bodyPr>
            <a:normAutofit/>
          </a:bodyPr>
          <a:lstStyle/>
          <a:p>
            <a:endParaRPr lang="cs-CZ" altLang="cs-CZ" sz="3500" b="1" u="sng" dirty="0" smtClean="0"/>
          </a:p>
          <a:p>
            <a:endParaRPr lang="cs-CZ" sz="2800" dirty="0" smtClean="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17</a:t>
            </a:fld>
            <a:endParaRPr lang="cs-CZ"/>
          </a:p>
        </p:txBody>
      </p:sp>
      <p:pic>
        <p:nvPicPr>
          <p:cNvPr id="10"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1" name="Zaoblený obdélník 10"/>
          <p:cNvSpPr/>
          <p:nvPr/>
        </p:nvSpPr>
        <p:spPr>
          <a:xfrm>
            <a:off x="1460093" y="1116090"/>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Úvodní ustanovení (§ 1 – 3)</a:t>
            </a:r>
            <a:endParaRPr lang="cs-CZ" b="1" dirty="0"/>
          </a:p>
        </p:txBody>
      </p:sp>
      <p:sp>
        <p:nvSpPr>
          <p:cNvPr id="12" name="Zaoblený obdélník 11"/>
          <p:cNvSpPr/>
          <p:nvPr/>
        </p:nvSpPr>
        <p:spPr>
          <a:xfrm>
            <a:off x="1460093" y="1713015"/>
            <a:ext cx="6395758" cy="472244"/>
          </a:xfrm>
          <a:prstGeom prst="roundRect">
            <a:avLst/>
          </a:prstGeom>
          <a:solidFill>
            <a:schemeClr val="accent4">
              <a:lumMod val="20000"/>
              <a:lumOff val="8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záměru na životní </a:t>
            </a:r>
            <a:r>
              <a:rPr lang="cs-CZ" b="1" dirty="0" smtClean="0"/>
              <a:t>prostředí (§ 4 – 10)</a:t>
            </a:r>
            <a:endParaRPr lang="cs-CZ" b="1" dirty="0"/>
          </a:p>
        </p:txBody>
      </p:sp>
      <p:sp>
        <p:nvSpPr>
          <p:cNvPr id="13" name="Zaoblený obdélník 12"/>
          <p:cNvSpPr/>
          <p:nvPr/>
        </p:nvSpPr>
        <p:spPr>
          <a:xfrm>
            <a:off x="1460093" y="2299283"/>
            <a:ext cx="6395758" cy="472244"/>
          </a:xfrm>
          <a:prstGeom prst="roundRect">
            <a:avLst/>
          </a:prstGeom>
          <a:solidFill>
            <a:schemeClr val="accent6">
              <a:lumMod val="40000"/>
              <a:lumOff val="6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a:t>
            </a:r>
            <a:r>
              <a:rPr lang="cs-CZ" b="1" dirty="0" smtClean="0"/>
              <a:t>koncepce </a:t>
            </a:r>
            <a:r>
              <a:rPr lang="cs-CZ" b="1" dirty="0"/>
              <a:t>na životní </a:t>
            </a:r>
            <a:r>
              <a:rPr lang="cs-CZ" b="1" dirty="0" smtClean="0"/>
              <a:t>prostředí (§ 10a – 10i)</a:t>
            </a:r>
            <a:endParaRPr lang="cs-CZ" b="1" dirty="0"/>
          </a:p>
        </p:txBody>
      </p:sp>
      <p:sp>
        <p:nvSpPr>
          <p:cNvPr id="14" name="Zaoblený obdélník 13"/>
          <p:cNvSpPr/>
          <p:nvPr/>
        </p:nvSpPr>
        <p:spPr>
          <a:xfrm>
            <a:off x="1452111" y="2900727"/>
            <a:ext cx="6395549" cy="575131"/>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Posuzování vlivů na životní prostředí přesahujících hranice české republiky (§ 11 – 14b)</a:t>
            </a:r>
            <a:endParaRPr lang="cs-CZ" b="1" dirty="0"/>
          </a:p>
        </p:txBody>
      </p:sp>
      <p:sp>
        <p:nvSpPr>
          <p:cNvPr id="15" name="Zaoblený obdélník 14"/>
          <p:cNvSpPr/>
          <p:nvPr/>
        </p:nvSpPr>
        <p:spPr>
          <a:xfrm>
            <a:off x="1481817" y="3577173"/>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Ustanovení společná a přechodná (§ 15 – 24)</a:t>
            </a:r>
            <a:endParaRPr lang="cs-CZ" b="1" dirty="0"/>
          </a:p>
        </p:txBody>
      </p:sp>
      <p:sp>
        <p:nvSpPr>
          <p:cNvPr id="16" name="Zaoblený obdélník 15"/>
          <p:cNvSpPr/>
          <p:nvPr/>
        </p:nvSpPr>
        <p:spPr>
          <a:xfrm>
            <a:off x="340698" y="4128990"/>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1 – seznam záměrů</a:t>
            </a:r>
            <a:endParaRPr lang="cs-CZ" b="1" dirty="0"/>
          </a:p>
        </p:txBody>
      </p:sp>
      <p:sp>
        <p:nvSpPr>
          <p:cNvPr id="17" name="Zaoblený obdélník 16"/>
          <p:cNvSpPr/>
          <p:nvPr/>
        </p:nvSpPr>
        <p:spPr>
          <a:xfrm>
            <a:off x="340698" y="4674196"/>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2 – kritéria pro zjišťovací řízení</a:t>
            </a:r>
            <a:endParaRPr lang="cs-CZ" b="1" dirty="0"/>
          </a:p>
        </p:txBody>
      </p:sp>
      <p:sp>
        <p:nvSpPr>
          <p:cNvPr id="18" name="Zaoblený obdélník 17"/>
          <p:cNvSpPr/>
          <p:nvPr/>
        </p:nvSpPr>
        <p:spPr>
          <a:xfrm>
            <a:off x="340698" y="5213192"/>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3 – náležitosti oznámení</a:t>
            </a:r>
            <a:endParaRPr lang="cs-CZ" b="1" dirty="0"/>
          </a:p>
        </p:txBody>
      </p:sp>
      <p:sp>
        <p:nvSpPr>
          <p:cNvPr id="19" name="Zaoblený obdélník 18"/>
          <p:cNvSpPr/>
          <p:nvPr/>
        </p:nvSpPr>
        <p:spPr>
          <a:xfrm>
            <a:off x="347594" y="576429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3a – oznámení podlimitního záměru</a:t>
            </a:r>
            <a:endParaRPr lang="cs-CZ" b="1" dirty="0"/>
          </a:p>
        </p:txBody>
      </p:sp>
      <p:sp>
        <p:nvSpPr>
          <p:cNvPr id="20" name="Zaoblený obdélník 19"/>
          <p:cNvSpPr/>
          <p:nvPr/>
        </p:nvSpPr>
        <p:spPr>
          <a:xfrm>
            <a:off x="340698" y="6303751"/>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4 – náležitosti dokumentace</a:t>
            </a:r>
            <a:endParaRPr lang="cs-CZ" b="1" dirty="0"/>
          </a:p>
        </p:txBody>
      </p:sp>
      <p:sp>
        <p:nvSpPr>
          <p:cNvPr id="21" name="Zaoblený obdélník 20"/>
          <p:cNvSpPr/>
          <p:nvPr/>
        </p:nvSpPr>
        <p:spPr>
          <a:xfrm>
            <a:off x="4566320" y="413133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5 – náležitosti posudku</a:t>
            </a:r>
            <a:endParaRPr lang="cs-CZ" b="1" dirty="0"/>
          </a:p>
        </p:txBody>
      </p:sp>
      <p:sp>
        <p:nvSpPr>
          <p:cNvPr id="22" name="Zaoblený obdélník 21"/>
          <p:cNvSpPr/>
          <p:nvPr/>
        </p:nvSpPr>
        <p:spPr>
          <a:xfrm>
            <a:off x="4570894" y="4684707"/>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6 – náležitosti stanoviska</a:t>
            </a:r>
            <a:endParaRPr lang="cs-CZ" b="1" dirty="0"/>
          </a:p>
        </p:txBody>
      </p:sp>
      <p:sp>
        <p:nvSpPr>
          <p:cNvPr id="23" name="Zaoblený obdélník 22"/>
          <p:cNvSpPr/>
          <p:nvPr/>
        </p:nvSpPr>
        <p:spPr>
          <a:xfrm>
            <a:off x="4566320" y="5225090"/>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7 – náležitosti oznámení</a:t>
            </a:r>
            <a:endParaRPr lang="cs-CZ" b="1" dirty="0"/>
          </a:p>
        </p:txBody>
      </p:sp>
      <p:sp>
        <p:nvSpPr>
          <p:cNvPr id="24" name="Zaoblený obdélník 23"/>
          <p:cNvSpPr/>
          <p:nvPr/>
        </p:nvSpPr>
        <p:spPr>
          <a:xfrm>
            <a:off x="4582344" y="5769936"/>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8 – kritéria pro zjišťovací řízení</a:t>
            </a:r>
            <a:endParaRPr lang="cs-CZ" b="1" dirty="0"/>
          </a:p>
        </p:txBody>
      </p:sp>
      <p:sp>
        <p:nvSpPr>
          <p:cNvPr id="25" name="Zaoblený obdélník 24"/>
          <p:cNvSpPr/>
          <p:nvPr/>
        </p:nvSpPr>
        <p:spPr>
          <a:xfrm>
            <a:off x="4582324" y="6327868"/>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9 – náležitosti vyhodnocení koncepce</a:t>
            </a:r>
            <a:endParaRPr lang="cs-CZ" b="1" dirty="0"/>
          </a:p>
        </p:txBody>
      </p:sp>
      <p:sp>
        <p:nvSpPr>
          <p:cNvPr id="7" name="Obdélník 6"/>
          <p:cNvSpPr/>
          <p:nvPr/>
        </p:nvSpPr>
        <p:spPr>
          <a:xfrm rot="18022839">
            <a:off x="-577839" y="2215712"/>
            <a:ext cx="2521331" cy="400110"/>
          </a:xfrm>
          <a:prstGeom prst="rect">
            <a:avLst/>
          </a:prstGeom>
        </p:spPr>
        <p:txBody>
          <a:bodyPr wrap="none">
            <a:spAutoFit/>
          </a:bodyPr>
          <a:lstStyle/>
          <a:p>
            <a:r>
              <a:rPr lang="cs-CZ" sz="2000" b="1" u="sng" dirty="0">
                <a:solidFill>
                  <a:srgbClr val="00B050"/>
                </a:solidFill>
              </a:rPr>
              <a:t>Zákon č. 100/2001 Sb.</a:t>
            </a:r>
            <a:endParaRPr lang="cs-CZ" sz="2000" u="sng" dirty="0">
              <a:solidFill>
                <a:srgbClr val="00B050"/>
              </a:solidFill>
            </a:endParaRPr>
          </a:p>
        </p:txBody>
      </p:sp>
    </p:spTree>
    <p:extLst>
      <p:ext uri="{BB962C8B-B14F-4D97-AF65-F5344CB8AC3E}">
        <p14:creationId xmlns:p14="http://schemas.microsoft.com/office/powerpoint/2010/main" val="4292536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1154814"/>
            <a:ext cx="8229600" cy="5121275"/>
          </a:xfrm>
        </p:spPr>
        <p:txBody>
          <a:bodyPr>
            <a:normAutofit fontScale="85000" lnSpcReduction="10000"/>
          </a:bodyPr>
          <a:lstStyle/>
          <a:p>
            <a:pPr marL="0" indent="0" algn="ctr">
              <a:buNone/>
            </a:pPr>
            <a:r>
              <a:rPr lang="cs-CZ" sz="2800" dirty="0" smtClean="0"/>
              <a:t>Pro účely tohoto zákona </a:t>
            </a:r>
            <a:r>
              <a:rPr lang="cs-CZ" sz="2800" dirty="0" smtClean="0">
                <a:solidFill>
                  <a:srgbClr val="00B050"/>
                </a:solidFill>
              </a:rPr>
              <a:t>(</a:t>
            </a:r>
            <a:r>
              <a:rPr lang="cs-CZ" sz="2800" b="1" u="sng" dirty="0" smtClean="0">
                <a:solidFill>
                  <a:srgbClr val="00B050"/>
                </a:solidFill>
              </a:rPr>
              <a:t>zákon </a:t>
            </a:r>
            <a:r>
              <a:rPr lang="cs-CZ" sz="2800" b="1" u="sng" dirty="0">
                <a:solidFill>
                  <a:srgbClr val="00B050"/>
                </a:solidFill>
              </a:rPr>
              <a:t>č. 100/2001 Sb</a:t>
            </a:r>
            <a:r>
              <a:rPr lang="cs-CZ" sz="2800" b="1" u="sng" dirty="0" smtClean="0">
                <a:solidFill>
                  <a:srgbClr val="00B050"/>
                </a:solidFill>
              </a:rPr>
              <a:t>.</a:t>
            </a:r>
            <a:r>
              <a:rPr lang="cs-CZ" sz="2800" dirty="0" smtClean="0">
                <a:solidFill>
                  <a:srgbClr val="00B050"/>
                </a:solidFill>
              </a:rPr>
              <a:t>)</a:t>
            </a:r>
            <a:r>
              <a:rPr lang="cs-CZ" sz="2800" b="1" dirty="0" smtClean="0">
                <a:solidFill>
                  <a:srgbClr val="00B050"/>
                </a:solidFill>
              </a:rPr>
              <a:t> </a:t>
            </a:r>
            <a:r>
              <a:rPr lang="cs-CZ" sz="2800" dirty="0" smtClean="0"/>
              <a:t>se rozumí:</a:t>
            </a:r>
          </a:p>
          <a:p>
            <a:pPr marL="0" indent="0">
              <a:buNone/>
            </a:pPr>
            <a:endParaRPr lang="cs-CZ" sz="2800" dirty="0" smtClean="0"/>
          </a:p>
          <a:p>
            <a:pPr marL="0" indent="0">
              <a:buNone/>
            </a:pPr>
            <a:r>
              <a:rPr lang="cs-CZ" sz="2800" dirty="0" smtClean="0"/>
              <a:t>a</a:t>
            </a:r>
            <a:r>
              <a:rPr lang="cs-CZ" sz="2800" dirty="0"/>
              <a:t>) </a:t>
            </a:r>
            <a:r>
              <a:rPr lang="cs-CZ" sz="2800" b="1" dirty="0"/>
              <a:t>záměrem</a:t>
            </a:r>
          </a:p>
          <a:p>
            <a:pPr marL="400050" lvl="1" indent="0">
              <a:buNone/>
            </a:pPr>
            <a:r>
              <a:rPr lang="cs-CZ" sz="2400" dirty="0"/>
              <a:t>1. stavby, zařízení, činnosti a technologie uvedené v příloze č. 1 k tomuto zákonu,</a:t>
            </a:r>
          </a:p>
          <a:p>
            <a:pPr marL="400050" lvl="1" indent="0">
              <a:buNone/>
            </a:pPr>
            <a:r>
              <a:rPr lang="cs-CZ" sz="2400" dirty="0"/>
              <a:t>2. stavby, zařízení, činnosti a technologie, které podle stanoviska orgánu ochrany přírody vydaného podle zákona o ochraně přírody a krajiny mohou samostatně nebo ve spojení s jinými významně ovlivnit předmět ochrany nebo celistvost evropsky významné lokality nebo ptačí oblasti,</a:t>
            </a:r>
          </a:p>
          <a:p>
            <a:endParaRPr lang="cs-CZ" sz="2800" dirty="0"/>
          </a:p>
          <a:p>
            <a:pPr marL="0" indent="0">
              <a:buNone/>
            </a:pPr>
            <a:r>
              <a:rPr lang="cs-CZ" sz="2800" dirty="0"/>
              <a:t>b) </a:t>
            </a:r>
            <a:r>
              <a:rPr lang="cs-CZ" sz="2800" b="1" dirty="0"/>
              <a:t>koncepcí </a:t>
            </a:r>
            <a:r>
              <a:rPr lang="cs-CZ" sz="2800" dirty="0"/>
              <a:t>strategie, politiky, plány nebo programy včetně těch, které jsou spolufinancované z prostředků fondů Evropské unie, zpracované nebo zadané orgánem veřejné správy a následně orgánem veřejné správy schvalované nebo ke schválení předkládané,</a:t>
            </a:r>
            <a:endParaRPr lang="cs-CZ" sz="2800" dirty="0" smtClean="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18</a:t>
            </a:fld>
            <a:endParaRPr lang="cs-CZ"/>
          </a:p>
        </p:txBody>
      </p:sp>
      <p:sp>
        <p:nvSpPr>
          <p:cNvPr id="7" name="Bublinový popisek ve tvaru obláčku 6"/>
          <p:cNvSpPr/>
          <p:nvPr/>
        </p:nvSpPr>
        <p:spPr>
          <a:xfrm>
            <a:off x="1944579" y="1646322"/>
            <a:ext cx="1152128" cy="55370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EIA</a:t>
            </a:r>
            <a:endParaRPr lang="cs-CZ" dirty="0"/>
          </a:p>
        </p:txBody>
      </p:sp>
      <p:sp>
        <p:nvSpPr>
          <p:cNvPr id="9" name="Bublinový popisek ve tvaru obláčku 8"/>
          <p:cNvSpPr/>
          <p:nvPr/>
        </p:nvSpPr>
        <p:spPr>
          <a:xfrm>
            <a:off x="1500699" y="4077072"/>
            <a:ext cx="887760" cy="504056"/>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smtClean="0"/>
              <a:t>SEA</a:t>
            </a:r>
            <a:endParaRPr lang="cs-CZ" dirty="0"/>
          </a:p>
        </p:txBody>
      </p:sp>
    </p:spTree>
    <p:extLst>
      <p:ext uri="{BB962C8B-B14F-4D97-AF65-F5344CB8AC3E}">
        <p14:creationId xmlns:p14="http://schemas.microsoft.com/office/powerpoint/2010/main" val="24952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1216333"/>
            <a:ext cx="8229600" cy="5121275"/>
          </a:xfrm>
        </p:spPr>
        <p:txBody>
          <a:bodyPr>
            <a:normAutofit fontScale="77500" lnSpcReduction="20000"/>
          </a:bodyPr>
          <a:lstStyle/>
          <a:p>
            <a:pPr marL="0" indent="0" algn="ctr">
              <a:buNone/>
            </a:pPr>
            <a:r>
              <a:rPr lang="cs-CZ" altLang="cs-CZ" sz="2800" b="1" i="1" dirty="0" smtClean="0"/>
              <a:t>Hodnotí se charakteristika </a:t>
            </a:r>
            <a:r>
              <a:rPr lang="cs-CZ" altLang="cs-CZ" sz="2800" b="1" i="1" dirty="0"/>
              <a:t>předpokládaných vlivů </a:t>
            </a:r>
            <a:r>
              <a:rPr lang="cs-CZ" altLang="cs-CZ" sz="2800" b="1" i="1" dirty="0" smtClean="0"/>
              <a:t>na </a:t>
            </a:r>
            <a:r>
              <a:rPr lang="cs-CZ" altLang="cs-CZ" sz="2800" b="1" i="1" dirty="0"/>
              <a:t>obyvatelstvo a životní prostředí a hodnocení jejich velikosti a </a:t>
            </a:r>
            <a:r>
              <a:rPr lang="cs-CZ" altLang="cs-CZ" sz="2800" b="1" i="1" dirty="0" smtClean="0"/>
              <a:t>významnosti </a:t>
            </a:r>
            <a:r>
              <a:rPr lang="cs-CZ" altLang="cs-CZ" sz="2800" b="1" i="1" dirty="0">
                <a:solidFill>
                  <a:srgbClr val="00B050"/>
                </a:solidFill>
              </a:rPr>
              <a:t>(včetně jejich vzájemného působení a souvislostí</a:t>
            </a:r>
            <a:r>
              <a:rPr lang="cs-CZ" altLang="cs-CZ" sz="2800" b="1" i="1" dirty="0" smtClean="0">
                <a:solidFill>
                  <a:srgbClr val="00B050"/>
                </a:solidFill>
              </a:rPr>
              <a:t>) </a:t>
            </a:r>
            <a:r>
              <a:rPr lang="cs-CZ" altLang="cs-CZ" sz="2800" b="1" i="1" dirty="0" smtClean="0"/>
              <a:t>– srov. </a:t>
            </a:r>
            <a:r>
              <a:rPr lang="cs-CZ" altLang="cs-CZ" sz="2800" b="1" i="1" dirty="0" smtClean="0">
                <a:solidFill>
                  <a:srgbClr val="00B050"/>
                </a:solidFill>
              </a:rPr>
              <a:t>§ 2</a:t>
            </a:r>
            <a:endParaRPr lang="cs-CZ" altLang="cs-CZ" sz="2800" b="1" i="1" dirty="0">
              <a:solidFill>
                <a:srgbClr val="00B050"/>
              </a:solidFill>
            </a:endParaRPr>
          </a:p>
          <a:p>
            <a:endParaRPr lang="en-US" altLang="cs-CZ" sz="2800" i="1" dirty="0"/>
          </a:p>
          <a:p>
            <a:pPr marL="285750" indent="-285750"/>
            <a:r>
              <a:rPr lang="cs-CZ" altLang="cs-CZ" sz="2800" i="1" dirty="0"/>
              <a:t>Vlivy na </a:t>
            </a:r>
            <a:r>
              <a:rPr lang="cs-CZ" altLang="cs-CZ" sz="2800" b="1" i="1" dirty="0">
                <a:solidFill>
                  <a:srgbClr val="FF0000"/>
                </a:solidFill>
              </a:rPr>
              <a:t>obyvatelstvo a veřejné zdraví</a:t>
            </a:r>
          </a:p>
          <a:p>
            <a:pPr marL="285750" indent="-285750"/>
            <a:r>
              <a:rPr lang="cs-CZ" altLang="cs-CZ" sz="2800" i="1" dirty="0"/>
              <a:t>Vlivy na </a:t>
            </a:r>
            <a:r>
              <a:rPr lang="cs-CZ" altLang="cs-CZ" sz="2800" b="1" i="1" dirty="0">
                <a:solidFill>
                  <a:srgbClr val="FF0000"/>
                </a:solidFill>
              </a:rPr>
              <a:t>ovzduší a klima </a:t>
            </a:r>
          </a:p>
          <a:p>
            <a:pPr marL="285750" indent="-285750"/>
            <a:r>
              <a:rPr lang="cs-CZ" altLang="cs-CZ" sz="2800" i="1" dirty="0"/>
              <a:t>Vlivy na </a:t>
            </a:r>
            <a:r>
              <a:rPr lang="cs-CZ" altLang="cs-CZ" sz="2800" b="1" i="1" dirty="0">
                <a:solidFill>
                  <a:srgbClr val="FF0000"/>
                </a:solidFill>
              </a:rPr>
              <a:t>hlukovou situaci </a:t>
            </a:r>
            <a:r>
              <a:rPr lang="cs-CZ" altLang="cs-CZ" sz="2800" i="1" dirty="0"/>
              <a:t>a event. další fyzikální a biologické charakteristiky</a:t>
            </a:r>
          </a:p>
          <a:p>
            <a:pPr marL="285750" indent="-285750"/>
            <a:r>
              <a:rPr lang="cs-CZ" altLang="cs-CZ" sz="2800" i="1" dirty="0"/>
              <a:t>Vlivy na </a:t>
            </a:r>
            <a:r>
              <a:rPr lang="cs-CZ" altLang="cs-CZ" sz="2800" b="1" i="1" dirty="0">
                <a:solidFill>
                  <a:srgbClr val="FF0000"/>
                </a:solidFill>
              </a:rPr>
              <a:t>povrchové a podzemní vody</a:t>
            </a:r>
          </a:p>
          <a:p>
            <a:pPr marL="285750" indent="-285750"/>
            <a:r>
              <a:rPr lang="cs-CZ" altLang="cs-CZ" sz="2800" i="1" dirty="0"/>
              <a:t>Vlivy na </a:t>
            </a:r>
            <a:r>
              <a:rPr lang="cs-CZ" altLang="cs-CZ" sz="2800" b="1" i="1" dirty="0">
                <a:solidFill>
                  <a:srgbClr val="FF0000"/>
                </a:solidFill>
              </a:rPr>
              <a:t>půdu</a:t>
            </a:r>
          </a:p>
          <a:p>
            <a:pPr marL="285750" indent="-285750"/>
            <a:r>
              <a:rPr lang="cs-CZ" altLang="cs-CZ" sz="2800" i="1" dirty="0"/>
              <a:t>Vlivy na </a:t>
            </a:r>
            <a:r>
              <a:rPr lang="cs-CZ" altLang="cs-CZ" sz="2800" b="1" i="1" dirty="0">
                <a:solidFill>
                  <a:srgbClr val="FF0000"/>
                </a:solidFill>
              </a:rPr>
              <a:t>horninové prostředí a přírodní zdroje</a:t>
            </a:r>
          </a:p>
          <a:p>
            <a:pPr marL="285750" indent="-285750"/>
            <a:r>
              <a:rPr lang="cs-CZ" altLang="cs-CZ" sz="2800" i="1" dirty="0"/>
              <a:t>Vlivy na </a:t>
            </a:r>
            <a:r>
              <a:rPr lang="cs-CZ" altLang="cs-CZ" sz="2800" b="1" i="1" dirty="0">
                <a:solidFill>
                  <a:srgbClr val="FF0000"/>
                </a:solidFill>
              </a:rPr>
              <a:t>biologickou rozmanitost</a:t>
            </a:r>
          </a:p>
          <a:p>
            <a:pPr marL="285750" indent="-285750"/>
            <a:r>
              <a:rPr lang="cs-CZ" altLang="cs-CZ" sz="2800" i="1" dirty="0"/>
              <a:t>Vlivy na </a:t>
            </a:r>
            <a:r>
              <a:rPr lang="cs-CZ" altLang="cs-CZ" sz="2800" b="1" i="1" dirty="0">
                <a:solidFill>
                  <a:srgbClr val="FF0000"/>
                </a:solidFill>
              </a:rPr>
              <a:t>krajinu a její ekologické funkce</a:t>
            </a:r>
          </a:p>
          <a:p>
            <a:pPr marL="285750" indent="-285750"/>
            <a:r>
              <a:rPr lang="cs-CZ" altLang="cs-CZ" sz="2800" i="1" dirty="0"/>
              <a:t>Vlivy na </a:t>
            </a:r>
            <a:r>
              <a:rPr lang="cs-CZ" altLang="cs-CZ" sz="2800" b="1" i="1" dirty="0">
                <a:solidFill>
                  <a:srgbClr val="FF0000"/>
                </a:solidFill>
              </a:rPr>
              <a:t>hmotný majetek a kulturní dědictví včetně architektonických a archeologických aspektů</a:t>
            </a:r>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19</a:t>
            </a:fld>
            <a:endParaRPr lang="cs-CZ"/>
          </a:p>
        </p:txBody>
      </p:sp>
    </p:spTree>
    <p:extLst>
      <p:ext uri="{BB962C8B-B14F-4D97-AF65-F5344CB8AC3E}">
        <p14:creationId xmlns:p14="http://schemas.microsoft.com/office/powerpoint/2010/main" val="462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67544" y="1340769"/>
            <a:ext cx="8229600" cy="4652748"/>
          </a:xfrm>
        </p:spPr>
        <p:txBody>
          <a:bodyPr>
            <a:normAutofit fontScale="92500" lnSpcReduction="20000"/>
          </a:bodyPr>
          <a:lstStyle/>
          <a:p>
            <a:r>
              <a:rPr lang="cs-CZ" sz="2700" dirty="0" smtClean="0"/>
              <a:t>Co to vlastně je a k čemu je to dobré?</a:t>
            </a:r>
          </a:p>
          <a:p>
            <a:r>
              <a:rPr lang="cs-CZ" sz="2700" dirty="0" smtClean="0"/>
              <a:t>Prameny právní úpravy</a:t>
            </a:r>
          </a:p>
          <a:p>
            <a:r>
              <a:rPr lang="cs-CZ" sz="2700" dirty="0" smtClean="0"/>
              <a:t>SEA / EIA – společná východiska</a:t>
            </a:r>
          </a:p>
          <a:p>
            <a:r>
              <a:rPr lang="cs-CZ" sz="2700" dirty="0" smtClean="0"/>
              <a:t>SEA – předmět a postup posuzování</a:t>
            </a:r>
          </a:p>
          <a:p>
            <a:r>
              <a:rPr lang="cs-CZ" sz="2700" dirty="0" smtClean="0"/>
              <a:t>EIA – předmět a postup posuzování</a:t>
            </a:r>
          </a:p>
          <a:p>
            <a:r>
              <a:rPr lang="cs-CZ" sz="2700" dirty="0" smtClean="0"/>
              <a:t>EIA a „navazující řízení“ </a:t>
            </a:r>
          </a:p>
          <a:p>
            <a:r>
              <a:rPr lang="cs-CZ" sz="2700" dirty="0" smtClean="0"/>
              <a:t>Účast veřejnosti v procesech SEA / EIA a přístup k soudní ochraně</a:t>
            </a:r>
          </a:p>
          <a:p>
            <a:r>
              <a:rPr lang="cs-CZ" sz="2700" dirty="0" smtClean="0"/>
              <a:t>Specifika </a:t>
            </a:r>
            <a:r>
              <a:rPr lang="cs-CZ" sz="2700" dirty="0" err="1" smtClean="0"/>
              <a:t>naturového</a:t>
            </a:r>
            <a:r>
              <a:rPr lang="cs-CZ" sz="2700" dirty="0" smtClean="0"/>
              <a:t> hodnocení a přeshraničního posuzování vlivů</a:t>
            </a:r>
          </a:p>
          <a:p>
            <a:r>
              <a:rPr lang="cs-CZ" sz="2700" dirty="0" smtClean="0"/>
              <a:t>Několik příkladů z judikatury</a:t>
            </a:r>
          </a:p>
          <a:p>
            <a:r>
              <a:rPr lang="cs-CZ" sz="2700" dirty="0" smtClean="0"/>
              <a:t>Závěr a otázky</a:t>
            </a:r>
          </a:p>
          <a:p>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4" name="TextovéPole 3"/>
          <p:cNvSpPr txBox="1"/>
          <p:nvPr/>
        </p:nvSpPr>
        <p:spPr>
          <a:xfrm>
            <a:off x="1691680" y="394227"/>
            <a:ext cx="6624736" cy="477054"/>
          </a:xfrm>
          <a:prstGeom prst="rect">
            <a:avLst/>
          </a:prstGeom>
          <a:noFill/>
        </p:spPr>
        <p:txBody>
          <a:bodyPr wrap="square" rtlCol="0">
            <a:spAutoFit/>
          </a:bodyPr>
          <a:lstStyle/>
          <a:p>
            <a:r>
              <a:rPr lang="cs-CZ" sz="2500" dirty="0" smtClean="0"/>
              <a:t>Obsah</a:t>
            </a:r>
            <a:endParaRPr lang="cs-CZ" sz="2500" dirty="0"/>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a:t>
            </a:fld>
            <a:endParaRPr lang="cs-CZ"/>
          </a:p>
        </p:txBody>
      </p:sp>
    </p:spTree>
    <p:extLst>
      <p:ext uri="{BB962C8B-B14F-4D97-AF65-F5344CB8AC3E}">
        <p14:creationId xmlns:p14="http://schemas.microsoft.com/office/powerpoint/2010/main" val="2068204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1154814"/>
            <a:ext cx="8229600" cy="5121275"/>
          </a:xfrm>
        </p:spPr>
        <p:txBody>
          <a:bodyPr>
            <a:normAutofit/>
          </a:bodyPr>
          <a:lstStyle/>
          <a:p>
            <a:pPr marL="0" indent="0" algn="ctr">
              <a:buNone/>
            </a:pPr>
            <a:r>
              <a:rPr lang="cs-CZ" altLang="cs-CZ" sz="2700" b="1" u="sng" dirty="0" smtClean="0"/>
              <a:t>Principy posuzování vlivů na životní prostředí</a:t>
            </a:r>
          </a:p>
          <a:p>
            <a:pPr marL="0" indent="0" algn="ctr">
              <a:buNone/>
            </a:pPr>
            <a:endParaRPr lang="cs-CZ" altLang="cs-CZ" sz="1500" b="1" u="sng" dirty="0" smtClean="0"/>
          </a:p>
          <a:p>
            <a:pPr marL="457200" indent="-457200"/>
            <a:r>
              <a:rPr lang="cs-CZ" sz="2200" b="1" dirty="0"/>
              <a:t>Zásada výběru aktivit podléhajících posuzování </a:t>
            </a:r>
            <a:r>
              <a:rPr lang="cs-CZ" sz="2200" b="1" dirty="0" smtClean="0"/>
              <a:t>vlivů</a:t>
            </a:r>
          </a:p>
          <a:p>
            <a:pPr marL="857250" lvl="1" indent="-457200"/>
            <a:r>
              <a:rPr lang="cs-CZ" sz="1800" dirty="0"/>
              <a:t>t</a:t>
            </a:r>
            <a:r>
              <a:rPr lang="cs-CZ" sz="1800" dirty="0" smtClean="0"/>
              <a:t>axativní </a:t>
            </a:r>
            <a:r>
              <a:rPr lang="cs-CZ" sz="1800" dirty="0"/>
              <a:t>vyjmenování předmětných aktivit podléhajících </a:t>
            </a:r>
            <a:r>
              <a:rPr lang="cs-CZ" sz="1800" dirty="0" smtClean="0"/>
              <a:t>posouzení</a:t>
            </a:r>
          </a:p>
          <a:p>
            <a:pPr marL="857250" lvl="1" indent="-457200"/>
            <a:r>
              <a:rPr lang="cs-CZ" sz="1800" dirty="0" smtClean="0"/>
              <a:t>předběžné </a:t>
            </a:r>
            <a:r>
              <a:rPr lang="cs-CZ" sz="1800" dirty="0"/>
              <a:t>hodnocení jednotlivých záměrů či </a:t>
            </a:r>
            <a:r>
              <a:rPr lang="cs-CZ" sz="1800" dirty="0" smtClean="0"/>
              <a:t>koncepcí</a:t>
            </a:r>
            <a:endParaRPr lang="cs-CZ" altLang="cs-CZ" sz="1800" i="1" dirty="0"/>
          </a:p>
          <a:p>
            <a:pPr marL="457200" indent="-457200"/>
            <a:r>
              <a:rPr lang="cs-CZ" sz="2200" b="1" dirty="0"/>
              <a:t>Zásada komplexnosti</a:t>
            </a:r>
          </a:p>
          <a:p>
            <a:pPr marL="457200" indent="-457200"/>
            <a:r>
              <a:rPr lang="cs-CZ" sz="2200" b="1" dirty="0"/>
              <a:t>Zásada alternativního řešení</a:t>
            </a:r>
          </a:p>
          <a:p>
            <a:pPr marL="457200" indent="-457200"/>
            <a:r>
              <a:rPr lang="cs-CZ" sz="2200" b="1" dirty="0"/>
              <a:t>Zásada včasnosti</a:t>
            </a:r>
          </a:p>
          <a:p>
            <a:pPr marL="457200" indent="-457200"/>
            <a:r>
              <a:rPr lang="cs-CZ" sz="2200" b="1" dirty="0"/>
              <a:t>Zásada účasti odborníků</a:t>
            </a:r>
          </a:p>
          <a:p>
            <a:pPr marL="457200" indent="-457200"/>
            <a:r>
              <a:rPr lang="cs-CZ" sz="2200" b="1" dirty="0"/>
              <a:t>Zásada účasti veřejnosti</a:t>
            </a:r>
          </a:p>
          <a:p>
            <a:pPr marL="457200" indent="-457200"/>
            <a:r>
              <a:rPr lang="cs-CZ" sz="2200" b="1" dirty="0"/>
              <a:t>Zásada odborné kontroly neboli </a:t>
            </a:r>
            <a:r>
              <a:rPr lang="cs-CZ" sz="2200" b="1" dirty="0" err="1"/>
              <a:t>dvoustupňovitosti</a:t>
            </a:r>
            <a:endParaRPr lang="cs-CZ" sz="2200" b="1" dirty="0"/>
          </a:p>
          <a:p>
            <a:pPr marL="457200" indent="-457200"/>
            <a:r>
              <a:rPr lang="cs-CZ" sz="2200" b="1" dirty="0"/>
              <a:t>Zásada transparentnosti a spolupráce</a:t>
            </a:r>
            <a:endParaRPr lang="en-US" altLang="cs-CZ" sz="2200" b="1" i="1" dirty="0"/>
          </a:p>
          <a:p>
            <a:endParaRPr lang="cs-CZ" altLang="cs-CZ" sz="3500" b="1" u="sng" dirty="0" smtClean="0"/>
          </a:p>
          <a:p>
            <a:endParaRPr lang="cs-CZ" sz="2800" dirty="0" smtClean="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20</a:t>
            </a:fld>
            <a:endParaRPr lang="cs-CZ"/>
          </a:p>
        </p:txBody>
      </p:sp>
    </p:spTree>
    <p:extLst>
      <p:ext uri="{BB962C8B-B14F-4D97-AF65-F5344CB8AC3E}">
        <p14:creationId xmlns:p14="http://schemas.microsoft.com/office/powerpoint/2010/main" val="38072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2266747"/>
            <a:ext cx="8229600" cy="4273126"/>
          </a:xfrm>
        </p:spPr>
        <p:txBody>
          <a:bodyPr>
            <a:normAutofit fontScale="77500" lnSpcReduction="20000"/>
          </a:bodyPr>
          <a:lstStyle/>
          <a:p>
            <a:pPr marL="0" indent="0">
              <a:buNone/>
            </a:pPr>
            <a:r>
              <a:rPr lang="cs-CZ" altLang="cs-CZ" sz="2800" b="1" dirty="0"/>
              <a:t>Účel zjišťovacího řízení, které se někdy označuje jako tzv. „malá EIA“ nebo „malá SEA“, je dvojí:</a:t>
            </a:r>
          </a:p>
          <a:p>
            <a:pPr marL="0" indent="0">
              <a:buNone/>
            </a:pPr>
            <a:endParaRPr lang="cs-CZ" altLang="cs-CZ" sz="2800" b="1" i="1" dirty="0" smtClean="0"/>
          </a:p>
          <a:p>
            <a:r>
              <a:rPr lang="cs-CZ" altLang="cs-CZ" sz="2800" i="1" dirty="0" smtClean="0"/>
              <a:t>určit</a:t>
            </a:r>
            <a:r>
              <a:rPr lang="cs-CZ" altLang="cs-CZ" sz="2800" i="1" dirty="0"/>
              <a:t>, </a:t>
            </a:r>
            <a:r>
              <a:rPr lang="cs-CZ" altLang="cs-CZ" sz="2800" b="1" i="1" dirty="0"/>
              <a:t>zda</a:t>
            </a:r>
            <a:r>
              <a:rPr lang="cs-CZ" altLang="cs-CZ" sz="2800" i="1" dirty="0"/>
              <a:t> </a:t>
            </a:r>
            <a:r>
              <a:rPr lang="cs-CZ" altLang="cs-CZ" sz="2800" i="1" dirty="0" smtClean="0"/>
              <a:t>záměr </a:t>
            </a:r>
            <a:r>
              <a:rPr lang="cs-CZ" altLang="cs-CZ" sz="2100" i="1" dirty="0" smtClean="0"/>
              <a:t>(čti dále „nebo koncepce“) </a:t>
            </a:r>
            <a:r>
              <a:rPr lang="cs-CZ" altLang="cs-CZ" sz="2800" i="1" dirty="0" smtClean="0"/>
              <a:t>bude </a:t>
            </a:r>
            <a:r>
              <a:rPr lang="cs-CZ" altLang="cs-CZ" sz="2800" i="1" dirty="0"/>
              <a:t>nebo nebude předmětem posuzování, </a:t>
            </a:r>
            <a:endParaRPr lang="cs-CZ" altLang="cs-CZ" sz="2800" i="1" dirty="0" smtClean="0"/>
          </a:p>
          <a:p>
            <a:r>
              <a:rPr lang="cs-CZ" altLang="cs-CZ" sz="2800" i="1" dirty="0" smtClean="0"/>
              <a:t>určit </a:t>
            </a:r>
            <a:r>
              <a:rPr lang="cs-CZ" altLang="cs-CZ" sz="2800" b="1" i="1" dirty="0"/>
              <a:t>rozsah</a:t>
            </a:r>
            <a:r>
              <a:rPr lang="cs-CZ" altLang="cs-CZ" sz="2800" i="1" dirty="0"/>
              <a:t> posouzení </a:t>
            </a:r>
            <a:r>
              <a:rPr lang="cs-CZ" altLang="cs-CZ" sz="2800" i="1" dirty="0" smtClean="0"/>
              <a:t>vlivů záměru s </a:t>
            </a:r>
            <a:r>
              <a:rPr lang="cs-CZ" altLang="cs-CZ" sz="2800" i="1" dirty="0"/>
              <a:t>ohledem na jeho povahu či specifické faktory životního prostředí apod.</a:t>
            </a:r>
          </a:p>
          <a:p>
            <a:pPr marL="0" indent="0" algn="just">
              <a:buNone/>
            </a:pPr>
            <a:endParaRPr lang="cs-CZ" altLang="cs-CZ" sz="1300" i="1" dirty="0" smtClean="0"/>
          </a:p>
          <a:p>
            <a:pPr marL="0" indent="0" algn="just">
              <a:buNone/>
            </a:pPr>
            <a:r>
              <a:rPr lang="cs-CZ" altLang="cs-CZ" sz="2800" i="1" dirty="0" smtClean="0"/>
              <a:t>Ve </a:t>
            </a:r>
            <a:r>
              <a:rPr lang="cs-CZ" altLang="cs-CZ" sz="2800" i="1" dirty="0"/>
              <a:t>zjišťovacím řízení tak dochází k upřesnění informací, které je vhodné uvést do dokumentace vlivů záměru. Vyhodnocení, zda záměr bude posuzovány v procesu EIA, bývá také označován anglickým termínem </a:t>
            </a:r>
            <a:r>
              <a:rPr lang="cs-CZ" altLang="cs-CZ" sz="2800" b="1" i="1" dirty="0" err="1" smtClean="0">
                <a:solidFill>
                  <a:schemeClr val="accent5"/>
                </a:solidFill>
              </a:rPr>
              <a:t>screening</a:t>
            </a:r>
            <a:r>
              <a:rPr lang="cs-CZ" altLang="cs-CZ" sz="2800" i="1" dirty="0" smtClean="0"/>
              <a:t>. V </a:t>
            </a:r>
            <a:r>
              <a:rPr lang="cs-CZ" altLang="cs-CZ" sz="2800" i="1" dirty="0"/>
              <a:t>případě, že je v rámci </a:t>
            </a:r>
            <a:r>
              <a:rPr lang="cs-CZ" altLang="cs-CZ" sz="2800" i="1" dirty="0" err="1"/>
              <a:t>screeningu</a:t>
            </a:r>
            <a:r>
              <a:rPr lang="cs-CZ" altLang="cs-CZ" sz="2800" i="1" dirty="0"/>
              <a:t> zjištěno, že záměr má být posouzen, přistoupí se k tzv. </a:t>
            </a:r>
            <a:r>
              <a:rPr lang="cs-CZ" altLang="cs-CZ" sz="2800" b="1" i="1" dirty="0" err="1" smtClean="0">
                <a:solidFill>
                  <a:schemeClr val="accent5"/>
                </a:solidFill>
              </a:rPr>
              <a:t>scopingu</a:t>
            </a:r>
            <a:r>
              <a:rPr lang="cs-CZ" altLang="cs-CZ" sz="2800" i="1" dirty="0" smtClean="0"/>
              <a:t>, </a:t>
            </a:r>
            <a:r>
              <a:rPr lang="cs-CZ" altLang="cs-CZ" sz="2800" i="1" dirty="0"/>
              <a:t>tedy ke stanovení rozsahu informací k doplnění.</a:t>
            </a:r>
            <a:endParaRPr lang="cs-CZ" altLang="cs-CZ" sz="2800" i="1" dirty="0">
              <a:solidFill>
                <a:srgbClr val="FF0000"/>
              </a:solidFill>
            </a:endParaRPr>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21</a:t>
            </a:fld>
            <a:endParaRPr lang="cs-CZ"/>
          </a:p>
        </p:txBody>
      </p:sp>
      <p:sp>
        <p:nvSpPr>
          <p:cNvPr id="7" name="Ovál 6"/>
          <p:cNvSpPr/>
          <p:nvPr/>
        </p:nvSpPr>
        <p:spPr>
          <a:xfrm>
            <a:off x="5619735" y="1034186"/>
            <a:ext cx="2808312" cy="108012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Posouzení vlivů („velká SEA / EIA“)</a:t>
            </a:r>
            <a:endParaRPr lang="cs-CZ" dirty="0"/>
          </a:p>
        </p:txBody>
      </p:sp>
      <p:cxnSp>
        <p:nvCxnSpPr>
          <p:cNvPr id="10" name="Přímá spojnice se šipkou 9"/>
          <p:cNvCxnSpPr/>
          <p:nvPr/>
        </p:nvCxnSpPr>
        <p:spPr>
          <a:xfrm>
            <a:off x="4005894" y="1560256"/>
            <a:ext cx="1368152" cy="1399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ál 12"/>
          <p:cNvSpPr/>
          <p:nvPr/>
        </p:nvSpPr>
        <p:spPr>
          <a:xfrm>
            <a:off x="951893" y="1044009"/>
            <a:ext cx="28083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Zjišťovací řízení („malá SEA / EIA“)</a:t>
            </a:r>
            <a:endParaRPr lang="cs-CZ" dirty="0"/>
          </a:p>
        </p:txBody>
      </p:sp>
    </p:spTree>
    <p:extLst>
      <p:ext uri="{BB962C8B-B14F-4D97-AF65-F5344CB8AC3E}">
        <p14:creationId xmlns:p14="http://schemas.microsoft.com/office/powerpoint/2010/main" val="6417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smtClean="0"/>
              <a:t>SEA – předmět a postup posuzování </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22</a:t>
            </a:fld>
            <a:endParaRPr lang="cs-CZ"/>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132856"/>
            <a:ext cx="2574032" cy="3861048"/>
          </a:xfrm>
          <a:prstGeom prst="rect">
            <a:avLst/>
          </a:prstGeom>
        </p:spPr>
      </p:pic>
    </p:spTree>
    <p:extLst>
      <p:ext uri="{BB962C8B-B14F-4D97-AF65-F5344CB8AC3E}">
        <p14:creationId xmlns:p14="http://schemas.microsoft.com/office/powerpoint/2010/main" val="3442730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fontScale="77500" lnSpcReduction="20000"/>
          </a:bodyPr>
          <a:lstStyle/>
          <a:p>
            <a:pPr marL="0" indent="0">
              <a:buNone/>
            </a:pPr>
            <a:r>
              <a:rPr lang="cs-CZ" sz="2800" dirty="0" smtClean="0"/>
              <a:t>Předmětem </a:t>
            </a:r>
            <a:r>
              <a:rPr lang="cs-CZ" sz="2800" dirty="0"/>
              <a:t>posuzování vlivů koncepce na životní </a:t>
            </a:r>
            <a:r>
              <a:rPr lang="cs-CZ" sz="2800" dirty="0" smtClean="0"/>
              <a:t>prostředí jsou </a:t>
            </a:r>
            <a:r>
              <a:rPr lang="cs-CZ" sz="2800" dirty="0" smtClean="0">
                <a:solidFill>
                  <a:srgbClr val="00B050"/>
                </a:solidFill>
              </a:rPr>
              <a:t>(§ 10a + příloha č. 1)</a:t>
            </a:r>
            <a:endParaRPr lang="cs-CZ" sz="2800" dirty="0">
              <a:solidFill>
                <a:srgbClr val="00B050"/>
              </a:solidFill>
            </a:endParaRPr>
          </a:p>
          <a:p>
            <a:r>
              <a:rPr lang="cs-CZ" sz="2800" dirty="0" smtClean="0">
                <a:solidFill>
                  <a:srgbClr val="FF0000"/>
                </a:solidFill>
              </a:rPr>
              <a:t>VŽDY: </a:t>
            </a:r>
          </a:p>
          <a:p>
            <a:pPr lvl="1"/>
            <a:r>
              <a:rPr lang="cs-CZ" sz="2400" dirty="0" smtClean="0"/>
              <a:t>koncepce</a:t>
            </a:r>
            <a:r>
              <a:rPr lang="cs-CZ" sz="2400" dirty="0"/>
              <a:t>, které stanoví rámec pro budoucí povolení záměrů uvedených v příloze č. 1, zpracovávané v oblasti zemědělství, lesního hospodářství, myslivosti, rybářství, nakládání s povrchovými nebo podzemními vodami, energetiky, průmyslu, dopravy, odpadového hospodářství, telekomunikací, cestovního ruchu, územního plánování, regionálního rozvoje a životního prostředí včetně ochrany přírody, </a:t>
            </a:r>
            <a:endParaRPr lang="cs-CZ" sz="2400" dirty="0" smtClean="0"/>
          </a:p>
          <a:p>
            <a:pPr lvl="1"/>
            <a:r>
              <a:rPr lang="cs-CZ" sz="2400" dirty="0" smtClean="0"/>
              <a:t>koncepce</a:t>
            </a:r>
            <a:r>
              <a:rPr lang="cs-CZ" sz="2400" dirty="0"/>
              <a:t>, u kterých podle stanoviska orgánu ochrany přírody nelze vyloučit významný vliv na předmět ochrany nebo celistvost evropsky významné lokality nebo ptačí oblasti podle zákona o ochraně přírody a </a:t>
            </a:r>
            <a:r>
              <a:rPr lang="cs-CZ" sz="2400" dirty="0" smtClean="0"/>
              <a:t>krajiny (oblasti NATURA 2000)</a:t>
            </a:r>
          </a:p>
          <a:p>
            <a:r>
              <a:rPr lang="cs-CZ" sz="2800" dirty="0" smtClean="0">
                <a:solidFill>
                  <a:srgbClr val="FF0000"/>
                </a:solidFill>
              </a:rPr>
              <a:t>ZJIŠŤOVACÍ ŘÍZENÍ:</a:t>
            </a:r>
          </a:p>
          <a:p>
            <a:pPr lvl="1"/>
            <a:r>
              <a:rPr lang="cs-CZ" sz="2400" dirty="0" smtClean="0"/>
              <a:t>výše uvedené koncepce, u </a:t>
            </a:r>
            <a:r>
              <a:rPr lang="cs-CZ" sz="2400" dirty="0"/>
              <a:t>nichž je dotčené území tvořeno územním obvodem jedné nebo několika obcí, které stanoví využití území místního významu</a:t>
            </a:r>
            <a:r>
              <a:rPr lang="cs-CZ" sz="2400" dirty="0" smtClean="0"/>
              <a:t>,</a:t>
            </a:r>
          </a:p>
          <a:p>
            <a:pPr lvl="1"/>
            <a:r>
              <a:rPr lang="cs-CZ" sz="2400" dirty="0"/>
              <a:t>z</a:t>
            </a:r>
            <a:r>
              <a:rPr lang="cs-CZ" sz="2400" dirty="0" smtClean="0"/>
              <a:t>měny koncepcí</a:t>
            </a:r>
          </a:p>
          <a:p>
            <a:pPr marL="457200" lvl="1" indent="0">
              <a:buNone/>
            </a:pPr>
            <a:endParaRPr lang="cs-CZ" sz="900" dirty="0" smtClean="0"/>
          </a:p>
          <a:p>
            <a:pPr marL="0" indent="0">
              <a:buNone/>
            </a:pPr>
            <a:r>
              <a:rPr lang="cs-CZ" sz="2800" dirty="0" smtClean="0">
                <a:solidFill>
                  <a:srgbClr val="00B050"/>
                </a:solidFill>
              </a:rPr>
              <a:t>§ 10a odst. 4</a:t>
            </a:r>
            <a:r>
              <a:rPr lang="cs-CZ" sz="2800" b="1" dirty="0" smtClean="0">
                <a:solidFill>
                  <a:srgbClr val="00B050"/>
                </a:solidFill>
              </a:rPr>
              <a:t> </a:t>
            </a:r>
            <a:r>
              <a:rPr lang="cs-CZ" sz="2800" dirty="0" smtClean="0"/>
              <a:t>– které koncepce </a:t>
            </a:r>
            <a:r>
              <a:rPr lang="cs-CZ" sz="2800" b="1" dirty="0" smtClean="0"/>
              <a:t>nejsou </a:t>
            </a:r>
            <a:r>
              <a:rPr lang="cs-CZ" sz="2800" dirty="0" smtClean="0"/>
              <a:t>předmětem posuzování</a:t>
            </a:r>
            <a:endParaRPr lang="cs-CZ" sz="2400" dirty="0" smtClean="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23</a:t>
            </a:fld>
            <a:endParaRPr lang="cs-CZ"/>
          </a:p>
        </p:txBody>
      </p:sp>
    </p:spTree>
    <p:extLst>
      <p:ext uri="{BB962C8B-B14F-4D97-AF65-F5344CB8AC3E}">
        <p14:creationId xmlns:p14="http://schemas.microsoft.com/office/powerpoint/2010/main" val="198572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1"/>
            <a:ext cx="8229600" cy="5093882"/>
          </a:xfrm>
        </p:spPr>
        <p:txBody>
          <a:bodyPr>
            <a:normAutofit fontScale="85000" lnSpcReduction="20000"/>
          </a:bodyPr>
          <a:lstStyle/>
          <a:p>
            <a:pPr marL="0" indent="0" algn="ctr">
              <a:buNone/>
            </a:pPr>
            <a:r>
              <a:rPr lang="cs-CZ" sz="2800" b="1" u="sng" dirty="0" smtClean="0"/>
              <a:t>Příklady koncepcí</a:t>
            </a:r>
          </a:p>
          <a:p>
            <a:pPr marL="285750" indent="-285750"/>
            <a:r>
              <a:rPr lang="cs-CZ" sz="2600" dirty="0"/>
              <a:t>Dopravní politika ČR a krajské dopravní koncepce, </a:t>
            </a:r>
          </a:p>
          <a:p>
            <a:pPr marL="285750" indent="-285750"/>
            <a:r>
              <a:rPr lang="cs-CZ" sz="2600" dirty="0"/>
              <a:t>Plány odpadového hospodářství – pro ČR a pro jednotlivé kraje,</a:t>
            </a:r>
          </a:p>
          <a:p>
            <a:pPr marL="285750" indent="-285750"/>
            <a:r>
              <a:rPr lang="cs-CZ" sz="2600" dirty="0"/>
              <a:t>Národní rozvojový plán ČR,</a:t>
            </a:r>
          </a:p>
          <a:p>
            <a:pPr marL="285750" indent="-285750"/>
            <a:r>
              <a:rPr lang="cs-CZ" sz="2600" dirty="0"/>
              <a:t>Státní energetická koncepce a krajské energetické koncepce,</a:t>
            </a:r>
          </a:p>
          <a:p>
            <a:pPr marL="285750" indent="-285750"/>
            <a:r>
              <a:rPr lang="cs-CZ" sz="2600" dirty="0"/>
              <a:t>Programy rozvoje krajů a měst,</a:t>
            </a:r>
          </a:p>
          <a:p>
            <a:pPr marL="285750" indent="-285750"/>
            <a:r>
              <a:rPr lang="cs-CZ" sz="2600" dirty="0"/>
              <a:t>Krajské koncepce ochrany přírody,</a:t>
            </a:r>
          </a:p>
          <a:p>
            <a:pPr marL="285750" indent="-285750"/>
            <a:r>
              <a:rPr lang="cs-CZ" sz="2600" dirty="0" smtClean="0"/>
              <a:t>Zásady územního rozvoje, politika územního rozvoje</a:t>
            </a:r>
          </a:p>
          <a:p>
            <a:pPr marL="285750" indent="-285750"/>
            <a:r>
              <a:rPr lang="cs-CZ" sz="2600" dirty="0" smtClean="0"/>
              <a:t>apod.</a:t>
            </a:r>
            <a:endParaRPr lang="cs-CZ" sz="2600" dirty="0"/>
          </a:p>
          <a:p>
            <a:pPr marL="0" indent="0">
              <a:buNone/>
            </a:pPr>
            <a:endParaRPr lang="cs-CZ" sz="2600" dirty="0" smtClean="0"/>
          </a:p>
          <a:p>
            <a:endParaRPr lang="cs-CZ" sz="2600" dirty="0" smtClean="0"/>
          </a:p>
          <a:p>
            <a:pPr lvl="1"/>
            <a:endParaRPr lang="cs-CZ" sz="2600" dirty="0"/>
          </a:p>
          <a:p>
            <a:pPr marL="285750" indent="-285750"/>
            <a:r>
              <a:rPr lang="cs-CZ" sz="2600" b="1" dirty="0"/>
              <a:t>Ministerstvo životního </a:t>
            </a:r>
            <a:r>
              <a:rPr lang="cs-CZ" sz="2600" b="1" dirty="0" smtClean="0"/>
              <a:t>prostředí</a:t>
            </a:r>
            <a:r>
              <a:rPr lang="cs-CZ" sz="2600" dirty="0" smtClean="0"/>
              <a:t>: pro </a:t>
            </a:r>
            <a:r>
              <a:rPr lang="cs-CZ" sz="2600" dirty="0"/>
              <a:t>národní a krajské </a:t>
            </a:r>
            <a:r>
              <a:rPr lang="cs-CZ" sz="2600" dirty="0" smtClean="0"/>
              <a:t>koncepce.</a:t>
            </a:r>
            <a:endParaRPr lang="cs-CZ" sz="2600" dirty="0"/>
          </a:p>
          <a:p>
            <a:pPr marL="285750" indent="-285750"/>
            <a:r>
              <a:rPr lang="cs-CZ" sz="2600" b="1" dirty="0"/>
              <a:t>Krajské </a:t>
            </a:r>
            <a:r>
              <a:rPr lang="cs-CZ" sz="2600" b="1" dirty="0" smtClean="0"/>
              <a:t>úřady</a:t>
            </a:r>
            <a:r>
              <a:rPr lang="cs-CZ" sz="2600" dirty="0" smtClean="0"/>
              <a:t>: pro </a:t>
            </a:r>
            <a:r>
              <a:rPr lang="cs-CZ" sz="2600" dirty="0"/>
              <a:t>koncepce zpracovávané pro menší území než území </a:t>
            </a:r>
            <a:r>
              <a:rPr lang="cs-CZ" sz="2600" dirty="0" smtClean="0"/>
              <a:t>kraje.</a:t>
            </a:r>
            <a:endParaRPr lang="cs-CZ" altLang="cs-CZ" sz="26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24</a:t>
            </a:fld>
            <a:endParaRPr lang="cs-CZ"/>
          </a:p>
        </p:txBody>
      </p:sp>
      <p:sp>
        <p:nvSpPr>
          <p:cNvPr id="7" name="Obdélník 6"/>
          <p:cNvSpPr/>
          <p:nvPr/>
        </p:nvSpPr>
        <p:spPr>
          <a:xfrm>
            <a:off x="2195736" y="4221088"/>
            <a:ext cx="6264696"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smtClean="0"/>
              <a:t>na názvu nezáleží =&gt; důležitý je obsah koncepčních dokumentů</a:t>
            </a:r>
            <a:endParaRPr lang="cs-CZ" dirty="0"/>
          </a:p>
        </p:txBody>
      </p:sp>
    </p:spTree>
    <p:extLst>
      <p:ext uri="{BB962C8B-B14F-4D97-AF65-F5344CB8AC3E}">
        <p14:creationId xmlns:p14="http://schemas.microsoft.com/office/powerpoint/2010/main" val="52336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r>
              <a:rPr lang="cs-CZ" sz="2500" dirty="0"/>
              <a:t>Zvláštní ustanovení pro posuzování vlivů politiky územního rozvoje a územně plánovací </a:t>
            </a:r>
            <a:r>
              <a:rPr lang="cs-CZ" sz="2500" dirty="0" smtClean="0"/>
              <a:t>dokumentace (zásady územního rozvoje, územní plán) </a:t>
            </a:r>
            <a:r>
              <a:rPr lang="cs-CZ" sz="2500" dirty="0"/>
              <a:t>na životní </a:t>
            </a:r>
            <a:r>
              <a:rPr lang="cs-CZ" sz="2500" dirty="0" smtClean="0"/>
              <a:t>prostředí - </a:t>
            </a:r>
            <a:r>
              <a:rPr lang="cs-CZ" sz="2500" dirty="0" smtClean="0">
                <a:solidFill>
                  <a:srgbClr val="00B050"/>
                </a:solidFill>
              </a:rPr>
              <a:t>§ 10i</a:t>
            </a:r>
          </a:p>
          <a:p>
            <a:pPr lvl="1"/>
            <a:r>
              <a:rPr lang="cs-CZ" sz="2000" dirty="0" smtClean="0"/>
              <a:t>speciální právní úprava </a:t>
            </a:r>
            <a:r>
              <a:rPr lang="cs-CZ" sz="2000" dirty="0"/>
              <a:t>=&gt; tzv. </a:t>
            </a:r>
            <a:r>
              <a:rPr lang="cs-CZ" sz="2000" dirty="0">
                <a:solidFill>
                  <a:srgbClr val="FF0000"/>
                </a:solidFill>
              </a:rPr>
              <a:t>vyhodnocení vlivů na udržitelný rozvoj </a:t>
            </a:r>
            <a:r>
              <a:rPr lang="cs-CZ" sz="2000" dirty="0" smtClean="0">
                <a:solidFill>
                  <a:srgbClr val="FF0000"/>
                </a:solidFill>
              </a:rPr>
              <a:t>území</a:t>
            </a:r>
          </a:p>
          <a:p>
            <a:pPr lvl="2"/>
            <a:r>
              <a:rPr lang="cs-CZ" sz="1600" dirty="0" smtClean="0"/>
              <a:t>§ 19 odst. 2 stavebního zákona (obecný rámec) + právní úprava k PÚR, ZÚR a ÚP</a:t>
            </a:r>
          </a:p>
          <a:p>
            <a:pPr lvl="1"/>
            <a:r>
              <a:rPr lang="cs-CZ" sz="2000" dirty="0" smtClean="0"/>
              <a:t>stanovení podrobnějších požadavků </a:t>
            </a:r>
            <a:r>
              <a:rPr lang="cs-CZ" sz="2000" dirty="0"/>
              <a:t>na obsah a rozsah vyhodnocení vlivů na životní prostředí včetně návrhu zpracování možných variant </a:t>
            </a:r>
            <a:r>
              <a:rPr lang="cs-CZ" sz="2000" dirty="0" smtClean="0"/>
              <a:t>řešení</a:t>
            </a:r>
          </a:p>
          <a:p>
            <a:pPr lvl="1"/>
            <a:r>
              <a:rPr lang="cs-CZ" sz="2000" dirty="0" smtClean="0"/>
              <a:t>při </a:t>
            </a:r>
            <a:r>
              <a:rPr lang="cs-CZ" sz="2000" dirty="0"/>
              <a:t>pořizování územního plánu stanoví orgán kraje na základě kritérií uvedených v </a:t>
            </a:r>
            <a:r>
              <a:rPr lang="cs-CZ" sz="2000" dirty="0">
                <a:solidFill>
                  <a:srgbClr val="00B050"/>
                </a:solidFill>
              </a:rPr>
              <a:t>příloze č. 8 k </a:t>
            </a:r>
            <a:r>
              <a:rPr lang="cs-CZ" sz="2000" dirty="0" smtClean="0">
                <a:solidFill>
                  <a:srgbClr val="00B050"/>
                </a:solidFill>
              </a:rPr>
              <a:t>zákonu </a:t>
            </a:r>
            <a:r>
              <a:rPr lang="cs-CZ" sz="2000" dirty="0"/>
              <a:t>případný požadavek na zpracování vyhodnocení vlivů na životní </a:t>
            </a:r>
            <a:r>
              <a:rPr lang="cs-CZ" sz="2000" dirty="0" smtClean="0"/>
              <a:t>prostředí</a:t>
            </a:r>
          </a:p>
          <a:p>
            <a:pPr lvl="1"/>
            <a:r>
              <a:rPr lang="cs-CZ" sz="2000" dirty="0"/>
              <a:t>z</a:t>
            </a:r>
            <a:r>
              <a:rPr lang="cs-CZ" sz="2000" dirty="0" smtClean="0"/>
              <a:t>pracovatelem pouze autorizovaná osoba dle </a:t>
            </a:r>
            <a:r>
              <a:rPr lang="cs-CZ" sz="2000" dirty="0" smtClean="0">
                <a:solidFill>
                  <a:srgbClr val="00B050"/>
                </a:solidFill>
              </a:rPr>
              <a:t>§ 19</a:t>
            </a:r>
            <a:endParaRPr lang="cs-CZ" sz="2000" dirty="0">
              <a:solidFill>
                <a:srgbClr val="00B050"/>
              </a:solidFill>
            </a:endParaRPr>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25</a:t>
            </a:fld>
            <a:endParaRPr lang="cs-CZ"/>
          </a:p>
        </p:txBody>
      </p:sp>
      <p:sp>
        <p:nvSpPr>
          <p:cNvPr id="7" name="Bublinový popisek ve tvaru obláčku 6"/>
          <p:cNvSpPr/>
          <p:nvPr/>
        </p:nvSpPr>
        <p:spPr>
          <a:xfrm rot="858377">
            <a:off x="6421253" y="5231891"/>
            <a:ext cx="2705749" cy="901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v podrobnostech příští přednáška</a:t>
            </a:r>
            <a:endParaRPr lang="cs-CZ" dirty="0"/>
          </a:p>
        </p:txBody>
      </p:sp>
    </p:spTree>
    <p:extLst>
      <p:ext uri="{BB962C8B-B14F-4D97-AF65-F5344CB8AC3E}">
        <p14:creationId xmlns:p14="http://schemas.microsoft.com/office/powerpoint/2010/main" val="70753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26</a:t>
            </a:fld>
            <a:endParaRPr lang="cs-CZ"/>
          </a:p>
        </p:txBody>
      </p:sp>
      <p:sp>
        <p:nvSpPr>
          <p:cNvPr id="29" name="Rectangle 3"/>
          <p:cNvSpPr txBox="1">
            <a:spLocks noChangeArrowheads="1"/>
          </p:cNvSpPr>
          <p:nvPr/>
        </p:nvSpPr>
        <p:spPr>
          <a:xfrm>
            <a:off x="3492500" y="969206"/>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smtClean="0"/>
              <a:t>Předkladatel </a:t>
            </a:r>
            <a:r>
              <a:rPr lang="cs-CZ" sz="2400" b="1" i="1" dirty="0" smtClean="0">
                <a:solidFill>
                  <a:srgbClr val="FF6600"/>
                </a:solidFill>
              </a:rPr>
              <a:t>oznámí </a:t>
            </a:r>
            <a:r>
              <a:rPr lang="cs-CZ" sz="2400" i="1" dirty="0" smtClean="0"/>
              <a:t>příslušnému úřadu</a:t>
            </a:r>
          </a:p>
          <a:p>
            <a:pPr marL="0" indent="0" algn="ctr">
              <a:buNone/>
            </a:pPr>
            <a:r>
              <a:rPr lang="cs-CZ" sz="2400" i="1" dirty="0" smtClean="0"/>
              <a:t>a úřad zveřejní základní </a:t>
            </a:r>
            <a:r>
              <a:rPr lang="cs-CZ" sz="2400" b="1" i="1" dirty="0" smtClean="0">
                <a:solidFill>
                  <a:schemeClr val="accent6">
                    <a:lumMod val="75000"/>
                  </a:schemeClr>
                </a:solidFill>
              </a:rPr>
              <a:t>informace</a:t>
            </a:r>
            <a:r>
              <a:rPr lang="en-US" sz="2400" dirty="0" smtClean="0"/>
              <a:t> </a:t>
            </a:r>
          </a:p>
        </p:txBody>
      </p:sp>
      <p:grpSp>
        <p:nvGrpSpPr>
          <p:cNvPr id="30" name="Group 5"/>
          <p:cNvGrpSpPr>
            <a:grpSpLocks/>
          </p:cNvGrpSpPr>
          <p:nvPr/>
        </p:nvGrpSpPr>
        <p:grpSpPr bwMode="auto">
          <a:xfrm>
            <a:off x="179512" y="970944"/>
            <a:ext cx="3672408" cy="4734889"/>
            <a:chOff x="340" y="1071"/>
            <a:chExt cx="1225" cy="2723"/>
          </a:xfrm>
        </p:grpSpPr>
        <p:sp>
          <p:nvSpPr>
            <p:cNvPr id="31" name="Text Box 6"/>
            <p:cNvSpPr txBox="1">
              <a:spLocks noChangeArrowheads="1"/>
            </p:cNvSpPr>
            <p:nvPr/>
          </p:nvSpPr>
          <p:spPr bwMode="auto">
            <a:xfrm>
              <a:off x="340" y="1071"/>
              <a:ext cx="1134" cy="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Oznámení</a:t>
              </a:r>
              <a:endParaRPr lang="en-US" sz="2000" b="1" dirty="0">
                <a:latin typeface="Verdana" pitchFamily="34" charset="0"/>
              </a:endParaRPr>
            </a:p>
          </p:txBody>
        </p:sp>
        <p:sp>
          <p:nvSpPr>
            <p:cNvPr id="32" name="Text Box 7"/>
            <p:cNvSpPr txBox="1">
              <a:spLocks noChangeArrowheads="1"/>
            </p:cNvSpPr>
            <p:nvPr/>
          </p:nvSpPr>
          <p:spPr bwMode="auto">
            <a:xfrm>
              <a:off x="340" y="1646"/>
              <a:ext cx="1134" cy="421"/>
            </a:xfrm>
            <a:prstGeom prst="rect">
              <a:avLst/>
            </a:prstGeom>
            <a:solidFill>
              <a:schemeClr val="accent1"/>
            </a:solidFill>
            <a:ln w="12700">
              <a:solidFill>
                <a:schemeClr val="accent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Zjišťovací řízení</a:t>
              </a:r>
              <a:endParaRPr lang="en-US" sz="2000" b="1" dirty="0">
                <a:latin typeface="Verdana" pitchFamily="34" charset="0"/>
              </a:endParaRPr>
            </a:p>
          </p:txBody>
        </p:sp>
        <p:sp>
          <p:nvSpPr>
            <p:cNvPr id="33" name="Text Box 8"/>
            <p:cNvSpPr txBox="1">
              <a:spLocks noChangeArrowheads="1"/>
            </p:cNvSpPr>
            <p:nvPr/>
          </p:nvSpPr>
          <p:spPr bwMode="auto">
            <a:xfrm>
              <a:off x="340" y="2141"/>
              <a:ext cx="1225" cy="501"/>
            </a:xfrm>
            <a:prstGeom prst="rect">
              <a:avLst/>
            </a:prstGeom>
            <a:solidFill>
              <a:srgbClr val="FFFF00"/>
            </a:solidFill>
            <a:ln w="12700" cmpd="sng">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smtClean="0">
                  <a:latin typeface="Verdana" pitchFamily="34" charset="0"/>
                </a:rPr>
                <a:t>SEA dokumentace</a:t>
              </a:r>
              <a:endParaRPr lang="en-US" sz="2000" b="1" dirty="0">
                <a:latin typeface="Verdana" pitchFamily="34" charset="0"/>
              </a:endParaRPr>
            </a:p>
          </p:txBody>
        </p:sp>
        <p:sp>
          <p:nvSpPr>
            <p:cNvPr id="34" name="Text Box 9"/>
            <p:cNvSpPr txBox="1">
              <a:spLocks noChangeArrowheads="1"/>
            </p:cNvSpPr>
            <p:nvPr/>
          </p:nvSpPr>
          <p:spPr bwMode="auto">
            <a:xfrm>
              <a:off x="340" y="2797"/>
              <a:ext cx="1134" cy="421"/>
            </a:xfrm>
            <a:prstGeom prst="rect">
              <a:avLst/>
            </a:prstGeom>
            <a:solidFill>
              <a:srgbClr val="FFC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Návrh koncepce</a:t>
              </a:r>
              <a:endParaRPr lang="en-US" sz="2000" b="1" dirty="0">
                <a:latin typeface="Verdana" pitchFamily="34" charset="0"/>
              </a:endParaRPr>
            </a:p>
          </p:txBody>
        </p:sp>
        <p:sp>
          <p:nvSpPr>
            <p:cNvPr id="35" name="Text Box 10"/>
            <p:cNvSpPr txBox="1">
              <a:spLocks noChangeArrowheads="1"/>
            </p:cNvSpPr>
            <p:nvPr/>
          </p:nvSpPr>
          <p:spPr bwMode="auto">
            <a:xfrm>
              <a:off x="340" y="3374"/>
              <a:ext cx="1134" cy="42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Stanovisko SEA</a:t>
              </a:r>
              <a:endParaRPr lang="en-US" sz="2000" b="1" dirty="0">
                <a:latin typeface="Verdana" pitchFamily="34" charset="0"/>
              </a:endParaRPr>
            </a:p>
          </p:txBody>
        </p:sp>
        <p:cxnSp>
          <p:nvCxnSpPr>
            <p:cNvPr id="36" name="AutoShape 11"/>
            <p:cNvCxnSpPr>
              <a:cxnSpLocks noChangeShapeType="1"/>
              <a:stCxn id="31" idx="2"/>
              <a:endCxn id="32"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12"/>
            <p:cNvCxnSpPr>
              <a:cxnSpLocks noChangeShapeType="1"/>
              <a:stCxn id="32" idx="2"/>
              <a:endCxn id="33"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13"/>
            <p:cNvCxnSpPr>
              <a:cxnSpLocks noChangeShapeType="1"/>
              <a:stCxn id="33" idx="2"/>
              <a:endCxn id="34"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14"/>
            <p:cNvCxnSpPr>
              <a:cxnSpLocks noChangeShapeType="1"/>
              <a:stCxn id="34" idx="2"/>
              <a:endCxn id="35"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 name="TextovéPole 40"/>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smtClean="0"/>
              <a:t>Posuzované </a:t>
            </a:r>
            <a:r>
              <a:rPr lang="cs-CZ" sz="2400" b="1" i="1" dirty="0" smtClean="0">
                <a:solidFill>
                  <a:schemeClr val="accent6">
                    <a:lumMod val="75000"/>
                  </a:schemeClr>
                </a:solidFill>
              </a:rPr>
              <a:t>vždy</a:t>
            </a:r>
            <a:r>
              <a:rPr lang="cs-CZ" sz="2400" i="1" dirty="0" smtClean="0"/>
              <a:t> – rozsah dokumentace a posuzování. </a:t>
            </a:r>
          </a:p>
          <a:p>
            <a:pPr lvl="2">
              <a:lnSpc>
                <a:spcPct val="110000"/>
              </a:lnSpc>
              <a:spcBef>
                <a:spcPct val="30000"/>
              </a:spcBef>
              <a:buFontTx/>
              <a:buNone/>
            </a:pPr>
            <a:r>
              <a:rPr lang="cs-CZ" sz="2400" b="1" i="1" dirty="0" smtClean="0">
                <a:solidFill>
                  <a:schemeClr val="accent6">
                    <a:lumMod val="75000"/>
                  </a:schemeClr>
                </a:solidFill>
              </a:rPr>
              <a:t>Ostatní</a:t>
            </a:r>
            <a:r>
              <a:rPr lang="cs-CZ" sz="2400" i="1" dirty="0" smtClean="0"/>
              <a:t>: ano</a:t>
            </a:r>
            <a:r>
              <a:rPr lang="en-US" sz="2400" i="1" dirty="0" smtClean="0"/>
              <a:t> </a:t>
            </a:r>
            <a:r>
              <a:rPr lang="en-US" sz="2400" dirty="0">
                <a:sym typeface="Wingdings" pitchFamily="2" charset="2"/>
              </a:rPr>
              <a:t> </a:t>
            </a:r>
            <a:r>
              <a:rPr lang="cs-CZ" sz="2400" b="1" dirty="0" smtClean="0">
                <a:sym typeface="Wingdings" pitchFamily="2" charset="2"/>
              </a:rPr>
              <a:t>SEA</a:t>
            </a:r>
            <a:r>
              <a:rPr lang="cs-CZ" sz="2400" dirty="0" smtClean="0">
                <a:sym typeface="Wingdings" pitchFamily="2" charset="2"/>
              </a:rPr>
              <a:t>, </a:t>
            </a:r>
            <a:r>
              <a:rPr lang="en-US" sz="2400" b="1" dirty="0" smtClean="0">
                <a:sym typeface="Wingdings" pitchFamily="2" charset="2"/>
              </a:rPr>
              <a:t>n</a:t>
            </a:r>
            <a:r>
              <a:rPr lang="cs-CZ" sz="2400" b="1" dirty="0" smtClean="0">
                <a:sym typeface="Wingdings" pitchFamily="2" charset="2"/>
              </a:rPr>
              <a:t>e</a:t>
            </a:r>
            <a:r>
              <a:rPr lang="en-US" sz="2400" dirty="0" smtClean="0">
                <a:sym typeface="Wingdings" pitchFamily="2" charset="2"/>
              </a:rPr>
              <a:t> </a:t>
            </a:r>
            <a:r>
              <a:rPr lang="cs-CZ" sz="2400" dirty="0" smtClean="0">
                <a:sym typeface="Wingdings" pitchFamily="2" charset="2"/>
              </a:rPr>
              <a:t> důvody</a:t>
            </a:r>
            <a:endParaRPr lang="nl-BE" i="1" dirty="0"/>
          </a:p>
          <a:p>
            <a:endParaRPr lang="cs-CZ" dirty="0"/>
          </a:p>
        </p:txBody>
      </p:sp>
      <p:sp>
        <p:nvSpPr>
          <p:cNvPr id="42" name="Rectangle 3"/>
          <p:cNvSpPr txBox="1">
            <a:spLocks noChangeArrowheads="1"/>
          </p:cNvSpPr>
          <p:nvPr/>
        </p:nvSpPr>
        <p:spPr>
          <a:xfrm>
            <a:off x="4107420" y="3292566"/>
            <a:ext cx="5178463"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smtClean="0"/>
              <a:t>Předkladatel </a:t>
            </a:r>
            <a:r>
              <a:rPr lang="cs-CZ" sz="2400" b="1" i="1" dirty="0" smtClean="0">
                <a:solidFill>
                  <a:srgbClr val="FF6600"/>
                </a:solidFill>
              </a:rPr>
              <a:t>zpracuje </a:t>
            </a:r>
            <a:r>
              <a:rPr lang="cs-CZ" sz="2400" b="1" i="1" dirty="0">
                <a:solidFill>
                  <a:schemeClr val="accent6">
                    <a:lumMod val="75000"/>
                  </a:schemeClr>
                </a:solidFill>
              </a:rPr>
              <a:t>dokumentaci</a:t>
            </a:r>
            <a:r>
              <a:rPr lang="cs-CZ" sz="2400" b="1" i="1" dirty="0" smtClean="0">
                <a:solidFill>
                  <a:srgbClr val="FF6600"/>
                </a:solidFill>
              </a:rPr>
              <a:t> </a:t>
            </a:r>
            <a:r>
              <a:rPr lang="cs-CZ" sz="2400" b="1" i="1" dirty="0" smtClean="0"/>
              <a:t>(autor. </a:t>
            </a:r>
            <a:r>
              <a:rPr lang="cs-CZ" sz="2400" b="1" i="1" dirty="0"/>
              <a:t>o</a:t>
            </a:r>
            <a:r>
              <a:rPr lang="cs-CZ" sz="2400" b="1" i="1" dirty="0" smtClean="0"/>
              <a:t>soba) </a:t>
            </a:r>
            <a:r>
              <a:rPr lang="cs-CZ" sz="2400" dirty="0" smtClean="0"/>
              <a:t>a úřad ji zveřejní</a:t>
            </a:r>
            <a:endParaRPr lang="en-US" sz="2400" dirty="0" smtClean="0"/>
          </a:p>
        </p:txBody>
      </p:sp>
      <p:sp>
        <p:nvSpPr>
          <p:cNvPr id="43" name="Rectangle 3"/>
          <p:cNvSpPr txBox="1">
            <a:spLocks noChangeArrowheads="1"/>
          </p:cNvSpPr>
          <p:nvPr/>
        </p:nvSpPr>
        <p:spPr>
          <a:xfrm>
            <a:off x="3748001" y="4146248"/>
            <a:ext cx="5144480"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d</a:t>
            </a:r>
            <a:r>
              <a:rPr lang="cs-CZ" sz="2400" dirty="0" smtClean="0"/>
              <a:t>okumentace SEA je součástí návrhu </a:t>
            </a:r>
            <a:r>
              <a:rPr lang="cs-CZ" sz="2400" i="1" dirty="0" smtClean="0"/>
              <a:t>a následuje veřejné </a:t>
            </a:r>
            <a:r>
              <a:rPr lang="cs-CZ" sz="2400" b="1" i="1" dirty="0" smtClean="0">
                <a:solidFill>
                  <a:schemeClr val="accent6">
                    <a:lumMod val="75000"/>
                  </a:schemeClr>
                </a:solidFill>
              </a:rPr>
              <a:t>projednání</a:t>
            </a:r>
            <a:r>
              <a:rPr lang="cs-CZ" sz="2400" i="1" dirty="0" smtClean="0">
                <a:solidFill>
                  <a:schemeClr val="accent6">
                    <a:lumMod val="75000"/>
                  </a:schemeClr>
                </a:solidFill>
              </a:rPr>
              <a:t> </a:t>
            </a:r>
            <a:r>
              <a:rPr lang="cs-CZ" sz="1500" i="1" dirty="0" smtClean="0"/>
              <a:t>(v případě nesouhlasného vyjádření veřejnosti)</a:t>
            </a:r>
            <a:endParaRPr lang="en-US" sz="1500" dirty="0" smtClean="0"/>
          </a:p>
        </p:txBody>
      </p:sp>
      <p:sp>
        <p:nvSpPr>
          <p:cNvPr id="44" name="Rectangle 3"/>
          <p:cNvSpPr txBox="1">
            <a:spLocks noChangeArrowheads="1"/>
          </p:cNvSpPr>
          <p:nvPr/>
        </p:nvSpPr>
        <p:spPr>
          <a:xfrm>
            <a:off x="3847866" y="5282411"/>
            <a:ext cx="4612566"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b="1" dirty="0" smtClean="0">
                <a:solidFill>
                  <a:schemeClr val="accent6">
                    <a:lumMod val="75000"/>
                  </a:schemeClr>
                </a:solidFill>
              </a:rPr>
              <a:t>Stanovisko</a:t>
            </a:r>
            <a:r>
              <a:rPr lang="cs-CZ" sz="2400" dirty="0" smtClean="0"/>
              <a:t> k návrhu koncepce (závaznost?)</a:t>
            </a:r>
          </a:p>
        </p:txBody>
      </p:sp>
      <p:sp>
        <p:nvSpPr>
          <p:cNvPr id="45" name="Text Box 10"/>
          <p:cNvSpPr txBox="1">
            <a:spLocks noChangeArrowheads="1"/>
          </p:cNvSpPr>
          <p:nvPr/>
        </p:nvSpPr>
        <p:spPr bwMode="auto">
          <a:xfrm>
            <a:off x="179511" y="5886115"/>
            <a:ext cx="4478461" cy="730317"/>
          </a:xfrm>
          <a:prstGeom prst="rect">
            <a:avLst/>
          </a:prstGeom>
          <a:solidFill>
            <a:srgbClr val="00B050"/>
          </a:solidFill>
          <a:ln w="12700">
            <a:solidFill>
              <a:schemeClr val="tx1"/>
            </a:solidFill>
            <a:miter lim="800000"/>
            <a:headEnd/>
            <a:tailEnd/>
          </a:ln>
          <a:effectLst/>
          <a:extLst/>
        </p:spPr>
        <p:txBody>
          <a:bodyPr anchor="ctr"/>
          <a:lstStyle/>
          <a:p>
            <a:pPr eaLnBrk="0" hangingPunct="0">
              <a:spcBef>
                <a:spcPct val="50000"/>
              </a:spcBef>
              <a:buFontTx/>
              <a:buNone/>
            </a:pPr>
            <a:r>
              <a:rPr lang="cs-CZ" sz="2000" b="1" dirty="0" smtClean="0">
                <a:latin typeface="Verdana" pitchFamily="34" charset="0"/>
              </a:rPr>
              <a:t>Schválení a zveřejnění koncepce </a:t>
            </a:r>
            <a:r>
              <a:rPr lang="en-US" sz="2000" b="1" dirty="0" smtClean="0">
                <a:latin typeface="Verdana" pitchFamily="34" charset="0"/>
              </a:rPr>
              <a:t>+</a:t>
            </a:r>
            <a:r>
              <a:rPr lang="cs-CZ" sz="2000" b="1" dirty="0" smtClean="0">
                <a:latin typeface="Verdana" pitchFamily="34" charset="0"/>
              </a:rPr>
              <a:t> monitoring</a:t>
            </a:r>
            <a:endParaRPr lang="en-US" sz="2000" b="1" dirty="0">
              <a:latin typeface="Verdana" pitchFamily="34" charset="0"/>
            </a:endParaRPr>
          </a:p>
        </p:txBody>
      </p:sp>
      <p:cxnSp>
        <p:nvCxnSpPr>
          <p:cNvPr id="46" name="AutoShape 14"/>
          <p:cNvCxnSpPr>
            <a:cxnSpLocks noChangeShapeType="1"/>
          </p:cNvCxnSpPr>
          <p:nvPr/>
        </p:nvCxnSpPr>
        <p:spPr bwMode="auto">
          <a:xfrm>
            <a:off x="1727167" y="5669780"/>
            <a:ext cx="0" cy="2469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Šipka doprava 8"/>
          <p:cNvSpPr/>
          <p:nvPr/>
        </p:nvSpPr>
        <p:spPr>
          <a:xfrm>
            <a:off x="3651841" y="5381351"/>
            <a:ext cx="48883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3736397" y="1104870"/>
            <a:ext cx="344094"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049" name="Přímá spojnice 2048"/>
          <p:cNvCxnSpPr/>
          <p:nvPr/>
        </p:nvCxnSpPr>
        <p:spPr>
          <a:xfrm>
            <a:off x="3896257" y="1834450"/>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Šipka doprava 52"/>
          <p:cNvSpPr/>
          <p:nvPr/>
        </p:nvSpPr>
        <p:spPr>
          <a:xfrm>
            <a:off x="3847866" y="1960934"/>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54" name="Šipka doprava 2053"/>
          <p:cNvSpPr/>
          <p:nvPr/>
        </p:nvSpPr>
        <p:spPr>
          <a:xfrm rot="2002606">
            <a:off x="3766868" y="2527391"/>
            <a:ext cx="584264" cy="28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5" name="Přímá spojnice 54"/>
          <p:cNvCxnSpPr/>
          <p:nvPr/>
        </p:nvCxnSpPr>
        <p:spPr>
          <a:xfrm>
            <a:off x="3908444" y="3260608"/>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Šipka doprava 55"/>
          <p:cNvSpPr/>
          <p:nvPr/>
        </p:nvSpPr>
        <p:spPr>
          <a:xfrm>
            <a:off x="3985562" y="3399971"/>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7" name="Přímá spojnice 56"/>
          <p:cNvCxnSpPr/>
          <p:nvPr/>
        </p:nvCxnSpPr>
        <p:spPr>
          <a:xfrm>
            <a:off x="3908444" y="4168379"/>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Šipka doprava 57"/>
          <p:cNvSpPr/>
          <p:nvPr/>
        </p:nvSpPr>
        <p:spPr>
          <a:xfrm>
            <a:off x="3654905" y="4256035"/>
            <a:ext cx="272806"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9" name="Přímá spojnice 58"/>
          <p:cNvCxnSpPr/>
          <p:nvPr/>
        </p:nvCxnSpPr>
        <p:spPr>
          <a:xfrm>
            <a:off x="3847866" y="5209643"/>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Bublinový popisek ve tvaru obláčku 2054"/>
          <p:cNvSpPr/>
          <p:nvPr/>
        </p:nvSpPr>
        <p:spPr>
          <a:xfrm>
            <a:off x="5415301" y="6169267"/>
            <a:ext cx="3595726" cy="587165"/>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není to správní řízení!</a:t>
            </a:r>
            <a:endParaRPr lang="cs-CZ" dirty="0"/>
          </a:p>
        </p:txBody>
      </p:sp>
    </p:spTree>
    <p:extLst>
      <p:ext uri="{BB962C8B-B14F-4D97-AF65-F5344CB8AC3E}">
        <p14:creationId xmlns:p14="http://schemas.microsoft.com/office/powerpoint/2010/main" val="391294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fade">
                                      <p:cBhvr>
                                        <p:cTn id="11" dur="500"/>
                                        <p:tgtEl>
                                          <p:spTgt spid="205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049"/>
                                        </p:tgtEl>
                                        <p:attrNameLst>
                                          <p:attrName>style.visibility</p:attrName>
                                        </p:attrNameLst>
                                      </p:cBhvr>
                                      <p:to>
                                        <p:strVal val="visible"/>
                                      </p:to>
                                    </p:set>
                                    <p:animEffect transition="in" filter="fade">
                                      <p:cBhvr>
                                        <p:cTn id="23" dur="500"/>
                                        <p:tgtEl>
                                          <p:spTgt spid="204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500"/>
                                        <p:tgtEl>
                                          <p:spTgt spid="2054"/>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fill="hold"/>
                                        <p:tgtEl>
                                          <p:spTgt spid="46"/>
                                        </p:tgtEl>
                                        <p:attrNameLst>
                                          <p:attrName>ppt_x</p:attrName>
                                        </p:attrNameLst>
                                      </p:cBhvr>
                                      <p:tavLst>
                                        <p:tav tm="0">
                                          <p:val>
                                            <p:strVal val="#ppt_x"/>
                                          </p:val>
                                        </p:tav>
                                        <p:tav tm="100000">
                                          <p:val>
                                            <p:strVal val="#ppt_x"/>
                                          </p:val>
                                        </p:tav>
                                      </p:tavLst>
                                    </p:anim>
                                    <p:anim calcmode="lin" valueType="num">
                                      <p:cBhvr additive="base">
                                        <p:cTn id="77" dur="500" fill="hold"/>
                                        <p:tgtEl>
                                          <p:spTgt spid="4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fill="hold"/>
                                        <p:tgtEl>
                                          <p:spTgt spid="45"/>
                                        </p:tgtEl>
                                        <p:attrNameLst>
                                          <p:attrName>ppt_x</p:attrName>
                                        </p:attrNameLst>
                                      </p:cBhvr>
                                      <p:tavLst>
                                        <p:tav tm="0">
                                          <p:val>
                                            <p:strVal val="#ppt_x"/>
                                          </p:val>
                                        </p:tav>
                                        <p:tav tm="100000">
                                          <p:val>
                                            <p:strVal val="#ppt_x"/>
                                          </p:val>
                                        </p:tav>
                                      </p:tavLst>
                                    </p:anim>
                                    <p:anim calcmode="lin" valueType="num">
                                      <p:cBhvr additive="base">
                                        <p:cTn id="8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1" grpId="0"/>
      <p:bldP spid="42" grpId="0" animBg="1"/>
      <p:bldP spid="43" grpId="0" animBg="1"/>
      <p:bldP spid="44" grpId="0" animBg="1"/>
      <p:bldP spid="45" grpId="0" animBg="1"/>
      <p:bldP spid="9" grpId="0" animBg="1"/>
      <p:bldP spid="10" grpId="0" animBg="1"/>
      <p:bldP spid="53" grpId="0" animBg="1"/>
      <p:bldP spid="2054" grpId="0" animBg="1"/>
      <p:bldP spid="56" grpId="0" animBg="1"/>
      <p:bldP spid="58" grpId="0" animBg="1"/>
      <p:bldP spid="20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smtClean="0"/>
              <a:t>EIA – předmět a postup posuzování </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27</a:t>
            </a:fld>
            <a:endParaRPr lang="cs-CZ"/>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432" y="2217432"/>
            <a:ext cx="3756074" cy="4042499"/>
          </a:xfrm>
          <a:prstGeom prst="rect">
            <a:avLst/>
          </a:prstGeom>
        </p:spPr>
      </p:pic>
    </p:spTree>
    <p:extLst>
      <p:ext uri="{BB962C8B-B14F-4D97-AF65-F5344CB8AC3E}">
        <p14:creationId xmlns:p14="http://schemas.microsoft.com/office/powerpoint/2010/main" val="1721805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fontScale="55000" lnSpcReduction="20000"/>
          </a:bodyPr>
          <a:lstStyle/>
          <a:p>
            <a:pPr marL="0" indent="0" algn="ctr">
              <a:buNone/>
            </a:pPr>
            <a:r>
              <a:rPr lang="cs-CZ" sz="4000" b="1" u="sng" dirty="0"/>
              <a:t>Směrnice </a:t>
            </a:r>
            <a:r>
              <a:rPr lang="cs-CZ" sz="4000" b="1" u="sng" dirty="0" smtClean="0"/>
              <a:t>2011/92/EU (směrnice EIA)</a:t>
            </a:r>
          </a:p>
          <a:p>
            <a:r>
              <a:rPr lang="cs-CZ" sz="3600" b="1" u="sng" dirty="0" smtClean="0"/>
              <a:t>Čl</a:t>
            </a:r>
            <a:r>
              <a:rPr lang="cs-CZ" sz="3600" b="1" u="sng" dirty="0"/>
              <a:t>. 2 odst. 1:</a:t>
            </a:r>
          </a:p>
          <a:p>
            <a:pPr marL="457200" lvl="1" indent="0" algn="just">
              <a:buNone/>
            </a:pPr>
            <a:r>
              <a:rPr lang="cs-CZ" sz="3100" i="1" dirty="0"/>
              <a:t>Členské státy přijmou všechna opatření nezbytná k zajištění, </a:t>
            </a:r>
            <a:r>
              <a:rPr lang="cs-CZ" sz="3100" i="1" dirty="0">
                <a:solidFill>
                  <a:schemeClr val="accent2"/>
                </a:solidFill>
              </a:rPr>
              <a:t>aby před vydáním povolení musely záměry, které mohou mít významný vliv na životní prostředí </a:t>
            </a:r>
            <a:r>
              <a:rPr lang="cs-CZ" sz="3100" i="1" dirty="0"/>
              <a:t>mimo jiné v důsledku své povahy, rozsahu nebo umístění, </a:t>
            </a:r>
            <a:r>
              <a:rPr lang="cs-CZ" sz="3100" i="1" dirty="0">
                <a:solidFill>
                  <a:schemeClr val="accent2"/>
                </a:solidFill>
              </a:rPr>
              <a:t>získat povolení a posouzení z hlediska jejich vlivů</a:t>
            </a:r>
            <a:r>
              <a:rPr lang="cs-CZ" sz="3100" i="1" dirty="0"/>
              <a:t>. Tyto záměry jsou vymezeny v článku </a:t>
            </a:r>
            <a:r>
              <a:rPr lang="cs-CZ" sz="3100" i="1" dirty="0" smtClean="0"/>
              <a:t>4.</a:t>
            </a:r>
          </a:p>
          <a:p>
            <a:pPr marL="457200" lvl="1" indent="0" algn="just">
              <a:buNone/>
            </a:pPr>
            <a:endParaRPr lang="cs-CZ" sz="2700" i="1" dirty="0" smtClean="0"/>
          </a:p>
          <a:p>
            <a:pPr algn="just"/>
            <a:r>
              <a:rPr lang="cs-CZ" sz="3600" b="1" u="sng" dirty="0" smtClean="0"/>
              <a:t>Čl. 4:</a:t>
            </a:r>
          </a:p>
          <a:p>
            <a:pPr marL="457200" lvl="1" indent="0">
              <a:buNone/>
            </a:pPr>
            <a:r>
              <a:rPr lang="cs-CZ" sz="3100" i="1" dirty="0" smtClean="0"/>
              <a:t>1</a:t>
            </a:r>
            <a:r>
              <a:rPr lang="cs-CZ" sz="3100" i="1" dirty="0"/>
              <a:t>.   S výhradou čl. 2 odst. 4 </a:t>
            </a:r>
            <a:r>
              <a:rPr lang="cs-CZ" sz="3100" i="1" dirty="0">
                <a:solidFill>
                  <a:schemeClr val="accent2"/>
                </a:solidFill>
              </a:rPr>
              <a:t>podléhají záměry uvedené v příloze I posouzení </a:t>
            </a:r>
            <a:r>
              <a:rPr lang="cs-CZ" sz="3100" i="1" dirty="0"/>
              <a:t>v souladu s články 5 až </a:t>
            </a:r>
            <a:r>
              <a:rPr lang="cs-CZ" sz="3100" i="1" dirty="0" smtClean="0"/>
              <a:t>10.</a:t>
            </a:r>
          </a:p>
          <a:p>
            <a:pPr marL="457200" lvl="1" indent="0">
              <a:buNone/>
            </a:pPr>
            <a:r>
              <a:rPr lang="cs-CZ" sz="3100" i="1" dirty="0" smtClean="0"/>
              <a:t>2</a:t>
            </a:r>
            <a:r>
              <a:rPr lang="cs-CZ" sz="3100" i="1" dirty="0"/>
              <a:t>.   S výhradou čl. 2 odst. 4 </a:t>
            </a:r>
            <a:r>
              <a:rPr lang="cs-CZ" sz="3100" i="1" dirty="0">
                <a:solidFill>
                  <a:schemeClr val="accent2"/>
                </a:solidFill>
              </a:rPr>
              <a:t>určí členské státy pro záměry uvedené v příloze II, zda záměr podléhá posouzení </a:t>
            </a:r>
            <a:r>
              <a:rPr lang="cs-CZ" sz="3100" i="1" dirty="0"/>
              <a:t>v souladu s články 5 až 10. Členské státy provedou toto určení na </a:t>
            </a:r>
            <a:r>
              <a:rPr lang="cs-CZ" sz="3100" i="1" dirty="0" smtClean="0"/>
              <a:t>základě:</a:t>
            </a:r>
          </a:p>
          <a:p>
            <a:pPr marL="914400" lvl="2" indent="0">
              <a:buNone/>
            </a:pPr>
            <a:r>
              <a:rPr lang="cs-CZ" sz="2700" i="1" dirty="0" smtClean="0"/>
              <a:t>a) </a:t>
            </a:r>
            <a:r>
              <a:rPr lang="cs-CZ" sz="2700" i="1" dirty="0" smtClean="0">
                <a:solidFill>
                  <a:schemeClr val="accent3"/>
                </a:solidFill>
              </a:rPr>
              <a:t>přezkoumání </a:t>
            </a:r>
            <a:r>
              <a:rPr lang="cs-CZ" sz="2700" i="1" dirty="0">
                <a:solidFill>
                  <a:schemeClr val="accent3"/>
                </a:solidFill>
              </a:rPr>
              <a:t>každého jednotlivého </a:t>
            </a:r>
            <a:r>
              <a:rPr lang="cs-CZ" sz="2700" i="1" dirty="0" smtClean="0">
                <a:solidFill>
                  <a:schemeClr val="accent3"/>
                </a:solidFill>
              </a:rPr>
              <a:t>případu</a:t>
            </a:r>
            <a:r>
              <a:rPr lang="cs-CZ" sz="2700" i="1" dirty="0" smtClean="0"/>
              <a:t>; nebo</a:t>
            </a:r>
          </a:p>
          <a:p>
            <a:pPr marL="914400" lvl="2" indent="0">
              <a:buNone/>
            </a:pPr>
            <a:r>
              <a:rPr lang="cs-CZ" sz="2700" i="1" dirty="0" smtClean="0"/>
              <a:t>b) </a:t>
            </a:r>
            <a:r>
              <a:rPr lang="cs-CZ" sz="2700" i="1" dirty="0" smtClean="0">
                <a:solidFill>
                  <a:schemeClr val="accent3"/>
                </a:solidFill>
              </a:rPr>
              <a:t>prahových </a:t>
            </a:r>
            <a:r>
              <a:rPr lang="cs-CZ" sz="2700" i="1" dirty="0">
                <a:solidFill>
                  <a:schemeClr val="accent3"/>
                </a:solidFill>
              </a:rPr>
              <a:t>hodnot nebo kritérií stanovených členským státem</a:t>
            </a:r>
            <a:r>
              <a:rPr lang="cs-CZ" sz="2700" i="1" dirty="0"/>
              <a:t>.</a:t>
            </a:r>
          </a:p>
          <a:p>
            <a:pPr marL="914400" lvl="2" indent="0">
              <a:buNone/>
            </a:pPr>
            <a:r>
              <a:rPr lang="cs-CZ" sz="2700" i="1" dirty="0"/>
              <a:t>Členské státy se mohou rozhodnout používat oba postupy uvedené v písmenech a) a b).</a:t>
            </a:r>
          </a:p>
          <a:p>
            <a:pPr marL="457200" lvl="1" indent="0">
              <a:buNone/>
            </a:pPr>
            <a:r>
              <a:rPr lang="cs-CZ" sz="3100" i="1" dirty="0"/>
              <a:t>3.   Při přezkoumávání každého jednotlivého případu nebo při stanovení kritérií nebo prahových hodnot podle odstavce 2 jsou brána v úvahu odpovídající kritéria výběru uvedená v příloze </a:t>
            </a:r>
            <a:r>
              <a:rPr lang="cs-CZ" sz="3100" i="1" dirty="0" smtClean="0"/>
              <a:t>III.</a:t>
            </a:r>
          </a:p>
          <a:p>
            <a:pPr marL="457200" lvl="1" indent="0">
              <a:buNone/>
            </a:pPr>
            <a:r>
              <a:rPr lang="cs-CZ" sz="3100" i="1" dirty="0" smtClean="0"/>
              <a:t>4</a:t>
            </a:r>
            <a:r>
              <a:rPr lang="cs-CZ" sz="3100" i="1" dirty="0"/>
              <a:t>.   Členské státy zajistí, aby rozhodnutí přijatá příslušnými orgány podle odstavce 2 byla zpřístupněna veřejnosti</a:t>
            </a:r>
            <a:r>
              <a:rPr lang="cs-CZ" sz="3100" i="1" dirty="0" smtClean="0"/>
              <a:t>.</a:t>
            </a:r>
            <a:endParaRPr lang="cs-CZ" sz="2800" dirty="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smtClean="0"/>
              <a:t>EIA </a:t>
            </a:r>
            <a:r>
              <a:rPr lang="cs-CZ" sz="2800" dirty="0"/>
              <a:t>–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28</a:t>
            </a:fld>
            <a:endParaRPr lang="cs-CZ"/>
          </a:p>
        </p:txBody>
      </p:sp>
    </p:spTree>
    <p:extLst>
      <p:ext uri="{BB962C8B-B14F-4D97-AF65-F5344CB8AC3E}">
        <p14:creationId xmlns:p14="http://schemas.microsoft.com/office/powerpoint/2010/main" val="133357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fontScale="77500" lnSpcReduction="20000"/>
          </a:bodyPr>
          <a:lstStyle/>
          <a:p>
            <a:pPr marL="0" indent="0" algn="ctr">
              <a:buNone/>
            </a:pPr>
            <a:r>
              <a:rPr lang="cs-CZ" sz="2800" b="1" u="sng" dirty="0" smtClean="0"/>
              <a:t>Předmět </a:t>
            </a:r>
            <a:r>
              <a:rPr lang="cs-CZ" sz="2800" b="1" u="sng" dirty="0"/>
              <a:t>posouzení EIA - </a:t>
            </a:r>
            <a:r>
              <a:rPr lang="cs-CZ" sz="2800" b="1" u="sng" dirty="0">
                <a:solidFill>
                  <a:srgbClr val="00B050"/>
                </a:solidFill>
              </a:rPr>
              <a:t>§ 4 odst. 1</a:t>
            </a:r>
          </a:p>
          <a:p>
            <a:pPr marL="0" indent="0">
              <a:buNone/>
            </a:pPr>
            <a:r>
              <a:rPr lang="cs-CZ" sz="2800" b="1" dirty="0"/>
              <a:t>Příloha č. 1</a:t>
            </a:r>
          </a:p>
          <a:p>
            <a:r>
              <a:rPr lang="cs-CZ" sz="2800" dirty="0"/>
              <a:t>kategorie I (vč. změn) =&gt; posouzení EIA</a:t>
            </a:r>
          </a:p>
          <a:p>
            <a:pPr marL="0" indent="0">
              <a:buNone/>
            </a:pPr>
            <a:endParaRPr lang="cs-CZ" sz="900" dirty="0"/>
          </a:p>
          <a:p>
            <a:r>
              <a:rPr lang="cs-CZ" sz="2800" dirty="0"/>
              <a:t>podlimitní v kategorii I =&gt; zjišťovací řízení</a:t>
            </a:r>
          </a:p>
          <a:p>
            <a:r>
              <a:rPr lang="cs-CZ" sz="2800" dirty="0"/>
              <a:t>kategorie II (vč. změn) =&gt; zjišťovací řízení</a:t>
            </a:r>
          </a:p>
          <a:p>
            <a:r>
              <a:rPr lang="cs-CZ" sz="2800" dirty="0"/>
              <a:t>podlimitní v kategorii II =&gt; zjišťovací řízení</a:t>
            </a:r>
          </a:p>
          <a:p>
            <a:pPr marL="0" indent="0">
              <a:buNone/>
            </a:pPr>
            <a:endParaRPr lang="cs-CZ" sz="2800" dirty="0"/>
          </a:p>
          <a:p>
            <a:r>
              <a:rPr lang="cs-CZ" sz="2800" dirty="0"/>
              <a:t>NATURA (není vyloučen vliv) =&gt; zjišťovací řízení</a:t>
            </a:r>
          </a:p>
          <a:p>
            <a:r>
              <a:rPr lang="cs-CZ" sz="2800" dirty="0"/>
              <a:t>změna záměru v navazujícím řízení =&gt; zjišťovací </a:t>
            </a:r>
            <a:r>
              <a:rPr lang="cs-CZ" sz="2800" dirty="0" smtClean="0"/>
              <a:t>řízení</a:t>
            </a:r>
          </a:p>
          <a:p>
            <a:endParaRPr lang="cs-CZ" sz="2800" dirty="0"/>
          </a:p>
          <a:p>
            <a:r>
              <a:rPr lang="cs-CZ" sz="2800" dirty="0"/>
              <a:t>vláda může vyjmout některé záměry z posuzování - </a:t>
            </a:r>
            <a:r>
              <a:rPr lang="cs-CZ" sz="2800" dirty="0">
                <a:solidFill>
                  <a:srgbClr val="00B050"/>
                </a:solidFill>
              </a:rPr>
              <a:t>§ 4 odst. 2 až </a:t>
            </a:r>
            <a:r>
              <a:rPr lang="cs-CZ" sz="2800" dirty="0" smtClean="0">
                <a:solidFill>
                  <a:srgbClr val="00B050"/>
                </a:solidFill>
              </a:rPr>
              <a:t>4</a:t>
            </a:r>
          </a:p>
          <a:p>
            <a:pPr marL="0" indent="0">
              <a:buNone/>
            </a:pPr>
            <a:endParaRPr lang="cs-CZ" altLang="cs-CZ" sz="2800" b="1" i="1" dirty="0"/>
          </a:p>
          <a:p>
            <a:endParaRPr lang="cs-CZ" sz="2800" dirty="0" smtClean="0">
              <a:solidFill>
                <a:srgbClr val="00B050"/>
              </a:solidFill>
            </a:endParaRPr>
          </a:p>
          <a:p>
            <a:r>
              <a:rPr lang="cs-CZ" sz="2800" dirty="0" smtClean="0">
                <a:solidFill>
                  <a:srgbClr val="00B050"/>
                </a:solidFill>
              </a:rPr>
              <a:t>§ 5: </a:t>
            </a:r>
            <a:r>
              <a:rPr lang="cs-CZ" sz="2800" dirty="0" smtClean="0"/>
              <a:t>Způsob </a:t>
            </a:r>
            <a:r>
              <a:rPr lang="cs-CZ" sz="2800" dirty="0"/>
              <a:t>posuzování vlivů záměru na životní prostředí</a:t>
            </a:r>
          </a:p>
          <a:p>
            <a:pPr marL="0" indent="0">
              <a:buNone/>
            </a:pPr>
            <a:r>
              <a:rPr lang="cs-CZ" sz="2800" dirty="0" smtClean="0"/>
              <a:t> </a:t>
            </a:r>
            <a:endParaRPr lang="cs-CZ" sz="2800" dirty="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smtClean="0"/>
              <a:t>EIA </a:t>
            </a:r>
            <a:r>
              <a:rPr lang="cs-CZ" sz="2800" dirty="0"/>
              <a:t>–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29</a:t>
            </a:fld>
            <a:endParaRPr lang="cs-CZ"/>
          </a:p>
        </p:txBody>
      </p:sp>
      <p:cxnSp>
        <p:nvCxnSpPr>
          <p:cNvPr id="10" name="Přímá spojnice 9"/>
          <p:cNvCxnSpPr/>
          <p:nvPr/>
        </p:nvCxnSpPr>
        <p:spPr>
          <a:xfrm>
            <a:off x="251520" y="5373216"/>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43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Effect transition="in" filter="fade">
                                      <p:cBhvr>
                                        <p:cTn id="36" dur="500"/>
                                        <p:tgtEl>
                                          <p:spTgt spid="3">
                                            <p:txEl>
                                              <p:pRg st="14" end="1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pPr marL="0" indent="0" algn="ctr">
              <a:buNone/>
            </a:pPr>
            <a:r>
              <a:rPr lang="cs-CZ" dirty="0" smtClean="0"/>
              <a:t>Co to vlastně je a k čemu je to dobré?</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2924944"/>
            <a:ext cx="4724574" cy="2695525"/>
          </a:xfrm>
          <a:prstGeom prst="rect">
            <a:avLst/>
          </a:prstGeom>
        </p:spPr>
      </p:pic>
      <p:sp>
        <p:nvSpPr>
          <p:cNvPr id="8" name="Zástupný symbol pro číslo snímku 7"/>
          <p:cNvSpPr>
            <a:spLocks noGrp="1"/>
          </p:cNvSpPr>
          <p:nvPr>
            <p:ph type="sldNum" sz="quarter" idx="12"/>
          </p:nvPr>
        </p:nvSpPr>
        <p:spPr/>
        <p:txBody>
          <a:bodyPr/>
          <a:lstStyle/>
          <a:p>
            <a:fld id="{386FF7BF-90D5-4328-A7D3-83853A676C7B}" type="slidenum">
              <a:rPr lang="cs-CZ" smtClean="0"/>
              <a:pPr/>
              <a:t>3</a:t>
            </a:fld>
            <a:endParaRPr lang="cs-CZ"/>
          </a:p>
        </p:txBody>
      </p:sp>
    </p:spTree>
    <p:extLst>
      <p:ext uri="{BB962C8B-B14F-4D97-AF65-F5344CB8AC3E}">
        <p14:creationId xmlns:p14="http://schemas.microsoft.com/office/powerpoint/2010/main" val="594837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smtClean="0"/>
              <a:t>EIA </a:t>
            </a:r>
            <a:r>
              <a:rPr lang="cs-CZ" sz="2800" dirty="0"/>
              <a:t>–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30</a:t>
            </a:fld>
            <a:endParaRPr lang="cs-CZ"/>
          </a:p>
        </p:txBody>
      </p:sp>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5523" y="819166"/>
            <a:ext cx="6795095" cy="5902309"/>
          </a:xfrm>
          <a:prstGeom prst="rect">
            <a:avLst/>
          </a:prstGeom>
        </p:spPr>
      </p:pic>
      <p:sp>
        <p:nvSpPr>
          <p:cNvPr id="9" name="Ovál 8"/>
          <p:cNvSpPr/>
          <p:nvPr/>
        </p:nvSpPr>
        <p:spPr>
          <a:xfrm>
            <a:off x="5023783" y="964717"/>
            <a:ext cx="158417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6687560" y="1003624"/>
            <a:ext cx="15841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3733352" y="1530222"/>
            <a:ext cx="1323649" cy="13595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697795" y="2161623"/>
            <a:ext cx="792088" cy="2865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Bublinový popisek ve tvaru obláčku 12"/>
          <p:cNvSpPr/>
          <p:nvPr/>
        </p:nvSpPr>
        <p:spPr>
          <a:xfrm rot="1112674">
            <a:off x="7385208" y="1945504"/>
            <a:ext cx="792088" cy="360040"/>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smtClean="0"/>
              <a:t>limit!</a:t>
            </a:r>
            <a:endParaRPr lang="cs-CZ" sz="1000" b="1" dirty="0"/>
          </a:p>
        </p:txBody>
      </p:sp>
      <p:sp>
        <p:nvSpPr>
          <p:cNvPr id="17" name="Obdélník 16"/>
          <p:cNvSpPr/>
          <p:nvPr/>
        </p:nvSpPr>
        <p:spPr>
          <a:xfrm rot="18914730">
            <a:off x="-201040" y="2508218"/>
            <a:ext cx="2500499" cy="707886"/>
          </a:xfrm>
          <a:prstGeom prst="rect">
            <a:avLst/>
          </a:prstGeom>
        </p:spPr>
        <p:txBody>
          <a:bodyPr wrap="square">
            <a:spAutoFit/>
          </a:bodyPr>
          <a:lstStyle/>
          <a:p>
            <a:pPr algn="ctr"/>
            <a:r>
              <a:rPr lang="cs-CZ" sz="2000" b="1" u="sng" dirty="0" smtClean="0">
                <a:solidFill>
                  <a:srgbClr val="00B050"/>
                </a:solidFill>
              </a:rPr>
              <a:t>Příloha č. 1 k zákonu </a:t>
            </a:r>
            <a:r>
              <a:rPr lang="cs-CZ" sz="2000" b="1" u="sng" dirty="0">
                <a:solidFill>
                  <a:srgbClr val="00B050"/>
                </a:solidFill>
              </a:rPr>
              <a:t>č. 100/2001 Sb.</a:t>
            </a:r>
            <a:endParaRPr lang="cs-CZ" sz="2000" u="sng" dirty="0">
              <a:solidFill>
                <a:srgbClr val="00B050"/>
              </a:solidFill>
            </a:endParaRPr>
          </a:p>
        </p:txBody>
      </p:sp>
      <p:sp>
        <p:nvSpPr>
          <p:cNvPr id="14" name="Zástupný symbol pro datum 13"/>
          <p:cNvSpPr>
            <a:spLocks noGrp="1"/>
          </p:cNvSpPr>
          <p:nvPr>
            <p:ph type="dt" sz="half" idx="10"/>
          </p:nvPr>
        </p:nvSpPr>
        <p:spPr/>
        <p:txBody>
          <a:bodyPr/>
          <a:lstStyle/>
          <a:p>
            <a:r>
              <a:rPr lang="cs-CZ" smtClean="0"/>
              <a:t>25. října 2019</a:t>
            </a:r>
            <a:endParaRPr lang="cs-CZ"/>
          </a:p>
        </p:txBody>
      </p:sp>
    </p:spTree>
    <p:extLst>
      <p:ext uri="{BB962C8B-B14F-4D97-AF65-F5344CB8AC3E}">
        <p14:creationId xmlns:p14="http://schemas.microsoft.com/office/powerpoint/2010/main" val="403758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animBg="1"/>
      <p:bldP spid="1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smtClean="0"/>
              <a:t> </a:t>
            </a:r>
            <a:endParaRPr lang="cs-CZ" sz="2800" dirty="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smtClean="0"/>
              <a:t>EIA </a:t>
            </a:r>
            <a:r>
              <a:rPr lang="cs-CZ" sz="2800" dirty="0"/>
              <a:t>–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31</a:t>
            </a:fld>
            <a:endParaRPr lang="cs-CZ"/>
          </a:p>
        </p:txBody>
      </p:sp>
      <p:sp>
        <p:nvSpPr>
          <p:cNvPr id="10" name="Zástupný symbol pro obsah 2"/>
          <p:cNvSpPr txBox="1">
            <a:spLocks/>
          </p:cNvSpPr>
          <p:nvPr/>
        </p:nvSpPr>
        <p:spPr>
          <a:xfrm>
            <a:off x="457200" y="1217293"/>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cs-CZ" sz="2500" b="1" u="sng" dirty="0" smtClean="0"/>
              <a:t>Základní schéma procesu EIA</a:t>
            </a:r>
          </a:p>
        </p:txBody>
      </p:sp>
      <p:sp>
        <p:nvSpPr>
          <p:cNvPr id="11" name="Ovál 10"/>
          <p:cNvSpPr/>
          <p:nvPr/>
        </p:nvSpPr>
        <p:spPr>
          <a:xfrm>
            <a:off x="719572" y="2132856"/>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oznámení </a:t>
            </a:r>
            <a:endParaRPr lang="cs-CZ" dirty="0"/>
          </a:p>
        </p:txBody>
      </p:sp>
      <p:sp>
        <p:nvSpPr>
          <p:cNvPr id="12" name="Ovál 11"/>
          <p:cNvSpPr/>
          <p:nvPr/>
        </p:nvSpPr>
        <p:spPr>
          <a:xfrm>
            <a:off x="3613856" y="2075500"/>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zjišťovací řízení</a:t>
            </a:r>
            <a:endParaRPr lang="cs-CZ" dirty="0"/>
          </a:p>
        </p:txBody>
      </p:sp>
      <p:cxnSp>
        <p:nvCxnSpPr>
          <p:cNvPr id="13" name="Přímá spojnice se šipkou 12"/>
          <p:cNvCxnSpPr/>
          <p:nvPr/>
        </p:nvCxnSpPr>
        <p:spPr>
          <a:xfrm>
            <a:off x="2794974" y="2586256"/>
            <a:ext cx="696906" cy="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a:off x="5820444" y="2255520"/>
            <a:ext cx="121649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smtClean="0"/>
              <a:t>NE</a:t>
            </a:r>
            <a:endParaRPr lang="cs-CZ" dirty="0"/>
          </a:p>
        </p:txBody>
      </p:sp>
      <p:sp>
        <p:nvSpPr>
          <p:cNvPr id="15" name="Obdélník 14"/>
          <p:cNvSpPr/>
          <p:nvPr/>
        </p:nvSpPr>
        <p:spPr>
          <a:xfrm>
            <a:off x="7308304" y="2075500"/>
            <a:ext cx="137849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u="sng" dirty="0" smtClean="0"/>
              <a:t>rozhodnutí</a:t>
            </a:r>
            <a:r>
              <a:rPr lang="cs-CZ" dirty="0" smtClean="0"/>
              <a:t> </a:t>
            </a:r>
            <a:r>
              <a:rPr lang="cs-CZ" sz="1500" dirty="0" smtClean="0"/>
              <a:t>(odvolání, soudní přezkum)</a:t>
            </a:r>
            <a:endParaRPr lang="cs-CZ" sz="1500" dirty="0"/>
          </a:p>
        </p:txBody>
      </p:sp>
      <p:sp>
        <p:nvSpPr>
          <p:cNvPr id="16" name="Šipka dolů 15"/>
          <p:cNvSpPr/>
          <p:nvPr/>
        </p:nvSpPr>
        <p:spPr>
          <a:xfrm rot="2607551">
            <a:off x="2614883" y="2713736"/>
            <a:ext cx="622550" cy="20794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smtClean="0"/>
              <a:t>ANO</a:t>
            </a:r>
            <a:endParaRPr lang="cs-CZ" dirty="0"/>
          </a:p>
        </p:txBody>
      </p:sp>
      <p:sp>
        <p:nvSpPr>
          <p:cNvPr id="17" name="Ovál 16"/>
          <p:cNvSpPr/>
          <p:nvPr/>
        </p:nvSpPr>
        <p:spPr>
          <a:xfrm>
            <a:off x="314264" y="4399281"/>
            <a:ext cx="2224608" cy="1016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dokumentace</a:t>
            </a:r>
            <a:endParaRPr lang="cs-CZ" dirty="0"/>
          </a:p>
        </p:txBody>
      </p:sp>
      <p:cxnSp>
        <p:nvCxnSpPr>
          <p:cNvPr id="18" name="Přímá spojnice se šipkou 17"/>
          <p:cNvCxnSpPr/>
          <p:nvPr/>
        </p:nvCxnSpPr>
        <p:spPr>
          <a:xfrm>
            <a:off x="2736363" y="4960768"/>
            <a:ext cx="814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ál 18"/>
          <p:cNvSpPr/>
          <p:nvPr/>
        </p:nvSpPr>
        <p:spPr>
          <a:xfrm>
            <a:off x="3739532" y="4622210"/>
            <a:ext cx="1642220" cy="652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posudek</a:t>
            </a:r>
            <a:endParaRPr lang="cs-CZ" dirty="0"/>
          </a:p>
        </p:txBody>
      </p:sp>
      <p:cxnSp>
        <p:nvCxnSpPr>
          <p:cNvPr id="20" name="Přímá spojnice se šipkou 19"/>
          <p:cNvCxnSpPr/>
          <p:nvPr/>
        </p:nvCxnSpPr>
        <p:spPr>
          <a:xfrm flipV="1">
            <a:off x="5508104" y="4168509"/>
            <a:ext cx="1045096" cy="60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6696236" y="3555184"/>
            <a:ext cx="1224136" cy="1046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dirty="0" smtClean="0"/>
              <a:t>závazné stanovisko EIA</a:t>
            </a:r>
            <a:endParaRPr lang="cs-CZ" b="1" dirty="0"/>
          </a:p>
        </p:txBody>
      </p:sp>
      <p:sp>
        <p:nvSpPr>
          <p:cNvPr id="22" name="Šipka dolů 21"/>
          <p:cNvSpPr/>
          <p:nvPr/>
        </p:nvSpPr>
        <p:spPr>
          <a:xfrm>
            <a:off x="6367028" y="4737906"/>
            <a:ext cx="1882552" cy="81733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smtClean="0"/>
              <a:t>podklad pro</a:t>
            </a:r>
            <a:endParaRPr lang="cs-CZ" dirty="0"/>
          </a:p>
        </p:txBody>
      </p:sp>
      <p:sp>
        <p:nvSpPr>
          <p:cNvPr id="23" name="Zaoblený obdélník 22"/>
          <p:cNvSpPr/>
          <p:nvPr/>
        </p:nvSpPr>
        <p:spPr>
          <a:xfrm>
            <a:off x="6132378" y="5614548"/>
            <a:ext cx="2304256" cy="801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smtClean="0"/>
              <a:t>navazující řízení </a:t>
            </a:r>
            <a:endParaRPr lang="cs-CZ" dirty="0"/>
          </a:p>
        </p:txBody>
      </p:sp>
    </p:spTree>
    <p:extLst>
      <p:ext uri="{BB962C8B-B14F-4D97-AF65-F5344CB8AC3E}">
        <p14:creationId xmlns:p14="http://schemas.microsoft.com/office/powerpoint/2010/main" val="279460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19" grpId="0" animBg="1"/>
      <p:bldP spid="21" grpId="0" animBg="1"/>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Průběh EIA</a:t>
            </a:r>
            <a:endParaRPr lang="cs-CZ" sz="4000" b="1" dirty="0"/>
          </a:p>
        </p:txBody>
      </p:sp>
      <p:pic>
        <p:nvPicPr>
          <p:cNvPr id="1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5"/>
          <p:cNvGrpSpPr>
            <a:grpSpLocks/>
          </p:cNvGrpSpPr>
          <p:nvPr/>
        </p:nvGrpSpPr>
        <p:grpSpPr bwMode="auto">
          <a:xfrm>
            <a:off x="179512" y="970944"/>
            <a:ext cx="3528392" cy="5598395"/>
            <a:chOff x="340" y="1071"/>
            <a:chExt cx="1225" cy="2723"/>
          </a:xfrm>
        </p:grpSpPr>
        <p:sp>
          <p:nvSpPr>
            <p:cNvPr id="16" name="Text Box 6"/>
            <p:cNvSpPr txBox="1">
              <a:spLocks noChangeArrowheads="1"/>
            </p:cNvSpPr>
            <p:nvPr/>
          </p:nvSpPr>
          <p:spPr bwMode="auto">
            <a:xfrm>
              <a:off x="340" y="1071"/>
              <a:ext cx="1134" cy="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solidFill>
              <a:srgbClr val="0070C0"/>
            </a:solidFill>
            <a:ln w="12700" cmpd="sng">
              <a:solidFill>
                <a:schemeClr val="accent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smtClean="0">
                  <a:latin typeface="Verdana" pitchFamily="34" charset="0"/>
                </a:rPr>
                <a:t>Dokumentace EIA</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solidFill>
              <a:srgbClr val="FFC000"/>
            </a:solidFill>
            <a:ln w="127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Posudek</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solidFill>
              <a:srgbClr val="FF0000"/>
            </a:solidFill>
            <a:ln w="127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Závazné stanovisko EIA</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75150" cy="1698927"/>
          </a:xfrm>
          <a:prstGeom prst="rect">
            <a:avLst/>
          </a:prstGeom>
          <a:noFill/>
        </p:spPr>
        <p:txBody>
          <a:bodyPr wrap="square" rtlCol="0">
            <a:spAutoFit/>
          </a:bodyPr>
          <a:lstStyle/>
          <a:p>
            <a:pPr lvl="2">
              <a:lnSpc>
                <a:spcPct val="110000"/>
              </a:lnSpc>
              <a:spcBef>
                <a:spcPct val="30000"/>
              </a:spcBef>
              <a:buFontTx/>
              <a:buNone/>
            </a:pPr>
            <a:r>
              <a:rPr lang="cs-CZ" sz="2400" i="1" dirty="0" smtClean="0"/>
              <a:t>Posuzované </a:t>
            </a:r>
            <a:r>
              <a:rPr lang="cs-CZ" sz="2400" b="1" i="1" dirty="0" smtClean="0">
                <a:solidFill>
                  <a:schemeClr val="accent6">
                    <a:lumMod val="75000"/>
                  </a:schemeClr>
                </a:solidFill>
              </a:rPr>
              <a:t>vždy</a:t>
            </a:r>
            <a:r>
              <a:rPr lang="cs-CZ" sz="2400" i="1" dirty="0" smtClean="0"/>
              <a:t> – rozsah dokumentace a posuzování. </a:t>
            </a:r>
          </a:p>
          <a:p>
            <a:pPr lvl="2">
              <a:lnSpc>
                <a:spcPct val="110000"/>
              </a:lnSpc>
              <a:spcBef>
                <a:spcPct val="30000"/>
              </a:spcBef>
              <a:buFontTx/>
              <a:buNone/>
            </a:pPr>
            <a:r>
              <a:rPr lang="cs-CZ" sz="2400" b="1" i="1" dirty="0" smtClean="0">
                <a:solidFill>
                  <a:schemeClr val="accent6">
                    <a:lumMod val="75000"/>
                  </a:schemeClr>
                </a:solidFill>
              </a:rPr>
              <a:t>Ostatní</a:t>
            </a:r>
            <a:r>
              <a:rPr lang="cs-CZ" sz="2400" i="1" dirty="0" smtClean="0"/>
              <a:t>: ano</a:t>
            </a:r>
            <a:r>
              <a:rPr lang="en-US" sz="2400" i="1" dirty="0" smtClean="0"/>
              <a:t> </a:t>
            </a:r>
            <a:r>
              <a:rPr lang="en-US" sz="2400" dirty="0" smtClean="0">
                <a:sym typeface="Wingdings" pitchFamily="2" charset="2"/>
              </a:rPr>
              <a:t> </a:t>
            </a:r>
            <a:r>
              <a:rPr lang="en-US" sz="2400" b="1" dirty="0" smtClean="0">
                <a:sym typeface="Wingdings" pitchFamily="2" charset="2"/>
              </a:rPr>
              <a:t>EIA</a:t>
            </a:r>
            <a:r>
              <a:rPr lang="cs-CZ" sz="2400" dirty="0" smtClean="0">
                <a:sym typeface="Wingdings" pitchFamily="2" charset="2"/>
              </a:rPr>
              <a:t>, </a:t>
            </a:r>
            <a:r>
              <a:rPr lang="en-US" sz="2400" b="1" dirty="0" smtClean="0">
                <a:sym typeface="Wingdings" pitchFamily="2" charset="2"/>
              </a:rPr>
              <a:t>n</a:t>
            </a:r>
            <a:r>
              <a:rPr lang="cs-CZ" sz="2400" b="1" dirty="0" smtClean="0">
                <a:sym typeface="Wingdings" pitchFamily="2" charset="2"/>
              </a:rPr>
              <a:t>e</a:t>
            </a:r>
            <a:r>
              <a:rPr lang="en-US" sz="2400" dirty="0" smtClean="0">
                <a:sym typeface="Wingdings" pitchFamily="2" charset="2"/>
              </a:rPr>
              <a:t> </a:t>
            </a:r>
            <a:r>
              <a:rPr lang="cs-CZ" sz="2400" dirty="0" smtClean="0">
                <a:sym typeface="Wingdings" pitchFamily="2" charset="2"/>
              </a:rPr>
              <a:t> </a:t>
            </a:r>
            <a:r>
              <a:rPr lang="cs-CZ" sz="2400" b="1" dirty="0" smtClean="0">
                <a:solidFill>
                  <a:srgbClr val="FF0000"/>
                </a:solidFill>
                <a:sym typeface="Wingdings" pitchFamily="2" charset="2"/>
              </a:rPr>
              <a:t>rozhodnutí</a:t>
            </a:r>
            <a:endParaRPr lang="nl-BE" b="1" i="1" dirty="0" smtClean="0">
              <a:solidFill>
                <a:srgbClr val="FF0000"/>
              </a:solidFill>
            </a:endParaRPr>
          </a:p>
          <a:p>
            <a:endParaRPr lang="cs-CZ" dirty="0"/>
          </a:p>
        </p:txBody>
      </p:sp>
      <p:sp>
        <p:nvSpPr>
          <p:cNvPr id="28" name="Rectangle 3"/>
          <p:cNvSpPr txBox="1">
            <a:spLocks noChangeArrowheads="1"/>
          </p:cNvSpPr>
          <p:nvPr/>
        </p:nvSpPr>
        <p:spPr>
          <a:xfrm>
            <a:off x="4218250" y="3261187"/>
            <a:ext cx="4468550"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smtClean="0"/>
              <a:t>Investor </a:t>
            </a:r>
            <a:r>
              <a:rPr lang="cs-CZ" sz="2400" b="1" i="1" dirty="0">
                <a:solidFill>
                  <a:srgbClr val="FF6600"/>
                </a:solidFill>
              </a:rPr>
              <a:t>zpracuje </a:t>
            </a:r>
            <a:r>
              <a:rPr lang="cs-CZ" sz="2400" b="1" i="1" dirty="0">
                <a:solidFill>
                  <a:schemeClr val="accent6">
                    <a:lumMod val="75000"/>
                  </a:schemeClr>
                </a:solidFill>
              </a:rPr>
              <a:t>dokumentaci</a:t>
            </a:r>
            <a:r>
              <a:rPr lang="cs-CZ" sz="2400" b="1" i="1" dirty="0">
                <a:solidFill>
                  <a:srgbClr val="FF6600"/>
                </a:solidFill>
              </a:rPr>
              <a:t> </a:t>
            </a:r>
            <a:r>
              <a:rPr lang="cs-CZ" sz="2400" b="1" i="1" dirty="0"/>
              <a:t>(autor. osoba) </a:t>
            </a:r>
            <a:r>
              <a:rPr lang="cs-CZ" sz="2400" dirty="0"/>
              <a:t>a úřad ji zveřejní</a:t>
            </a:r>
            <a:endParaRPr lang="en-US" sz="2400" dirty="0"/>
          </a:p>
        </p:txBody>
      </p:sp>
      <p:sp>
        <p:nvSpPr>
          <p:cNvPr id="29" name="Rectangle 3"/>
          <p:cNvSpPr txBox="1">
            <a:spLocks noChangeArrowheads="1"/>
          </p:cNvSpPr>
          <p:nvPr/>
        </p:nvSpPr>
        <p:spPr>
          <a:xfrm>
            <a:off x="4091151" y="4240851"/>
            <a:ext cx="4841229"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dirty="0" smtClean="0"/>
              <a:t>Úřad </a:t>
            </a:r>
            <a:r>
              <a:rPr lang="cs-CZ" sz="2400" b="1" i="1" dirty="0" smtClean="0">
                <a:solidFill>
                  <a:srgbClr val="FF6600"/>
                </a:solidFill>
              </a:rPr>
              <a:t>zpracuje posudek </a:t>
            </a:r>
            <a:r>
              <a:rPr lang="cs-CZ" sz="2400" b="1" i="1" dirty="0" smtClean="0"/>
              <a:t>(autor. osoba) </a:t>
            </a:r>
            <a:r>
              <a:rPr lang="cs-CZ" sz="2400" i="1" dirty="0" smtClean="0"/>
              <a:t>a následuje veřejné </a:t>
            </a:r>
            <a:r>
              <a:rPr lang="cs-CZ" sz="2400" b="1" i="1" dirty="0" smtClean="0">
                <a:solidFill>
                  <a:schemeClr val="accent6">
                    <a:lumMod val="75000"/>
                  </a:schemeClr>
                </a:solidFill>
              </a:rPr>
              <a:t>projednání</a:t>
            </a:r>
            <a:r>
              <a:rPr lang="en-US" sz="2400" dirty="0" smtClean="0"/>
              <a:t> </a:t>
            </a:r>
            <a:r>
              <a:rPr lang="cs-CZ" sz="2400" dirty="0" smtClean="0"/>
              <a:t>(</a:t>
            </a:r>
            <a:r>
              <a:rPr lang="cs-CZ" sz="2400" dirty="0" smtClean="0">
                <a:solidFill>
                  <a:srgbClr val="00B050"/>
                </a:solidFill>
              </a:rPr>
              <a:t>§ 17</a:t>
            </a:r>
            <a:r>
              <a:rPr lang="cs-CZ" sz="2400" dirty="0" smtClean="0"/>
              <a:t>)</a:t>
            </a:r>
            <a:endParaRPr lang="en-US" sz="2400" dirty="0" smtClean="0"/>
          </a:p>
        </p:txBody>
      </p:sp>
      <p:sp>
        <p:nvSpPr>
          <p:cNvPr id="30" name="Rectangle 3"/>
          <p:cNvSpPr txBox="1">
            <a:spLocks noChangeArrowheads="1"/>
          </p:cNvSpPr>
          <p:nvPr/>
        </p:nvSpPr>
        <p:spPr>
          <a:xfrm>
            <a:off x="3870346" y="5226443"/>
            <a:ext cx="4533436"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b="1" dirty="0" smtClean="0">
                <a:solidFill>
                  <a:schemeClr val="accent6">
                    <a:lumMod val="75000"/>
                  </a:schemeClr>
                </a:solidFill>
              </a:rPr>
              <a:t>Závazné</a:t>
            </a:r>
            <a:r>
              <a:rPr lang="cs-CZ" sz="2400" dirty="0" smtClean="0"/>
              <a:t> stanovisko (platnost 7 </a:t>
            </a:r>
            <a:r>
              <a:rPr lang="cs-CZ" sz="2400" dirty="0"/>
              <a:t>let, možnost opakovaného prodloužení o 5 </a:t>
            </a:r>
            <a:r>
              <a:rPr lang="cs-CZ" sz="2400" dirty="0" smtClean="0"/>
              <a:t>let)</a:t>
            </a:r>
            <a:endParaRPr lang="cs-CZ" sz="2400" dirty="0"/>
          </a:p>
        </p:txBody>
      </p:sp>
      <p:sp>
        <p:nvSpPr>
          <p:cNvPr id="26" name="TextovéPole 25"/>
          <p:cNvSpPr txBox="1"/>
          <p:nvPr/>
        </p:nvSpPr>
        <p:spPr>
          <a:xfrm>
            <a:off x="1691680" y="394227"/>
            <a:ext cx="6624736" cy="523220"/>
          </a:xfrm>
          <a:prstGeom prst="rect">
            <a:avLst/>
          </a:prstGeom>
          <a:noFill/>
        </p:spPr>
        <p:txBody>
          <a:bodyPr wrap="square" rtlCol="0">
            <a:spAutoFit/>
          </a:bodyPr>
          <a:lstStyle/>
          <a:p>
            <a:r>
              <a:rPr lang="cs-CZ" sz="2800" dirty="0" smtClean="0"/>
              <a:t>EIA </a:t>
            </a:r>
            <a:r>
              <a:rPr lang="cs-CZ" sz="2800" dirty="0"/>
              <a:t>– předmět a postup posuzování </a:t>
            </a:r>
          </a:p>
        </p:txBody>
      </p:sp>
      <p:sp>
        <p:nvSpPr>
          <p:cNvPr id="27" name="Rectangle 3"/>
          <p:cNvSpPr txBox="1">
            <a:spLocks noChangeArrowheads="1"/>
          </p:cNvSpPr>
          <p:nvPr/>
        </p:nvSpPr>
        <p:spPr>
          <a:xfrm>
            <a:off x="3492500" y="969206"/>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smtClean="0"/>
              <a:t>Předkladatel </a:t>
            </a:r>
            <a:r>
              <a:rPr lang="cs-CZ" sz="2400" b="1" i="1" dirty="0" smtClean="0">
                <a:solidFill>
                  <a:srgbClr val="FF6600"/>
                </a:solidFill>
              </a:rPr>
              <a:t>oznámí </a:t>
            </a:r>
            <a:r>
              <a:rPr lang="cs-CZ" sz="2400" i="1" dirty="0" smtClean="0"/>
              <a:t>příslušnému úřadu</a:t>
            </a:r>
          </a:p>
          <a:p>
            <a:pPr marL="0" indent="0" algn="ctr">
              <a:buNone/>
            </a:pPr>
            <a:r>
              <a:rPr lang="cs-CZ" sz="2400" i="1" dirty="0" smtClean="0"/>
              <a:t>a úřad zveřejní základní </a:t>
            </a:r>
            <a:r>
              <a:rPr lang="cs-CZ" sz="2400" b="1" i="1" dirty="0" smtClean="0">
                <a:solidFill>
                  <a:schemeClr val="accent6">
                    <a:lumMod val="75000"/>
                  </a:schemeClr>
                </a:solidFill>
              </a:rPr>
              <a:t>informace</a:t>
            </a:r>
            <a:r>
              <a:rPr lang="en-US" sz="2400" dirty="0" smtClean="0"/>
              <a:t> </a:t>
            </a:r>
          </a:p>
        </p:txBody>
      </p:sp>
      <p:sp>
        <p:nvSpPr>
          <p:cNvPr id="31" name="Zástupný symbol pro číslo snímku 7"/>
          <p:cNvSpPr>
            <a:spLocks noGrp="1"/>
          </p:cNvSpPr>
          <p:nvPr>
            <p:ph type="sldNum" sz="quarter" idx="12"/>
          </p:nvPr>
        </p:nvSpPr>
        <p:spPr>
          <a:xfrm>
            <a:off x="6553200" y="6356350"/>
            <a:ext cx="2133600" cy="365125"/>
          </a:xfrm>
        </p:spPr>
        <p:txBody>
          <a:bodyPr/>
          <a:lstStyle/>
          <a:p>
            <a:fld id="{386FF7BF-90D5-4328-A7D3-83853A676C7B}" type="slidenum">
              <a:rPr lang="cs-CZ" smtClean="0"/>
              <a:pPr/>
              <a:t>32</a:t>
            </a:fld>
            <a:endParaRPr lang="cs-CZ"/>
          </a:p>
        </p:txBody>
      </p:sp>
      <p:sp>
        <p:nvSpPr>
          <p:cNvPr id="34" name="Šipka doprava 33"/>
          <p:cNvSpPr/>
          <p:nvPr/>
        </p:nvSpPr>
        <p:spPr>
          <a:xfrm>
            <a:off x="3736397" y="1104870"/>
            <a:ext cx="344094"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5" name="Přímá spojnice 34"/>
          <p:cNvCxnSpPr/>
          <p:nvPr/>
        </p:nvCxnSpPr>
        <p:spPr>
          <a:xfrm>
            <a:off x="3896257" y="1834450"/>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Šipka doprava 35"/>
          <p:cNvSpPr/>
          <p:nvPr/>
        </p:nvSpPr>
        <p:spPr>
          <a:xfrm>
            <a:off x="3847866" y="1960934"/>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Šipka doprava 36"/>
          <p:cNvSpPr/>
          <p:nvPr/>
        </p:nvSpPr>
        <p:spPr>
          <a:xfrm rot="2002606">
            <a:off x="3766868" y="2527391"/>
            <a:ext cx="584264" cy="28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8" name="Přímá spojnice 37"/>
          <p:cNvCxnSpPr/>
          <p:nvPr/>
        </p:nvCxnSpPr>
        <p:spPr>
          <a:xfrm>
            <a:off x="3908444" y="3260608"/>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Šipka doprava 38"/>
          <p:cNvSpPr/>
          <p:nvPr/>
        </p:nvSpPr>
        <p:spPr>
          <a:xfrm>
            <a:off x="3985562" y="3399971"/>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0" name="Přímá spojnice 39"/>
          <p:cNvCxnSpPr/>
          <p:nvPr/>
        </p:nvCxnSpPr>
        <p:spPr>
          <a:xfrm>
            <a:off x="3908444" y="4168379"/>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3847866" y="5209643"/>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Bublinový popisek ve tvaru obláčku 41"/>
          <p:cNvSpPr/>
          <p:nvPr/>
        </p:nvSpPr>
        <p:spPr>
          <a:xfrm>
            <a:off x="5415301" y="6169267"/>
            <a:ext cx="3595726" cy="587165"/>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není to správní řízení!</a:t>
            </a:r>
            <a:endParaRPr lang="cs-CZ" dirty="0"/>
          </a:p>
        </p:txBody>
      </p:sp>
      <p:sp>
        <p:nvSpPr>
          <p:cNvPr id="43" name="Šipka doprava 42"/>
          <p:cNvSpPr/>
          <p:nvPr/>
        </p:nvSpPr>
        <p:spPr>
          <a:xfrm rot="20090818">
            <a:off x="3538497" y="4584739"/>
            <a:ext cx="532201"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Šipka doprava 43"/>
          <p:cNvSpPr/>
          <p:nvPr/>
        </p:nvSpPr>
        <p:spPr>
          <a:xfrm rot="19495863">
            <a:off x="3487804" y="5749625"/>
            <a:ext cx="362611" cy="282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10424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animBg="1"/>
      <p:bldP spid="30" grpId="0" animBg="1"/>
      <p:bldP spid="27" grpId="0" animBg="1"/>
      <p:bldP spid="34" grpId="0" animBg="1"/>
      <p:bldP spid="36" grpId="0" animBg="1"/>
      <p:bldP spid="37" grpId="0" animBg="1"/>
      <p:bldP spid="39" grpId="0" animBg="1"/>
      <p:bldP spid="42" grpId="0" animBg="1"/>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EIA a „navazující řízení“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33</a:t>
            </a:fld>
            <a:endParaRPr lang="cs-CZ"/>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391" y="2490705"/>
            <a:ext cx="4945161" cy="2975138"/>
          </a:xfrm>
          <a:prstGeom prst="rect">
            <a:avLst/>
          </a:prstGeom>
        </p:spPr>
      </p:pic>
    </p:spTree>
    <p:extLst>
      <p:ext uri="{BB962C8B-B14F-4D97-AF65-F5344CB8AC3E}">
        <p14:creationId xmlns:p14="http://schemas.microsoft.com/office/powerpoint/2010/main" val="2800058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2389185"/>
          </a:xfrm>
        </p:spPr>
        <p:txBody>
          <a:bodyPr>
            <a:normAutofit fontScale="70000" lnSpcReduction="20000"/>
          </a:bodyPr>
          <a:lstStyle/>
          <a:p>
            <a:pPr marL="0" indent="0">
              <a:buNone/>
            </a:pPr>
            <a:r>
              <a:rPr lang="cs-CZ" sz="2800" dirty="0" smtClean="0"/>
              <a:t>Proběhnuvší posouzení EIA znamená závažné procesní i hmotněprávní důsledky:</a:t>
            </a:r>
          </a:p>
          <a:p>
            <a:r>
              <a:rPr lang="cs-CZ" sz="2800" dirty="0" smtClean="0"/>
              <a:t>Pro </a:t>
            </a:r>
            <a:r>
              <a:rPr lang="cs-CZ" sz="2800" dirty="0">
                <a:solidFill>
                  <a:srgbClr val="FF0000"/>
                </a:solidFill>
              </a:rPr>
              <a:t>navazující řízení </a:t>
            </a:r>
            <a:r>
              <a:rPr lang="cs-CZ" sz="2800" dirty="0" smtClean="0"/>
              <a:t>(povolující </a:t>
            </a:r>
            <a:r>
              <a:rPr lang="cs-CZ" sz="2800" dirty="0"/>
              <a:t>umístění a provedení stavby) platí </a:t>
            </a:r>
            <a:r>
              <a:rPr lang="cs-CZ" sz="2800" b="1" u="sng" dirty="0"/>
              <a:t>zvláštní režim</a:t>
            </a:r>
            <a:r>
              <a:rPr lang="cs-CZ" sz="2800" dirty="0"/>
              <a:t> (viz dále</a:t>
            </a:r>
            <a:r>
              <a:rPr lang="cs-CZ" sz="2800" dirty="0" smtClean="0"/>
              <a:t>) =&gt; závazné </a:t>
            </a:r>
            <a:r>
              <a:rPr lang="cs-CZ" sz="2800" dirty="0"/>
              <a:t>stanovisko EIA se zde uplatní jako závazné </a:t>
            </a:r>
            <a:r>
              <a:rPr lang="cs-CZ" sz="2800" dirty="0" smtClean="0"/>
              <a:t>stanovisko (ve smyslu § 149 správního řádu)</a:t>
            </a:r>
          </a:p>
          <a:p>
            <a:r>
              <a:rPr lang="cs-CZ" sz="2800" dirty="0" smtClean="0"/>
              <a:t>v </a:t>
            </a:r>
            <a:r>
              <a:rPr lang="cs-CZ" sz="2800" dirty="0"/>
              <a:t>jiných řízeních (</a:t>
            </a:r>
            <a:r>
              <a:rPr lang="cs-CZ" sz="2800" dirty="0" smtClean="0"/>
              <a:t>nenavazujících – tzv. </a:t>
            </a:r>
            <a:r>
              <a:rPr lang="cs-CZ" sz="2800" dirty="0" smtClean="0">
                <a:solidFill>
                  <a:srgbClr val="0070C0"/>
                </a:solidFill>
              </a:rPr>
              <a:t>souvisejících</a:t>
            </a:r>
            <a:r>
              <a:rPr lang="cs-CZ" sz="2800" dirty="0" smtClean="0"/>
              <a:t>) slouží </a:t>
            </a:r>
            <a:r>
              <a:rPr lang="cs-CZ" sz="2800" dirty="0"/>
              <a:t>závazné stanovisko EIA </a:t>
            </a:r>
            <a:r>
              <a:rPr lang="cs-CZ" sz="2800" dirty="0" smtClean="0"/>
              <a:t>jako </a:t>
            </a:r>
            <a:r>
              <a:rPr lang="cs-CZ" sz="2800" dirty="0"/>
              <a:t>podklad pro rozhodnutí.</a:t>
            </a:r>
          </a:p>
          <a:p>
            <a:pPr marL="0" indent="0">
              <a:buNone/>
            </a:pPr>
            <a:r>
              <a:rPr lang="cs-CZ" sz="2800" dirty="0" smtClean="0"/>
              <a:t> </a:t>
            </a:r>
            <a:endParaRPr lang="cs-CZ" sz="2800" dirty="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smtClean="0"/>
              <a:t>EIA a „navazující řízení“</a:t>
            </a:r>
            <a:endParaRPr lang="cs-CZ" sz="2800" dirty="0"/>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34</a:t>
            </a:fld>
            <a:endParaRPr lang="cs-CZ"/>
          </a:p>
        </p:txBody>
      </p:sp>
      <p:grpSp>
        <p:nvGrpSpPr>
          <p:cNvPr id="7" name="Skupina 6"/>
          <p:cNvGrpSpPr/>
          <p:nvPr/>
        </p:nvGrpSpPr>
        <p:grpSpPr>
          <a:xfrm>
            <a:off x="971600" y="3011260"/>
            <a:ext cx="7611254" cy="3734734"/>
            <a:chOff x="840506" y="2327906"/>
            <a:chExt cx="7670340" cy="4259764"/>
          </a:xfrm>
        </p:grpSpPr>
        <p:sp>
          <p:nvSpPr>
            <p:cNvPr id="10" name="Obdélník 9"/>
            <p:cNvSpPr/>
            <p:nvPr/>
          </p:nvSpPr>
          <p:spPr>
            <a:xfrm>
              <a:off x="840506" y="3648292"/>
              <a:ext cx="187220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600" dirty="0" smtClean="0"/>
                <a:t>proces EIA</a:t>
              </a:r>
              <a:endParaRPr lang="cs-CZ" sz="2600" dirty="0"/>
            </a:p>
          </p:txBody>
        </p:sp>
        <p:sp>
          <p:nvSpPr>
            <p:cNvPr id="11" name="Šipka doprava 10"/>
            <p:cNvSpPr/>
            <p:nvPr/>
          </p:nvSpPr>
          <p:spPr>
            <a:xfrm rot="20457941">
              <a:off x="3111253" y="2971096"/>
              <a:ext cx="1553344" cy="99700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2" name="Šipka doprava 11"/>
            <p:cNvSpPr/>
            <p:nvPr/>
          </p:nvSpPr>
          <p:spPr>
            <a:xfrm rot="1028468">
              <a:off x="3089146" y="4834421"/>
              <a:ext cx="1512168" cy="8638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3" name="Ovál 12"/>
            <p:cNvSpPr/>
            <p:nvPr/>
          </p:nvSpPr>
          <p:spPr>
            <a:xfrm>
              <a:off x="4932040" y="2327906"/>
              <a:ext cx="2736304" cy="15480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cs-CZ" b="1" dirty="0" smtClean="0"/>
                <a:t>navazující řízení</a:t>
              </a:r>
              <a:r>
                <a:rPr lang="cs-CZ" dirty="0" smtClean="0"/>
                <a:t> dle § 3 písm. g) zákona EIA</a:t>
              </a:r>
              <a:endParaRPr lang="cs-CZ" dirty="0"/>
            </a:p>
          </p:txBody>
        </p:sp>
        <p:sp>
          <p:nvSpPr>
            <p:cNvPr id="14" name="Ovál 13"/>
            <p:cNvSpPr/>
            <p:nvPr/>
          </p:nvSpPr>
          <p:spPr>
            <a:xfrm>
              <a:off x="4657972" y="4455442"/>
              <a:ext cx="3852874" cy="213222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cs-CZ" dirty="0">
                  <a:solidFill>
                    <a:schemeClr val="bg1"/>
                  </a:solidFill>
                </a:rPr>
                <a:t>Další řízení (postupy) nezbytné k uskutečnění záměru EIA, které </a:t>
              </a:r>
              <a:r>
                <a:rPr lang="cs-CZ" dirty="0" smtClean="0">
                  <a:solidFill>
                    <a:schemeClr val="bg1"/>
                  </a:solidFill>
                </a:rPr>
                <a:t>však nejsou </a:t>
              </a:r>
              <a:r>
                <a:rPr lang="cs-CZ" dirty="0">
                  <a:solidFill>
                    <a:schemeClr val="bg1"/>
                  </a:solidFill>
                </a:rPr>
                <a:t>navazujícími řízeními =&gt; </a:t>
              </a:r>
              <a:r>
                <a:rPr lang="cs-CZ" b="1" dirty="0">
                  <a:solidFill>
                    <a:schemeClr val="bg1"/>
                  </a:solidFill>
                </a:rPr>
                <a:t>řízení související</a:t>
              </a:r>
            </a:p>
          </p:txBody>
        </p:sp>
        <p:sp>
          <p:nvSpPr>
            <p:cNvPr id="15" name="Obdélník 14"/>
            <p:cNvSpPr/>
            <p:nvPr/>
          </p:nvSpPr>
          <p:spPr>
            <a:xfrm>
              <a:off x="7004257" y="3667088"/>
              <a:ext cx="1040625" cy="940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věcná a časová souvislost</a:t>
              </a:r>
              <a:endParaRPr lang="cs-CZ" sz="1600" dirty="0"/>
            </a:p>
          </p:txBody>
        </p:sp>
      </p:grpSp>
      <p:sp>
        <p:nvSpPr>
          <p:cNvPr id="9" name="Obdélník 8"/>
          <p:cNvSpPr/>
          <p:nvPr/>
        </p:nvSpPr>
        <p:spPr>
          <a:xfrm>
            <a:off x="251520" y="3179686"/>
            <a:ext cx="4406452" cy="923330"/>
          </a:xfrm>
          <a:prstGeom prst="rect">
            <a:avLst/>
          </a:prstGeom>
        </p:spPr>
        <p:txBody>
          <a:bodyPr wrap="square">
            <a:spAutoFit/>
          </a:bodyPr>
          <a:lstStyle/>
          <a:p>
            <a:r>
              <a:rPr lang="cs-CZ" dirty="0"/>
              <a:t>pozor mj. na judikaturu: </a:t>
            </a:r>
            <a:r>
              <a:rPr lang="cs-CZ" i="1" dirty="0"/>
              <a:t>„není navazující řízení jako navazující řízení“ </a:t>
            </a:r>
            <a:r>
              <a:rPr lang="cs-CZ" dirty="0"/>
              <a:t>=&gt; řízení navazující vs. související</a:t>
            </a:r>
          </a:p>
        </p:txBody>
      </p:sp>
    </p:spTree>
    <p:extLst>
      <p:ext uri="{BB962C8B-B14F-4D97-AF65-F5344CB8AC3E}">
        <p14:creationId xmlns:p14="http://schemas.microsoft.com/office/powerpoint/2010/main" val="225648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smtClean="0"/>
              <a:t> </a:t>
            </a:r>
            <a:endParaRPr lang="cs-CZ" sz="2800" dirty="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35</a:t>
            </a:fld>
            <a:endParaRPr lang="cs-CZ"/>
          </a:p>
        </p:txBody>
      </p:sp>
      <p:sp>
        <p:nvSpPr>
          <p:cNvPr id="10" name="Zástupný symbol pro obsah 2"/>
          <p:cNvSpPr txBox="1">
            <a:spLocks/>
          </p:cNvSpPr>
          <p:nvPr/>
        </p:nvSpPr>
        <p:spPr>
          <a:xfrm>
            <a:off x="457200" y="1044966"/>
            <a:ext cx="8229600" cy="512127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cs-CZ" altLang="cs-CZ" sz="3500" b="1" u="sng" dirty="0" smtClean="0">
                <a:latin typeface="+mj-lt"/>
              </a:rPr>
              <a:t>Navazující řízení - </a:t>
            </a:r>
            <a:r>
              <a:rPr lang="cs-CZ" altLang="cs-CZ" sz="3500" b="1" u="sng" dirty="0" smtClean="0">
                <a:solidFill>
                  <a:srgbClr val="00B050"/>
                </a:solidFill>
                <a:latin typeface="+mj-lt"/>
              </a:rPr>
              <a:t>§ 3 písm. g) zákona EIA</a:t>
            </a:r>
          </a:p>
          <a:p>
            <a:pPr marL="274320" indent="-274320">
              <a:buFont typeface="Wingdings 2"/>
              <a:buChar char=""/>
              <a:defRPr/>
            </a:pPr>
            <a:r>
              <a:rPr lang="cs-CZ" altLang="cs-CZ" sz="2900" b="1" dirty="0" smtClean="0">
                <a:solidFill>
                  <a:srgbClr val="FF3300"/>
                </a:solidFill>
                <a:latin typeface="+mj-lt"/>
              </a:rPr>
              <a:t>1. územní řízení,</a:t>
            </a:r>
          </a:p>
          <a:p>
            <a:pPr marL="274320" indent="-274320">
              <a:buFont typeface="Wingdings 2"/>
              <a:buChar char=""/>
              <a:defRPr/>
            </a:pPr>
            <a:r>
              <a:rPr lang="cs-CZ" altLang="cs-CZ" sz="2900" b="1" dirty="0" smtClean="0">
                <a:solidFill>
                  <a:srgbClr val="FF3300"/>
                </a:solidFill>
                <a:latin typeface="+mj-lt"/>
              </a:rPr>
              <a:t>2. stavební řízení,</a:t>
            </a:r>
          </a:p>
          <a:p>
            <a:pPr marL="274320" indent="-274320">
              <a:buFont typeface="Wingdings 2"/>
              <a:buChar char=""/>
              <a:defRPr/>
            </a:pPr>
            <a:r>
              <a:rPr lang="cs-CZ" altLang="cs-CZ" sz="2900" b="1" dirty="0" smtClean="0">
                <a:solidFill>
                  <a:srgbClr val="FF3300"/>
                </a:solidFill>
                <a:latin typeface="+mj-lt"/>
              </a:rPr>
              <a:t>3. společné územní a stavební řízení,</a:t>
            </a:r>
          </a:p>
          <a:p>
            <a:pPr marL="274320" indent="-274320">
              <a:buFont typeface="Wingdings 2"/>
              <a:buChar char=""/>
              <a:defRPr/>
            </a:pPr>
            <a:r>
              <a:rPr lang="cs-CZ" altLang="cs-CZ" sz="2900" b="1" dirty="0" smtClean="0">
                <a:solidFill>
                  <a:srgbClr val="FF3300"/>
                </a:solidFill>
                <a:latin typeface="+mj-lt"/>
              </a:rPr>
              <a:t>4. opakované stavební řízení,</a:t>
            </a:r>
          </a:p>
          <a:p>
            <a:pPr marL="274320" indent="-274320">
              <a:buFont typeface="Wingdings 2"/>
              <a:buChar char=""/>
              <a:defRPr/>
            </a:pPr>
            <a:r>
              <a:rPr lang="cs-CZ" altLang="cs-CZ" sz="2900" b="1" dirty="0" smtClean="0">
                <a:solidFill>
                  <a:srgbClr val="FF3300"/>
                </a:solidFill>
                <a:latin typeface="+mj-lt"/>
              </a:rPr>
              <a:t>5. řízení o dodatečném povolení stavby,</a:t>
            </a:r>
          </a:p>
          <a:p>
            <a:pPr marL="274320" indent="-274320">
              <a:buFont typeface="Wingdings 2"/>
              <a:buChar char=""/>
              <a:defRPr/>
            </a:pPr>
            <a:r>
              <a:rPr lang="cs-CZ" altLang="cs-CZ" sz="2900" b="1" dirty="0" smtClean="0">
                <a:solidFill>
                  <a:schemeClr val="accent6">
                    <a:lumMod val="50000"/>
                  </a:schemeClr>
                </a:solidFill>
                <a:latin typeface="+mj-lt"/>
              </a:rPr>
              <a:t>6. řízení o povolení hornické činnosti,</a:t>
            </a:r>
          </a:p>
          <a:p>
            <a:pPr marL="274320" indent="-274320">
              <a:buFont typeface="Wingdings 2"/>
              <a:buChar char=""/>
              <a:defRPr/>
            </a:pPr>
            <a:r>
              <a:rPr lang="cs-CZ" altLang="cs-CZ" sz="2900" b="1" dirty="0" smtClean="0">
                <a:solidFill>
                  <a:schemeClr val="accent6">
                    <a:lumMod val="50000"/>
                  </a:schemeClr>
                </a:solidFill>
                <a:latin typeface="+mj-lt"/>
              </a:rPr>
              <a:t>7. řízení o stanovení dobývacího prostoru,</a:t>
            </a:r>
          </a:p>
          <a:p>
            <a:pPr marL="274320" indent="-274320">
              <a:buFont typeface="Wingdings 2"/>
              <a:buChar char=""/>
              <a:defRPr/>
            </a:pPr>
            <a:r>
              <a:rPr lang="cs-CZ" altLang="cs-CZ" sz="2900" b="1" dirty="0" smtClean="0">
                <a:solidFill>
                  <a:schemeClr val="accent6">
                    <a:lumMod val="50000"/>
                  </a:schemeClr>
                </a:solidFill>
                <a:latin typeface="+mj-lt"/>
              </a:rPr>
              <a:t>8. řízení o povolení činnosti prováděné hornickým způsobem,</a:t>
            </a:r>
          </a:p>
          <a:p>
            <a:pPr marL="274320" indent="-274320">
              <a:buFont typeface="Wingdings 2"/>
              <a:buChar char=""/>
              <a:defRPr/>
            </a:pPr>
            <a:r>
              <a:rPr lang="cs-CZ" altLang="cs-CZ" sz="2900" b="1" dirty="0" smtClean="0">
                <a:solidFill>
                  <a:srgbClr val="0000FF"/>
                </a:solidFill>
                <a:latin typeface="+mj-lt"/>
              </a:rPr>
              <a:t>9. řízení o povolení k nakládání s povrchovými a podzemními vodami,</a:t>
            </a:r>
          </a:p>
          <a:p>
            <a:pPr marL="274320" indent="-274320">
              <a:buFont typeface="Wingdings 2"/>
              <a:buChar char=""/>
              <a:defRPr/>
            </a:pPr>
            <a:r>
              <a:rPr lang="cs-CZ" altLang="cs-CZ" sz="2900" b="1" dirty="0" smtClean="0">
                <a:solidFill>
                  <a:schemeClr val="bg1">
                    <a:lumMod val="50000"/>
                  </a:schemeClr>
                </a:solidFill>
                <a:latin typeface="+mj-lt"/>
              </a:rPr>
              <a:t>10. řízení o vydání integrovaného povolení,</a:t>
            </a:r>
          </a:p>
          <a:p>
            <a:pPr marL="274320" indent="-274320">
              <a:buFont typeface="Wingdings 2"/>
              <a:buChar char=""/>
              <a:defRPr/>
            </a:pPr>
            <a:r>
              <a:rPr lang="cs-CZ" altLang="cs-CZ" sz="2900" b="1" dirty="0" smtClean="0">
                <a:solidFill>
                  <a:srgbClr val="43AEFF"/>
                </a:solidFill>
                <a:latin typeface="+mj-lt"/>
              </a:rPr>
              <a:t>11. řízení o vydání povolení provozu stacionárního zdroje,</a:t>
            </a:r>
          </a:p>
          <a:p>
            <a:pPr marL="274320" indent="-274320">
              <a:buFont typeface="Wingdings 2"/>
              <a:buChar char=""/>
              <a:defRPr/>
            </a:pPr>
            <a:r>
              <a:rPr lang="cs-CZ" altLang="cs-CZ" sz="2900" b="1" dirty="0" smtClean="0">
                <a:solidFill>
                  <a:srgbClr val="CA20EC"/>
                </a:solidFill>
                <a:latin typeface="+mj-lt"/>
              </a:rPr>
              <a:t>12. řízení o vydání souhlasu k provozování zařízení k využívání, odstraňování, sběru nebo výkupu odpadů</a:t>
            </a:r>
            <a:r>
              <a:rPr lang="cs-CZ" altLang="cs-CZ" sz="2900" b="1" dirty="0" smtClean="0">
                <a:solidFill>
                  <a:srgbClr val="003A1A"/>
                </a:solidFill>
                <a:latin typeface="+mj-lt"/>
              </a:rPr>
              <a:t>,</a:t>
            </a:r>
          </a:p>
          <a:p>
            <a:pPr marL="274320" indent="-274320">
              <a:buFont typeface="Wingdings 2"/>
              <a:buChar char=""/>
              <a:defRPr/>
            </a:pPr>
            <a:r>
              <a:rPr lang="cs-CZ" altLang="cs-CZ" sz="2900" b="1" dirty="0" smtClean="0">
                <a:solidFill>
                  <a:srgbClr val="003A1A"/>
                </a:solidFill>
                <a:latin typeface="+mj-lt"/>
              </a:rPr>
              <a:t>13. řízení, v němž se vydává rozhodnutí </a:t>
            </a:r>
            <a:r>
              <a:rPr lang="cs-CZ" altLang="cs-CZ" sz="2900" b="1" dirty="0" smtClean="0">
                <a:solidFill>
                  <a:srgbClr val="FF9933"/>
                </a:solidFill>
                <a:latin typeface="+mj-lt"/>
              </a:rPr>
              <a:t>nezbytné pro uskutečnění záměru, není-li vedeno žádné z řízení podle bodů 1 až 12, </a:t>
            </a:r>
            <a:r>
              <a:rPr lang="cs-CZ" altLang="cs-CZ" sz="2900" b="1" dirty="0" smtClean="0">
                <a:solidFill>
                  <a:srgbClr val="003A1A"/>
                </a:solidFill>
                <a:latin typeface="+mj-lt"/>
              </a:rPr>
              <a:t>a</a:t>
            </a:r>
          </a:p>
          <a:p>
            <a:pPr marL="274320" indent="-274320">
              <a:buFont typeface="Wingdings 2"/>
              <a:buChar char=""/>
              <a:defRPr/>
            </a:pPr>
            <a:r>
              <a:rPr lang="cs-CZ" altLang="cs-CZ" sz="2900" b="1" dirty="0" smtClean="0">
                <a:solidFill>
                  <a:srgbClr val="003A1A"/>
                </a:solidFill>
                <a:latin typeface="+mj-lt"/>
              </a:rPr>
              <a:t>14. řízení </a:t>
            </a:r>
            <a:r>
              <a:rPr lang="cs-CZ" altLang="cs-CZ" sz="2900" b="1" i="1" dirty="0" smtClean="0">
                <a:solidFill>
                  <a:srgbClr val="003A1A"/>
                </a:solidFill>
                <a:latin typeface="+mj-lt"/>
              </a:rPr>
              <a:t>o změně rozhodnutí vydaného v řízeních podle bodů 1 až 13 </a:t>
            </a:r>
            <a:r>
              <a:rPr lang="cs-CZ" altLang="cs-CZ" sz="2900" b="1" dirty="0" smtClean="0">
                <a:solidFill>
                  <a:srgbClr val="003A1A"/>
                </a:solidFill>
                <a:latin typeface="+mj-lt"/>
              </a:rPr>
              <a:t>k dosud nepovolenému záměru nebo jeho části či etapě, má-li dojít ke změně podmínek rozhodnutí, které byly převzaty ze stanoviska.</a:t>
            </a:r>
            <a:endParaRPr lang="cs-CZ" dirty="0" smtClean="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smtClean="0"/>
              <a:t>EIA a „navazující řízení“</a:t>
            </a:r>
            <a:endParaRPr lang="cs-CZ" sz="2800" dirty="0"/>
          </a:p>
        </p:txBody>
      </p:sp>
    </p:spTree>
    <p:extLst>
      <p:ext uri="{BB962C8B-B14F-4D97-AF65-F5344CB8AC3E}">
        <p14:creationId xmlns:p14="http://schemas.microsoft.com/office/powerpoint/2010/main" val="28872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Effect transition="in" filter="fade">
                                      <p:cBhvr>
                                        <p:cTn id="28" dur="500"/>
                                        <p:tgtEl>
                                          <p:spTgt spid="10">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fade">
                                      <p:cBhvr>
                                        <p:cTn id="31" dur="500"/>
                                        <p:tgtEl>
                                          <p:spTgt spid="10">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10" end="10"/>
                                            </p:txEl>
                                          </p:spTgt>
                                        </p:tgtEl>
                                        <p:attrNameLst>
                                          <p:attrName>style.visibility</p:attrName>
                                        </p:attrNameLst>
                                      </p:cBhvr>
                                      <p:to>
                                        <p:strVal val="visible"/>
                                      </p:to>
                                    </p:set>
                                    <p:animEffect transition="in" filter="fade">
                                      <p:cBhvr>
                                        <p:cTn id="34" dur="500"/>
                                        <p:tgtEl>
                                          <p:spTgt spid="10">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animEffect transition="in" filter="fade">
                                      <p:cBhvr>
                                        <p:cTn id="37" dur="500"/>
                                        <p:tgtEl>
                                          <p:spTgt spid="10">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12" end="12"/>
                                            </p:txEl>
                                          </p:spTgt>
                                        </p:tgtEl>
                                        <p:attrNameLst>
                                          <p:attrName>style.visibility</p:attrName>
                                        </p:attrNameLst>
                                      </p:cBhvr>
                                      <p:to>
                                        <p:strVal val="visible"/>
                                      </p:to>
                                    </p:set>
                                    <p:animEffect transition="in" filter="fade">
                                      <p:cBhvr>
                                        <p:cTn id="40" dur="500"/>
                                        <p:tgtEl>
                                          <p:spTgt spid="10">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13" end="13"/>
                                            </p:txEl>
                                          </p:spTgt>
                                        </p:tgtEl>
                                        <p:attrNameLst>
                                          <p:attrName>style.visibility</p:attrName>
                                        </p:attrNameLst>
                                      </p:cBhvr>
                                      <p:to>
                                        <p:strVal val="visible"/>
                                      </p:to>
                                    </p:set>
                                    <p:animEffect transition="in" filter="fade">
                                      <p:cBhvr>
                                        <p:cTn id="43" dur="500"/>
                                        <p:tgtEl>
                                          <p:spTgt spid="10">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xEl>
                                              <p:pRg st="14" end="14"/>
                                            </p:txEl>
                                          </p:spTgt>
                                        </p:tgtEl>
                                        <p:attrNameLst>
                                          <p:attrName>style.visibility</p:attrName>
                                        </p:attrNameLst>
                                      </p:cBhvr>
                                      <p:to>
                                        <p:strVal val="visible"/>
                                      </p:to>
                                    </p:set>
                                    <p:animEffect transition="in" filter="fade">
                                      <p:cBhvr>
                                        <p:cTn id="46"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smtClean="0"/>
              <a:t> </a:t>
            </a:r>
            <a:endParaRPr lang="cs-CZ" sz="2800" dirty="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36</a:t>
            </a:fld>
            <a:endParaRPr lang="cs-CZ"/>
          </a:p>
        </p:txBody>
      </p:sp>
      <p:sp>
        <p:nvSpPr>
          <p:cNvPr id="10" name="Zástupný symbol pro obsah 2"/>
          <p:cNvSpPr txBox="1">
            <a:spLocks/>
          </p:cNvSpPr>
          <p:nvPr/>
        </p:nvSpPr>
        <p:spPr>
          <a:xfrm>
            <a:off x="457200" y="1196752"/>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cs-CZ" altLang="cs-CZ" sz="2600" b="1" u="sng" dirty="0"/>
              <a:t>Řízení související</a:t>
            </a:r>
            <a:endParaRPr lang="cs-CZ" altLang="cs-CZ" sz="2600" dirty="0"/>
          </a:p>
          <a:p>
            <a:r>
              <a:rPr lang="cs-CZ" sz="2400" dirty="0"/>
              <a:t>řízení o udělení výjimky (územní a druhová) </a:t>
            </a:r>
            <a:r>
              <a:rPr lang="cs-CZ" sz="2400" dirty="0" smtClean="0"/>
              <a:t>a řízení o povolení ke kácení dřevin dle </a:t>
            </a:r>
            <a:r>
              <a:rPr lang="cs-CZ" sz="2400" dirty="0"/>
              <a:t>zákona o ochraně přírody a krajiny</a:t>
            </a:r>
          </a:p>
          <a:p>
            <a:r>
              <a:rPr lang="cs-CZ" sz="2400" dirty="0"/>
              <a:t>řízení o odnětí pozemků plnění funkcí </a:t>
            </a:r>
            <a:r>
              <a:rPr lang="cs-CZ" sz="2400" dirty="0" smtClean="0"/>
              <a:t>lesa</a:t>
            </a:r>
          </a:p>
          <a:p>
            <a:r>
              <a:rPr lang="cs-CZ" sz="2400" dirty="0" smtClean="0"/>
              <a:t>řízení </a:t>
            </a:r>
            <a:r>
              <a:rPr lang="cs-CZ" sz="2400" dirty="0"/>
              <a:t>podle atomového </a:t>
            </a:r>
            <a:r>
              <a:rPr lang="cs-CZ" sz="2400" dirty="0" smtClean="0"/>
              <a:t>zákona</a:t>
            </a:r>
            <a:endParaRPr lang="cs-CZ" sz="2400" dirty="0"/>
          </a:p>
          <a:p>
            <a:r>
              <a:rPr lang="cs-CZ" sz="2400" dirty="0"/>
              <a:t>zjednodušené postupy podle stavebního zákona (souhlasy, ohlášení, veřejnoprávní smlouvy</a:t>
            </a:r>
            <a:r>
              <a:rPr lang="cs-CZ" sz="2400" dirty="0" smtClean="0"/>
              <a:t>)</a:t>
            </a:r>
          </a:p>
          <a:p>
            <a:r>
              <a:rPr lang="cs-CZ" sz="2400" dirty="0" smtClean="0"/>
              <a:t>a obecně </a:t>
            </a:r>
            <a:r>
              <a:rPr lang="cs-CZ" sz="2400" dirty="0"/>
              <a:t>procesy, které nejsou řízeními a ve kterých se nevydává rozhodnutí, tzn. </a:t>
            </a:r>
            <a:r>
              <a:rPr lang="cs-CZ" sz="2400" dirty="0" smtClean="0"/>
              <a:t>typicky vydávání </a:t>
            </a:r>
            <a:r>
              <a:rPr lang="cs-CZ" sz="2400" dirty="0"/>
              <a:t>stanovisek a závazných stanovisek podle různých právních předpisů</a:t>
            </a:r>
            <a:r>
              <a:rPr lang="cs-CZ" sz="2400" dirty="0" smtClean="0"/>
              <a:t> </a:t>
            </a:r>
            <a:endParaRPr lang="cs-CZ" sz="2400" dirty="0"/>
          </a:p>
          <a:p>
            <a:pPr lvl="1"/>
            <a:endParaRPr lang="cs-CZ" sz="2400" dirty="0"/>
          </a:p>
          <a:p>
            <a:pPr lvl="1"/>
            <a:endParaRPr lang="cs-CZ" sz="2400" dirty="0"/>
          </a:p>
          <a:p>
            <a:pPr lvl="1">
              <a:defRPr/>
            </a:pPr>
            <a:endParaRPr lang="cs-CZ" altLang="cs-CZ" sz="2500" dirty="0"/>
          </a:p>
          <a:p>
            <a:pPr marL="0" indent="0" algn="ctr">
              <a:buFont typeface="Arial" pitchFamily="34" charset="0"/>
              <a:buNone/>
              <a:defRPr/>
            </a:pPr>
            <a:endParaRPr lang="cs-CZ" dirty="0" smtClean="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smtClean="0"/>
              <a:t>EIA a „navazující řízení“</a:t>
            </a:r>
            <a:endParaRPr lang="cs-CZ" sz="2800" dirty="0"/>
          </a:p>
        </p:txBody>
      </p:sp>
    </p:spTree>
    <p:extLst>
      <p:ext uri="{BB962C8B-B14F-4D97-AF65-F5344CB8AC3E}">
        <p14:creationId xmlns:p14="http://schemas.microsoft.com/office/powerpoint/2010/main" val="224764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smtClean="0"/>
              <a:t> </a:t>
            </a:r>
            <a:endParaRPr lang="cs-CZ" sz="2800" dirty="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37</a:t>
            </a:fld>
            <a:endParaRPr lang="cs-CZ"/>
          </a:p>
        </p:txBody>
      </p:sp>
      <p:sp>
        <p:nvSpPr>
          <p:cNvPr id="10" name="Zástupný symbol pro obsah 2"/>
          <p:cNvSpPr txBox="1">
            <a:spLocks/>
          </p:cNvSpPr>
          <p:nvPr/>
        </p:nvSpPr>
        <p:spPr>
          <a:xfrm>
            <a:off x="457200" y="1156438"/>
            <a:ext cx="8229600" cy="512127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600" b="1" u="sng" dirty="0" smtClean="0"/>
              <a:t>Zvláštnosti „navazujících řízení“ (</a:t>
            </a:r>
            <a:r>
              <a:rPr lang="cs-CZ" sz="2600" b="1" u="sng" dirty="0" smtClean="0">
                <a:solidFill>
                  <a:srgbClr val="00B050"/>
                </a:solidFill>
              </a:rPr>
              <a:t>§ 9b – 9e</a:t>
            </a:r>
            <a:r>
              <a:rPr lang="cs-CZ" sz="2600" b="1" u="sng" dirty="0" smtClean="0"/>
              <a:t>)</a:t>
            </a:r>
          </a:p>
          <a:p>
            <a:pPr marL="0" indent="0" algn="ctr">
              <a:buNone/>
            </a:pPr>
            <a:endParaRPr lang="cs-CZ" sz="900" b="1" u="sng" dirty="0"/>
          </a:p>
          <a:p>
            <a:pPr>
              <a:defRPr/>
            </a:pPr>
            <a:r>
              <a:rPr lang="cs-CZ" sz="2600" dirty="0" smtClean="0"/>
              <a:t>nutnost verifikačního závazného stanoviska </a:t>
            </a:r>
            <a:r>
              <a:rPr lang="cs-CZ" sz="2600" dirty="0"/>
              <a:t>(tzv. </a:t>
            </a:r>
            <a:r>
              <a:rPr lang="cs-CZ" sz="2600" i="1" dirty="0" err="1"/>
              <a:t>coherence</a:t>
            </a:r>
            <a:r>
              <a:rPr lang="cs-CZ" sz="2600" i="1" dirty="0"/>
              <a:t> </a:t>
            </a:r>
            <a:r>
              <a:rPr lang="cs-CZ" sz="2600" i="1" dirty="0" err="1"/>
              <a:t>stamp</a:t>
            </a:r>
            <a:r>
              <a:rPr lang="cs-CZ" sz="2600" dirty="0" smtClean="0"/>
              <a:t>): </a:t>
            </a:r>
            <a:r>
              <a:rPr lang="cs-CZ" sz="2600" dirty="0" smtClean="0">
                <a:solidFill>
                  <a:srgbClr val="00B050"/>
                </a:solidFill>
              </a:rPr>
              <a:t>§ 9a odst. 6</a:t>
            </a:r>
          </a:p>
          <a:p>
            <a:pPr lvl="1">
              <a:defRPr/>
            </a:pPr>
            <a:r>
              <a:rPr lang="cs-CZ" sz="2100" dirty="0"/>
              <a:t>Příslušný úřad </a:t>
            </a:r>
            <a:r>
              <a:rPr lang="cs-CZ" sz="2100" dirty="0" smtClean="0"/>
              <a:t>EIA ověří </a:t>
            </a:r>
            <a:r>
              <a:rPr lang="cs-CZ" sz="2100" i="1" dirty="0" smtClean="0"/>
              <a:t>(na základě oznámení o zahájení řízení zaslaného tomuto úřadu správním orgánem příslušným k vedení navazujícího řízení) </a:t>
            </a:r>
            <a:r>
              <a:rPr lang="cs-CZ" sz="2100" dirty="0" smtClean="0"/>
              <a:t>každý </a:t>
            </a:r>
            <a:r>
              <a:rPr lang="cs-CZ" sz="2100" dirty="0"/>
              <a:t>záměr a vydá </a:t>
            </a:r>
            <a:r>
              <a:rPr lang="cs-CZ" sz="2100" dirty="0">
                <a:solidFill>
                  <a:srgbClr val="FF0000"/>
                </a:solidFill>
              </a:rPr>
              <a:t>nesouhlasné závazné stanovisko</a:t>
            </a:r>
            <a:r>
              <a:rPr lang="cs-CZ" sz="2100" dirty="0"/>
              <a:t>, jestliže došlo ke změnám záměru, které by mohly mít významný negativní vliv na životní prostředí, zejména ke zvýšení jeho kapacity a rozsahu nebo ke změně jeho technologie, řízení provozu nebo způsobu užívání. Tyto změny jsou předmětem posuzování podle </a:t>
            </a:r>
            <a:r>
              <a:rPr lang="cs-CZ" sz="2100" dirty="0">
                <a:solidFill>
                  <a:srgbClr val="00B050"/>
                </a:solidFill>
              </a:rPr>
              <a:t>§ 4 odst. 1 písm. g). </a:t>
            </a:r>
            <a:r>
              <a:rPr lang="cs-CZ" sz="2100" dirty="0"/>
              <a:t>Jestliže nedošlo ke změnám </a:t>
            </a:r>
            <a:r>
              <a:rPr lang="cs-CZ" sz="2100" dirty="0" smtClean="0"/>
              <a:t>záměru, </a:t>
            </a:r>
            <a:r>
              <a:rPr lang="cs-CZ" sz="2100" dirty="0"/>
              <a:t>příslušný úřad </a:t>
            </a:r>
            <a:r>
              <a:rPr lang="cs-CZ" sz="2100" dirty="0">
                <a:solidFill>
                  <a:srgbClr val="FF0000"/>
                </a:solidFill>
              </a:rPr>
              <a:t>vydá souhlasné závazné stanovisko</a:t>
            </a:r>
            <a:r>
              <a:rPr lang="cs-CZ" sz="2100" dirty="0"/>
              <a:t>. </a:t>
            </a:r>
            <a:endParaRPr lang="cs-CZ" sz="2100" dirty="0" smtClean="0"/>
          </a:p>
          <a:p>
            <a:pPr marL="457200" indent="-457200"/>
            <a:r>
              <a:rPr lang="cs-CZ" sz="2600" dirty="0" smtClean="0"/>
              <a:t>rozdíly </a:t>
            </a:r>
            <a:r>
              <a:rPr lang="cs-CZ" sz="2600" dirty="0"/>
              <a:t>v procesu (např. rozdílné doručování)</a:t>
            </a:r>
          </a:p>
          <a:p>
            <a:pPr marL="457200" indent="-457200"/>
            <a:r>
              <a:rPr lang="cs-CZ" sz="2600" dirty="0" smtClean="0"/>
              <a:t>účast veřejnosti (viz dále)</a:t>
            </a:r>
          </a:p>
          <a:p>
            <a:pPr marL="457200" indent="-457200"/>
            <a:r>
              <a:rPr lang="cs-CZ" sz="2600" dirty="0" smtClean="0"/>
              <a:t>zvláštní </a:t>
            </a:r>
            <a:r>
              <a:rPr lang="cs-CZ" sz="2600" dirty="0"/>
              <a:t>režim i </a:t>
            </a:r>
            <a:r>
              <a:rPr lang="cs-CZ" sz="2600" b="1" dirty="0"/>
              <a:t>pro využití opravných prostředků </a:t>
            </a:r>
            <a:r>
              <a:rPr lang="cs-CZ" sz="2600" dirty="0"/>
              <a:t>proti rozhodnutí vydanému v navazujícím řízení i </a:t>
            </a:r>
            <a:r>
              <a:rPr lang="cs-CZ" sz="2600" b="1" dirty="0"/>
              <a:t>pro řízení před správními soudy</a:t>
            </a:r>
            <a:r>
              <a:rPr lang="cs-CZ" sz="2600" b="1" dirty="0" smtClean="0"/>
              <a:t>.</a:t>
            </a:r>
            <a:endParaRPr lang="cs-CZ" sz="2600" dirty="0" smtClean="0"/>
          </a:p>
          <a:p>
            <a:pPr marL="457200" indent="-457200"/>
            <a:endParaRPr lang="cs-CZ" sz="2400" dirty="0"/>
          </a:p>
          <a:p>
            <a:pPr marL="457200" lvl="1" indent="0">
              <a:buNone/>
              <a:defRPr/>
            </a:pPr>
            <a:endParaRPr lang="cs-CZ" dirty="0"/>
          </a:p>
          <a:p>
            <a:pPr>
              <a:defRPr/>
            </a:pPr>
            <a:endParaRPr lang="cs-CZ" altLang="cs-CZ" sz="2900" dirty="0"/>
          </a:p>
          <a:p>
            <a:pPr marL="0" indent="0" algn="ctr">
              <a:buFont typeface="Arial" pitchFamily="34" charset="0"/>
              <a:buNone/>
              <a:defRPr/>
            </a:pPr>
            <a:endParaRPr lang="cs-CZ" dirty="0" smtClean="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smtClean="0"/>
              <a:t>EIA a „navazující řízení“</a:t>
            </a:r>
            <a:endParaRPr lang="cs-CZ" sz="2800" dirty="0"/>
          </a:p>
        </p:txBody>
      </p:sp>
    </p:spTree>
    <p:extLst>
      <p:ext uri="{BB962C8B-B14F-4D97-AF65-F5344CB8AC3E}">
        <p14:creationId xmlns:p14="http://schemas.microsoft.com/office/powerpoint/2010/main" val="4928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smtClean="0"/>
              <a:t> </a:t>
            </a:r>
            <a:endParaRPr lang="cs-CZ" sz="2800" dirty="0"/>
          </a:p>
          <a:p>
            <a:endParaRPr lang="cs-CZ" sz="2800" dirty="0" smtClean="0"/>
          </a:p>
          <a:p>
            <a:pPr lvl="1"/>
            <a:endParaRPr lang="cs-CZ" sz="2400" dirty="0"/>
          </a:p>
          <a:p>
            <a:endParaRPr lang="cs-CZ" altLang="cs-CZ" sz="2800" b="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dirty="0" smtClean="0"/>
              <a:t>Dominik Židek</a:t>
            </a:r>
            <a:endParaRPr lang="cs-CZ" dirty="0"/>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38</a:t>
            </a:fld>
            <a:endParaRPr lang="cs-CZ"/>
          </a:p>
        </p:txBody>
      </p:sp>
      <p:sp>
        <p:nvSpPr>
          <p:cNvPr id="10" name="Zástupný symbol pro obsah 2"/>
          <p:cNvSpPr txBox="1">
            <a:spLocks/>
          </p:cNvSpPr>
          <p:nvPr/>
        </p:nvSpPr>
        <p:spPr>
          <a:xfrm>
            <a:off x="457200" y="1156438"/>
            <a:ext cx="8229600" cy="518212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3500" b="1" u="sng" dirty="0" smtClean="0"/>
              <a:t>Vztah ke stavebnímu zákonu </a:t>
            </a:r>
            <a:endParaRPr lang="cs-CZ" sz="3500" b="1" u="sng" dirty="0"/>
          </a:p>
          <a:p>
            <a:r>
              <a:rPr lang="cs-CZ" u="sng" dirty="0" smtClean="0"/>
              <a:t>Stavební právo</a:t>
            </a:r>
            <a:r>
              <a:rPr lang="cs-CZ" i="1" u="sng" dirty="0" smtClean="0"/>
              <a:t> </a:t>
            </a:r>
            <a:r>
              <a:rPr lang="cs-CZ" sz="2600" i="1" u="sng" dirty="0" smtClean="0"/>
              <a:t>(do 31. 12. 2017)</a:t>
            </a:r>
            <a:r>
              <a:rPr lang="cs-CZ" dirty="0" smtClean="0"/>
              <a:t>: </a:t>
            </a:r>
            <a:r>
              <a:rPr lang="cs-CZ" dirty="0"/>
              <a:t>vychází zásadně ze zásady, že mezi institutem EIA, územním řízením a stavebním řízením, existuje z hlediska věcného bariéra striktně oddělující tyto instituty (např. </a:t>
            </a:r>
            <a:r>
              <a:rPr lang="cs-CZ" dirty="0" smtClean="0"/>
              <a:t>rozsudek NSS </a:t>
            </a:r>
            <a:r>
              <a:rPr lang="cs-CZ" dirty="0"/>
              <a:t>ze dne 23. 1. 2013, č. j. 1 As 164/2012-54).</a:t>
            </a:r>
          </a:p>
          <a:p>
            <a:pPr marL="0" indent="0">
              <a:buNone/>
            </a:pPr>
            <a:endParaRPr lang="cs-CZ" dirty="0"/>
          </a:p>
          <a:p>
            <a:pPr marL="0" indent="0" algn="ctr">
              <a:buNone/>
            </a:pPr>
            <a:r>
              <a:rPr lang="cs-CZ" sz="3000" b="1" u="sng" dirty="0" smtClean="0"/>
              <a:t>Od 1. ledna 2018: </a:t>
            </a:r>
            <a:r>
              <a:rPr lang="cs-CZ" sz="3000" b="1" u="sng" dirty="0"/>
              <a:t>silné integrující tendence</a:t>
            </a:r>
          </a:p>
          <a:p>
            <a:pPr marL="0" indent="0">
              <a:buNone/>
            </a:pPr>
            <a:endParaRPr lang="cs-CZ" dirty="0"/>
          </a:p>
          <a:p>
            <a:pPr marL="514350" indent="-514350">
              <a:buFont typeface="+mj-lt"/>
              <a:buAutoNum type="arabicPeriod"/>
            </a:pPr>
            <a:r>
              <a:rPr lang="cs-CZ" dirty="0"/>
              <a:t>EIA =&gt; územní řízení =&gt; stavební řízení </a:t>
            </a:r>
            <a:r>
              <a:rPr lang="cs-CZ" dirty="0" smtClean="0"/>
              <a:t>(typické řešení do 12/2017)</a:t>
            </a:r>
            <a:endParaRPr lang="cs-CZ" dirty="0"/>
          </a:p>
          <a:p>
            <a:pPr marL="514350" indent="-514350">
              <a:buFont typeface="+mj-lt"/>
              <a:buAutoNum type="arabicPeriod"/>
            </a:pPr>
            <a:r>
              <a:rPr lang="cs-CZ" dirty="0"/>
              <a:t>EIA integrovaná do územního řízení =&gt; stavební řízení</a:t>
            </a:r>
          </a:p>
          <a:p>
            <a:pPr marL="514350" indent="-514350">
              <a:buFont typeface="+mj-lt"/>
              <a:buAutoNum type="arabicPeriod"/>
            </a:pPr>
            <a:r>
              <a:rPr lang="cs-CZ" dirty="0"/>
              <a:t>EIA =&gt; společné územní a stavební řízení</a:t>
            </a:r>
          </a:p>
          <a:p>
            <a:pPr marL="514350" indent="-514350">
              <a:buFont typeface="+mj-lt"/>
              <a:buAutoNum type="arabicPeriod"/>
            </a:pPr>
            <a:r>
              <a:rPr lang="cs-CZ" dirty="0"/>
              <a:t>EIA integrovaná do společného územního a stavebního řízení</a:t>
            </a:r>
          </a:p>
          <a:p>
            <a:pPr marL="0" indent="0">
              <a:buNone/>
            </a:pPr>
            <a:endParaRPr lang="cs-CZ" sz="2100" dirty="0"/>
          </a:p>
          <a:p>
            <a:r>
              <a:rPr lang="cs-CZ" dirty="0"/>
              <a:t>Dáno na výběr stavebníkovi (investorovi), kterou variantu z těchto čtyř zvolí – </a:t>
            </a:r>
            <a:r>
              <a:rPr lang="cs-CZ" b="1" dirty="0"/>
              <a:t>integrace není povinná!!! </a:t>
            </a:r>
            <a:r>
              <a:rPr lang="cs-CZ" dirty="0"/>
              <a:t>Je však vhodná např. z důvodů ekonomických (vazba na IPPC ve variantě 4 apod.)? </a:t>
            </a:r>
            <a:endParaRPr lang="cs-CZ" dirty="0" smtClean="0"/>
          </a:p>
          <a:p>
            <a:pPr marL="0" indent="0">
              <a:buNone/>
            </a:pPr>
            <a:endParaRPr lang="cs-CZ" dirty="0" smtClean="0"/>
          </a:p>
          <a:p>
            <a:r>
              <a:rPr lang="cs-CZ" dirty="0" smtClean="0"/>
              <a:t>pozor na </a:t>
            </a:r>
            <a:r>
              <a:rPr lang="cs-CZ" dirty="0" smtClean="0">
                <a:solidFill>
                  <a:srgbClr val="00B050"/>
                </a:solidFill>
              </a:rPr>
              <a:t>§ 10 zákona EIA</a:t>
            </a:r>
            <a:r>
              <a:rPr lang="cs-CZ" dirty="0" smtClean="0"/>
              <a:t> </a:t>
            </a:r>
            <a:endParaRPr lang="cs-CZ" dirty="0"/>
          </a:p>
          <a:p>
            <a:pPr marL="457200" lvl="1" indent="0">
              <a:buNone/>
              <a:defRPr/>
            </a:pPr>
            <a:endParaRPr lang="cs-CZ" dirty="0"/>
          </a:p>
          <a:p>
            <a:pPr>
              <a:defRPr/>
            </a:pPr>
            <a:endParaRPr lang="cs-CZ" altLang="cs-CZ" sz="2900" dirty="0"/>
          </a:p>
          <a:p>
            <a:pPr marL="0" indent="0" algn="ctr">
              <a:buFont typeface="Arial" pitchFamily="34" charset="0"/>
              <a:buNone/>
              <a:defRPr/>
            </a:pPr>
            <a:endParaRPr lang="cs-CZ" dirty="0" smtClean="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smtClean="0"/>
              <a:t>EIA a „navazující řízení“</a:t>
            </a:r>
            <a:endParaRPr lang="cs-CZ" sz="2800" dirty="0"/>
          </a:p>
        </p:txBody>
      </p:sp>
      <p:sp>
        <p:nvSpPr>
          <p:cNvPr id="11" name="Bublinový popisek ve tvaru obláčku 10"/>
          <p:cNvSpPr/>
          <p:nvPr/>
        </p:nvSpPr>
        <p:spPr>
          <a:xfrm rot="858377">
            <a:off x="6319364" y="5500031"/>
            <a:ext cx="2705749" cy="901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v podrobnostech příští přednáška</a:t>
            </a:r>
            <a:endParaRPr lang="cs-CZ" dirty="0"/>
          </a:p>
        </p:txBody>
      </p:sp>
    </p:spTree>
    <p:extLst>
      <p:ext uri="{BB962C8B-B14F-4D97-AF65-F5344CB8AC3E}">
        <p14:creationId xmlns:p14="http://schemas.microsoft.com/office/powerpoint/2010/main" val="26329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7" end="7"/>
                                            </p:txEl>
                                          </p:spTgt>
                                        </p:tgtEl>
                                        <p:attrNameLst>
                                          <p:attrName>style.visibility</p:attrName>
                                        </p:attrNameLst>
                                      </p:cBhvr>
                                      <p:to>
                                        <p:strVal val="visible"/>
                                      </p:to>
                                    </p:set>
                                    <p:animEffect transition="in" filter="fade">
                                      <p:cBhvr>
                                        <p:cTn id="24" dur="500"/>
                                        <p:tgtEl>
                                          <p:spTgt spid="10">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fade">
                                      <p:cBhvr>
                                        <p:cTn id="32" dur="500"/>
                                        <p:tgtEl>
                                          <p:spTgt spid="10">
                                            <p:txEl>
                                              <p:pRg st="10" end="1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xEl>
                                              <p:pRg st="12" end="12"/>
                                            </p:txEl>
                                          </p:spTgt>
                                        </p:tgtEl>
                                        <p:attrNameLst>
                                          <p:attrName>style.visibility</p:attrName>
                                        </p:attrNameLst>
                                      </p:cBhvr>
                                      <p:to>
                                        <p:strVal val="visible"/>
                                      </p:to>
                                    </p:set>
                                    <p:animEffect transition="in" filter="fade">
                                      <p:cBhvr>
                                        <p:cTn id="38"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smtClean="0"/>
              <a:t>VARIANTA 1</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grpSp>
        <p:nvGrpSpPr>
          <p:cNvPr id="32" name="Skupina 31"/>
          <p:cNvGrpSpPr/>
          <p:nvPr/>
        </p:nvGrpSpPr>
        <p:grpSpPr>
          <a:xfrm>
            <a:off x="754920" y="2356390"/>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smtClean="0">
                  <a:ea typeface="Calibri" panose="020F0502020204030204" pitchFamily="34" charset="0"/>
                  <a:cs typeface="Times New Roman" panose="02020603050405020304" pitchFamily="18" charset="0"/>
                </a:rPr>
                <a:t>posuzování vlivů </a:t>
              </a:r>
              <a:r>
                <a:rPr lang="cs-CZ" altLang="cs-CZ" b="1" u="sng" dirty="0" smtClean="0">
                  <a:ea typeface="Calibri" panose="020F0502020204030204" pitchFamily="34" charset="0"/>
                  <a:cs typeface="Times New Roman" panose="02020603050405020304" pitchFamily="18" charset="0"/>
                </a:rPr>
                <a:t>záměrů</a:t>
              </a:r>
              <a:r>
                <a:rPr lang="cs-CZ" altLang="cs-CZ" b="1" dirty="0" smtClean="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6" name="Rectangle 46"/>
          <p:cNvSpPr>
            <a:spLocks noChangeArrowheads="1"/>
          </p:cNvSpPr>
          <p:nvPr/>
        </p:nvSpPr>
        <p:spPr bwMode="auto">
          <a:xfrm>
            <a:off x="4042026" y="3593930"/>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a:t>
            </a:r>
            <a:r>
              <a:rPr lang="cs-CZ" altLang="cs-CZ" sz="2000" b="1" dirty="0" smtClean="0">
                <a:ea typeface="Calibri" panose="020F0502020204030204" pitchFamily="34" charset="0"/>
                <a:cs typeface="Times New Roman" panose="02020603050405020304" pitchFamily="18" charset="0"/>
              </a:rPr>
              <a:t>řízení</a:t>
            </a:r>
            <a:endParaRPr lang="cs-CZ" altLang="cs-CZ" sz="2000" b="1" dirty="0"/>
          </a:p>
        </p:txBody>
      </p:sp>
      <p:sp>
        <p:nvSpPr>
          <p:cNvPr id="48" name="Rectangle 44"/>
          <p:cNvSpPr>
            <a:spLocks noChangeArrowheads="1"/>
          </p:cNvSpPr>
          <p:nvPr/>
        </p:nvSpPr>
        <p:spPr bwMode="auto">
          <a:xfrm>
            <a:off x="4106973" y="4834569"/>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smtClean="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5030913" y="4210138"/>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Zástupný symbol pro číslo snímku 3"/>
          <p:cNvSpPr>
            <a:spLocks noGrp="1"/>
          </p:cNvSpPr>
          <p:nvPr>
            <p:ph type="sldNum" sz="quarter" idx="12"/>
          </p:nvPr>
        </p:nvSpPr>
        <p:spPr/>
        <p:txBody>
          <a:bodyPr/>
          <a:lstStyle/>
          <a:p>
            <a:fld id="{386FF7BF-90D5-4328-A7D3-83853A676C7B}" type="slidenum">
              <a:rPr lang="cs-CZ" smtClean="0"/>
              <a:pPr/>
              <a:t>39</a:t>
            </a:fld>
            <a:endParaRPr lang="cs-CZ"/>
          </a:p>
        </p:txBody>
      </p:sp>
      <p:sp>
        <p:nvSpPr>
          <p:cNvPr id="17" name="TextovéPole 16"/>
          <p:cNvSpPr txBox="1"/>
          <p:nvPr/>
        </p:nvSpPr>
        <p:spPr>
          <a:xfrm>
            <a:off x="1691680" y="394227"/>
            <a:ext cx="6624736" cy="523220"/>
          </a:xfrm>
          <a:prstGeom prst="rect">
            <a:avLst/>
          </a:prstGeom>
          <a:noFill/>
        </p:spPr>
        <p:txBody>
          <a:bodyPr wrap="square" rtlCol="0">
            <a:spAutoFit/>
          </a:bodyPr>
          <a:lstStyle/>
          <a:p>
            <a:r>
              <a:rPr lang="cs-CZ" sz="2800" dirty="0" smtClean="0"/>
              <a:t>EIA a „navazující řízení“</a:t>
            </a:r>
            <a:endParaRPr lang="cs-CZ" sz="2800" dirty="0"/>
          </a:p>
        </p:txBody>
      </p:sp>
    </p:spTree>
    <p:extLst>
      <p:ext uri="{BB962C8B-B14F-4D97-AF65-F5344CB8AC3E}">
        <p14:creationId xmlns:p14="http://schemas.microsoft.com/office/powerpoint/2010/main" val="390008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75797" y="1537227"/>
            <a:ext cx="8229600" cy="5121275"/>
          </a:xfrm>
        </p:spPr>
        <p:txBody>
          <a:bodyPr>
            <a:normAutofit/>
          </a:bodyPr>
          <a:lstStyle/>
          <a:p>
            <a:r>
              <a:rPr lang="en-GB" altLang="cs-CZ" sz="2800" b="1" u="sng" dirty="0"/>
              <a:t>SEA</a:t>
            </a:r>
            <a:r>
              <a:rPr lang="en-GB" altLang="cs-CZ" sz="2800" dirty="0"/>
              <a:t> </a:t>
            </a:r>
            <a:r>
              <a:rPr lang="cs-CZ" altLang="cs-CZ" sz="2800" dirty="0"/>
              <a:t>(</a:t>
            </a:r>
            <a:r>
              <a:rPr lang="cs-CZ" altLang="cs-CZ" sz="2800" dirty="0" err="1"/>
              <a:t>S</a:t>
            </a:r>
            <a:r>
              <a:rPr lang="cs-CZ" sz="2800" i="1" dirty="0" err="1"/>
              <a:t>trategic</a:t>
            </a:r>
            <a:r>
              <a:rPr lang="cs-CZ" sz="2800" i="1" dirty="0"/>
              <a:t> </a:t>
            </a:r>
            <a:r>
              <a:rPr lang="cs-CZ" sz="2800" i="1" dirty="0" err="1"/>
              <a:t>Environmental</a:t>
            </a:r>
            <a:r>
              <a:rPr lang="cs-CZ" sz="2800" i="1" dirty="0"/>
              <a:t> </a:t>
            </a:r>
            <a:r>
              <a:rPr lang="cs-CZ" sz="2800" i="1" dirty="0" err="1"/>
              <a:t>Assessment</a:t>
            </a:r>
            <a:r>
              <a:rPr lang="cs-CZ" sz="2800" dirty="0"/>
              <a:t>) </a:t>
            </a:r>
            <a:r>
              <a:rPr lang="cs-CZ" sz="2800" dirty="0" smtClean="0"/>
              <a:t>je proces </a:t>
            </a:r>
            <a:r>
              <a:rPr lang="cs-CZ" sz="2800" dirty="0"/>
              <a:t>posuzování </a:t>
            </a:r>
            <a:r>
              <a:rPr lang="cs-CZ" sz="2800" b="1" dirty="0">
                <a:solidFill>
                  <a:srgbClr val="FF0000"/>
                </a:solidFill>
              </a:rPr>
              <a:t>vlivu koncepcí </a:t>
            </a:r>
            <a:r>
              <a:rPr lang="cs-CZ" sz="2800" dirty="0"/>
              <a:t>(střednědobých a dlouhodobých politických, hospodářských a dalších plánů a programů) na životní prostředí</a:t>
            </a:r>
            <a:r>
              <a:rPr lang="cs-CZ" sz="2800" dirty="0" smtClean="0"/>
              <a:t>.</a:t>
            </a:r>
          </a:p>
          <a:p>
            <a:pPr marL="0" indent="0">
              <a:buNone/>
            </a:pPr>
            <a:endParaRPr lang="cs-CZ" altLang="cs-CZ" sz="2800" i="1" dirty="0" smtClean="0"/>
          </a:p>
          <a:p>
            <a:r>
              <a:rPr lang="cs-CZ" altLang="cs-CZ" sz="2800" b="1" u="sng" dirty="0"/>
              <a:t>EIA</a:t>
            </a:r>
            <a:r>
              <a:rPr lang="cs-CZ" altLang="cs-CZ" sz="2800" dirty="0"/>
              <a:t> (</a:t>
            </a:r>
            <a:r>
              <a:rPr lang="cs-CZ" sz="2800" i="1" dirty="0" err="1"/>
              <a:t>Environmental</a:t>
            </a:r>
            <a:r>
              <a:rPr lang="cs-CZ" sz="2800" i="1" dirty="0"/>
              <a:t> </a:t>
            </a:r>
            <a:r>
              <a:rPr lang="cs-CZ" sz="2800" i="1" dirty="0" err="1"/>
              <a:t>Impact</a:t>
            </a:r>
            <a:r>
              <a:rPr lang="cs-CZ" sz="2800" i="1" dirty="0"/>
              <a:t> </a:t>
            </a:r>
            <a:r>
              <a:rPr lang="cs-CZ" sz="2800" i="1" dirty="0" err="1"/>
              <a:t>Assessment</a:t>
            </a:r>
            <a:r>
              <a:rPr lang="cs-CZ" sz="2800" dirty="0"/>
              <a:t>)</a:t>
            </a:r>
            <a:r>
              <a:rPr lang="cs-CZ" sz="2800" i="1" dirty="0"/>
              <a:t> </a:t>
            </a:r>
            <a:r>
              <a:rPr lang="cs-CZ" altLang="cs-CZ" sz="2800" dirty="0"/>
              <a:t>je </a:t>
            </a:r>
            <a:r>
              <a:rPr lang="cs-CZ" sz="2800" dirty="0"/>
              <a:t>proces, jehož cílem je získat představu o výsledném </a:t>
            </a:r>
            <a:r>
              <a:rPr lang="cs-CZ" sz="2800" b="1" dirty="0">
                <a:solidFill>
                  <a:srgbClr val="FF0000"/>
                </a:solidFill>
              </a:rPr>
              <a:t>vlivu záměru </a:t>
            </a:r>
            <a:r>
              <a:rPr lang="cs-CZ" sz="2800" dirty="0"/>
              <a:t>na životní prostředí a vyhodnocení, zda je z tohoto ohledu vhodné jej realizovat, resp. za jakých podmínek je jeho realizace </a:t>
            </a:r>
            <a:r>
              <a:rPr lang="cs-CZ" sz="2800" dirty="0" smtClean="0"/>
              <a:t>akceptovatelná.</a:t>
            </a:r>
            <a:endParaRPr lang="en-US" altLang="cs-CZ" sz="2800" i="1" dirty="0"/>
          </a:p>
          <a:p>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4</a:t>
            </a:fld>
            <a:endParaRPr lang="cs-CZ"/>
          </a:p>
        </p:txBody>
      </p:sp>
    </p:spTree>
    <p:extLst>
      <p:ext uri="{BB962C8B-B14F-4D97-AF65-F5344CB8AC3E}">
        <p14:creationId xmlns:p14="http://schemas.microsoft.com/office/powerpoint/2010/main" val="245504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ál 7"/>
          <p:cNvSpPr/>
          <p:nvPr/>
        </p:nvSpPr>
        <p:spPr>
          <a:xfrm>
            <a:off x="2590800" y="1978916"/>
            <a:ext cx="3962400" cy="25345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smtClean="0"/>
              <a:t>VARIANTA 2</a:t>
            </a:r>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33" name="Oval 49"/>
          <p:cNvSpPr>
            <a:spLocks noChangeArrowheads="1"/>
          </p:cNvSpPr>
          <p:nvPr/>
        </p:nvSpPr>
        <p:spPr bwMode="auto">
          <a:xfrm>
            <a:off x="2751320" y="2195916"/>
            <a:ext cx="2581411" cy="147307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smtClean="0">
                <a:ea typeface="Calibri" panose="020F0502020204030204" pitchFamily="34" charset="0"/>
                <a:cs typeface="Times New Roman" panose="02020603050405020304" pitchFamily="18" charset="0"/>
              </a:rPr>
              <a:t>posuzování vlivů </a:t>
            </a:r>
            <a:r>
              <a:rPr lang="cs-CZ" altLang="cs-CZ" b="1" u="sng" dirty="0" smtClean="0">
                <a:ea typeface="Calibri" panose="020F0502020204030204" pitchFamily="34" charset="0"/>
                <a:cs typeface="Times New Roman" panose="02020603050405020304" pitchFamily="18" charset="0"/>
              </a:rPr>
              <a:t>záměrů</a:t>
            </a:r>
            <a:r>
              <a:rPr lang="cs-CZ" altLang="cs-CZ" b="1" dirty="0" smtClean="0">
                <a:ea typeface="Calibri" panose="020F0502020204030204" pitchFamily="34" charset="0"/>
                <a:cs typeface="Times New Roman" panose="02020603050405020304" pitchFamily="18" charset="0"/>
              </a:rPr>
              <a:t> na životní prostředí (EIA)</a:t>
            </a:r>
            <a:endParaRPr lang="cs-CZ" altLang="cs-CZ" b="1" dirty="0"/>
          </a:p>
        </p:txBody>
      </p:sp>
      <p:sp>
        <p:nvSpPr>
          <p:cNvPr id="46" name="Rectangle 46"/>
          <p:cNvSpPr>
            <a:spLocks noChangeArrowheads="1"/>
          </p:cNvSpPr>
          <p:nvPr/>
        </p:nvSpPr>
        <p:spPr bwMode="auto">
          <a:xfrm>
            <a:off x="4042026" y="3593930"/>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a:t>
            </a:r>
            <a:r>
              <a:rPr lang="cs-CZ" altLang="cs-CZ" sz="2000" b="1" dirty="0" smtClean="0">
                <a:ea typeface="Calibri" panose="020F0502020204030204" pitchFamily="34" charset="0"/>
                <a:cs typeface="Times New Roman" panose="02020603050405020304" pitchFamily="18" charset="0"/>
              </a:rPr>
              <a:t>řízení</a:t>
            </a:r>
            <a:endParaRPr lang="cs-CZ" altLang="cs-CZ" sz="2000" b="1" dirty="0"/>
          </a:p>
        </p:txBody>
      </p:sp>
      <p:sp>
        <p:nvSpPr>
          <p:cNvPr id="48" name="Rectangle 44"/>
          <p:cNvSpPr>
            <a:spLocks noChangeArrowheads="1"/>
          </p:cNvSpPr>
          <p:nvPr/>
        </p:nvSpPr>
        <p:spPr bwMode="auto">
          <a:xfrm>
            <a:off x="4042025" y="543454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smtClean="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5030912" y="4509120"/>
            <a:ext cx="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Šipka doprava 12"/>
          <p:cNvSpPr/>
          <p:nvPr/>
        </p:nvSpPr>
        <p:spPr>
          <a:xfrm rot="20181717">
            <a:off x="2489402" y="3666752"/>
            <a:ext cx="799781"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5" name="TextovéPole 14"/>
          <p:cNvSpPr txBox="1"/>
          <p:nvPr/>
        </p:nvSpPr>
        <p:spPr>
          <a:xfrm>
            <a:off x="932822" y="3625512"/>
            <a:ext cx="1709688" cy="1200329"/>
          </a:xfrm>
          <a:prstGeom prst="rect">
            <a:avLst/>
          </a:prstGeom>
          <a:noFill/>
        </p:spPr>
        <p:txBody>
          <a:bodyPr wrap="square" rtlCol="0">
            <a:spAutoFit/>
          </a:bodyPr>
          <a:lstStyle/>
          <a:p>
            <a:r>
              <a:rPr lang="cs-CZ" b="1" dirty="0"/>
              <a:t>územní řízení s posouzením vlivů na životní prostředí</a:t>
            </a:r>
            <a:endParaRPr lang="cs-CZ"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40</a:t>
            </a:fld>
            <a:endParaRPr lang="cs-CZ"/>
          </a:p>
        </p:txBody>
      </p:sp>
      <p:sp>
        <p:nvSpPr>
          <p:cNvPr id="17" name="TextovéPole 16"/>
          <p:cNvSpPr txBox="1"/>
          <p:nvPr/>
        </p:nvSpPr>
        <p:spPr>
          <a:xfrm>
            <a:off x="1691680" y="394227"/>
            <a:ext cx="6624736" cy="523220"/>
          </a:xfrm>
          <a:prstGeom prst="rect">
            <a:avLst/>
          </a:prstGeom>
          <a:noFill/>
        </p:spPr>
        <p:txBody>
          <a:bodyPr wrap="square" rtlCol="0">
            <a:spAutoFit/>
          </a:bodyPr>
          <a:lstStyle/>
          <a:p>
            <a:r>
              <a:rPr lang="cs-CZ" sz="2800" dirty="0" smtClean="0"/>
              <a:t>EIA a „navazující řízení“</a:t>
            </a:r>
            <a:endParaRPr lang="cs-CZ" sz="2800" dirty="0"/>
          </a:p>
        </p:txBody>
      </p:sp>
    </p:spTree>
    <p:extLst>
      <p:ext uri="{BB962C8B-B14F-4D97-AF65-F5344CB8AC3E}">
        <p14:creationId xmlns:p14="http://schemas.microsoft.com/office/powerpoint/2010/main" val="138649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46" grpId="0" animBg="1"/>
      <p:bldP spid="48" grpId="0" animBg="1"/>
      <p:bldP spid="13" grpId="0" animBg="1"/>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ál 15"/>
          <p:cNvSpPr/>
          <p:nvPr/>
        </p:nvSpPr>
        <p:spPr>
          <a:xfrm>
            <a:off x="3747633" y="3409338"/>
            <a:ext cx="2615339" cy="22564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smtClean="0"/>
              <a:t>VARIANTA 3</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grpSp>
        <p:nvGrpSpPr>
          <p:cNvPr id="32" name="Skupina 31"/>
          <p:cNvGrpSpPr/>
          <p:nvPr/>
        </p:nvGrpSpPr>
        <p:grpSpPr>
          <a:xfrm>
            <a:off x="755576" y="1714327"/>
            <a:ext cx="3276025" cy="1723552"/>
            <a:chOff x="2397459" y="2117006"/>
            <a:chExt cx="2837697" cy="928459"/>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smtClean="0">
                  <a:ea typeface="Calibri" panose="020F0502020204030204" pitchFamily="34" charset="0"/>
                  <a:cs typeface="Times New Roman" panose="02020603050405020304" pitchFamily="18" charset="0"/>
                </a:rPr>
                <a:t>posuzování vlivů </a:t>
              </a:r>
              <a:r>
                <a:rPr lang="cs-CZ" altLang="cs-CZ" b="1" u="sng" dirty="0" smtClean="0">
                  <a:ea typeface="Calibri" panose="020F0502020204030204" pitchFamily="34" charset="0"/>
                  <a:cs typeface="Times New Roman" panose="02020603050405020304" pitchFamily="18" charset="0"/>
                </a:rPr>
                <a:t>záměrů</a:t>
              </a:r>
              <a:r>
                <a:rPr lang="cs-CZ" altLang="cs-CZ" b="1" dirty="0" smtClean="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78143" y="2800392"/>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6" name="Rectangle 46"/>
          <p:cNvSpPr>
            <a:spLocks noChangeArrowheads="1"/>
          </p:cNvSpPr>
          <p:nvPr/>
        </p:nvSpPr>
        <p:spPr bwMode="auto">
          <a:xfrm>
            <a:off x="4104738" y="399380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a:t>
            </a:r>
            <a:r>
              <a:rPr lang="cs-CZ" altLang="cs-CZ" sz="2000" b="1" dirty="0" smtClean="0">
                <a:ea typeface="Calibri" panose="020F0502020204030204" pitchFamily="34" charset="0"/>
                <a:cs typeface="Times New Roman" panose="02020603050405020304" pitchFamily="18" charset="0"/>
              </a:rPr>
              <a:t>řízení</a:t>
            </a:r>
            <a:endParaRPr lang="cs-CZ" altLang="cs-CZ" sz="2000" b="1" dirty="0"/>
          </a:p>
        </p:txBody>
      </p:sp>
      <p:sp>
        <p:nvSpPr>
          <p:cNvPr id="48" name="Rectangle 44"/>
          <p:cNvSpPr>
            <a:spLocks noChangeArrowheads="1"/>
          </p:cNvSpPr>
          <p:nvPr/>
        </p:nvSpPr>
        <p:spPr bwMode="auto">
          <a:xfrm>
            <a:off x="4104738" y="4600916"/>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smtClean="0">
                <a:ea typeface="Calibri" panose="020F0502020204030204" pitchFamily="34" charset="0"/>
                <a:cs typeface="Times New Roman" panose="02020603050405020304" pitchFamily="18" charset="0"/>
              </a:rPr>
              <a:t>stavební řízení</a:t>
            </a:r>
            <a:endParaRPr lang="cs-CZ" altLang="cs-CZ" sz="2000" b="1" dirty="0"/>
          </a:p>
        </p:txBody>
      </p:sp>
      <p:sp>
        <p:nvSpPr>
          <p:cNvPr id="17" name="Šipka doprava 16"/>
          <p:cNvSpPr/>
          <p:nvPr/>
        </p:nvSpPr>
        <p:spPr>
          <a:xfrm rot="20181717">
            <a:off x="3188182" y="4732375"/>
            <a:ext cx="799781"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8" name="TextovéPole 17"/>
          <p:cNvSpPr txBox="1"/>
          <p:nvPr/>
        </p:nvSpPr>
        <p:spPr>
          <a:xfrm>
            <a:off x="1698204" y="4699731"/>
            <a:ext cx="1709688" cy="923330"/>
          </a:xfrm>
          <a:prstGeom prst="rect">
            <a:avLst/>
          </a:prstGeom>
          <a:noFill/>
        </p:spPr>
        <p:txBody>
          <a:bodyPr wrap="square" rtlCol="0">
            <a:spAutoFit/>
          </a:bodyPr>
          <a:lstStyle/>
          <a:p>
            <a:pPr algn="ctr"/>
            <a:r>
              <a:rPr lang="cs-CZ" b="1" dirty="0" smtClean="0"/>
              <a:t>společné územní a stavební řízení</a:t>
            </a:r>
            <a:endParaRPr lang="cs-CZ"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41</a:t>
            </a:fld>
            <a:endParaRPr lang="cs-CZ"/>
          </a:p>
        </p:txBody>
      </p:sp>
      <p:sp>
        <p:nvSpPr>
          <p:cNvPr id="20" name="TextovéPole 19"/>
          <p:cNvSpPr txBox="1"/>
          <p:nvPr/>
        </p:nvSpPr>
        <p:spPr>
          <a:xfrm>
            <a:off x="1691680" y="394227"/>
            <a:ext cx="6624736" cy="523220"/>
          </a:xfrm>
          <a:prstGeom prst="rect">
            <a:avLst/>
          </a:prstGeom>
          <a:noFill/>
        </p:spPr>
        <p:txBody>
          <a:bodyPr wrap="square" rtlCol="0">
            <a:spAutoFit/>
          </a:bodyPr>
          <a:lstStyle/>
          <a:p>
            <a:r>
              <a:rPr lang="cs-CZ" sz="2800" dirty="0" smtClean="0"/>
              <a:t>EIA a „navazující řízení“</a:t>
            </a:r>
            <a:endParaRPr lang="cs-CZ" sz="2800" dirty="0"/>
          </a:p>
        </p:txBody>
      </p:sp>
    </p:spTree>
    <p:extLst>
      <p:ext uri="{BB962C8B-B14F-4D97-AF65-F5344CB8AC3E}">
        <p14:creationId xmlns:p14="http://schemas.microsoft.com/office/powerpoint/2010/main" val="254122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6" grpId="0" animBg="1"/>
      <p:bldP spid="48" grpId="0" animBg="1"/>
      <p:bldP spid="17" grpId="0" animBg="1"/>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ál 15"/>
          <p:cNvSpPr/>
          <p:nvPr/>
        </p:nvSpPr>
        <p:spPr>
          <a:xfrm>
            <a:off x="2573030" y="1898988"/>
            <a:ext cx="5549064" cy="356756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smtClean="0"/>
              <a:t>VARIANTA 4</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33" name="Oval 49"/>
          <p:cNvSpPr>
            <a:spLocks noChangeArrowheads="1"/>
          </p:cNvSpPr>
          <p:nvPr/>
        </p:nvSpPr>
        <p:spPr bwMode="auto">
          <a:xfrm>
            <a:off x="2972077" y="2911217"/>
            <a:ext cx="2581411" cy="147307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smtClean="0">
                <a:ea typeface="Calibri" panose="020F0502020204030204" pitchFamily="34" charset="0"/>
                <a:cs typeface="Times New Roman" panose="02020603050405020304" pitchFamily="18" charset="0"/>
              </a:rPr>
              <a:t>posuzování vlivů </a:t>
            </a:r>
            <a:r>
              <a:rPr lang="cs-CZ" altLang="cs-CZ" b="1" u="sng" dirty="0" smtClean="0">
                <a:ea typeface="Calibri" panose="020F0502020204030204" pitchFamily="34" charset="0"/>
                <a:cs typeface="Times New Roman" panose="02020603050405020304" pitchFamily="18" charset="0"/>
              </a:rPr>
              <a:t>záměrů</a:t>
            </a:r>
            <a:r>
              <a:rPr lang="cs-CZ" altLang="cs-CZ" b="1" dirty="0" smtClean="0">
                <a:ea typeface="Calibri" panose="020F0502020204030204" pitchFamily="34" charset="0"/>
                <a:cs typeface="Times New Roman" panose="02020603050405020304" pitchFamily="18" charset="0"/>
              </a:rPr>
              <a:t> na životní prostředí (EIA)</a:t>
            </a:r>
            <a:endParaRPr lang="cs-CZ" altLang="cs-CZ" b="1" dirty="0"/>
          </a:p>
        </p:txBody>
      </p:sp>
      <p:sp>
        <p:nvSpPr>
          <p:cNvPr id="46" name="Rectangle 46"/>
          <p:cNvSpPr>
            <a:spLocks noChangeArrowheads="1"/>
          </p:cNvSpPr>
          <p:nvPr/>
        </p:nvSpPr>
        <p:spPr bwMode="auto">
          <a:xfrm>
            <a:off x="5183392" y="277487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a:t>
            </a:r>
            <a:r>
              <a:rPr lang="cs-CZ" altLang="cs-CZ" sz="2000" b="1" dirty="0" smtClean="0">
                <a:ea typeface="Calibri" panose="020F0502020204030204" pitchFamily="34" charset="0"/>
                <a:cs typeface="Times New Roman" panose="02020603050405020304" pitchFamily="18" charset="0"/>
              </a:rPr>
              <a:t>řízení</a:t>
            </a:r>
            <a:endParaRPr lang="cs-CZ" altLang="cs-CZ" sz="2000" b="1" dirty="0"/>
          </a:p>
        </p:txBody>
      </p:sp>
      <p:sp>
        <p:nvSpPr>
          <p:cNvPr id="48" name="Rectangle 44"/>
          <p:cNvSpPr>
            <a:spLocks noChangeArrowheads="1"/>
          </p:cNvSpPr>
          <p:nvPr/>
        </p:nvSpPr>
        <p:spPr bwMode="auto">
          <a:xfrm>
            <a:off x="5168607" y="4178615"/>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smtClean="0">
                <a:ea typeface="Calibri" panose="020F0502020204030204" pitchFamily="34" charset="0"/>
                <a:cs typeface="Times New Roman" panose="02020603050405020304" pitchFamily="18" charset="0"/>
              </a:rPr>
              <a:t>stavební řízení</a:t>
            </a:r>
            <a:endParaRPr lang="cs-CZ" altLang="cs-CZ" sz="2000" b="1" dirty="0"/>
          </a:p>
        </p:txBody>
      </p:sp>
      <p:sp>
        <p:nvSpPr>
          <p:cNvPr id="17" name="Šipka doprava 16"/>
          <p:cNvSpPr/>
          <p:nvPr/>
        </p:nvSpPr>
        <p:spPr>
          <a:xfrm rot="20181717">
            <a:off x="2371438" y="4489328"/>
            <a:ext cx="1041496"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8" name="TextovéPole 17"/>
          <p:cNvSpPr txBox="1"/>
          <p:nvPr/>
        </p:nvSpPr>
        <p:spPr>
          <a:xfrm>
            <a:off x="742473" y="4313126"/>
            <a:ext cx="1709688" cy="1754326"/>
          </a:xfrm>
          <a:prstGeom prst="rect">
            <a:avLst/>
          </a:prstGeom>
          <a:noFill/>
        </p:spPr>
        <p:txBody>
          <a:bodyPr wrap="square" rtlCol="0">
            <a:spAutoFit/>
          </a:bodyPr>
          <a:lstStyle/>
          <a:p>
            <a:pPr algn="ctr"/>
            <a:r>
              <a:rPr lang="cs-CZ" b="1" dirty="0"/>
              <a:t>společné územní a stavební řízení s posouzením vlivů na životní prostředí</a:t>
            </a:r>
            <a:endParaRPr lang="cs-CZ" dirty="0"/>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42</a:t>
            </a:fld>
            <a:endParaRPr lang="cs-CZ"/>
          </a:p>
        </p:txBody>
      </p:sp>
      <p:sp>
        <p:nvSpPr>
          <p:cNvPr id="20" name="TextovéPole 19"/>
          <p:cNvSpPr txBox="1"/>
          <p:nvPr/>
        </p:nvSpPr>
        <p:spPr>
          <a:xfrm>
            <a:off x="1691680" y="394227"/>
            <a:ext cx="6624736" cy="523220"/>
          </a:xfrm>
          <a:prstGeom prst="rect">
            <a:avLst/>
          </a:prstGeom>
          <a:noFill/>
        </p:spPr>
        <p:txBody>
          <a:bodyPr wrap="square" rtlCol="0">
            <a:spAutoFit/>
          </a:bodyPr>
          <a:lstStyle/>
          <a:p>
            <a:r>
              <a:rPr lang="cs-CZ" sz="2800" dirty="0" smtClean="0"/>
              <a:t>EIA a „navazující řízení“</a:t>
            </a:r>
            <a:endParaRPr lang="cs-CZ" sz="2800" dirty="0"/>
          </a:p>
        </p:txBody>
      </p:sp>
    </p:spTree>
    <p:extLst>
      <p:ext uri="{BB962C8B-B14F-4D97-AF65-F5344CB8AC3E}">
        <p14:creationId xmlns:p14="http://schemas.microsoft.com/office/powerpoint/2010/main" val="41499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46" grpId="0" animBg="1"/>
      <p:bldP spid="48" grpId="0" animBg="1"/>
      <p:bldP spid="17" grpId="0" animBg="1"/>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dirty="0" smtClean="0"/>
              <a:t>varianta 2 – </a:t>
            </a:r>
            <a:r>
              <a:rPr lang="cs-CZ" b="1" dirty="0" smtClean="0"/>
              <a:t>územní řízení s posouzením vlivů na životní prostředí </a:t>
            </a:r>
            <a:r>
              <a:rPr lang="cs-CZ" u="sng" dirty="0" smtClean="0"/>
              <a:t>(integrace EIA)</a:t>
            </a:r>
            <a:r>
              <a:rPr lang="cs-CZ" dirty="0" smtClean="0"/>
              <a:t>: § 94a-i</a:t>
            </a:r>
          </a:p>
          <a:p>
            <a:pPr lvl="1"/>
            <a:r>
              <a:rPr lang="cs-CZ" dirty="0" smtClean="0"/>
              <a:t>celý proces založen na součinnosti mezi stavebním úřadem a příslušným úřadem</a:t>
            </a:r>
          </a:p>
          <a:p>
            <a:pPr lvl="1"/>
            <a:r>
              <a:rPr lang="cs-CZ" dirty="0" smtClean="0"/>
              <a:t>je navazujícím řízením ve smyslu zákona EIA</a:t>
            </a:r>
          </a:p>
          <a:p>
            <a:pPr lvl="1"/>
            <a:r>
              <a:rPr lang="cs-CZ" dirty="0" smtClean="0"/>
              <a:t>speciálním důvodem pro jeho přerušení je zahájení řízení o uložení kompenzačních opatření (NATURA 2000)</a:t>
            </a:r>
          </a:p>
          <a:p>
            <a:pPr lvl="1"/>
            <a:r>
              <a:rPr lang="cs-CZ" dirty="0" smtClean="0"/>
              <a:t>analogické použití každého z těchto dvou institutů</a:t>
            </a:r>
          </a:p>
          <a:p>
            <a:r>
              <a:rPr lang="cs-CZ" dirty="0" smtClean="0"/>
              <a:t>varianta 3 – </a:t>
            </a:r>
            <a:r>
              <a:rPr lang="cs-CZ" b="1" dirty="0" smtClean="0"/>
              <a:t>společné územní a stavební řízení </a:t>
            </a:r>
            <a:r>
              <a:rPr lang="cs-CZ" u="sng" dirty="0" smtClean="0"/>
              <a:t>(bez posouzení EIA)</a:t>
            </a:r>
            <a:r>
              <a:rPr lang="cs-CZ" dirty="0" smtClean="0"/>
              <a:t>: § 94j-p</a:t>
            </a:r>
          </a:p>
          <a:p>
            <a:pPr lvl="1"/>
            <a:r>
              <a:rPr lang="cs-CZ" dirty="0" smtClean="0"/>
              <a:t>jak pro stavby v působnosti obecného stavebního úřadu, tak i speciálního stavebního úřadu (typicky vodní díla) – u těch bude příslušný speciální stavební úřad (pozor na § 94p odst. 6)</a:t>
            </a:r>
          </a:p>
          <a:p>
            <a:pPr lvl="1"/>
            <a:r>
              <a:rPr lang="cs-CZ" dirty="0" smtClean="0"/>
              <a:t>jinak platí obecná zásada, že se integrují náležitosti územního a stavebního řízení, vč. účastníků apod.</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43</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smtClean="0"/>
              <a:t>EIA a „navazující řízení“</a:t>
            </a:r>
            <a:endParaRPr lang="cs-CZ" sz="2800" dirty="0"/>
          </a:p>
        </p:txBody>
      </p:sp>
    </p:spTree>
    <p:extLst>
      <p:ext uri="{BB962C8B-B14F-4D97-AF65-F5344CB8AC3E}">
        <p14:creationId xmlns:p14="http://schemas.microsoft.com/office/powerpoint/2010/main" val="12802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dirty="0" smtClean="0"/>
              <a:t>varianta 4</a:t>
            </a:r>
            <a:r>
              <a:rPr lang="cs-CZ" b="1" dirty="0" smtClean="0"/>
              <a:t> </a:t>
            </a:r>
            <a:r>
              <a:rPr lang="cs-CZ" dirty="0" smtClean="0"/>
              <a:t>– </a:t>
            </a:r>
            <a:r>
              <a:rPr lang="cs-CZ" b="1" dirty="0" smtClean="0"/>
              <a:t>společné územní a stavební řízení s posouzením vlivů na životní prostředí </a:t>
            </a:r>
            <a:r>
              <a:rPr lang="cs-CZ" u="sng" dirty="0"/>
              <a:t>(integrace EIA</a:t>
            </a:r>
            <a:r>
              <a:rPr lang="cs-CZ" dirty="0" smtClean="0"/>
              <a:t>) – částečné tzv. </a:t>
            </a:r>
            <a:r>
              <a:rPr lang="cs-CZ" i="1" dirty="0" err="1" smtClean="0"/>
              <a:t>one</a:t>
            </a:r>
            <a:r>
              <a:rPr lang="cs-CZ" i="1" dirty="0" smtClean="0"/>
              <a:t>-stop-</a:t>
            </a:r>
            <a:r>
              <a:rPr lang="cs-CZ" i="1" dirty="0" err="1" smtClean="0"/>
              <a:t>shop</a:t>
            </a:r>
            <a:r>
              <a:rPr lang="cs-CZ" i="1" dirty="0" smtClean="0"/>
              <a:t> posouzení</a:t>
            </a:r>
            <a:r>
              <a:rPr lang="cs-CZ" dirty="0" smtClean="0"/>
              <a:t>: § 94q-z</a:t>
            </a:r>
          </a:p>
          <a:p>
            <a:pPr lvl="1"/>
            <a:r>
              <a:rPr lang="cs-CZ" dirty="0"/>
              <a:t>jak pro stavby v působnosti obecného stavebního úřadu, tak i speciálního stavebního </a:t>
            </a:r>
            <a:r>
              <a:rPr lang="cs-CZ" dirty="0" smtClean="0"/>
              <a:t>úřadu</a:t>
            </a:r>
          </a:p>
          <a:p>
            <a:pPr lvl="1"/>
            <a:r>
              <a:rPr lang="cs-CZ" dirty="0" smtClean="0"/>
              <a:t>součinnost mezi stavebním úřadem a příslušným úřadem (ten má postavení dotčeného orgánu) </a:t>
            </a:r>
          </a:p>
          <a:p>
            <a:pPr lvl="1"/>
            <a:r>
              <a:rPr lang="cs-CZ" dirty="0" smtClean="0"/>
              <a:t>zásadně se nenařizuje povinné veřejné ústní jednání, jen stanovení lhůty pro uplatnění námitek, připomínek a závazných stanovisek (DOSS) =&gt; koncentrační zásada (stejně s ohledem na plnou jurisdikci správních soudů bez většího významu)</a:t>
            </a:r>
          </a:p>
          <a:p>
            <a:pPr lvl="1"/>
            <a:r>
              <a:rPr lang="cs-CZ" dirty="0" smtClean="0"/>
              <a:t>delší lhůty pro vydání společného povolení (90/120 dnů) – vzhledem k náročnosti procesů pochopitelné</a:t>
            </a:r>
          </a:p>
          <a:p>
            <a:pPr lvl="1"/>
            <a:r>
              <a:rPr lang="cs-CZ" dirty="0" smtClean="0"/>
              <a:t>opět speciální žalobní legitimace ministerstva v případě rozhodnutí speciálního stavebního úřadu: § 94y odst. 6</a:t>
            </a:r>
          </a:p>
          <a:p>
            <a:endParaRPr lang="cs-CZ" dirty="0"/>
          </a:p>
          <a:p>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44</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smtClean="0"/>
              <a:t>EIA a „navazující řízení“</a:t>
            </a:r>
            <a:endParaRPr lang="cs-CZ" sz="2800" dirty="0"/>
          </a:p>
        </p:txBody>
      </p:sp>
    </p:spTree>
    <p:extLst>
      <p:ext uri="{BB962C8B-B14F-4D97-AF65-F5344CB8AC3E}">
        <p14:creationId xmlns:p14="http://schemas.microsoft.com/office/powerpoint/2010/main" val="249804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pp11.cz/files/docs/EIA.dokumenty/Schema.povolovaciho.procesu.zameru.v.CR.od.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9" y="0"/>
            <a:ext cx="9159469" cy="1289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31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pp11.cz/files/docs/EIA.dokumenty/Schema.povolovaciho.procesu.zameru.v.CR.od.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4779912"/>
            <a:ext cx="9468544" cy="1289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360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Účast veřejnosti v procesech SEA / EIA a přístup k soudní ochraně</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47</a:t>
            </a:fld>
            <a:endParaRPr lang="cs-CZ"/>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564904"/>
            <a:ext cx="5138936" cy="3425957"/>
          </a:xfrm>
          <a:prstGeom prst="rect">
            <a:avLst/>
          </a:prstGeom>
        </p:spPr>
      </p:pic>
    </p:spTree>
    <p:extLst>
      <p:ext uri="{BB962C8B-B14F-4D97-AF65-F5344CB8AC3E}">
        <p14:creationId xmlns:p14="http://schemas.microsoft.com/office/powerpoint/2010/main" val="1057630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85000" lnSpcReduction="10000"/>
          </a:bodyPr>
          <a:lstStyle/>
          <a:p>
            <a:r>
              <a:rPr lang="cs-CZ" b="1" dirty="0" smtClean="0"/>
              <a:t>veřejnost</a:t>
            </a:r>
            <a:r>
              <a:rPr lang="cs-CZ" dirty="0" smtClean="0"/>
              <a:t>: jedna </a:t>
            </a:r>
            <a:r>
              <a:rPr lang="cs-CZ" dirty="0"/>
              <a:t>nebo více </a:t>
            </a:r>
            <a:r>
              <a:rPr lang="cs-CZ" dirty="0" smtClean="0"/>
              <a:t>osob </a:t>
            </a:r>
            <a:r>
              <a:rPr lang="cs-CZ" dirty="0" smtClean="0">
                <a:solidFill>
                  <a:srgbClr val="00B050"/>
                </a:solidFill>
              </a:rPr>
              <a:t>[§ 3 písm. h)]</a:t>
            </a:r>
            <a:endParaRPr lang="cs-CZ" dirty="0">
              <a:solidFill>
                <a:srgbClr val="00B050"/>
              </a:solidFill>
            </a:endParaRPr>
          </a:p>
          <a:p>
            <a:endParaRPr lang="cs-CZ" sz="1200" b="1" dirty="0"/>
          </a:p>
          <a:p>
            <a:r>
              <a:rPr lang="cs-CZ" b="1" dirty="0"/>
              <a:t>d</a:t>
            </a:r>
            <a:r>
              <a:rPr lang="cs-CZ" b="1" dirty="0" smtClean="0"/>
              <a:t>otčená veřejnost </a:t>
            </a:r>
            <a:r>
              <a:rPr lang="cs-CZ" dirty="0" smtClean="0">
                <a:solidFill>
                  <a:srgbClr val="00B050"/>
                </a:solidFill>
              </a:rPr>
              <a:t>[§ </a:t>
            </a:r>
            <a:r>
              <a:rPr lang="cs-CZ" dirty="0">
                <a:solidFill>
                  <a:srgbClr val="00B050"/>
                </a:solidFill>
              </a:rPr>
              <a:t>3 písm. </a:t>
            </a:r>
            <a:r>
              <a:rPr lang="cs-CZ" dirty="0" smtClean="0">
                <a:solidFill>
                  <a:srgbClr val="00B050"/>
                </a:solidFill>
              </a:rPr>
              <a:t>i)]</a:t>
            </a:r>
            <a:r>
              <a:rPr lang="cs-CZ" b="1" dirty="0" smtClean="0"/>
              <a:t>:</a:t>
            </a:r>
          </a:p>
          <a:p>
            <a:pPr lvl="1"/>
            <a:r>
              <a:rPr lang="cs-CZ" dirty="0" smtClean="0"/>
              <a:t>osoba</a:t>
            </a:r>
            <a:r>
              <a:rPr lang="cs-CZ" dirty="0"/>
              <a:t>, která může být rozhodnutím vydaným v navazujícím </a:t>
            </a:r>
            <a:r>
              <a:rPr lang="cs-CZ" dirty="0" smtClean="0"/>
              <a:t>řízení dotčena </a:t>
            </a:r>
            <a:r>
              <a:rPr lang="cs-CZ" dirty="0"/>
              <a:t>ve svých právech nebo </a:t>
            </a:r>
            <a:r>
              <a:rPr lang="cs-CZ" dirty="0" smtClean="0"/>
              <a:t>povinnostech</a:t>
            </a:r>
          </a:p>
          <a:p>
            <a:pPr lvl="1"/>
            <a:r>
              <a:rPr lang="cs-CZ" dirty="0" smtClean="0"/>
              <a:t>právnická </a:t>
            </a:r>
            <a:r>
              <a:rPr lang="cs-CZ" dirty="0"/>
              <a:t>osoba soukromého práva, jejímž předmětem činnosti </a:t>
            </a:r>
            <a:r>
              <a:rPr lang="cs-CZ" dirty="0" smtClean="0"/>
              <a:t>je podle </a:t>
            </a:r>
            <a:r>
              <a:rPr lang="cs-CZ" dirty="0"/>
              <a:t>zakladatelského právního jednání ochrana životního </a:t>
            </a:r>
            <a:r>
              <a:rPr lang="cs-CZ" dirty="0" smtClean="0"/>
              <a:t>prostředí nebo </a:t>
            </a:r>
            <a:r>
              <a:rPr lang="cs-CZ" dirty="0"/>
              <a:t>veřejného zdraví, a jejíž hlavní činností není podnikání nebo jiná </a:t>
            </a:r>
            <a:r>
              <a:rPr lang="cs-CZ" dirty="0" smtClean="0"/>
              <a:t>výdělečná činnost</a:t>
            </a:r>
          </a:p>
          <a:p>
            <a:pPr lvl="2"/>
            <a:r>
              <a:rPr lang="cs-CZ" dirty="0" smtClean="0"/>
              <a:t>která </a:t>
            </a:r>
            <a:r>
              <a:rPr lang="cs-CZ" dirty="0"/>
              <a:t>vznikla </a:t>
            </a:r>
            <a:r>
              <a:rPr lang="cs-CZ" b="1" dirty="0"/>
              <a:t>alespoň 3 roky před dnem zveřejnění informací o navazujícím řízení </a:t>
            </a:r>
            <a:r>
              <a:rPr lang="cs-CZ" dirty="0"/>
              <a:t>podle § 9 b odst. 1, případně před dnem vydání rozhodnutí, že záměr nebo jeho změna nebudou </a:t>
            </a:r>
            <a:r>
              <a:rPr lang="cs-CZ" dirty="0" smtClean="0"/>
              <a:t>posuzovány</a:t>
            </a:r>
          </a:p>
          <a:p>
            <a:pPr lvl="2"/>
            <a:r>
              <a:rPr lang="cs-CZ" b="1" dirty="0" smtClean="0"/>
              <a:t>nebo </a:t>
            </a:r>
            <a:r>
              <a:rPr lang="cs-CZ" b="1" dirty="0"/>
              <a:t>kterou podporuje svými podpisy nejméně 200 osob</a:t>
            </a:r>
            <a:r>
              <a:rPr lang="cs-CZ" dirty="0"/>
              <a:t>.</a:t>
            </a:r>
          </a:p>
          <a:p>
            <a:endParaRPr lang="cs-CZ" dirty="0"/>
          </a:p>
          <a:p>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48</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11027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b="1" u="sng" dirty="0" smtClean="0"/>
              <a:t>Proces SEA</a:t>
            </a:r>
          </a:p>
          <a:p>
            <a:pPr lvl="1"/>
            <a:r>
              <a:rPr lang="cs-CZ" sz="2600" dirty="0" smtClean="0"/>
              <a:t>Účast </a:t>
            </a:r>
            <a:r>
              <a:rPr lang="cs-CZ" sz="2600" dirty="0"/>
              <a:t>veřejnosti </a:t>
            </a:r>
            <a:r>
              <a:rPr lang="cs-CZ" sz="2600" dirty="0" smtClean="0"/>
              <a:t>toliko </a:t>
            </a:r>
            <a:r>
              <a:rPr lang="cs-CZ" sz="2600" b="1" dirty="0" smtClean="0"/>
              <a:t>konzultativní</a:t>
            </a:r>
            <a:r>
              <a:rPr lang="cs-CZ" sz="2600" dirty="0" smtClean="0"/>
              <a:t>.</a:t>
            </a:r>
          </a:p>
          <a:p>
            <a:pPr lvl="1"/>
            <a:r>
              <a:rPr lang="cs-CZ" sz="2600" b="1" dirty="0" smtClean="0">
                <a:solidFill>
                  <a:srgbClr val="FF0000"/>
                </a:solidFill>
              </a:rPr>
              <a:t>Každý</a:t>
            </a:r>
            <a:r>
              <a:rPr lang="cs-CZ" sz="2600" b="1" dirty="0" smtClean="0"/>
              <a:t>:</a:t>
            </a:r>
          </a:p>
          <a:p>
            <a:pPr lvl="2"/>
            <a:r>
              <a:rPr lang="cs-CZ" sz="2500" b="1" dirty="0" smtClean="0"/>
              <a:t>písemné vyjádření k oznámení koncepce </a:t>
            </a:r>
            <a:r>
              <a:rPr lang="cs-CZ" sz="2500" dirty="0" smtClean="0"/>
              <a:t>ve lhůtě do 20 dnů ode dne jeho zveřejnění </a:t>
            </a:r>
          </a:p>
          <a:p>
            <a:pPr lvl="2"/>
            <a:r>
              <a:rPr lang="cs-CZ" sz="2500" b="1" dirty="0" smtClean="0"/>
              <a:t>písemné vyjádření k návrhu koncepce</a:t>
            </a:r>
            <a:r>
              <a:rPr lang="cs-CZ" sz="2500" dirty="0" smtClean="0"/>
              <a:t> nejpozději do 5 dnů ode dne konání veřejného projednání návrhu koncepce</a:t>
            </a:r>
          </a:p>
          <a:p>
            <a:pPr lvl="2"/>
            <a:r>
              <a:rPr lang="cs-CZ" sz="2500" b="1" dirty="0" smtClean="0"/>
              <a:t>možnost se ústně vyjádřit i v rámci veřejného projednání</a:t>
            </a:r>
            <a:r>
              <a:rPr lang="cs-CZ" sz="2500" dirty="0" smtClean="0"/>
              <a:t>.</a:t>
            </a:r>
          </a:p>
          <a:p>
            <a:endParaRPr lang="cs-CZ" sz="2600" dirty="0" smtClean="0"/>
          </a:p>
          <a:p>
            <a:r>
              <a:rPr lang="cs-CZ" b="1" u="sng" dirty="0" smtClean="0"/>
              <a:t>Proces EIA</a:t>
            </a:r>
          </a:p>
          <a:p>
            <a:pPr lvl="1"/>
            <a:r>
              <a:rPr lang="cs-CZ" sz="2600" b="1" dirty="0" smtClean="0">
                <a:solidFill>
                  <a:srgbClr val="FF0000"/>
                </a:solidFill>
              </a:rPr>
              <a:t>Každý</a:t>
            </a:r>
            <a:r>
              <a:rPr lang="cs-CZ" sz="2600" b="1" dirty="0" smtClean="0"/>
              <a:t>:</a:t>
            </a:r>
          </a:p>
          <a:p>
            <a:pPr lvl="2"/>
            <a:r>
              <a:rPr lang="cs-CZ" sz="2500" dirty="0" smtClean="0"/>
              <a:t>právo </a:t>
            </a:r>
            <a:r>
              <a:rPr lang="cs-CZ" sz="2500" dirty="0"/>
              <a:t>zaslat příslušnému úřadu své </a:t>
            </a:r>
            <a:r>
              <a:rPr lang="cs-CZ" sz="2500" b="1" dirty="0"/>
              <a:t>písemné vyjádření k </a:t>
            </a:r>
            <a:r>
              <a:rPr lang="cs-CZ" sz="2500" b="1" dirty="0" smtClean="0"/>
              <a:t>záměru </a:t>
            </a:r>
            <a:r>
              <a:rPr lang="cs-CZ" sz="2500" dirty="0" smtClean="0"/>
              <a:t>(do </a:t>
            </a:r>
            <a:r>
              <a:rPr lang="cs-CZ" sz="2500" dirty="0"/>
              <a:t>30 dní ode dne zveřejnění informace o oznámení záměru</a:t>
            </a:r>
            <a:r>
              <a:rPr lang="cs-CZ" sz="2500" dirty="0" smtClean="0"/>
              <a:t>),</a:t>
            </a:r>
          </a:p>
          <a:p>
            <a:pPr lvl="2"/>
            <a:r>
              <a:rPr lang="cs-CZ" sz="2500" b="1" dirty="0" smtClean="0"/>
              <a:t>vyjádření </a:t>
            </a:r>
            <a:r>
              <a:rPr lang="cs-CZ" sz="2500" b="1" dirty="0"/>
              <a:t>k dokumentaci </a:t>
            </a:r>
            <a:r>
              <a:rPr lang="cs-CZ" sz="2500" dirty="0" smtClean="0"/>
              <a:t>(do </a:t>
            </a:r>
            <a:r>
              <a:rPr lang="cs-CZ" sz="2500" dirty="0"/>
              <a:t>30 dní ode dne zveřejnění informace o dokumentaci). </a:t>
            </a:r>
          </a:p>
          <a:p>
            <a:endParaRPr lang="cs-CZ" u="sng" dirty="0"/>
          </a:p>
          <a:p>
            <a:pPr lvl="1"/>
            <a:endParaRPr lang="cs-CZ" dirty="0"/>
          </a:p>
          <a:p>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49</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55125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r>
              <a:rPr lang="en-GB" altLang="cs-CZ" sz="2800" b="1" u="sng" dirty="0"/>
              <a:t>SEA</a:t>
            </a:r>
            <a:r>
              <a:rPr lang="en-GB" altLang="cs-CZ" sz="2800" dirty="0"/>
              <a:t> </a:t>
            </a:r>
            <a:r>
              <a:rPr lang="cs-CZ" altLang="cs-CZ" sz="2800" dirty="0"/>
              <a:t>se vztahuje na </a:t>
            </a:r>
            <a:r>
              <a:rPr lang="cs-CZ" altLang="cs-CZ" sz="2800" dirty="0">
                <a:solidFill>
                  <a:srgbClr val="FF0000"/>
                </a:solidFill>
              </a:rPr>
              <a:t>koncepce</a:t>
            </a:r>
            <a:r>
              <a:rPr lang="cs-CZ" altLang="cs-CZ" sz="2800" dirty="0"/>
              <a:t>, které vytvářejí rámec pro budoucí realizaci záměrů</a:t>
            </a:r>
            <a:r>
              <a:rPr lang="cs-CZ" sz="2800" dirty="0"/>
              <a:t>. </a:t>
            </a:r>
            <a:r>
              <a:rPr lang="cs-CZ" sz="2800" dirty="0">
                <a:solidFill>
                  <a:srgbClr val="00B050"/>
                </a:solidFill>
              </a:rPr>
              <a:t>V ČR cca 500 koncepcí</a:t>
            </a:r>
            <a:r>
              <a:rPr lang="cs-CZ" sz="2800" dirty="0" smtClean="0"/>
              <a:t>.</a:t>
            </a:r>
          </a:p>
          <a:p>
            <a:pPr marL="0" indent="0" algn="ctr">
              <a:buNone/>
            </a:pPr>
            <a:r>
              <a:rPr lang="en-GB" altLang="cs-CZ" sz="1500" i="1" dirty="0" smtClean="0">
                <a:hlinkClick r:id="rId2"/>
              </a:rPr>
              <a:t>https</a:t>
            </a:r>
            <a:r>
              <a:rPr lang="en-GB" altLang="cs-CZ" sz="1500" i="1" dirty="0">
                <a:hlinkClick r:id="rId2"/>
              </a:rPr>
              <a:t>://</a:t>
            </a:r>
            <a:r>
              <a:rPr lang="en-GB" altLang="cs-CZ" sz="1500" i="1" dirty="0" smtClean="0">
                <a:hlinkClick r:id="rId2"/>
              </a:rPr>
              <a:t>portal.cenia.cz/eiasea/view/SEA100_koncepce</a:t>
            </a:r>
            <a:r>
              <a:rPr lang="cs-CZ" altLang="cs-CZ" sz="1500" i="1" dirty="0" smtClean="0"/>
              <a:t> </a:t>
            </a:r>
            <a:endParaRPr lang="en-GB" altLang="cs-CZ" sz="1500" i="1" dirty="0"/>
          </a:p>
          <a:p>
            <a:pPr marL="0" indent="0">
              <a:buNone/>
            </a:pPr>
            <a:endParaRPr lang="cs-CZ" altLang="cs-CZ" sz="2800" i="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5</a:t>
            </a:fld>
            <a:endParaRPr lang="cs-CZ"/>
          </a:p>
        </p:txBody>
      </p:sp>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9106" y="2564904"/>
            <a:ext cx="5869669" cy="4149004"/>
          </a:xfrm>
          <a:prstGeom prst="rect">
            <a:avLst/>
          </a:prstGeom>
        </p:spPr>
      </p:pic>
    </p:spTree>
    <p:extLst>
      <p:ext uri="{BB962C8B-B14F-4D97-AF65-F5344CB8AC3E}">
        <p14:creationId xmlns:p14="http://schemas.microsoft.com/office/powerpoint/2010/main" val="42549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24343"/>
            <a:ext cx="8229600" cy="4851083"/>
          </a:xfrm>
        </p:spPr>
        <p:txBody>
          <a:bodyPr>
            <a:normAutofit fontScale="62500" lnSpcReduction="20000"/>
          </a:bodyPr>
          <a:lstStyle/>
          <a:p>
            <a:pPr marL="0" indent="0" algn="ctr">
              <a:buNone/>
            </a:pPr>
            <a:r>
              <a:rPr lang="cs-CZ" sz="3500" b="1" u="sng" dirty="0" smtClean="0"/>
              <a:t>Proces EIA</a:t>
            </a:r>
          </a:p>
          <a:p>
            <a:pPr marL="0" indent="0" algn="ctr">
              <a:buNone/>
            </a:pPr>
            <a:endParaRPr lang="cs-CZ" b="1" u="sng" dirty="0"/>
          </a:p>
          <a:p>
            <a:pPr marL="0" indent="0" algn="ctr">
              <a:buNone/>
            </a:pPr>
            <a:endParaRPr lang="cs-CZ" b="1" u="sng" dirty="0" smtClean="0"/>
          </a:p>
          <a:p>
            <a:endParaRPr lang="cs-CZ" dirty="0" smtClean="0"/>
          </a:p>
          <a:p>
            <a:endParaRPr lang="cs-CZ" dirty="0"/>
          </a:p>
          <a:p>
            <a:r>
              <a:rPr lang="cs-CZ" dirty="0"/>
              <a:t>R</a:t>
            </a:r>
            <a:r>
              <a:rPr lang="cs-CZ" dirty="0" smtClean="0"/>
              <a:t>ozhodnutí v zjišťovacím řízení, že záměr nebude posuzován</a:t>
            </a:r>
          </a:p>
          <a:p>
            <a:pPr lvl="1"/>
            <a:r>
              <a:rPr lang="cs-CZ" b="1" dirty="0">
                <a:solidFill>
                  <a:srgbClr val="00B050"/>
                </a:solidFill>
              </a:rPr>
              <a:t>odvolat </a:t>
            </a:r>
            <a:r>
              <a:rPr lang="cs-CZ" b="1" dirty="0" smtClean="0">
                <a:solidFill>
                  <a:srgbClr val="00B050"/>
                </a:solidFill>
              </a:rPr>
              <a:t>se může pouze </a:t>
            </a:r>
            <a:r>
              <a:rPr lang="cs-CZ" b="1" dirty="0">
                <a:solidFill>
                  <a:srgbClr val="00B050"/>
                </a:solidFill>
              </a:rPr>
              <a:t>oznamovatel a dotčená veřejnost</a:t>
            </a:r>
            <a:r>
              <a:rPr lang="cs-CZ" dirty="0"/>
              <a:t> uvedená v § 3 písm. i) bodě 2 zákona EIA, tzn. </a:t>
            </a:r>
            <a:r>
              <a:rPr lang="cs-CZ" dirty="0" smtClean="0"/>
              <a:t>environmentální </a:t>
            </a:r>
            <a:r>
              <a:rPr lang="cs-CZ" dirty="0"/>
              <a:t>spolky splňující uvedené </a:t>
            </a:r>
            <a:r>
              <a:rPr lang="cs-CZ" dirty="0" smtClean="0"/>
              <a:t>podmínky.</a:t>
            </a:r>
          </a:p>
          <a:p>
            <a:pPr lvl="1"/>
            <a:r>
              <a:rPr lang="cs-CZ" dirty="0" smtClean="0"/>
              <a:t>Tytéž </a:t>
            </a:r>
            <a:r>
              <a:rPr lang="cs-CZ" dirty="0"/>
              <a:t>spolky se mohou </a:t>
            </a:r>
            <a:r>
              <a:rPr lang="cs-CZ" b="1" dirty="0"/>
              <a:t>žalobou domáhat zrušení rozhodnutí vydaného ve zjišťovacím řízení</a:t>
            </a:r>
            <a:r>
              <a:rPr lang="cs-CZ" dirty="0"/>
              <a:t>, že záměr nebo jeho změna nebudou </a:t>
            </a:r>
            <a:r>
              <a:rPr lang="cs-CZ" dirty="0" smtClean="0"/>
              <a:t>posuzovány.</a:t>
            </a:r>
          </a:p>
          <a:p>
            <a:pPr lvl="1"/>
            <a:r>
              <a:rPr lang="cs-CZ" dirty="0" smtClean="0"/>
              <a:t>Široká </a:t>
            </a:r>
            <a:r>
              <a:rPr lang="cs-CZ" dirty="0"/>
              <a:t>veřejnost ani jednu z těchto možností </a:t>
            </a:r>
            <a:r>
              <a:rPr lang="cs-CZ" dirty="0" smtClean="0"/>
              <a:t>nemá.</a:t>
            </a:r>
          </a:p>
          <a:p>
            <a:pPr marL="0" indent="0">
              <a:buNone/>
            </a:pPr>
            <a:endParaRPr lang="cs-CZ" dirty="0"/>
          </a:p>
          <a:p>
            <a:r>
              <a:rPr lang="cs-CZ" dirty="0" smtClean="0"/>
              <a:t>Dojde-li </a:t>
            </a:r>
            <a:r>
              <a:rPr lang="cs-CZ" dirty="0"/>
              <a:t>k posouzení záměru, je vydáno závazné </a:t>
            </a:r>
            <a:r>
              <a:rPr lang="cs-CZ" dirty="0" smtClean="0"/>
              <a:t>stanovisko EIA a</a:t>
            </a:r>
          </a:p>
          <a:p>
            <a:pPr lvl="1"/>
            <a:r>
              <a:rPr lang="cs-CZ" b="1" dirty="0" smtClean="0">
                <a:solidFill>
                  <a:srgbClr val="00B050"/>
                </a:solidFill>
              </a:rPr>
              <a:t>pouze </a:t>
            </a:r>
            <a:r>
              <a:rPr lang="cs-CZ" b="1" dirty="0">
                <a:solidFill>
                  <a:srgbClr val="00B050"/>
                </a:solidFill>
              </a:rPr>
              <a:t>dotčené veřejnosti a dotčenému </a:t>
            </a:r>
            <a:r>
              <a:rPr lang="cs-CZ" b="1" dirty="0" err="1">
                <a:solidFill>
                  <a:srgbClr val="00B050"/>
                </a:solidFill>
              </a:rPr>
              <a:t>územněsamosprávnému</a:t>
            </a:r>
            <a:r>
              <a:rPr lang="cs-CZ" b="1" dirty="0">
                <a:solidFill>
                  <a:srgbClr val="00B050"/>
                </a:solidFill>
              </a:rPr>
              <a:t> celku </a:t>
            </a:r>
            <a:r>
              <a:rPr lang="cs-CZ" dirty="0"/>
              <a:t>svědčí oprávnění stát se </a:t>
            </a:r>
            <a:r>
              <a:rPr lang="cs-CZ" b="1" dirty="0"/>
              <a:t>plnoprávným účastníkem navazujícího správního řízení </a:t>
            </a:r>
            <a:r>
              <a:rPr lang="cs-CZ" dirty="0"/>
              <a:t>a brojit proti nesprávnosti provedeného posouzení. </a:t>
            </a:r>
            <a:endParaRPr lang="cs-CZ" dirty="0" smtClean="0"/>
          </a:p>
          <a:p>
            <a:pPr lvl="1"/>
            <a:r>
              <a:rPr lang="cs-CZ" dirty="0" smtClean="0"/>
              <a:t>Široká </a:t>
            </a:r>
            <a:r>
              <a:rPr lang="cs-CZ" dirty="0"/>
              <a:t>veřejnost opět tuto možnost nemá.</a:t>
            </a:r>
          </a:p>
          <a:p>
            <a:pPr lvl="1"/>
            <a:endParaRPr lang="cs-CZ" dirty="0" smtClean="0"/>
          </a:p>
          <a:p>
            <a:endParaRPr lang="cs-CZ" dirty="0"/>
          </a:p>
          <a:p>
            <a:pPr lvl="1"/>
            <a:endParaRPr lang="cs-CZ" dirty="0"/>
          </a:p>
          <a:p>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50</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
        <p:nvSpPr>
          <p:cNvPr id="11" name="Ovál 10"/>
          <p:cNvSpPr/>
          <p:nvPr/>
        </p:nvSpPr>
        <p:spPr>
          <a:xfrm>
            <a:off x="633600" y="1624408"/>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oznámení </a:t>
            </a:r>
            <a:endParaRPr lang="cs-CZ" dirty="0"/>
          </a:p>
        </p:txBody>
      </p:sp>
      <p:sp>
        <p:nvSpPr>
          <p:cNvPr id="12" name="Ovál 11"/>
          <p:cNvSpPr/>
          <p:nvPr/>
        </p:nvSpPr>
        <p:spPr>
          <a:xfrm>
            <a:off x="3527884" y="1567052"/>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zjišťovací řízení</a:t>
            </a:r>
            <a:endParaRPr lang="cs-CZ" dirty="0"/>
          </a:p>
        </p:txBody>
      </p:sp>
      <p:cxnSp>
        <p:nvCxnSpPr>
          <p:cNvPr id="13" name="Přímá spojnice se šipkou 12"/>
          <p:cNvCxnSpPr/>
          <p:nvPr/>
        </p:nvCxnSpPr>
        <p:spPr>
          <a:xfrm>
            <a:off x="2709002" y="2077808"/>
            <a:ext cx="696906" cy="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a:off x="5734472" y="1747072"/>
            <a:ext cx="121649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smtClean="0"/>
              <a:t>NE</a:t>
            </a:r>
            <a:endParaRPr lang="cs-CZ" dirty="0"/>
          </a:p>
        </p:txBody>
      </p:sp>
      <p:sp>
        <p:nvSpPr>
          <p:cNvPr id="15" name="Obdélník 14"/>
          <p:cNvSpPr/>
          <p:nvPr/>
        </p:nvSpPr>
        <p:spPr>
          <a:xfrm>
            <a:off x="7222332" y="1567052"/>
            <a:ext cx="137849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u="sng" dirty="0" smtClean="0"/>
              <a:t>rozhodnutí</a:t>
            </a:r>
            <a:r>
              <a:rPr lang="cs-CZ" dirty="0" smtClean="0"/>
              <a:t> </a:t>
            </a:r>
            <a:r>
              <a:rPr lang="cs-CZ" sz="1500" dirty="0" smtClean="0"/>
              <a:t>(odvolání, soudní přezkum)</a:t>
            </a:r>
            <a:endParaRPr lang="cs-CZ" sz="1500" dirty="0"/>
          </a:p>
        </p:txBody>
      </p:sp>
      <p:cxnSp>
        <p:nvCxnSpPr>
          <p:cNvPr id="8" name="Přímá spojnice 7"/>
          <p:cNvCxnSpPr/>
          <p:nvPr/>
        </p:nvCxnSpPr>
        <p:spPr>
          <a:xfrm>
            <a:off x="633600" y="4509120"/>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55000" lnSpcReduction="20000"/>
          </a:bodyPr>
          <a:lstStyle/>
          <a:p>
            <a:pPr marL="0" indent="0" algn="ctr">
              <a:buNone/>
            </a:pPr>
            <a:r>
              <a:rPr lang="cs-CZ" sz="3500" b="1" u="sng" dirty="0" smtClean="0"/>
              <a:t>Účast veřejnosti v „navazujícím řízení“</a:t>
            </a:r>
          </a:p>
          <a:p>
            <a:pPr marL="285750" indent="-285750"/>
            <a:r>
              <a:rPr lang="cs-CZ" b="1" dirty="0"/>
              <a:t>Speciální úprava vůči úpravě účastenství v jiných předpisech!!! (§ 70 ZOPK, § 7 IPPC atd</a:t>
            </a:r>
            <a:r>
              <a:rPr lang="cs-CZ" b="1" dirty="0" smtClean="0"/>
              <a:t>.)</a:t>
            </a:r>
          </a:p>
          <a:p>
            <a:pPr marL="285750" indent="-285750"/>
            <a:r>
              <a:rPr lang="cs-CZ" dirty="0" smtClean="0"/>
              <a:t>Vždy </a:t>
            </a:r>
            <a:r>
              <a:rPr lang="cs-CZ" dirty="0"/>
              <a:t>se jedná o </a:t>
            </a:r>
            <a:r>
              <a:rPr lang="cs-CZ" b="1" dirty="0">
                <a:solidFill>
                  <a:srgbClr val="FF0000"/>
                </a:solidFill>
              </a:rPr>
              <a:t>řízení s velkým počtem účastníků </a:t>
            </a:r>
            <a:r>
              <a:rPr lang="cs-CZ" dirty="0"/>
              <a:t>podle správního řádu, bez ohledu na skutečný počet </a:t>
            </a:r>
            <a:r>
              <a:rPr lang="cs-CZ" dirty="0" smtClean="0"/>
              <a:t>účastníků.</a:t>
            </a:r>
          </a:p>
          <a:p>
            <a:pPr marL="285750" indent="-285750"/>
            <a:r>
              <a:rPr lang="cs-CZ" b="1" dirty="0" smtClean="0">
                <a:solidFill>
                  <a:srgbClr val="00B050"/>
                </a:solidFill>
              </a:rPr>
              <a:t>Veřejnosti</a:t>
            </a:r>
            <a:r>
              <a:rPr lang="cs-CZ" dirty="0" smtClean="0">
                <a:solidFill>
                  <a:srgbClr val="00B050"/>
                </a:solidFill>
              </a:rPr>
              <a:t> </a:t>
            </a:r>
            <a:r>
              <a:rPr lang="cs-CZ" dirty="0"/>
              <a:t>svědčí v navazujícím řízení </a:t>
            </a:r>
            <a:r>
              <a:rPr lang="cs-CZ" b="1" dirty="0"/>
              <a:t>konzultativní účast, která umožňuje každé osobě uplatnit připomínky k záměru</a:t>
            </a:r>
            <a:r>
              <a:rPr lang="cs-CZ" dirty="0"/>
              <a:t>. Tyto osoby se však nestávají účastníky řízení, správní orgán je pouze povinen se s podanými připomínkami vypořádat v odůvodnění rozhodnutí</a:t>
            </a:r>
            <a:r>
              <a:rPr lang="cs-CZ" dirty="0" smtClean="0"/>
              <a:t>.</a:t>
            </a:r>
            <a:endParaRPr lang="cs-CZ" dirty="0"/>
          </a:p>
          <a:p>
            <a:pPr marL="285750" indent="-285750"/>
            <a:r>
              <a:rPr lang="cs-CZ" b="1" dirty="0">
                <a:solidFill>
                  <a:srgbClr val="00B050"/>
                </a:solidFill>
              </a:rPr>
              <a:t>Dotčená veřejnost </a:t>
            </a:r>
            <a:r>
              <a:rPr lang="cs-CZ" dirty="0"/>
              <a:t>dle § 3 písm. i) bod 2 zákona EIA (opět pouze </a:t>
            </a:r>
            <a:r>
              <a:rPr lang="cs-CZ" dirty="0" smtClean="0"/>
              <a:t>environmentální </a:t>
            </a:r>
            <a:r>
              <a:rPr lang="cs-CZ" dirty="0"/>
              <a:t>spolky při splnění uvedených podmínek) může </a:t>
            </a:r>
            <a:r>
              <a:rPr lang="cs-CZ" b="1" dirty="0"/>
              <a:t>získat postavení plnoprávného účastníka navazujícího řízení</a:t>
            </a:r>
            <a:r>
              <a:rPr lang="cs-CZ" dirty="0"/>
              <a:t>, kterému předcházelo posuzování vlivů na životní prostředí. Musí se však ve 30denní lhůtě ode dne zveřejnění informací o navazujícím řízení </a:t>
            </a:r>
            <a:r>
              <a:rPr lang="cs-CZ" dirty="0" smtClean="0"/>
              <a:t>přihlásit.</a:t>
            </a:r>
          </a:p>
          <a:p>
            <a:pPr marL="285750" indent="-285750"/>
            <a:r>
              <a:rPr lang="cs-CZ" dirty="0" smtClean="0"/>
              <a:t>Konzultativní </a:t>
            </a:r>
            <a:r>
              <a:rPr lang="cs-CZ" dirty="0"/>
              <a:t>ani plnoprávná účast v navazujícím řízení není podmíněna aktivní účastí v předchozím procesu </a:t>
            </a:r>
            <a:r>
              <a:rPr lang="cs-CZ" dirty="0" smtClean="0"/>
              <a:t>EIA.</a:t>
            </a:r>
          </a:p>
          <a:p>
            <a:pPr marL="285750" indent="-285750"/>
            <a:r>
              <a:rPr lang="cs-CZ" dirty="0" smtClean="0"/>
              <a:t>Proti </a:t>
            </a:r>
            <a:r>
              <a:rPr lang="cs-CZ" dirty="0"/>
              <a:t>rozhodnutí vydaném v navazujícím řízení se lze odvolat. Aktivní legitimaci k podání odvolání mají obecně všichni účastníci daného </a:t>
            </a:r>
            <a:r>
              <a:rPr lang="cs-CZ" dirty="0" smtClean="0"/>
              <a:t>navazujícího řízení. </a:t>
            </a:r>
            <a:r>
              <a:rPr lang="cs-CZ" dirty="0"/>
              <a:t>Zákon EIA však umožňuje </a:t>
            </a:r>
            <a:r>
              <a:rPr lang="cs-CZ" dirty="0" smtClean="0"/>
              <a:t>environmentálním spolkům </a:t>
            </a:r>
            <a:r>
              <a:rPr lang="cs-CZ" dirty="0"/>
              <a:t>splňujícím podmínky odvolat se proti rozhodnutí vydanému v navazujícím řízení i v případě, že nebyly účastníky prvostupňového řízení</a:t>
            </a:r>
            <a:r>
              <a:rPr lang="cs-CZ" dirty="0" smtClean="0"/>
              <a:t>.</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51</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360968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70000" lnSpcReduction="20000"/>
          </a:bodyPr>
          <a:lstStyle/>
          <a:p>
            <a:pPr marL="285750" indent="-285750"/>
            <a:r>
              <a:rPr lang="cs-CZ" sz="3600" dirty="0">
                <a:solidFill>
                  <a:srgbClr val="FF0000"/>
                </a:solidFill>
              </a:rPr>
              <a:t>Dotčená veřejnost </a:t>
            </a:r>
            <a:r>
              <a:rPr lang="cs-CZ" sz="3600" dirty="0"/>
              <a:t>se může žalobou domáhat zrušení rozhodnutí vydaného v navazujícím řízení a napadat hmotnou nebo procesní zákonnost tohoto rozhodnutí (</a:t>
            </a:r>
            <a:r>
              <a:rPr lang="cs-CZ" sz="3600" dirty="0">
                <a:solidFill>
                  <a:srgbClr val="00B050"/>
                </a:solidFill>
              </a:rPr>
              <a:t>§ </a:t>
            </a:r>
            <a:r>
              <a:rPr lang="cs-CZ" sz="3600" dirty="0" smtClean="0">
                <a:solidFill>
                  <a:srgbClr val="00B050"/>
                </a:solidFill>
              </a:rPr>
              <a:t>9d zákona EIA</a:t>
            </a:r>
            <a:r>
              <a:rPr lang="cs-CZ" sz="3600" dirty="0" smtClean="0"/>
              <a:t>)</a:t>
            </a:r>
            <a:endParaRPr lang="cs-CZ" sz="3600" dirty="0"/>
          </a:p>
          <a:p>
            <a:pPr marL="285750" indent="-285750"/>
            <a:r>
              <a:rPr lang="cs-CZ" sz="3600" dirty="0"/>
              <a:t>Má se za to, že ekologické spolky mají práva, na kterých mohou být rozhodnutím vydaným v navazujícím řízení </a:t>
            </a:r>
            <a:r>
              <a:rPr lang="cs-CZ" sz="3600" dirty="0" smtClean="0"/>
              <a:t>zkráceny.</a:t>
            </a:r>
            <a:endParaRPr lang="cs-CZ" sz="3600" dirty="0"/>
          </a:p>
          <a:p>
            <a:pPr marL="285750" indent="-285750"/>
            <a:endParaRPr lang="cs-CZ" sz="3600" dirty="0"/>
          </a:p>
          <a:p>
            <a:pPr marL="285750" indent="-285750"/>
            <a:r>
              <a:rPr lang="cs-CZ" sz="3600" dirty="0"/>
              <a:t>Přípustnost žaloby po vyčerpání řádného opravného </a:t>
            </a:r>
            <a:r>
              <a:rPr lang="cs-CZ" sz="3600" dirty="0" smtClean="0"/>
              <a:t>prostředku!</a:t>
            </a:r>
            <a:endParaRPr lang="cs-CZ" sz="3600" dirty="0"/>
          </a:p>
          <a:p>
            <a:pPr marL="285750" indent="-285750"/>
            <a:r>
              <a:rPr lang="cs-CZ" sz="3600" dirty="0"/>
              <a:t>Soud o žalobě rozhodne do 90 dnů po jejím </a:t>
            </a:r>
            <a:r>
              <a:rPr lang="cs-CZ" sz="3600" dirty="0" smtClean="0"/>
              <a:t>doručení.</a:t>
            </a:r>
          </a:p>
          <a:p>
            <a:pPr marL="285750" indent="-285750"/>
            <a:r>
              <a:rPr lang="cs-CZ" sz="3600" dirty="0" smtClean="0"/>
              <a:t>Soud </a:t>
            </a:r>
            <a:r>
              <a:rPr lang="cs-CZ" sz="3600" dirty="0"/>
              <a:t>rozhodne </a:t>
            </a:r>
            <a:r>
              <a:rPr lang="cs-CZ" sz="3600" b="1" dirty="0"/>
              <a:t>i bez návrhu </a:t>
            </a:r>
            <a:r>
              <a:rPr lang="cs-CZ" sz="3600" u="sng" dirty="0"/>
              <a:t>o přiznání odkladného účinku žalobě </a:t>
            </a:r>
            <a:r>
              <a:rPr lang="cs-CZ" sz="3600" dirty="0"/>
              <a:t>nebo o návrhu na vydání předběžného opatření, hrozí-li realizací záměru závažné škody na životním </a:t>
            </a:r>
            <a:r>
              <a:rPr lang="cs-CZ" sz="3600" dirty="0" smtClean="0"/>
              <a:t>prostředí </a:t>
            </a:r>
            <a:r>
              <a:rPr lang="cs-CZ" sz="2900" dirty="0" smtClean="0">
                <a:solidFill>
                  <a:srgbClr val="0070C0"/>
                </a:solidFill>
              </a:rPr>
              <a:t>=&gt; prakticky vždy?</a:t>
            </a:r>
            <a:endParaRPr lang="cs-CZ" sz="2900" dirty="0">
              <a:solidFill>
                <a:srgbClr val="0070C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52</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smtClean="0"/>
              <a:t>Přístup k soudní ochraně</a:t>
            </a:r>
            <a:endParaRPr lang="cs-CZ" sz="2800" dirty="0"/>
          </a:p>
        </p:txBody>
      </p:sp>
    </p:spTree>
    <p:extLst>
      <p:ext uri="{BB962C8B-B14F-4D97-AF65-F5344CB8AC3E}">
        <p14:creationId xmlns:p14="http://schemas.microsoft.com/office/powerpoint/2010/main" val="164711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smtClean="0"/>
              <a:t>Specifika </a:t>
            </a:r>
            <a:r>
              <a:rPr lang="cs-CZ" dirty="0" err="1"/>
              <a:t>naturového</a:t>
            </a:r>
            <a:r>
              <a:rPr lang="cs-CZ" dirty="0"/>
              <a:t> hodnocení a přeshraničního posuzování vlivů</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53</a:t>
            </a:fld>
            <a:endParaRPr lang="cs-CZ"/>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32339">
            <a:off x="863299" y="2947469"/>
            <a:ext cx="3277360" cy="2458020"/>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55057">
            <a:off x="5033681" y="3099284"/>
            <a:ext cx="3304831" cy="2478623"/>
          </a:xfrm>
          <a:prstGeom prst="rect">
            <a:avLst/>
          </a:prstGeom>
        </p:spPr>
      </p:pic>
    </p:spTree>
    <p:extLst>
      <p:ext uri="{BB962C8B-B14F-4D97-AF65-F5344CB8AC3E}">
        <p14:creationId xmlns:p14="http://schemas.microsoft.com/office/powerpoint/2010/main" val="8855856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77500" lnSpcReduction="20000"/>
          </a:bodyPr>
          <a:lstStyle/>
          <a:p>
            <a:pPr marL="285750" indent="-285750"/>
            <a:r>
              <a:rPr lang="cs-CZ" sz="3600" dirty="0"/>
              <a:t>Směrnice č. 92/43/EHS o ochraně přírodních stanovišť, volně žijících živočichů a planě rostoucích </a:t>
            </a:r>
            <a:r>
              <a:rPr lang="cs-CZ" sz="3600" dirty="0" smtClean="0"/>
              <a:t>rostlin</a:t>
            </a:r>
          </a:p>
          <a:p>
            <a:pPr marL="685800" lvl="1"/>
            <a:r>
              <a:rPr lang="cs-CZ" sz="3200" b="1" i="1" dirty="0" smtClean="0"/>
              <a:t>Čl</a:t>
            </a:r>
            <a:r>
              <a:rPr lang="cs-CZ" sz="3200" b="1" i="1" dirty="0"/>
              <a:t>. 6 odst. 3: </a:t>
            </a:r>
            <a:r>
              <a:rPr lang="cs-CZ" sz="3200" b="1" i="1" dirty="0">
                <a:solidFill>
                  <a:srgbClr val="00B050"/>
                </a:solidFill>
              </a:rPr>
              <a:t>Jakýkoli plán nebo projekt</a:t>
            </a:r>
            <a:r>
              <a:rPr lang="cs-CZ" sz="3200" i="1" dirty="0"/>
              <a:t>, který s určitou lokalitou přímo nesouvisí nebo není pro péči o ni nezbytný, avšak bude mít pravděpodobně na tuto lokalitu významný vliv, a to buď samostatně, nebo v kombinaci s jinými plány nebo projekty, podléhá odpovídajícímu posouzení jeho důsledků pro lokalitu z hlediska cílů její ochrany.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 co si v případě potřeby opatří stanovisko široké veřejnosti.</a:t>
            </a:r>
            <a:endParaRPr lang="cs-CZ" sz="3200" b="1"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54</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Specifika </a:t>
            </a:r>
            <a:r>
              <a:rPr lang="cs-CZ" sz="2800" dirty="0" err="1"/>
              <a:t>naturového</a:t>
            </a:r>
            <a:r>
              <a:rPr lang="cs-CZ" sz="2800" dirty="0"/>
              <a:t> hodnocení</a:t>
            </a:r>
          </a:p>
        </p:txBody>
      </p:sp>
    </p:spTree>
    <p:extLst>
      <p:ext uri="{BB962C8B-B14F-4D97-AF65-F5344CB8AC3E}">
        <p14:creationId xmlns:p14="http://schemas.microsoft.com/office/powerpoint/2010/main" val="14187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70000" lnSpcReduction="20000"/>
          </a:bodyPr>
          <a:lstStyle/>
          <a:p>
            <a:r>
              <a:rPr lang="cs-CZ" b="1" dirty="0"/>
              <a:t>Koncepce nebo záměr</a:t>
            </a:r>
            <a:r>
              <a:rPr lang="cs-CZ" dirty="0"/>
              <a:t>, který může samostatně nebo ve spojení s jinými významně ovlivnit příznivý stav předmětu </a:t>
            </a:r>
            <a:r>
              <a:rPr lang="cs-CZ" b="1" dirty="0"/>
              <a:t>ochrany nebo celistvost NATURA 2000</a:t>
            </a:r>
            <a:r>
              <a:rPr lang="cs-CZ" dirty="0"/>
              <a:t> </a:t>
            </a:r>
            <a:r>
              <a:rPr lang="cs-CZ" dirty="0" smtClean="0"/>
              <a:t>(evropsky významný lokalita </a:t>
            </a:r>
            <a:r>
              <a:rPr lang="cs-CZ" dirty="0"/>
              <a:t>nebo ptačí oblast), podléhá hodnocení vlivů na toto území</a:t>
            </a:r>
          </a:p>
          <a:p>
            <a:pPr marL="0" indent="0">
              <a:buNone/>
            </a:pPr>
            <a:endParaRPr lang="cs-CZ" dirty="0" smtClean="0"/>
          </a:p>
          <a:p>
            <a:r>
              <a:rPr lang="cs-CZ" dirty="0" smtClean="0"/>
              <a:t>orgán </a:t>
            </a:r>
            <a:r>
              <a:rPr lang="cs-CZ" dirty="0"/>
              <a:t>ochrany přírody posuzuje, zda může </a:t>
            </a:r>
            <a:r>
              <a:rPr lang="cs-CZ" dirty="0" smtClean="0"/>
              <a:t>mít daná koncepce nebo záměr </a:t>
            </a:r>
            <a:r>
              <a:rPr lang="cs-CZ" dirty="0"/>
              <a:t>významný </a:t>
            </a:r>
            <a:r>
              <a:rPr lang="cs-CZ" dirty="0" smtClean="0"/>
              <a:t>negativní vliv;</a:t>
            </a:r>
          </a:p>
          <a:p>
            <a:r>
              <a:rPr lang="cs-CZ" dirty="0" smtClean="0"/>
              <a:t>nevyloučí-li </a:t>
            </a:r>
            <a:r>
              <a:rPr lang="cs-CZ" dirty="0"/>
              <a:t>vliv, musí být daná koncepce nebo záměr předmětem </a:t>
            </a:r>
            <a:r>
              <a:rPr lang="cs-CZ" dirty="0" smtClean="0"/>
              <a:t>posouzení;</a:t>
            </a:r>
          </a:p>
          <a:p>
            <a:r>
              <a:rPr lang="cs-CZ" dirty="0" smtClean="0"/>
              <a:t>nelze-li </a:t>
            </a:r>
            <a:r>
              <a:rPr lang="cs-CZ" dirty="0"/>
              <a:t>vyloučit negativní vliv, musí předkladatel zpracovat varianty řešení, jejichž cílem je negativní vliv na území vyloučit nebo v případě, že vyloučení není možné, alespoň zmírnit</a:t>
            </a:r>
          </a:p>
          <a:p>
            <a:endParaRPr lang="cs-CZ" dirty="0"/>
          </a:p>
          <a:p>
            <a:r>
              <a:rPr lang="cs-CZ" dirty="0"/>
              <a:t>Postupuje se podle </a:t>
            </a:r>
            <a:r>
              <a:rPr lang="cs-CZ" b="1" dirty="0">
                <a:solidFill>
                  <a:srgbClr val="00B050"/>
                </a:solidFill>
              </a:rPr>
              <a:t>zákona o </a:t>
            </a:r>
            <a:r>
              <a:rPr lang="cs-CZ" b="1" dirty="0" smtClean="0">
                <a:solidFill>
                  <a:srgbClr val="00B050"/>
                </a:solidFill>
              </a:rPr>
              <a:t>EIA.</a:t>
            </a:r>
          </a:p>
          <a:p>
            <a:r>
              <a:rPr lang="cs-CZ" dirty="0" smtClean="0"/>
              <a:t>A dále podle </a:t>
            </a:r>
            <a:r>
              <a:rPr lang="cs-CZ" b="1" dirty="0" smtClean="0"/>
              <a:t>§ </a:t>
            </a:r>
            <a:r>
              <a:rPr lang="cs-CZ" b="1" dirty="0"/>
              <a:t>45h a násl. zákona č. 114/1992 Sb., o ochraně přírody a </a:t>
            </a:r>
            <a:r>
              <a:rPr lang="cs-CZ" b="1" dirty="0" smtClean="0"/>
              <a:t>krajiny</a:t>
            </a:r>
            <a:r>
              <a:rPr lang="cs-CZ" dirty="0" smtClean="0"/>
              <a:t>, ve znění pozdějších předpisů.</a:t>
            </a:r>
            <a:endParaRPr lang="cs-CZ" dirty="0"/>
          </a:p>
          <a:p>
            <a:pPr marL="285750" indent="-285750"/>
            <a:endParaRPr lang="cs-CZ" sz="3200" b="1"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55</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Specifika </a:t>
            </a:r>
            <a:r>
              <a:rPr lang="cs-CZ" sz="2800" dirty="0" err="1"/>
              <a:t>naturového</a:t>
            </a:r>
            <a:r>
              <a:rPr lang="cs-CZ" sz="2800" dirty="0"/>
              <a:t> hodnocení</a:t>
            </a:r>
          </a:p>
        </p:txBody>
      </p:sp>
    </p:spTree>
    <p:extLst>
      <p:ext uri="{BB962C8B-B14F-4D97-AF65-F5344CB8AC3E}">
        <p14:creationId xmlns:p14="http://schemas.microsoft.com/office/powerpoint/2010/main" val="24124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56</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Specifika </a:t>
            </a:r>
            <a:r>
              <a:rPr lang="cs-CZ" sz="2800" dirty="0" err="1"/>
              <a:t>naturového</a:t>
            </a:r>
            <a:r>
              <a:rPr lang="cs-CZ" sz="2800" dirty="0"/>
              <a:t> hodnocení</a:t>
            </a:r>
          </a:p>
        </p:txBody>
      </p:sp>
      <p:sp>
        <p:nvSpPr>
          <p:cNvPr id="11" name="Obdélník 10"/>
          <p:cNvSpPr/>
          <p:nvPr/>
        </p:nvSpPr>
        <p:spPr>
          <a:xfrm>
            <a:off x="1062724" y="3416530"/>
            <a:ext cx="2736304" cy="1224136"/>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Orgán ochrany přírody vydá odůvodněné stanovisko do 30 dnů ode dne doručení žádosti.</a:t>
            </a:r>
          </a:p>
        </p:txBody>
      </p:sp>
      <p:sp>
        <p:nvSpPr>
          <p:cNvPr id="12" name="Obdélník 11"/>
          <p:cNvSpPr/>
          <p:nvPr/>
        </p:nvSpPr>
        <p:spPr>
          <a:xfrm>
            <a:off x="1062724" y="1880263"/>
            <a:ext cx="2736304" cy="1224136"/>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OCHRANA NATURA 2000</a:t>
            </a:r>
          </a:p>
          <a:p>
            <a:pPr algn="ctr"/>
            <a:r>
              <a:rPr lang="cs-CZ" dirty="0" smtClean="0"/>
              <a:t>Povinnost předložit záměr nebo koncepci orgánu ochrany přírody</a:t>
            </a:r>
            <a:endParaRPr lang="cs-CZ" dirty="0"/>
          </a:p>
        </p:txBody>
      </p:sp>
      <p:sp>
        <p:nvSpPr>
          <p:cNvPr id="13" name="Obdélník 12"/>
          <p:cNvSpPr/>
          <p:nvPr/>
        </p:nvSpPr>
        <p:spPr>
          <a:xfrm>
            <a:off x="702684" y="1268195"/>
            <a:ext cx="3456384" cy="410763"/>
          </a:xfrm>
          <a:prstGeom prst="rect">
            <a:avLst/>
          </a:prstGeom>
          <a:solidFill>
            <a:schemeClr val="accent2"/>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Zákon o ochraně přírody a krajiny</a:t>
            </a:r>
            <a:endParaRPr lang="cs-CZ" dirty="0"/>
          </a:p>
        </p:txBody>
      </p:sp>
      <p:sp>
        <p:nvSpPr>
          <p:cNvPr id="14" name="Obdélník 13"/>
          <p:cNvSpPr/>
          <p:nvPr/>
        </p:nvSpPr>
        <p:spPr>
          <a:xfrm>
            <a:off x="5194684" y="1268195"/>
            <a:ext cx="3456384" cy="410763"/>
          </a:xfrm>
          <a:prstGeom prst="rect">
            <a:avLst/>
          </a:prstGeom>
          <a:solidFill>
            <a:srgbClr val="00B050"/>
          </a:solidFill>
          <a:ln w="3810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Zákon EIA</a:t>
            </a:r>
            <a:endParaRPr lang="cs-CZ" dirty="0"/>
          </a:p>
        </p:txBody>
      </p:sp>
      <p:cxnSp>
        <p:nvCxnSpPr>
          <p:cNvPr id="15" name="Přímá spojnice 14"/>
          <p:cNvCxnSpPr/>
          <p:nvPr/>
        </p:nvCxnSpPr>
        <p:spPr>
          <a:xfrm flipH="1">
            <a:off x="4650128" y="1067942"/>
            <a:ext cx="12996" cy="5219816"/>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stCxn id="12" idx="2"/>
            <a:endCxn id="11" idx="0"/>
          </p:cNvCxnSpPr>
          <p:nvPr/>
        </p:nvCxnSpPr>
        <p:spPr>
          <a:xfrm>
            <a:off x="2430876" y="3104399"/>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3366980" y="4640666"/>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a:off x="1638788" y="4640666"/>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Obdélník 18"/>
          <p:cNvSpPr/>
          <p:nvPr/>
        </p:nvSpPr>
        <p:spPr>
          <a:xfrm>
            <a:off x="554323" y="4949686"/>
            <a:ext cx="1329512" cy="306075"/>
          </a:xfrm>
          <a:prstGeom prst="rect">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Vyloučí vliv</a:t>
            </a:r>
            <a:endParaRPr lang="cs-CZ" dirty="0"/>
          </a:p>
        </p:txBody>
      </p:sp>
      <p:sp>
        <p:nvSpPr>
          <p:cNvPr id="20" name="Obdélník 19"/>
          <p:cNvSpPr/>
          <p:nvPr/>
        </p:nvSpPr>
        <p:spPr>
          <a:xfrm>
            <a:off x="2893374" y="4949686"/>
            <a:ext cx="1466659" cy="306075"/>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solidFill>
                  <a:schemeClr val="bg1"/>
                </a:solidFill>
              </a:rPr>
              <a:t>Nevyloučí vliv</a:t>
            </a:r>
            <a:endParaRPr lang="cs-CZ" dirty="0">
              <a:solidFill>
                <a:schemeClr val="bg1"/>
              </a:solidFill>
            </a:endParaRPr>
          </a:p>
        </p:txBody>
      </p:sp>
      <p:sp>
        <p:nvSpPr>
          <p:cNvPr id="21" name="Šipka ohnutá nahoru 20"/>
          <p:cNvSpPr/>
          <p:nvPr/>
        </p:nvSpPr>
        <p:spPr>
          <a:xfrm>
            <a:off x="4512242" y="4443591"/>
            <a:ext cx="955240" cy="7851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p:nvSpPr>
        <p:spPr>
          <a:xfrm>
            <a:off x="5068628" y="3140547"/>
            <a:ext cx="2736304" cy="1224136"/>
          </a:xfrm>
          <a:prstGeom prst="rect">
            <a:avLst/>
          </a:prstGeom>
          <a:solidFill>
            <a:srgbClr val="00B0F0"/>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Posouzení záměru nebo koncepce procesem dle zákona EIA</a:t>
            </a:r>
            <a:endParaRPr lang="cs-CZ" dirty="0"/>
          </a:p>
        </p:txBody>
      </p:sp>
    </p:spTree>
    <p:extLst>
      <p:ext uri="{BB962C8B-B14F-4D97-AF65-F5344CB8AC3E}">
        <p14:creationId xmlns:p14="http://schemas.microsoft.com/office/powerpoint/2010/main" val="31205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047390"/>
          </a:xfrm>
        </p:spPr>
        <p:txBody>
          <a:bodyPr>
            <a:normAutofit fontScale="62500" lnSpcReduction="20000"/>
          </a:bodyPr>
          <a:lstStyle/>
          <a:p>
            <a:pPr marL="0" indent="0">
              <a:buNone/>
            </a:pPr>
            <a:r>
              <a:rPr lang="cs-CZ" b="1" u="sng" dirty="0" smtClean="0"/>
              <a:t>=&gt; možné důsledky:</a:t>
            </a:r>
          </a:p>
          <a:p>
            <a:pPr marL="0" indent="0">
              <a:buNone/>
            </a:pPr>
            <a:r>
              <a:rPr lang="cs-CZ" dirty="0" smtClean="0"/>
              <a:t>1. Záměr/koncepci </a:t>
            </a:r>
            <a:r>
              <a:rPr lang="cs-CZ" b="1" dirty="0"/>
              <a:t>je nutné </a:t>
            </a:r>
            <a:r>
              <a:rPr lang="cs-CZ" dirty="0"/>
              <a:t>posoudit podle zákona EIA a </a:t>
            </a:r>
            <a:r>
              <a:rPr lang="cs-CZ" b="1" dirty="0"/>
              <a:t>zároveň je vyloučen </a:t>
            </a:r>
            <a:r>
              <a:rPr lang="cs-CZ" dirty="0"/>
              <a:t>vliv na oblast v soustavě NATURA </a:t>
            </a:r>
            <a:r>
              <a:rPr lang="cs-CZ" dirty="0" smtClean="0"/>
              <a:t>2000 =&gt;</a:t>
            </a:r>
            <a:r>
              <a:rPr lang="cs-CZ" dirty="0"/>
              <a:t> </a:t>
            </a:r>
            <a:r>
              <a:rPr lang="cs-CZ" dirty="0" smtClean="0"/>
              <a:t>provede </a:t>
            </a:r>
            <a:r>
              <a:rPr lang="cs-CZ" dirty="0"/>
              <a:t>se </a:t>
            </a:r>
            <a:r>
              <a:rPr lang="cs-CZ" dirty="0" smtClean="0"/>
              <a:t>pouze </a:t>
            </a:r>
            <a:r>
              <a:rPr lang="cs-CZ" b="1" dirty="0" smtClean="0">
                <a:solidFill>
                  <a:srgbClr val="00B050"/>
                </a:solidFill>
              </a:rPr>
              <a:t>posouzení </a:t>
            </a:r>
            <a:r>
              <a:rPr lang="cs-CZ" b="1" dirty="0">
                <a:solidFill>
                  <a:srgbClr val="00B050"/>
                </a:solidFill>
              </a:rPr>
              <a:t>vlivů postupem dle zákona </a:t>
            </a:r>
            <a:r>
              <a:rPr lang="cs-CZ" b="1" dirty="0" smtClean="0">
                <a:solidFill>
                  <a:srgbClr val="00B050"/>
                </a:solidFill>
              </a:rPr>
              <a:t>EIA.</a:t>
            </a:r>
            <a:endParaRPr lang="cs-CZ" b="1" dirty="0">
              <a:solidFill>
                <a:srgbClr val="00B050"/>
              </a:solidFill>
            </a:endParaRPr>
          </a:p>
          <a:p>
            <a:pPr lvl="2"/>
            <a:endParaRPr lang="cs-CZ" sz="900" dirty="0"/>
          </a:p>
          <a:p>
            <a:pPr marL="0" indent="0">
              <a:buNone/>
            </a:pPr>
            <a:r>
              <a:rPr lang="cs-CZ" dirty="0" smtClean="0"/>
              <a:t>2. Záměr/koncepci </a:t>
            </a:r>
            <a:r>
              <a:rPr lang="cs-CZ" b="1" dirty="0"/>
              <a:t>je nutné </a:t>
            </a:r>
            <a:r>
              <a:rPr lang="cs-CZ" dirty="0"/>
              <a:t>posoudit podle zákona EIA </a:t>
            </a:r>
            <a:r>
              <a:rPr lang="cs-CZ" dirty="0" smtClean="0"/>
              <a:t>a </a:t>
            </a:r>
            <a:r>
              <a:rPr lang="cs-CZ" b="1" dirty="0" smtClean="0"/>
              <a:t>zároveň </a:t>
            </a:r>
            <a:r>
              <a:rPr lang="cs-CZ" b="1" dirty="0"/>
              <a:t>není vyloučen</a:t>
            </a:r>
            <a:r>
              <a:rPr lang="cs-CZ" dirty="0"/>
              <a:t> vliv na oblast v soustavě NATURA </a:t>
            </a:r>
            <a:r>
              <a:rPr lang="cs-CZ" dirty="0" smtClean="0"/>
              <a:t>2000 =&gt; </a:t>
            </a:r>
            <a:r>
              <a:rPr lang="cs-CZ" dirty="0"/>
              <a:t>p</a:t>
            </a:r>
            <a:r>
              <a:rPr lang="cs-CZ" dirty="0" smtClean="0"/>
              <a:t>rovede </a:t>
            </a:r>
            <a:r>
              <a:rPr lang="cs-CZ" dirty="0"/>
              <a:t>se </a:t>
            </a:r>
            <a:r>
              <a:rPr lang="cs-CZ" b="1" dirty="0">
                <a:solidFill>
                  <a:srgbClr val="00B050"/>
                </a:solidFill>
              </a:rPr>
              <a:t>posouzení vlivů postupem dle zákona EIA</a:t>
            </a:r>
            <a:r>
              <a:rPr lang="cs-CZ" b="1" dirty="0"/>
              <a:t> </a:t>
            </a:r>
            <a:r>
              <a:rPr lang="cs-CZ" dirty="0"/>
              <a:t>a jeho součástí bude i </a:t>
            </a:r>
            <a:r>
              <a:rPr lang="cs-CZ" b="1" dirty="0" err="1">
                <a:solidFill>
                  <a:schemeClr val="accent2"/>
                </a:solidFill>
              </a:rPr>
              <a:t>naturové</a:t>
            </a:r>
            <a:r>
              <a:rPr lang="cs-CZ" b="1" dirty="0">
                <a:solidFill>
                  <a:schemeClr val="accent2"/>
                </a:solidFill>
              </a:rPr>
              <a:t> </a:t>
            </a:r>
            <a:r>
              <a:rPr lang="cs-CZ" b="1" dirty="0" smtClean="0">
                <a:solidFill>
                  <a:schemeClr val="accent2"/>
                </a:solidFill>
              </a:rPr>
              <a:t>hodnocení.</a:t>
            </a:r>
            <a:endParaRPr lang="cs-CZ" b="1" dirty="0">
              <a:solidFill>
                <a:schemeClr val="accent2"/>
              </a:solidFill>
            </a:endParaRPr>
          </a:p>
          <a:p>
            <a:pPr marL="1200150" lvl="2" indent="-285750"/>
            <a:endParaRPr lang="cs-CZ" sz="800" b="1" dirty="0"/>
          </a:p>
          <a:p>
            <a:pPr marL="0" indent="0">
              <a:buNone/>
            </a:pPr>
            <a:r>
              <a:rPr lang="cs-CZ" dirty="0" smtClean="0"/>
              <a:t>3. Záměr/koncepci </a:t>
            </a:r>
            <a:r>
              <a:rPr lang="cs-CZ" b="1" dirty="0"/>
              <a:t>není nutné </a:t>
            </a:r>
            <a:r>
              <a:rPr lang="cs-CZ" dirty="0"/>
              <a:t>posoudit podle zákona EIA a </a:t>
            </a:r>
            <a:r>
              <a:rPr lang="cs-CZ" dirty="0" smtClean="0"/>
              <a:t>zároveň </a:t>
            </a:r>
            <a:r>
              <a:rPr lang="cs-CZ" b="1" dirty="0"/>
              <a:t>není vyloučen </a:t>
            </a:r>
            <a:r>
              <a:rPr lang="cs-CZ" dirty="0"/>
              <a:t>vliv na oblast v soustavě NATURA </a:t>
            </a:r>
            <a:r>
              <a:rPr lang="cs-CZ" dirty="0" smtClean="0"/>
              <a:t>2000 =&gt; </a:t>
            </a:r>
            <a:r>
              <a:rPr lang="cs-CZ" dirty="0"/>
              <a:t>p</a:t>
            </a:r>
            <a:r>
              <a:rPr lang="cs-CZ" dirty="0" smtClean="0"/>
              <a:t>rovede </a:t>
            </a:r>
            <a:r>
              <a:rPr lang="cs-CZ" dirty="0"/>
              <a:t>se pouze </a:t>
            </a:r>
            <a:r>
              <a:rPr lang="cs-CZ" b="1" dirty="0" err="1">
                <a:solidFill>
                  <a:schemeClr val="accent2"/>
                </a:solidFill>
              </a:rPr>
              <a:t>naturové</a:t>
            </a:r>
            <a:r>
              <a:rPr lang="cs-CZ" b="1" dirty="0">
                <a:solidFill>
                  <a:schemeClr val="accent2"/>
                </a:solidFill>
              </a:rPr>
              <a:t> hodnocení </a:t>
            </a:r>
            <a:r>
              <a:rPr lang="cs-CZ" dirty="0"/>
              <a:t>postupem dle zákona </a:t>
            </a:r>
            <a:r>
              <a:rPr lang="cs-CZ" dirty="0" smtClean="0"/>
              <a:t>EIA.</a:t>
            </a:r>
          </a:p>
          <a:p>
            <a:pPr marL="0" indent="0">
              <a:buNone/>
            </a:pPr>
            <a:endParaRPr lang="cs-CZ" sz="800" dirty="0"/>
          </a:p>
          <a:p>
            <a:pPr marL="0" indent="0">
              <a:buNone/>
            </a:pPr>
            <a:r>
              <a:rPr lang="cs-CZ" dirty="0" smtClean="0"/>
              <a:t>4. </a:t>
            </a:r>
            <a:r>
              <a:rPr lang="cs-CZ" dirty="0"/>
              <a:t>Záměr/koncepci </a:t>
            </a:r>
            <a:r>
              <a:rPr lang="cs-CZ" b="1" dirty="0"/>
              <a:t>není nutné </a:t>
            </a:r>
            <a:r>
              <a:rPr lang="cs-CZ" dirty="0"/>
              <a:t>posoudit podle zákona EIA a zároveň </a:t>
            </a:r>
            <a:r>
              <a:rPr lang="cs-CZ" b="1" dirty="0" smtClean="0"/>
              <a:t>je </a:t>
            </a:r>
            <a:r>
              <a:rPr lang="cs-CZ" b="1" dirty="0"/>
              <a:t>vyloučen </a:t>
            </a:r>
            <a:r>
              <a:rPr lang="cs-CZ" dirty="0"/>
              <a:t>vliv na oblast v soustavě NATURA 2000 =&gt; </a:t>
            </a:r>
            <a:r>
              <a:rPr lang="cs-CZ" dirty="0" smtClean="0"/>
              <a:t>neprovádí se nic.</a:t>
            </a:r>
          </a:p>
          <a:p>
            <a:pPr marL="0" indent="0">
              <a:buNone/>
            </a:pPr>
            <a:endParaRPr lang="cs-CZ" dirty="0"/>
          </a:p>
          <a:p>
            <a:pPr marL="0" indent="0">
              <a:buNone/>
            </a:pPr>
            <a:endParaRPr lang="cs-CZ" sz="1600" dirty="0" smtClean="0"/>
          </a:p>
          <a:p>
            <a:pPr marL="0" indent="0">
              <a:buNone/>
            </a:pPr>
            <a:r>
              <a:rPr lang="cs-CZ" dirty="0" smtClean="0"/>
              <a:t>Biologické hodnocení – srov. </a:t>
            </a:r>
            <a:r>
              <a:rPr lang="cs-CZ" dirty="0" smtClean="0">
                <a:solidFill>
                  <a:schemeClr val="accent2"/>
                </a:solidFill>
              </a:rPr>
              <a:t>§ 67 ZOPK: </a:t>
            </a:r>
            <a:r>
              <a:rPr lang="cs-CZ" dirty="0"/>
              <a:t>p</a:t>
            </a:r>
            <a:r>
              <a:rPr lang="cs-CZ" dirty="0" smtClean="0"/>
              <a:t>římá </a:t>
            </a:r>
            <a:r>
              <a:rPr lang="cs-CZ" dirty="0"/>
              <a:t>povinnost investora ze zákona provést hodnocení na všechny výrazně ovlivnitelné zájmy podle </a:t>
            </a:r>
            <a:r>
              <a:rPr lang="cs-CZ" dirty="0" smtClean="0"/>
              <a:t>zákona o ochraně přírody a krajiny </a:t>
            </a:r>
            <a:r>
              <a:rPr lang="cs-CZ" dirty="0"/>
              <a:t>(kromě lokalit v soustavě Natura 2000).</a:t>
            </a:r>
            <a:endParaRPr lang="cs-CZ" dirty="0">
              <a:solidFill>
                <a:schemeClr val="accent2"/>
              </a:solidFill>
            </a:endParaRPr>
          </a:p>
          <a:p>
            <a:pPr marL="0" indent="0">
              <a:buNone/>
            </a:pPr>
            <a:endParaRPr lang="cs-CZ" sz="3200" dirty="0" smtClean="0"/>
          </a:p>
          <a:p>
            <a:pPr marL="0" indent="0">
              <a:buNone/>
            </a:pPr>
            <a:endParaRPr lang="cs-CZ" sz="32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57</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Specifika </a:t>
            </a:r>
            <a:r>
              <a:rPr lang="cs-CZ" sz="2800" dirty="0" err="1"/>
              <a:t>naturového</a:t>
            </a:r>
            <a:r>
              <a:rPr lang="cs-CZ" sz="2800" dirty="0"/>
              <a:t> hodnocení</a:t>
            </a:r>
          </a:p>
        </p:txBody>
      </p:sp>
      <p:cxnSp>
        <p:nvCxnSpPr>
          <p:cNvPr id="11" name="Přímá spojnice 10"/>
          <p:cNvCxnSpPr/>
          <p:nvPr/>
        </p:nvCxnSpPr>
        <p:spPr>
          <a:xfrm>
            <a:off x="457200" y="5013176"/>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45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6912"/>
            <a:ext cx="8229600" cy="3284527"/>
          </a:xfrm>
        </p:spPr>
        <p:txBody>
          <a:bodyPr>
            <a:normAutofit fontScale="70000" lnSpcReduction="20000"/>
          </a:bodyPr>
          <a:lstStyle/>
          <a:p>
            <a:r>
              <a:rPr lang="cs-CZ" dirty="0"/>
              <a:t>Úprava </a:t>
            </a:r>
            <a:r>
              <a:rPr lang="cs-CZ" dirty="0" smtClean="0"/>
              <a:t>pro </a:t>
            </a:r>
            <a:r>
              <a:rPr lang="cs-CZ" dirty="0"/>
              <a:t>mezistátní </a:t>
            </a:r>
            <a:r>
              <a:rPr lang="cs-CZ" b="1" dirty="0"/>
              <a:t>EIA i </a:t>
            </a:r>
            <a:r>
              <a:rPr lang="cs-CZ" b="1" dirty="0" smtClean="0"/>
              <a:t>SEA </a:t>
            </a:r>
            <a:r>
              <a:rPr lang="cs-CZ" dirty="0" smtClean="0"/>
              <a:t>– </a:t>
            </a:r>
            <a:r>
              <a:rPr lang="cs-CZ" dirty="0" smtClean="0">
                <a:solidFill>
                  <a:srgbClr val="00B050"/>
                </a:solidFill>
              </a:rPr>
              <a:t>srov. § 11 – 14b zákona EIA</a:t>
            </a:r>
            <a:endParaRPr lang="cs-CZ" b="1" dirty="0">
              <a:solidFill>
                <a:srgbClr val="00B050"/>
              </a:solidFill>
            </a:endParaRPr>
          </a:p>
          <a:p>
            <a:endParaRPr lang="cs-CZ" sz="1300" dirty="0"/>
          </a:p>
          <a:p>
            <a:r>
              <a:rPr lang="cs-CZ" dirty="0"/>
              <a:t>Předmět posuzování vlivů na </a:t>
            </a:r>
            <a:r>
              <a:rPr lang="cs-CZ" dirty="0" smtClean="0"/>
              <a:t>životní prostředí přesahují </a:t>
            </a:r>
            <a:r>
              <a:rPr lang="cs-CZ" dirty="0"/>
              <a:t>hranice </a:t>
            </a:r>
            <a:r>
              <a:rPr lang="cs-CZ" dirty="0" smtClean="0"/>
              <a:t>ČR</a:t>
            </a:r>
          </a:p>
          <a:p>
            <a:pPr lvl="1"/>
            <a:r>
              <a:rPr lang="cs-CZ" dirty="0"/>
              <a:t>z</a:t>
            </a:r>
            <a:r>
              <a:rPr lang="cs-CZ" dirty="0" smtClean="0"/>
              <a:t>áměr </a:t>
            </a:r>
            <a:r>
              <a:rPr lang="cs-CZ" dirty="0"/>
              <a:t>a koncepce, pokud dotčené území může zasahovat i mimo území </a:t>
            </a:r>
            <a:r>
              <a:rPr lang="cs-CZ" dirty="0" smtClean="0"/>
              <a:t>ČR;</a:t>
            </a:r>
          </a:p>
          <a:p>
            <a:pPr lvl="1"/>
            <a:r>
              <a:rPr lang="cs-CZ" dirty="0" smtClean="0"/>
              <a:t>záměr </a:t>
            </a:r>
            <a:r>
              <a:rPr lang="cs-CZ" dirty="0"/>
              <a:t>nebo koncepce, pokud o to stát, jehož území může být zasaženo závažnými vlivy, </a:t>
            </a:r>
            <a:r>
              <a:rPr lang="cs-CZ" dirty="0" smtClean="0"/>
              <a:t>požádá;</a:t>
            </a:r>
          </a:p>
          <a:p>
            <a:pPr lvl="1"/>
            <a:r>
              <a:rPr lang="cs-CZ" dirty="0" smtClean="0"/>
              <a:t>záměr </a:t>
            </a:r>
            <a:r>
              <a:rPr lang="cs-CZ" dirty="0"/>
              <a:t>a koncepce, které mají být prováděny na území jiného státu a které mohou mít závažný vliv na </a:t>
            </a:r>
            <a:r>
              <a:rPr lang="cs-CZ" dirty="0" smtClean="0"/>
              <a:t>životní prostředí </a:t>
            </a:r>
            <a:r>
              <a:rPr lang="cs-CZ" dirty="0"/>
              <a:t>na území </a:t>
            </a:r>
            <a:r>
              <a:rPr lang="cs-CZ" dirty="0" smtClean="0"/>
              <a:t>ČR.</a:t>
            </a:r>
            <a:endParaRPr lang="cs-CZ" dirty="0"/>
          </a:p>
          <a:p>
            <a:endParaRPr lang="cs-CZ" sz="3200" b="1"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58</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Specifika přeshraničního posuzování vlivů</a:t>
            </a:r>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8832" y="3765090"/>
            <a:ext cx="3458280" cy="2593710"/>
          </a:xfrm>
          <a:prstGeom prst="rect">
            <a:avLst/>
          </a:prstGeom>
        </p:spPr>
      </p:pic>
    </p:spTree>
    <p:extLst>
      <p:ext uri="{BB962C8B-B14F-4D97-AF65-F5344CB8AC3E}">
        <p14:creationId xmlns:p14="http://schemas.microsoft.com/office/powerpoint/2010/main" val="223433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smtClean="0"/>
              <a:t>Několik příkladů </a:t>
            </a:r>
            <a:r>
              <a:rPr lang="cs-CZ" dirty="0"/>
              <a:t>z</a:t>
            </a:r>
            <a:r>
              <a:rPr lang="cs-CZ" dirty="0" smtClean="0"/>
              <a:t> judikatury</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59</a:t>
            </a:fld>
            <a:endParaRPr lang="cs-CZ"/>
          </a:p>
        </p:txBody>
      </p:sp>
      <p:pic>
        <p:nvPicPr>
          <p:cNvPr id="1026" name="Picture 2" descr="http://thelectureroom.files.wordpress.com/2010/11/judge.jpg?w=300&amp;h=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011" y="2639061"/>
            <a:ext cx="3323978" cy="274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43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r>
              <a:rPr lang="cs-CZ" altLang="cs-CZ" sz="2800" b="1" u="sng" dirty="0"/>
              <a:t>EIA</a:t>
            </a:r>
            <a:r>
              <a:rPr lang="cs-CZ" altLang="cs-CZ" sz="2800" dirty="0"/>
              <a:t> se vztahuje na </a:t>
            </a:r>
            <a:r>
              <a:rPr lang="cs-CZ" altLang="cs-CZ" sz="2800" dirty="0">
                <a:solidFill>
                  <a:srgbClr val="FF0000"/>
                </a:solidFill>
              </a:rPr>
              <a:t>záměry</a:t>
            </a:r>
            <a:r>
              <a:rPr lang="cs-CZ" altLang="cs-CZ" sz="2800" dirty="0"/>
              <a:t>, které mohou mít vliv na životní prostředí (i</a:t>
            </a:r>
            <a:r>
              <a:rPr lang="cs-CZ" sz="2800" dirty="0"/>
              <a:t> příprava záměru, provádění, zkušební provoz, ukončení provozu a případná sanace či </a:t>
            </a:r>
            <a:r>
              <a:rPr lang="cs-CZ" sz="2800" dirty="0" smtClean="0"/>
              <a:t>rekultivace). </a:t>
            </a:r>
            <a:r>
              <a:rPr lang="cs-CZ" sz="2800" dirty="0">
                <a:solidFill>
                  <a:srgbClr val="00B050"/>
                </a:solidFill>
              </a:rPr>
              <a:t>V ČR cca </a:t>
            </a:r>
            <a:r>
              <a:rPr lang="cs-CZ" sz="2800" dirty="0" smtClean="0">
                <a:solidFill>
                  <a:srgbClr val="00B050"/>
                </a:solidFill>
              </a:rPr>
              <a:t>18.000 záměrů</a:t>
            </a:r>
            <a:r>
              <a:rPr lang="cs-CZ" sz="2800" dirty="0" smtClean="0"/>
              <a:t>.</a:t>
            </a:r>
          </a:p>
          <a:p>
            <a:pPr marL="0" indent="0" algn="ctr">
              <a:buNone/>
            </a:pPr>
            <a:r>
              <a:rPr lang="cs-CZ" altLang="cs-CZ" sz="1500" i="1" dirty="0" smtClean="0">
                <a:solidFill>
                  <a:srgbClr val="FF0000"/>
                </a:solidFill>
                <a:hlinkClick r:id="rId2"/>
              </a:rPr>
              <a:t>https://portal.cenia.cz/eiasea/view/eia100_cr</a:t>
            </a:r>
            <a:r>
              <a:rPr lang="cs-CZ" altLang="cs-CZ" sz="1500" i="1" dirty="0" smtClean="0">
                <a:solidFill>
                  <a:srgbClr val="FF0000"/>
                </a:solidFill>
              </a:rPr>
              <a:t> </a:t>
            </a:r>
            <a:endParaRPr lang="cs-CZ" altLang="cs-CZ" sz="1500" i="1" dirty="0">
              <a:solidFill>
                <a:srgbClr val="FF0000"/>
              </a:solidFill>
            </a:endParaRPr>
          </a:p>
          <a:p>
            <a:pPr marL="0" indent="0">
              <a:buNone/>
            </a:pPr>
            <a:endParaRPr lang="cs-CZ" altLang="cs-CZ" sz="2800" i="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6</a:t>
            </a:fld>
            <a:endParaRPr lang="cs-CZ"/>
          </a:p>
        </p:txBody>
      </p:sp>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3442552"/>
            <a:ext cx="4312196" cy="2872855"/>
          </a:xfrm>
          <a:prstGeom prst="rect">
            <a:avLst/>
          </a:prstGeom>
        </p:spPr>
      </p:pic>
    </p:spTree>
    <p:extLst>
      <p:ext uri="{BB962C8B-B14F-4D97-AF65-F5344CB8AC3E}">
        <p14:creationId xmlns:p14="http://schemas.microsoft.com/office/powerpoint/2010/main" val="425289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6912"/>
            <a:ext cx="8229600" cy="5023019"/>
          </a:xfrm>
        </p:spPr>
        <p:txBody>
          <a:bodyPr>
            <a:normAutofit/>
          </a:bodyPr>
          <a:lstStyle/>
          <a:p>
            <a:r>
              <a:rPr lang="cs-CZ" sz="3200" b="1" u="sng" dirty="0" smtClean="0"/>
              <a:t>Soudní dvůr Evropské unie</a:t>
            </a:r>
          </a:p>
          <a:p>
            <a:pPr lvl="1"/>
            <a:r>
              <a:rPr lang="en-GB" dirty="0"/>
              <a:t>It</a:t>
            </a:r>
            <a:r>
              <a:rPr lang="cs-CZ" dirty="0" err="1"/>
              <a:t>álie</a:t>
            </a:r>
            <a:r>
              <a:rPr lang="en-GB" dirty="0"/>
              <a:t> </a:t>
            </a:r>
            <a:r>
              <a:rPr lang="en-GB" dirty="0" smtClean="0"/>
              <a:t>C-87/02</a:t>
            </a:r>
            <a:endParaRPr lang="cs-CZ" dirty="0" smtClean="0"/>
          </a:p>
          <a:p>
            <a:pPr lvl="2">
              <a:lnSpc>
                <a:spcPct val="90000"/>
              </a:lnSpc>
            </a:pPr>
            <a:r>
              <a:rPr lang="cs-CZ" sz="2100" dirty="0"/>
              <a:t>Členské státy mají </a:t>
            </a:r>
            <a:r>
              <a:rPr lang="cs-CZ" sz="2100" dirty="0" smtClean="0"/>
              <a:t>k dispozici uvážení</a:t>
            </a:r>
            <a:r>
              <a:rPr lang="cs-CZ" sz="2100" dirty="0"/>
              <a:t>, aby určily, který záměr podléhá posuzování</a:t>
            </a:r>
            <a:r>
              <a:rPr lang="en-GB" sz="2100" dirty="0" smtClean="0"/>
              <a:t>.</a:t>
            </a:r>
            <a:r>
              <a:rPr lang="cs-CZ" sz="2100" dirty="0" smtClean="0"/>
              <a:t> Zvolená </a:t>
            </a:r>
            <a:r>
              <a:rPr lang="cs-CZ" sz="2100" dirty="0"/>
              <a:t>metoda ovšem nesmí podkopávat cíl směrnice</a:t>
            </a:r>
            <a:r>
              <a:rPr lang="en-GB" sz="2100" dirty="0" smtClean="0"/>
              <a:t>.</a:t>
            </a:r>
            <a:r>
              <a:rPr lang="cs-CZ" sz="2100" dirty="0" smtClean="0"/>
              <a:t> Rozhodnutí</a:t>
            </a:r>
            <a:r>
              <a:rPr lang="cs-CZ" sz="2100" dirty="0"/>
              <a:t>, že záměr nepodléhá </a:t>
            </a:r>
            <a:r>
              <a:rPr lang="cs-CZ" sz="2100" dirty="0" smtClean="0"/>
              <a:t>posuzování, </a:t>
            </a:r>
            <a:r>
              <a:rPr lang="cs-CZ" sz="2100" dirty="0"/>
              <a:t>tak musí obsahovat všechny potřebné informace, aby bylo jasné, že prošel zjišťovací fází a s jakým výsledkem</a:t>
            </a:r>
            <a:r>
              <a:rPr lang="en-GB" sz="2100" dirty="0" smtClean="0"/>
              <a:t>.</a:t>
            </a:r>
            <a:endParaRPr lang="cs-CZ" sz="2100" dirty="0" smtClean="0"/>
          </a:p>
          <a:p>
            <a:pPr lvl="1">
              <a:lnSpc>
                <a:spcPct val="90000"/>
              </a:lnSpc>
            </a:pPr>
            <a:r>
              <a:rPr lang="en-GB" dirty="0" err="1" smtClean="0"/>
              <a:t>Ir</a:t>
            </a:r>
            <a:r>
              <a:rPr lang="cs-CZ" dirty="0" err="1" smtClean="0"/>
              <a:t>sko</a:t>
            </a:r>
            <a:r>
              <a:rPr lang="en-GB" dirty="0" smtClean="0"/>
              <a:t> C-392/96</a:t>
            </a:r>
            <a:endParaRPr lang="cs-CZ" dirty="0" smtClean="0"/>
          </a:p>
          <a:p>
            <a:pPr lvl="2">
              <a:lnSpc>
                <a:spcPct val="90000"/>
              </a:lnSpc>
            </a:pPr>
            <a:r>
              <a:rPr lang="cs-CZ" sz="2100" dirty="0" smtClean="0"/>
              <a:t>Zvolené limity nemohou vylučovat všechny záměry určitého druhu, pokud ovšem, viděno jako celek, nelze u těchto záměrů spatřovat vliv na životní prostředí. Drobné záměry mohou mít výrazný vliv na životní prostředí. Limity (kritéria) napomáhají zjišťovacímu řízení, neslouží k vyloučení skupin záměrů</a:t>
            </a:r>
            <a:r>
              <a:rPr lang="en-GB" sz="2100" dirty="0" smtClean="0"/>
              <a:t>.</a:t>
            </a:r>
            <a:r>
              <a:rPr lang="cs-CZ" sz="2100" dirty="0" smtClean="0"/>
              <a:t> </a:t>
            </a:r>
            <a:r>
              <a:rPr lang="cs-CZ" sz="2100" b="1" dirty="0" smtClean="0"/>
              <a:t>Kumulativní účinky záměrů musí být vzaty v potaz. </a:t>
            </a:r>
          </a:p>
          <a:p>
            <a:pPr lvl="2">
              <a:lnSpc>
                <a:spcPct val="90000"/>
              </a:lnSpc>
            </a:pPr>
            <a:endParaRPr lang="en-GB" sz="2100" dirty="0"/>
          </a:p>
          <a:p>
            <a:pPr lvl="2"/>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60</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Několik příkladů z judikatury</a:t>
            </a:r>
          </a:p>
        </p:txBody>
      </p:sp>
    </p:spTree>
    <p:extLst>
      <p:ext uri="{BB962C8B-B14F-4D97-AF65-F5344CB8AC3E}">
        <p14:creationId xmlns:p14="http://schemas.microsoft.com/office/powerpoint/2010/main" val="5413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6912"/>
            <a:ext cx="8229600" cy="5023019"/>
          </a:xfrm>
        </p:spPr>
        <p:txBody>
          <a:bodyPr>
            <a:normAutofit lnSpcReduction="10000"/>
          </a:bodyPr>
          <a:lstStyle/>
          <a:p>
            <a:pPr>
              <a:lnSpc>
                <a:spcPct val="90000"/>
              </a:lnSpc>
            </a:pPr>
            <a:r>
              <a:rPr lang="cs-CZ" sz="2900" b="1" u="sng" dirty="0" smtClean="0"/>
              <a:t>Nejvyšší správní soud</a:t>
            </a:r>
          </a:p>
          <a:p>
            <a:pPr lvl="1">
              <a:lnSpc>
                <a:spcPct val="90000"/>
              </a:lnSpc>
            </a:pPr>
            <a:r>
              <a:rPr lang="cs-CZ" sz="2400" b="1" dirty="0" smtClean="0"/>
              <a:t>problematika synergických a kumulativních vlivů</a:t>
            </a:r>
          </a:p>
          <a:p>
            <a:pPr lvl="2"/>
            <a:r>
              <a:rPr lang="cs-CZ" sz="2100" dirty="0"/>
              <a:t>7 </a:t>
            </a:r>
            <a:r>
              <a:rPr lang="cs-CZ" sz="2100" dirty="0" err="1"/>
              <a:t>Ao</a:t>
            </a:r>
            <a:r>
              <a:rPr lang="cs-CZ" sz="2100" dirty="0"/>
              <a:t> </a:t>
            </a:r>
            <a:r>
              <a:rPr lang="cs-CZ" sz="2100" dirty="0" smtClean="0"/>
              <a:t>7/2010-133; 8 </a:t>
            </a:r>
            <a:r>
              <a:rPr lang="cs-CZ" sz="2100" dirty="0" err="1"/>
              <a:t>Ao</a:t>
            </a:r>
            <a:r>
              <a:rPr lang="cs-CZ" sz="2100" dirty="0"/>
              <a:t> </a:t>
            </a:r>
            <a:r>
              <a:rPr lang="cs-CZ" sz="2100" dirty="0" smtClean="0"/>
              <a:t>2/2010-644; 9 </a:t>
            </a:r>
            <a:r>
              <a:rPr lang="cs-CZ" sz="2100" dirty="0" err="1"/>
              <a:t>Ao</a:t>
            </a:r>
            <a:r>
              <a:rPr lang="cs-CZ" sz="2100" dirty="0"/>
              <a:t> </a:t>
            </a:r>
            <a:r>
              <a:rPr lang="cs-CZ" sz="2100" dirty="0" smtClean="0"/>
              <a:t>2/2008-62; 4 </a:t>
            </a:r>
            <a:r>
              <a:rPr lang="cs-CZ" sz="2100" dirty="0" err="1"/>
              <a:t>Aos</a:t>
            </a:r>
            <a:r>
              <a:rPr lang="cs-CZ" sz="2100" dirty="0"/>
              <a:t> </a:t>
            </a:r>
            <a:r>
              <a:rPr lang="cs-CZ" sz="2100" dirty="0" smtClean="0"/>
              <a:t>1/2013-125; 1 </a:t>
            </a:r>
            <a:r>
              <a:rPr lang="cs-CZ" sz="2100" dirty="0" err="1"/>
              <a:t>Ao</a:t>
            </a:r>
            <a:r>
              <a:rPr lang="cs-CZ" sz="2100" dirty="0"/>
              <a:t> </a:t>
            </a:r>
            <a:r>
              <a:rPr lang="cs-CZ" sz="2100" dirty="0" smtClean="0"/>
              <a:t>7/2011-526; 4 </a:t>
            </a:r>
            <a:r>
              <a:rPr lang="cs-CZ" sz="2100" dirty="0" err="1"/>
              <a:t>Aos</a:t>
            </a:r>
            <a:r>
              <a:rPr lang="cs-CZ" sz="2100" dirty="0"/>
              <a:t> </a:t>
            </a:r>
            <a:r>
              <a:rPr lang="cs-CZ" sz="2100" dirty="0" smtClean="0"/>
              <a:t>1/2013-125 (Krajský soud v Brně: 65 A 3/2017-931)</a:t>
            </a:r>
            <a:endParaRPr lang="cs-CZ" sz="2100" dirty="0"/>
          </a:p>
          <a:p>
            <a:pPr marL="914400" lvl="2" indent="0">
              <a:lnSpc>
                <a:spcPct val="90000"/>
              </a:lnSpc>
              <a:buNone/>
            </a:pPr>
            <a:r>
              <a:rPr lang="cs-CZ" sz="2000" dirty="0" smtClean="0"/>
              <a:t>=&gt; Při </a:t>
            </a:r>
            <a:r>
              <a:rPr lang="cs-CZ" sz="2000" dirty="0"/>
              <a:t>posouzení se berou v potaz již existující záměry a obecně zátěž v území, neposuzují se vlivy izolovaně, ale </a:t>
            </a:r>
            <a:r>
              <a:rPr lang="cs-CZ" sz="2000" dirty="0" smtClean="0"/>
              <a:t>vždy ve vzájemných </a:t>
            </a:r>
            <a:r>
              <a:rPr lang="cs-CZ" sz="2000" dirty="0"/>
              <a:t>souvislostech</a:t>
            </a:r>
            <a:r>
              <a:rPr lang="cs-CZ" sz="2000" dirty="0" smtClean="0"/>
              <a:t>.</a:t>
            </a:r>
          </a:p>
          <a:p>
            <a:pPr lvl="1">
              <a:lnSpc>
                <a:spcPct val="90000"/>
              </a:lnSpc>
            </a:pPr>
            <a:r>
              <a:rPr lang="cs-CZ" sz="2400" b="1" dirty="0" smtClean="0"/>
              <a:t>problematika tzv. salámové metody</a:t>
            </a:r>
          </a:p>
          <a:p>
            <a:pPr lvl="2">
              <a:lnSpc>
                <a:spcPct val="90000"/>
              </a:lnSpc>
            </a:pPr>
            <a:r>
              <a:rPr lang="cs-CZ" sz="2100" dirty="0"/>
              <a:t>9 As </a:t>
            </a:r>
            <a:r>
              <a:rPr lang="cs-CZ" sz="2100" dirty="0" smtClean="0"/>
              <a:t>88/2008-301; </a:t>
            </a:r>
            <a:r>
              <a:rPr lang="cs-CZ" sz="2100" dirty="0"/>
              <a:t>5 As </a:t>
            </a:r>
            <a:r>
              <a:rPr lang="cs-CZ" sz="2100" dirty="0" smtClean="0"/>
              <a:t>59/2013-57</a:t>
            </a:r>
            <a:endParaRPr lang="cs-CZ" sz="2100" dirty="0"/>
          </a:p>
          <a:p>
            <a:pPr marL="914400" lvl="2" indent="0">
              <a:lnSpc>
                <a:spcPct val="90000"/>
              </a:lnSpc>
              <a:buNone/>
            </a:pPr>
            <a:r>
              <a:rPr lang="cs-CZ" sz="2000" dirty="0" smtClean="0"/>
              <a:t>=&gt;</a:t>
            </a:r>
            <a:r>
              <a:rPr lang="cs-CZ" sz="2000" b="1" dirty="0" smtClean="0"/>
              <a:t> </a:t>
            </a:r>
            <a:r>
              <a:rPr lang="cs-CZ" sz="2000" dirty="0"/>
              <a:t>Záměry jsou posuzovány jako funkční celky. Je možné povolit např. jen část záměru, ale posouzení se musí zabývat celým záměrem. Salámová metoda dělení záměru na menší kousky, které se vyhnou posouzení, je nežádoucí</a:t>
            </a:r>
            <a:r>
              <a:rPr lang="cs-CZ" sz="2000" dirty="0" smtClean="0"/>
              <a:t>. </a:t>
            </a:r>
            <a:r>
              <a:rPr lang="cs-CZ" sz="2000" dirty="0"/>
              <a:t>Toto pravidlo však nejde do krajnosti, takže některé související části záměru, které nejsou zásadní pro funkčnost </a:t>
            </a:r>
            <a:r>
              <a:rPr lang="cs-CZ" sz="2000" dirty="0" smtClean="0"/>
              <a:t>celku, </a:t>
            </a:r>
            <a:r>
              <a:rPr lang="cs-CZ" sz="2000" dirty="0"/>
              <a:t>je možné posoudit zvlášť (nebo neposoudit). </a:t>
            </a:r>
          </a:p>
          <a:p>
            <a:pPr marL="914400" lvl="2" indent="0">
              <a:lnSpc>
                <a:spcPct val="90000"/>
              </a:lnSpc>
              <a:buNone/>
            </a:pPr>
            <a:endParaRPr lang="cs-CZ" sz="2000" b="1" dirty="0" smtClean="0"/>
          </a:p>
          <a:p>
            <a:pPr lvl="2">
              <a:lnSpc>
                <a:spcPct val="90000"/>
              </a:lnSpc>
            </a:pPr>
            <a:endParaRPr lang="cs-CZ" sz="2000" b="1" dirty="0" smtClean="0"/>
          </a:p>
          <a:p>
            <a:pPr marL="914400" lvl="2" indent="0">
              <a:lnSpc>
                <a:spcPct val="90000"/>
              </a:lnSpc>
              <a:buNone/>
            </a:pPr>
            <a:endParaRPr lang="cs-CZ" sz="2000" dirty="0" smtClean="0"/>
          </a:p>
          <a:p>
            <a:pPr marL="914400" lvl="2" indent="0">
              <a:lnSpc>
                <a:spcPct val="90000"/>
              </a:lnSpc>
              <a:buNone/>
            </a:pPr>
            <a:endParaRPr lang="cs-CZ" sz="2000" dirty="0"/>
          </a:p>
          <a:p>
            <a:pPr lvl="2">
              <a:lnSpc>
                <a:spcPct val="90000"/>
              </a:lnSpc>
            </a:pPr>
            <a:endParaRPr lang="en-GB" sz="2100" b="1" dirty="0" smtClean="0"/>
          </a:p>
          <a:p>
            <a:pPr lvl="2">
              <a:lnSpc>
                <a:spcPct val="90000"/>
              </a:lnSpc>
            </a:pPr>
            <a:endParaRPr lang="en-GB" sz="2100" dirty="0"/>
          </a:p>
          <a:p>
            <a:pPr lvl="2"/>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61</a:t>
            </a:fld>
            <a:endParaRPr lang="cs-CZ"/>
          </a:p>
        </p:txBody>
      </p:sp>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Několik příkladů z judikatury</a:t>
            </a:r>
          </a:p>
        </p:txBody>
      </p:sp>
    </p:spTree>
    <p:extLst>
      <p:ext uri="{BB962C8B-B14F-4D97-AF65-F5344CB8AC3E}">
        <p14:creationId xmlns:p14="http://schemas.microsoft.com/office/powerpoint/2010/main" val="285592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smtClean="0"/>
              <a:t>Závěr a otázky</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62</a:t>
            </a:fld>
            <a:endParaRPr lang="cs-CZ"/>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2204864"/>
            <a:ext cx="2800769" cy="2800769"/>
          </a:xfrm>
          <a:prstGeom prst="rect">
            <a:avLst/>
          </a:prstGeom>
        </p:spPr>
      </p:pic>
      <p:sp>
        <p:nvSpPr>
          <p:cNvPr id="7" name="Obdélník 6"/>
          <p:cNvSpPr/>
          <p:nvPr/>
        </p:nvSpPr>
        <p:spPr>
          <a:xfrm>
            <a:off x="3303122" y="5423527"/>
            <a:ext cx="2846484" cy="369332"/>
          </a:xfrm>
          <a:prstGeom prst="rect">
            <a:avLst/>
          </a:prstGeom>
        </p:spPr>
        <p:txBody>
          <a:bodyPr wrap="none">
            <a:spAutoFit/>
          </a:bodyPr>
          <a:lstStyle/>
          <a:p>
            <a:pPr algn="ctr"/>
            <a:r>
              <a:rPr lang="cs-CZ" dirty="0">
                <a:hlinkClick r:id="rId5"/>
              </a:rPr>
              <a:t>dominik.zidek@law.muni.cz</a:t>
            </a:r>
            <a:r>
              <a:rPr lang="cs-CZ" dirty="0"/>
              <a:t> </a:t>
            </a:r>
          </a:p>
        </p:txBody>
      </p:sp>
    </p:spTree>
    <p:extLst>
      <p:ext uri="{BB962C8B-B14F-4D97-AF65-F5344CB8AC3E}">
        <p14:creationId xmlns:p14="http://schemas.microsoft.com/office/powerpoint/2010/main" val="5626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09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						</a:t>
            </a:r>
            <a:r>
              <a:rPr lang="cs-CZ" altLang="cs-CZ" dirty="0" smtClean="0"/>
              <a:t>Jak</a:t>
            </a:r>
            <a:endParaRPr lang="en-US" altLang="cs-CZ" dirty="0"/>
          </a:p>
          <a:p>
            <a:r>
              <a:rPr lang="en-US" altLang="cs-CZ" dirty="0"/>
              <a:t>				</a:t>
            </a:r>
            <a:r>
              <a:rPr lang="cs-CZ" altLang="cs-CZ" dirty="0" smtClean="0"/>
              <a:t>Kde</a:t>
            </a:r>
            <a:endParaRPr lang="en-US" altLang="cs-CZ" dirty="0"/>
          </a:p>
          <a:p>
            <a:r>
              <a:rPr lang="en-US" altLang="cs-CZ" dirty="0"/>
              <a:t>		</a:t>
            </a:r>
            <a:r>
              <a:rPr lang="cs-CZ" altLang="cs-CZ" dirty="0" smtClean="0"/>
              <a:t>Zda</a:t>
            </a:r>
            <a:endParaRPr lang="en-US" altLang="cs-CZ" dirty="0"/>
          </a:p>
          <a:p>
            <a:r>
              <a:rPr lang="cs-CZ" altLang="cs-CZ" dirty="0" smtClean="0"/>
              <a:t>Proč</a:t>
            </a:r>
            <a:endParaRPr lang="en-US" altLang="cs-CZ" dirty="0"/>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1598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Politiky – Plány - Programy</a:t>
            </a:r>
            <a:endParaRPr lang="en-US" altLang="cs-CZ" dirty="0"/>
          </a:p>
        </p:txBody>
      </p:sp>
      <p:sp>
        <p:nvSpPr>
          <p:cNvPr id="16" name="Text Box 17"/>
          <p:cNvSpPr txBox="1">
            <a:spLocks noChangeArrowheads="1"/>
          </p:cNvSpPr>
          <p:nvPr/>
        </p:nvSpPr>
        <p:spPr bwMode="auto">
          <a:xfrm>
            <a:off x="5686672" y="2697408"/>
            <a:ext cx="1005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Záměry</a:t>
            </a:r>
            <a:endParaRPr lang="en-US" altLang="cs-CZ" dirty="0"/>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 name="TextovéPole 21"/>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3" name="Zástupný symbol pro datum 2"/>
          <p:cNvSpPr>
            <a:spLocks noGrp="1"/>
          </p:cNvSpPr>
          <p:nvPr>
            <p:ph type="dt" sz="half" idx="10"/>
          </p:nvPr>
        </p:nvSpPr>
        <p:spPr/>
        <p:txBody>
          <a:bodyPr/>
          <a:lstStyle/>
          <a:p>
            <a:r>
              <a:rPr lang="cs-CZ" smtClean="0"/>
              <a:t>25. října 2019</a:t>
            </a:r>
            <a:endParaRPr lang="cs-CZ"/>
          </a:p>
        </p:txBody>
      </p:sp>
      <p:sp>
        <p:nvSpPr>
          <p:cNvPr id="5" name="Zástupný symbol pro zápatí 4"/>
          <p:cNvSpPr>
            <a:spLocks noGrp="1"/>
          </p:cNvSpPr>
          <p:nvPr>
            <p:ph type="ftr" sz="quarter" idx="11"/>
          </p:nvPr>
        </p:nvSpPr>
        <p:spPr/>
        <p:txBody>
          <a:bodyPr/>
          <a:lstStyle/>
          <a:p>
            <a:r>
              <a:rPr lang="cs-CZ" smtClean="0"/>
              <a:t>Dominik Židek</a:t>
            </a:r>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7</a:t>
            </a:fld>
            <a:endParaRPr lang="cs-CZ"/>
          </a:p>
        </p:txBody>
      </p:sp>
    </p:spTree>
    <p:extLst>
      <p:ext uri="{BB962C8B-B14F-4D97-AF65-F5344CB8AC3E}">
        <p14:creationId xmlns:p14="http://schemas.microsoft.com/office/powerpoint/2010/main" val="36605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p:bldP spid="16" grpId="0"/>
      <p:bldP spid="17" grpId="0"/>
      <p:bldP spid="18" grpId="0"/>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6856" y="1217293"/>
            <a:ext cx="8229600" cy="5121275"/>
          </a:xfrm>
        </p:spPr>
        <p:txBody>
          <a:bodyPr>
            <a:normAutofit/>
          </a:bodyPr>
          <a:lstStyle/>
          <a:p>
            <a:pPr marL="0" indent="0" algn="r">
              <a:buNone/>
            </a:pPr>
            <a:r>
              <a:rPr lang="cs-CZ" sz="2800" b="1" u="sng" dirty="0" smtClean="0"/>
              <a:t>Výchozí schéma </a:t>
            </a:r>
            <a:r>
              <a:rPr lang="cs-CZ" sz="1500" b="1" u="sng" dirty="0" smtClean="0"/>
              <a:t>(ve vazbě na stavební zákon)</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grpSp>
        <p:nvGrpSpPr>
          <p:cNvPr id="26" name="Skupina 25"/>
          <p:cNvGrpSpPr/>
          <p:nvPr/>
        </p:nvGrpSpPr>
        <p:grpSpPr>
          <a:xfrm>
            <a:off x="434999" y="1044973"/>
            <a:ext cx="3056881" cy="1582516"/>
            <a:chOff x="2718651" y="445015"/>
            <a:chExt cx="2526601" cy="804292"/>
          </a:xfrm>
        </p:grpSpPr>
        <p:sp>
          <p:nvSpPr>
            <p:cNvPr id="28" name="Oval 32"/>
            <p:cNvSpPr>
              <a:spLocks noChangeArrowheads="1"/>
            </p:cNvSpPr>
            <p:nvPr/>
          </p:nvSpPr>
          <p:spPr bwMode="auto">
            <a:xfrm>
              <a:off x="2718651" y="445015"/>
              <a:ext cx="2076079" cy="804292"/>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smtClean="0">
                  <a:ea typeface="Calibri" panose="020F0502020204030204" pitchFamily="34" charset="0"/>
                  <a:cs typeface="Times New Roman" panose="02020603050405020304" pitchFamily="18" charset="0"/>
                </a:rPr>
                <a:t>koncepcí</a:t>
              </a:r>
              <a:r>
                <a:rPr lang="cs-CZ" altLang="cs-CZ" b="1" dirty="0" smtClean="0">
                  <a:ea typeface="Calibri" panose="020F0502020204030204" pitchFamily="34" charset="0"/>
                  <a:cs typeface="Times New Roman" panose="02020603050405020304" pitchFamily="18" charset="0"/>
                </a:rPr>
                <a:t> </a:t>
              </a:r>
              <a:r>
                <a:rPr lang="cs-CZ" altLang="cs-CZ" b="1" dirty="0">
                  <a:ea typeface="Calibri" panose="020F0502020204030204" pitchFamily="34" charset="0"/>
                  <a:cs typeface="Times New Roman" panose="02020603050405020304" pitchFamily="18" charset="0"/>
                </a:rPr>
                <a:t>na životní prostředí </a:t>
              </a:r>
              <a:r>
                <a:rPr lang="cs-CZ" altLang="cs-CZ" b="1" dirty="0" smtClean="0">
                  <a:ea typeface="Calibri" panose="020F0502020204030204" pitchFamily="34" charset="0"/>
                  <a:cs typeface="Times New Roman" panose="02020603050405020304" pitchFamily="18" charset="0"/>
                </a:rPr>
                <a:t>(SEA)</a:t>
              </a:r>
              <a:endParaRPr lang="cs-CZ" altLang="cs-CZ" b="1" dirty="0"/>
            </a:p>
            <a:p>
              <a:pPr algn="ctr" eaLnBrk="0" fontAlgn="base" hangingPunct="0">
                <a:spcBef>
                  <a:spcPct val="0"/>
                </a:spcBef>
                <a:spcAft>
                  <a:spcPct val="0"/>
                </a:spcAft>
              </a:pPr>
              <a:endParaRPr lang="cs-CZ" altLang="cs-CZ" sz="1200" b="1" dirty="0"/>
            </a:p>
          </p:txBody>
        </p:sp>
        <p:sp>
          <p:nvSpPr>
            <p:cNvPr id="29" name="AutoShape 31"/>
            <p:cNvSpPr>
              <a:spLocks noChangeShapeType="1"/>
            </p:cNvSpPr>
            <p:nvPr/>
          </p:nvSpPr>
          <p:spPr bwMode="auto">
            <a:xfrm>
              <a:off x="4800697" y="1036616"/>
              <a:ext cx="444555" cy="993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grpSp>
        <p:nvGrpSpPr>
          <p:cNvPr id="32" name="Skupina 31"/>
          <p:cNvGrpSpPr/>
          <p:nvPr/>
        </p:nvGrpSpPr>
        <p:grpSpPr>
          <a:xfrm>
            <a:off x="368015" y="3104619"/>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smtClean="0">
                  <a:ea typeface="Calibri" panose="020F0502020204030204" pitchFamily="34" charset="0"/>
                  <a:cs typeface="Times New Roman" panose="02020603050405020304" pitchFamily="18" charset="0"/>
                </a:rPr>
                <a:t>posuzování vlivů </a:t>
              </a:r>
              <a:r>
                <a:rPr lang="cs-CZ" altLang="cs-CZ" b="1" u="sng" dirty="0" smtClean="0">
                  <a:ea typeface="Calibri" panose="020F0502020204030204" pitchFamily="34" charset="0"/>
                  <a:cs typeface="Times New Roman" panose="02020603050405020304" pitchFamily="18" charset="0"/>
                </a:rPr>
                <a:t>záměrů</a:t>
              </a:r>
              <a:r>
                <a:rPr lang="cs-CZ" altLang="cs-CZ" b="1" dirty="0" smtClean="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4" name="Rectangle 33"/>
          <p:cNvSpPr>
            <a:spLocks noChangeArrowheads="1"/>
          </p:cNvSpPr>
          <p:nvPr/>
        </p:nvSpPr>
        <p:spPr bwMode="auto">
          <a:xfrm>
            <a:off x="3592834" y="2392010"/>
            <a:ext cx="2132821"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územně-plánovací dokumentace</a:t>
            </a:r>
            <a:endParaRPr lang="cs-CZ" altLang="cs-CZ" sz="2000" b="1" dirty="0"/>
          </a:p>
        </p:txBody>
      </p:sp>
      <p:sp>
        <p:nvSpPr>
          <p:cNvPr id="45" name="AutoShape 50"/>
          <p:cNvSpPr>
            <a:spLocks noChangeShapeType="1"/>
          </p:cNvSpPr>
          <p:nvPr/>
        </p:nvSpPr>
        <p:spPr bwMode="auto">
          <a:xfrm>
            <a:off x="4644008" y="3446142"/>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46" name="Rectangle 46"/>
          <p:cNvSpPr>
            <a:spLocks noChangeArrowheads="1"/>
          </p:cNvSpPr>
          <p:nvPr/>
        </p:nvSpPr>
        <p:spPr bwMode="auto">
          <a:xfrm>
            <a:off x="3655121" y="4342159"/>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a:t>
            </a:r>
            <a:r>
              <a:rPr lang="cs-CZ" altLang="cs-CZ" sz="2000" b="1" dirty="0" smtClean="0">
                <a:ea typeface="Calibri" panose="020F0502020204030204" pitchFamily="34" charset="0"/>
                <a:cs typeface="Times New Roman" panose="02020603050405020304" pitchFamily="18" charset="0"/>
              </a:rPr>
              <a:t>řízení</a:t>
            </a:r>
            <a:endParaRPr lang="cs-CZ" altLang="cs-CZ" sz="2000" b="1" dirty="0"/>
          </a:p>
        </p:txBody>
      </p:sp>
      <p:sp>
        <p:nvSpPr>
          <p:cNvPr id="48" name="Rectangle 44"/>
          <p:cNvSpPr>
            <a:spLocks noChangeArrowheads="1"/>
          </p:cNvSpPr>
          <p:nvPr/>
        </p:nvSpPr>
        <p:spPr bwMode="auto">
          <a:xfrm>
            <a:off x="3720068" y="5582798"/>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smtClean="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4644008" y="4958367"/>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ástupný symbol pro číslo snímku 7"/>
          <p:cNvSpPr>
            <a:spLocks noGrp="1"/>
          </p:cNvSpPr>
          <p:nvPr>
            <p:ph type="sldNum" sz="quarter" idx="12"/>
          </p:nvPr>
        </p:nvSpPr>
        <p:spPr/>
        <p:txBody>
          <a:bodyPr/>
          <a:lstStyle/>
          <a:p>
            <a:fld id="{386FF7BF-90D5-4328-A7D3-83853A676C7B}" type="slidenum">
              <a:rPr lang="cs-CZ" smtClean="0"/>
              <a:pPr/>
              <a:t>8</a:t>
            </a:fld>
            <a:endParaRPr lang="cs-CZ"/>
          </a:p>
        </p:txBody>
      </p:sp>
      <p:sp>
        <p:nvSpPr>
          <p:cNvPr id="21" name="TextovéPole 20"/>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Tree>
    <p:extLst>
      <p:ext uri="{BB962C8B-B14F-4D97-AF65-F5344CB8AC3E}">
        <p14:creationId xmlns:p14="http://schemas.microsoft.com/office/powerpoint/2010/main" val="84590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r>
              <a:rPr lang="cs-CZ" altLang="cs-CZ" sz="2800" b="1" dirty="0" smtClean="0"/>
              <a:t>Cíl: </a:t>
            </a:r>
            <a:r>
              <a:rPr lang="cs-CZ" altLang="cs-CZ" sz="2800" dirty="0" smtClean="0"/>
              <a:t>Vč</a:t>
            </a:r>
            <a:r>
              <a:rPr lang="cs-CZ" sz="2800" dirty="0" smtClean="0"/>
              <a:t>lenit </a:t>
            </a:r>
            <a:r>
              <a:rPr lang="cs-CZ" sz="2800" dirty="0"/>
              <a:t>ochranu životního prostředí do rozvojových projektů, programů a politik a politiku ochrany životního prostředí inkorporovat do rozhodovacích procesů v souladu se zásadou prevence, tj. v co nejrannější fázi, kdy je již možné vlivy posoudit a zároveň je rozhodováním ovlivnit</a:t>
            </a:r>
            <a:r>
              <a:rPr lang="cs-CZ" sz="2800" dirty="0" smtClean="0"/>
              <a:t>.</a:t>
            </a:r>
          </a:p>
          <a:p>
            <a:pPr marL="0" indent="0" algn="just">
              <a:buNone/>
            </a:pPr>
            <a:endParaRPr lang="cs-CZ" sz="2800" dirty="0"/>
          </a:p>
          <a:p>
            <a:r>
              <a:rPr lang="cs-CZ" sz="2800" b="1" dirty="0"/>
              <a:t>Účel: </a:t>
            </a:r>
            <a:r>
              <a:rPr lang="cs-CZ" sz="2800" dirty="0"/>
              <a:t>Získat objektivní odborný podklad pro vydání rozhodnutí podle zvláštních předpisů (stavební zákon, vodní zákon, horní zákon apod.), přispět k trvale udržitelnému </a:t>
            </a:r>
            <a:r>
              <a:rPr lang="cs-CZ" sz="2800" dirty="0" smtClean="0"/>
              <a:t>rozvoji.</a:t>
            </a:r>
            <a:endParaRPr lang="en-US" altLang="cs-CZ" sz="2800" i="1" dirty="0"/>
          </a:p>
          <a:p>
            <a:pPr marL="0" indent="0">
              <a:buNone/>
            </a:pPr>
            <a:endParaRPr lang="cs-CZ" altLang="cs-CZ" sz="2800" i="1" dirty="0" smtClean="0"/>
          </a:p>
          <a:p>
            <a:pPr marL="0" indent="0">
              <a:buNone/>
            </a:pPr>
            <a:endParaRPr lang="en-GB" altLang="cs-CZ" sz="2800" i="1" dirty="0"/>
          </a:p>
          <a:p>
            <a:endParaRPr lang="cs-CZ" sz="27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25. října 2019</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9</a:t>
            </a:fld>
            <a:endParaRPr lang="cs-CZ"/>
          </a:p>
        </p:txBody>
      </p:sp>
    </p:spTree>
    <p:extLst>
      <p:ext uri="{BB962C8B-B14F-4D97-AF65-F5344CB8AC3E}">
        <p14:creationId xmlns:p14="http://schemas.microsoft.com/office/powerpoint/2010/main" val="187324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6818</TotalTime>
  <Words>5468</Words>
  <Application>Microsoft Office PowerPoint</Application>
  <PresentationFormat>Předvádění na obrazovce (4:3)</PresentationFormat>
  <Paragraphs>740</Paragraphs>
  <Slides>62</Slides>
  <Notes>15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62</vt:i4>
      </vt:variant>
    </vt:vector>
  </HeadingPairs>
  <TitlesOfParts>
    <vt:vector size="69" baseType="lpstr">
      <vt:lpstr>Arial</vt:lpstr>
      <vt:lpstr>Calibri</vt:lpstr>
      <vt:lpstr>Times New Roman</vt:lpstr>
      <vt:lpstr>Verdana</vt:lpstr>
      <vt:lpstr>Wingdings</vt:lpstr>
      <vt:lpstr>Wingdings 2</vt:lpstr>
      <vt:lpstr>Motiv systému Office</vt:lpstr>
      <vt:lpstr>Řešení střetů zájmů v území 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dc:title>
  <dc:creator>Dominik Židek</dc:creator>
  <cp:lastModifiedBy>Židek Dominik</cp:lastModifiedBy>
  <cp:revision>190</cp:revision>
  <cp:lastPrinted>2017-02-08T01:08:34Z</cp:lastPrinted>
  <dcterms:created xsi:type="dcterms:W3CDTF">2014-09-07T21:44:03Z</dcterms:created>
  <dcterms:modified xsi:type="dcterms:W3CDTF">2019-10-25T08:03:21Z</dcterms:modified>
</cp:coreProperties>
</file>