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80" r:id="rId5"/>
    <p:sldId id="279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6" r:id="rId19"/>
    <p:sldId id="28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regioj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Y5OAz4vIA" TargetMode="External"/><Relationship Id="rId2" Type="http://schemas.openxmlformats.org/officeDocument/2006/relationships/hyperlink" Target="https://www.youtube.com/watch?v=O7iGZ9hpPj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taMdu55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businessnews.com/financial-glossary/servi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brand.com/best-brands/best-global-brands/2019/rank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5B775-5E83-48FE-9E8D-96A5A051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noProof="0" dirty="0"/>
              <a:t>Marketing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Lawyers</a:t>
            </a:r>
            <a:r>
              <a:rPr lang="cs-CZ" noProof="0" dirty="0"/>
              <a:t> - </a:t>
            </a:r>
            <a:r>
              <a:rPr lang="cs-CZ" noProof="0" dirty="0" err="1"/>
              <a:t>Seminar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33F5E-47F9-40C2-834F-A8C3D3E70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4887A-20D3-46F1-9BA2-8D96914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558CAE-6F50-4BBB-9E49-2A7A531D7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Romana Buzková</a:t>
            </a:r>
          </a:p>
          <a:p>
            <a:pPr algn="r"/>
            <a:r>
              <a:rPr lang="cs-CZ" i="1" dirty="0"/>
              <a:t>Romana.Buzkova@law.muni.cz</a:t>
            </a:r>
          </a:p>
        </p:txBody>
      </p:sp>
    </p:spTree>
    <p:extLst>
      <p:ext uri="{BB962C8B-B14F-4D97-AF65-F5344CB8AC3E}">
        <p14:creationId xmlns:p14="http://schemas.microsoft.com/office/powerpoint/2010/main" val="213821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87BCC-30B4-420B-97D0-638C691A0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62606-FB9A-4F11-9138-3008259BD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2C2F-F07F-4E01-9C2F-23523ED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RegioJet (Czech </a:t>
            </a:r>
            <a:r>
              <a:rPr lang="cs-CZ" dirty="0" err="1"/>
              <a:t>example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B5F171-9210-4280-BB3D-BBC5BE84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https://www.regiojet.com/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EA7BC-8E3A-4C39-8632-02587506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5" y="3533775"/>
            <a:ext cx="4758661" cy="1224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6CB510-266A-49BD-8EF0-1F654E1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955"/>
            <a:ext cx="5760031" cy="32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C544B-8C8B-484C-BE2B-C5CBBFB8A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DEC656-8E65-4FE5-B919-E530DCBB5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1B716E-93C3-4D0A-B8BC-341F32F4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story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8A96-E296-4109-9419-84E7AB5E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Find</a:t>
            </a:r>
            <a:r>
              <a:rPr lang="cs-CZ" dirty="0"/>
              <a:t> a (</a:t>
            </a:r>
            <a:r>
              <a:rPr lang="cs-CZ" dirty="0" err="1"/>
              <a:t>successful</a:t>
            </a:r>
            <a:r>
              <a:rPr lang="cs-CZ" dirty="0"/>
              <a:t>)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country.</a:t>
            </a:r>
          </a:p>
          <a:p>
            <a:r>
              <a:rPr lang="cs-CZ" dirty="0" err="1"/>
              <a:t>Prepare</a:t>
            </a:r>
            <a:r>
              <a:rPr lang="cs-CZ" dirty="0"/>
              <a:t>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.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special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not </a:t>
            </a:r>
            <a:r>
              <a:rPr lang="cs-CZ" dirty="0" err="1"/>
              <a:t>like</a:t>
            </a:r>
            <a:r>
              <a:rPr lang="cs-CZ" dirty="0"/>
              <a:t>?</a:t>
            </a:r>
          </a:p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any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4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C6F1F-1EE9-42F6-A229-CBFEDEAF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0F8212-201C-4DD6-88ED-42C44D919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F31D5-0FD3-4FAA-96C1-733C7DF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Service</a:t>
            </a:r>
            <a:r>
              <a:rPr lang="cs-CZ" dirty="0"/>
              <a:t> marketing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67E094-61A3-4B9C-8C7A-1210F7580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ways</a:t>
            </a:r>
            <a:r>
              <a:rPr lang="cs-CZ" dirty="0"/>
              <a:t> to market a </a:t>
            </a:r>
            <a:r>
              <a:rPr lang="cs-CZ" dirty="0" err="1"/>
              <a:t>service</a:t>
            </a:r>
            <a:r>
              <a:rPr lang="cs-CZ" dirty="0"/>
              <a:t> business: </a:t>
            </a:r>
            <a:r>
              <a:rPr lang="cs-CZ" dirty="0">
                <a:hlinkClick r:id="rId2"/>
              </a:rPr>
              <a:t>https://www.youtube.com/watch?v=O7iGZ9hpPjg</a:t>
            </a:r>
            <a:r>
              <a:rPr lang="cs-CZ" dirty="0"/>
              <a:t> </a:t>
            </a:r>
          </a:p>
          <a:p>
            <a:r>
              <a:rPr lang="cs-CZ" dirty="0" err="1"/>
              <a:t>Service</a:t>
            </a:r>
            <a:r>
              <a:rPr lang="cs-CZ" dirty="0"/>
              <a:t> marketing triangle: </a:t>
            </a:r>
            <a:r>
              <a:rPr lang="cs-CZ" dirty="0">
                <a:hlinkClick r:id="rId3"/>
              </a:rPr>
              <a:t>https://www.youtube.com/watch?v=BhY5OAz4vIA</a:t>
            </a:r>
            <a:r>
              <a:rPr lang="cs-CZ" dirty="0"/>
              <a:t>  </a:t>
            </a:r>
          </a:p>
          <a:p>
            <a:r>
              <a:rPr lang="cs-CZ" dirty="0" err="1"/>
              <a:t>Discussion</a:t>
            </a:r>
            <a:r>
              <a:rPr lang="cs-CZ" dirty="0"/>
              <a:t> 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marketing </a:t>
            </a:r>
            <a:r>
              <a:rPr lang="cs-CZ" dirty="0" err="1"/>
              <a:t>strategy</a:t>
            </a:r>
            <a:r>
              <a:rPr lang="cs-CZ" dirty="0"/>
              <a:t> of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9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1FCE4-2CB6-4992-AD66-F6F0329B5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D75E0-A284-448F-828A-8BC35BAE9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EFF7A-D457-4A3A-B32C-B8B5FACB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7853CC-F71C-4CAC-8837-F141940B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/>
              <a:t>verything</a:t>
            </a:r>
            <a:r>
              <a:rPr lang="en-US" dirty="0"/>
              <a:t> what </a:t>
            </a:r>
            <a:r>
              <a:rPr lang="cs-CZ" dirty="0"/>
              <a:t>a </a:t>
            </a:r>
            <a:r>
              <a:rPr lang="en-US" dirty="0"/>
              <a:t>company does for </a:t>
            </a:r>
            <a:r>
              <a:rPr lang="en-US" dirty="0">
                <a:solidFill>
                  <a:schemeClr val="accent2"/>
                </a:solidFill>
              </a:rPr>
              <a:t>satisfaction</a:t>
            </a:r>
            <a:r>
              <a:rPr lang="en-US" dirty="0"/>
              <a:t> of its customers</a:t>
            </a:r>
            <a:r>
              <a:rPr lang="cs-CZ" dirty="0"/>
              <a:t>.</a:t>
            </a:r>
          </a:p>
          <a:p>
            <a:r>
              <a:rPr lang="cs-CZ" dirty="0"/>
              <a:t>H</a:t>
            </a:r>
            <a:r>
              <a:rPr lang="en-US" dirty="0" err="1"/>
              <a:t>elp</a:t>
            </a:r>
            <a:r>
              <a:rPr lang="cs-CZ" dirty="0"/>
              <a:t>s</a:t>
            </a:r>
            <a:r>
              <a:rPr lang="en-US" dirty="0"/>
              <a:t> to gain </a:t>
            </a:r>
            <a:r>
              <a:rPr lang="en-US" dirty="0">
                <a:solidFill>
                  <a:schemeClr val="accent2"/>
                </a:solidFill>
              </a:rPr>
              <a:t>higher profit </a:t>
            </a:r>
            <a:r>
              <a:rPr lang="en-US" dirty="0"/>
              <a:t>from sold products</a:t>
            </a:r>
            <a:r>
              <a:rPr lang="cs-CZ" dirty="0"/>
              <a:t>.</a:t>
            </a:r>
          </a:p>
          <a:p>
            <a:r>
              <a:rPr lang="en-US" dirty="0"/>
              <a:t>Customer services can be also an important </a:t>
            </a:r>
            <a:r>
              <a:rPr lang="en-US" dirty="0">
                <a:solidFill>
                  <a:schemeClr val="accent2"/>
                </a:solidFill>
              </a:rPr>
              <a:t>competitive advantage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matters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https://www.youtube.com/watch?v=nxtaMdu55Ug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9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3717D-F002-4F20-A213-90773818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ED8D9-10BB-4E91-B1FB-5618C388C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04140-F654-4892-BD00-4D6EDC2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24DFDA-6870-4ED2-B6B1-0511ED9E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May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by a person </a:t>
            </a:r>
            <a:r>
              <a:rPr lang="cs-CZ" dirty="0" err="1"/>
              <a:t>or</a:t>
            </a:r>
            <a:r>
              <a:rPr lang="cs-CZ" dirty="0"/>
              <a:t> by </a:t>
            </a:r>
            <a:r>
              <a:rPr lang="cs-CZ" dirty="0" err="1"/>
              <a:t>automated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.</a:t>
            </a:r>
          </a:p>
          <a:p>
            <a:r>
              <a:rPr lang="cs-CZ" dirty="0" err="1"/>
              <a:t>Understanding</a:t>
            </a:r>
            <a:r>
              <a:rPr lang="cs-CZ" dirty="0"/>
              <a:t> of </a:t>
            </a:r>
            <a:r>
              <a:rPr lang="cs-CZ" dirty="0" err="1"/>
              <a:t>customers</a:t>
            </a:r>
            <a:r>
              <a:rPr lang="cs-CZ" dirty="0"/>
              <a:t>' </a:t>
            </a:r>
            <a:r>
              <a:rPr lang="cs-CZ" dirty="0" err="1"/>
              <a:t>needs</a:t>
            </a:r>
            <a:r>
              <a:rPr lang="cs-CZ" dirty="0"/>
              <a:t> and </a:t>
            </a:r>
            <a:r>
              <a:rPr lang="cs-CZ" dirty="0" err="1"/>
              <a:t>wishes</a:t>
            </a:r>
            <a:r>
              <a:rPr lang="cs-CZ" dirty="0"/>
              <a:t>.</a:t>
            </a:r>
          </a:p>
          <a:p>
            <a:r>
              <a:rPr lang="cs-CZ" dirty="0"/>
              <a:t>I</a:t>
            </a:r>
            <a:r>
              <a:rPr lang="en-US" dirty="0" err="1"/>
              <a:t>nfluence</a:t>
            </a:r>
            <a:r>
              <a:rPr lang="cs-CZ" dirty="0"/>
              <a:t>s</a:t>
            </a:r>
            <a:r>
              <a:rPr lang="en-US" dirty="0"/>
              <a:t> emotional experiences from purchase and help</a:t>
            </a:r>
            <a:r>
              <a:rPr lang="cs-CZ" dirty="0"/>
              <a:t>s</a:t>
            </a:r>
            <a:r>
              <a:rPr lang="en-US" dirty="0"/>
              <a:t> to increase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satisfaction</a:t>
            </a:r>
            <a:r>
              <a:rPr lang="cs-CZ" dirty="0"/>
              <a:t> of </a:t>
            </a:r>
            <a:r>
              <a:rPr lang="cs-CZ" dirty="0" err="1"/>
              <a:t>customers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 err="1"/>
              <a:t>Generates</a:t>
            </a:r>
            <a:r>
              <a:rPr lang="cs-CZ" dirty="0"/>
              <a:t> </a:t>
            </a:r>
            <a:r>
              <a:rPr lang="cs-CZ" dirty="0" err="1"/>
              <a:t>income</a:t>
            </a:r>
            <a:r>
              <a:rPr lang="cs-CZ" dirty="0"/>
              <a:t> and </a:t>
            </a:r>
            <a:r>
              <a:rPr lang="cs-CZ" dirty="0" err="1"/>
              <a:t>revenue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CDB27-247E-47F9-9D24-302B3D30C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898A35-B9E2-4FB5-AA0B-1EE3CBE31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562E1-695D-4B74-A1E4-7FC8475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B20E1-483C-40D1-9566-00680A81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, </a:t>
            </a:r>
            <a:r>
              <a:rPr lang="cs-CZ" dirty="0" err="1"/>
              <a:t>during</a:t>
            </a:r>
            <a:r>
              <a:rPr lang="cs-CZ" dirty="0"/>
              <a:t> and </a:t>
            </a:r>
            <a:r>
              <a:rPr lang="cs-CZ" dirty="0" err="1"/>
              <a:t>after</a:t>
            </a:r>
            <a:r>
              <a:rPr lang="cs-CZ" dirty="0"/>
              <a:t> the </a:t>
            </a:r>
            <a:r>
              <a:rPr lang="cs-CZ" dirty="0" err="1"/>
              <a:t>purchase</a:t>
            </a:r>
            <a:r>
              <a:rPr lang="cs-CZ" dirty="0"/>
              <a:t>.</a:t>
            </a:r>
          </a:p>
          <a:p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Providing</a:t>
            </a:r>
            <a:r>
              <a:rPr lang="cs-CZ" dirty="0"/>
              <a:t> s</a:t>
            </a:r>
            <a:r>
              <a:rPr lang="en-US" dirty="0" err="1"/>
              <a:t>ufficient</a:t>
            </a:r>
            <a:r>
              <a:rPr lang="en-US" dirty="0"/>
              <a:t> information about the company and its products</a:t>
            </a:r>
            <a:endParaRPr lang="cs-CZ" dirty="0"/>
          </a:p>
          <a:p>
            <a:pPr lvl="1"/>
            <a:r>
              <a:rPr lang="cs-CZ" dirty="0" err="1"/>
              <a:t>Payment</a:t>
            </a:r>
            <a:r>
              <a:rPr lang="cs-CZ" dirty="0"/>
              <a:t> </a:t>
            </a:r>
            <a:r>
              <a:rPr lang="cs-CZ" dirty="0" err="1"/>
              <a:t>options</a:t>
            </a:r>
            <a:endParaRPr lang="cs-CZ" dirty="0"/>
          </a:p>
          <a:p>
            <a:pPr lvl="1"/>
            <a:r>
              <a:rPr lang="en-US" dirty="0"/>
              <a:t>Transport and packaging of products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customers</a:t>
            </a:r>
            <a:r>
              <a:rPr lang="cs-CZ" dirty="0"/>
              <a:t>' </a:t>
            </a:r>
            <a:r>
              <a:rPr lang="cs-CZ" dirty="0" err="1"/>
              <a:t>preferences</a:t>
            </a:r>
            <a:endParaRPr lang="cs-CZ" dirty="0"/>
          </a:p>
          <a:p>
            <a:pPr lvl="1"/>
            <a:r>
              <a:rPr lang="cs-CZ" dirty="0" err="1"/>
              <a:t>Maintenance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pPr lvl="1"/>
            <a:r>
              <a:rPr lang="cs-CZ" dirty="0"/>
              <a:t>Free </a:t>
            </a:r>
            <a:r>
              <a:rPr lang="cs-CZ" dirty="0" err="1"/>
              <a:t>phone</a:t>
            </a:r>
            <a:r>
              <a:rPr lang="cs-CZ" dirty="0"/>
              <a:t> </a:t>
            </a:r>
            <a:r>
              <a:rPr lang="cs-CZ" dirty="0" err="1"/>
              <a:t>connection</a:t>
            </a:r>
            <a:endParaRPr lang="cs-CZ" dirty="0"/>
          </a:p>
          <a:p>
            <a:pPr lvl="1"/>
            <a:r>
              <a:rPr lang="cs-CZ" dirty="0"/>
              <a:t>Online helpdesk</a:t>
            </a:r>
          </a:p>
          <a:p>
            <a:pPr lvl="1"/>
            <a:r>
              <a:rPr lang="cs-CZ" dirty="0" err="1"/>
              <a:t>Others</a:t>
            </a:r>
            <a:endParaRPr lang="cs-CZ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1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40E9F-C2D7-4B24-9822-5EE58F71B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9D15E9-00D3-42AC-AB04-2F68782B9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C6541C-C047-4C18-B8DF-4FDCF2D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D3F03-DF8C-4710-A42D-E858D216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offer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>
                <a:solidFill>
                  <a:schemeClr val="accent2"/>
                </a:solidFill>
              </a:rPr>
              <a:t>Know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your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product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(do not </a:t>
            </a:r>
            <a:r>
              <a:rPr lang="cs-CZ" dirty="0" err="1"/>
              <a:t>leave</a:t>
            </a:r>
            <a:r>
              <a:rPr lang="cs-CZ" dirty="0"/>
              <a:t> a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unanswerened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).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>
                <a:solidFill>
                  <a:schemeClr val="accent2"/>
                </a:solidFill>
              </a:rPr>
              <a:t>Body </a:t>
            </a:r>
            <a:r>
              <a:rPr lang="cs-CZ" dirty="0" err="1">
                <a:solidFill>
                  <a:schemeClr val="accent2"/>
                </a:solidFill>
              </a:rPr>
              <a:t>language</a:t>
            </a:r>
            <a:r>
              <a:rPr lang="cs-CZ" dirty="0">
                <a:solidFill>
                  <a:schemeClr val="accent2"/>
                </a:solidFill>
              </a:rPr>
              <a:t>/</a:t>
            </a:r>
            <a:r>
              <a:rPr lang="cs-CZ" dirty="0" err="1">
                <a:solidFill>
                  <a:schemeClr val="accent2"/>
                </a:solidFill>
              </a:rPr>
              <a:t>communication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(smile,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).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>
                <a:solidFill>
                  <a:schemeClr val="accent2"/>
                </a:solidFill>
              </a:rPr>
              <a:t>Anticipate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customers</a:t>
            </a:r>
            <a:r>
              <a:rPr lang="cs-CZ" dirty="0">
                <a:solidFill>
                  <a:schemeClr val="accent2"/>
                </a:solidFill>
              </a:rPr>
              <a:t>‘ </a:t>
            </a:r>
            <a:r>
              <a:rPr lang="cs-CZ" dirty="0" err="1">
                <a:solidFill>
                  <a:schemeClr val="accent2"/>
                </a:solidFill>
              </a:rPr>
              <a:t>needs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(go </a:t>
            </a:r>
            <a:r>
              <a:rPr lang="cs-CZ" dirty="0" err="1"/>
              <a:t>the</a:t>
            </a:r>
            <a:r>
              <a:rPr lang="cs-CZ" dirty="0"/>
              <a:t> extra mile).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94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5144F-9D44-4AFA-926B-5472EFC5C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14E81-499A-408F-A896-4F5768BE5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20DC1-FCB2-4AAB-B984-BF38E50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Tasks</a:t>
            </a:r>
            <a:r>
              <a:rPr lang="cs-CZ" dirty="0"/>
              <a:t> in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6C927B-82BB-43CA-B196-E47A992F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any </a:t>
            </a:r>
            <a:r>
              <a:rPr lang="cs-CZ" dirty="0" err="1"/>
              <a:t>kind</a:t>
            </a:r>
            <a:r>
              <a:rPr lang="cs-CZ" dirty="0"/>
              <a:t> of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in </a:t>
            </a:r>
            <a:r>
              <a:rPr lang="cs-CZ" dirty="0" err="1"/>
              <a:t>addition</a:t>
            </a:r>
            <a:r>
              <a:rPr lang="cs-CZ" dirty="0"/>
              <a:t> to standard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.</a:t>
            </a:r>
          </a:p>
          <a:p>
            <a:r>
              <a:rPr lang="cs-CZ" dirty="0"/>
              <a:t>Try to </a:t>
            </a:r>
            <a:r>
              <a:rPr lang="cs-CZ" dirty="0" err="1"/>
              <a:t>find</a:t>
            </a:r>
            <a:r>
              <a:rPr lang="cs-CZ" dirty="0"/>
              <a:t> a </a:t>
            </a:r>
            <a:r>
              <a:rPr lang="cs-CZ" dirty="0" err="1"/>
              <a:t>legal</a:t>
            </a:r>
            <a:r>
              <a:rPr lang="cs-CZ" dirty="0"/>
              <a:t> office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country </a:t>
            </a:r>
            <a:r>
              <a:rPr lang="cs-CZ" dirty="0" err="1"/>
              <a:t>which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(</a:t>
            </a:r>
            <a:r>
              <a:rPr lang="cs-CZ" dirty="0" err="1"/>
              <a:t>accompanying</a:t>
            </a:r>
            <a:r>
              <a:rPr lang="cs-CZ" dirty="0"/>
              <a:t>) </a:t>
            </a:r>
            <a:r>
              <a:rPr lang="cs-CZ" dirty="0" err="1"/>
              <a:t>services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7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6BD618-E03B-4900-A0A6-99D83F2D9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DC053-8130-4F9C-AD5B-4791BEEF3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58AB97-6ABF-4952-8E2B-236FE142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249084A-9310-4402-9252-53326DBF1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" b="7899"/>
          <a:stretch/>
        </p:blipFill>
        <p:spPr>
          <a:xfrm>
            <a:off x="3905250" y="1692275"/>
            <a:ext cx="4381500" cy="4229743"/>
          </a:xfrm>
        </p:spPr>
      </p:pic>
    </p:spTree>
    <p:extLst>
      <p:ext uri="{BB962C8B-B14F-4D97-AF65-F5344CB8AC3E}">
        <p14:creationId xmlns:p14="http://schemas.microsoft.com/office/powerpoint/2010/main" val="410373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C1ABC-550D-4CF3-B0B0-B5BB2B92F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7E62-52DC-40CE-B7A1-AFBF30735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EC0C4-B166-40B7-8AC5-E4535C5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5A9977-9AFF-42BA-A6A3-61DB0419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Lucie Kaňovská: </a:t>
            </a:r>
            <a:r>
              <a:rPr lang="cs-CZ" dirty="0" err="1"/>
              <a:t>Service</a:t>
            </a:r>
            <a:r>
              <a:rPr lang="cs-CZ" dirty="0"/>
              <a:t> Marketing, 2017 (Brno University of Technology, </a:t>
            </a:r>
            <a:r>
              <a:rPr lang="cs-CZ" dirty="0" err="1"/>
              <a:t>Faculty</a:t>
            </a:r>
            <a:r>
              <a:rPr lang="cs-CZ" dirty="0"/>
              <a:t> of Business and Management)</a:t>
            </a:r>
          </a:p>
          <a:p>
            <a:r>
              <a:rPr lang="cs-CZ" dirty="0">
                <a:hlinkClick r:id="rId2"/>
              </a:rPr>
              <a:t>https://marketbusinessnews.com/financial-glossary/services/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3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6492F-11B8-49B4-82A5-31C234BB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B18C1-529B-4DD7-9D58-40DFCABB0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EFB20-0189-4948-8217-39218424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Seminar</a:t>
            </a:r>
            <a:r>
              <a:rPr lang="cs-CZ" dirty="0"/>
              <a:t> 2 </a:t>
            </a:r>
            <a:r>
              <a:rPr lang="cs-CZ" dirty="0" err="1"/>
              <a:t>December</a:t>
            </a:r>
            <a:r>
              <a:rPr lang="cs-CZ" dirty="0"/>
              <a:t> 2019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7BFF8-1F33-45EA-92A0-AC6C95C7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Services</a:t>
            </a:r>
            <a:r>
              <a:rPr lang="cs-CZ" dirty="0"/>
              <a:t>,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brands</a:t>
            </a:r>
            <a:endParaRPr lang="cs-CZ" dirty="0"/>
          </a:p>
          <a:p>
            <a:r>
              <a:rPr lang="cs-CZ" dirty="0" err="1"/>
              <a:t>Successful</a:t>
            </a:r>
            <a:r>
              <a:rPr lang="cs-CZ" dirty="0"/>
              <a:t> </a:t>
            </a:r>
            <a:r>
              <a:rPr lang="cs-CZ" dirty="0" err="1"/>
              <a:t>examples</a:t>
            </a:r>
            <a:endParaRPr lang="cs-CZ" dirty="0"/>
          </a:p>
          <a:p>
            <a:r>
              <a:rPr lang="cs-CZ" dirty="0" err="1"/>
              <a:t>Service</a:t>
            </a:r>
            <a:r>
              <a:rPr lang="cs-CZ" dirty="0"/>
              <a:t> marketing</a:t>
            </a:r>
          </a:p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  <a:p>
            <a:r>
              <a:rPr lang="cs-CZ" dirty="0" err="1"/>
              <a:t>Services</a:t>
            </a:r>
            <a:r>
              <a:rPr lang="cs-CZ" dirty="0"/>
              <a:t> in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8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1D365-0554-4FBE-95C3-5539D991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28631-4E3F-403D-9492-1C69F8CDE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9177A-C8AA-4EDF-9C05-DAEC24A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service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D70F9-E031-4753-B9D3-0D448C8F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 err="1"/>
              <a:t>ny</a:t>
            </a:r>
            <a:r>
              <a:rPr lang="en-US" dirty="0"/>
              <a:t> act or performance that one party can offer to another that is essentially </a:t>
            </a:r>
            <a:r>
              <a:rPr lang="en-US" dirty="0">
                <a:solidFill>
                  <a:srgbClr val="FF3300"/>
                </a:solidFill>
              </a:rPr>
              <a:t>intangible</a:t>
            </a:r>
            <a:r>
              <a:rPr lang="en-US" dirty="0"/>
              <a:t> and does </a:t>
            </a:r>
            <a:r>
              <a:rPr lang="en-US" dirty="0">
                <a:solidFill>
                  <a:srgbClr val="FF3300"/>
                </a:solidFill>
              </a:rPr>
              <a:t>not result in the ownership</a:t>
            </a:r>
            <a:r>
              <a:rPr lang="en-US" dirty="0"/>
              <a:t> of anything. Its production may or may not be tied to a physical product </a:t>
            </a:r>
            <a:r>
              <a:rPr lang="cs-CZ" dirty="0"/>
              <a:t>(Kotler 1994).</a:t>
            </a:r>
          </a:p>
          <a:p>
            <a:r>
              <a:rPr lang="cs-CZ" dirty="0" err="1"/>
              <a:t>Service-based</a:t>
            </a:r>
            <a:r>
              <a:rPr lang="cs-CZ" dirty="0"/>
              <a:t> business x </a:t>
            </a:r>
            <a:r>
              <a:rPr lang="cs-CZ" dirty="0" err="1"/>
              <a:t>product-based</a:t>
            </a:r>
            <a:r>
              <a:rPr lang="cs-CZ" dirty="0"/>
              <a:t> business.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08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65F04-AE1E-46B5-816C-73360C22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32573-D2C7-40A6-B9B5-2D279C5C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A10858-31EE-42ED-9D88-B69C5EF9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Service</a:t>
            </a:r>
            <a:r>
              <a:rPr lang="cs-CZ" dirty="0"/>
              <a:t> x </a:t>
            </a:r>
            <a:r>
              <a:rPr lang="cs-CZ" dirty="0" err="1"/>
              <a:t>product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28C427F-6928-4293-B5FF-7C910E30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462763" cy="41402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BA584C-787F-4E93-A71C-4CA8A235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75" y="531594"/>
            <a:ext cx="48482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6DE4C-451D-4095-9A78-FCF6804F0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07776-17A3-4632-8F22-DFE7F73FB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E22378F1-6289-44CB-9022-1A8FF64587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B45E8B-0363-4C0F-9793-1399BC5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BF7445F7-FDC0-43C7-9FCE-3BCD3699F4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34F581E-4C2E-4701-BE13-43C86594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Accounting</a:t>
            </a:r>
            <a:endParaRPr lang="cs-CZ" dirty="0"/>
          </a:p>
          <a:p>
            <a:r>
              <a:rPr lang="cs-CZ" dirty="0" err="1"/>
              <a:t>Advertising</a:t>
            </a:r>
            <a:endParaRPr lang="cs-CZ" dirty="0"/>
          </a:p>
          <a:p>
            <a:r>
              <a:rPr lang="cs-CZ" dirty="0"/>
              <a:t>Banking and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Communications</a:t>
            </a:r>
          </a:p>
          <a:p>
            <a:r>
              <a:rPr lang="cs-CZ" dirty="0" err="1"/>
              <a:t>Consulting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and </a:t>
            </a:r>
            <a:r>
              <a:rPr lang="cs-CZ" dirty="0" err="1"/>
              <a:t>training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095AF59-DFEF-4EB2-8189-F868E830024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 err="1"/>
              <a:t>Health</a:t>
            </a:r>
            <a:r>
              <a:rPr lang="cs-CZ" dirty="0"/>
              <a:t> care </a:t>
            </a:r>
          </a:p>
          <a:p>
            <a:r>
              <a:rPr lang="cs-CZ" dirty="0"/>
              <a:t>Leasing</a:t>
            </a:r>
          </a:p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 err="1"/>
              <a:t>Maintenance</a:t>
            </a:r>
            <a:r>
              <a:rPr lang="cs-CZ" dirty="0"/>
              <a:t> and </a:t>
            </a:r>
            <a:r>
              <a:rPr lang="cs-CZ" dirty="0" err="1"/>
              <a:t>repair</a:t>
            </a:r>
            <a:endParaRPr lang="cs-CZ" dirty="0"/>
          </a:p>
          <a:p>
            <a:r>
              <a:rPr lang="cs-CZ" dirty="0"/>
              <a:t>Management and catering</a:t>
            </a:r>
          </a:p>
          <a:p>
            <a:r>
              <a:rPr lang="cs-CZ" dirty="0" err="1"/>
              <a:t>Publishing</a:t>
            </a:r>
            <a:endParaRPr lang="cs-CZ" dirty="0"/>
          </a:p>
          <a:p>
            <a:r>
              <a:rPr lang="cs-CZ" dirty="0" err="1"/>
              <a:t>Transportation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0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3591-47FA-43CA-8F96-43423E9F0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24831-307A-4ADD-8FE4-89FA67BB1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FCB9A6-30EA-4140-A400-699846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EE88DA-B6DA-4C0D-A12A-F7E47ABA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Services</a:t>
            </a:r>
            <a:r>
              <a:rPr lang="cs-CZ" dirty="0"/>
              <a:t> play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role in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of business – </a:t>
            </a:r>
            <a:r>
              <a:rPr lang="cs-CZ" dirty="0" err="1"/>
              <a:t>we</a:t>
            </a:r>
            <a:r>
              <a:rPr lang="cs-CZ" dirty="0"/>
              <a:t> live in a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. </a:t>
            </a:r>
          </a:p>
          <a:p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sector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largest</a:t>
            </a:r>
            <a:r>
              <a:rPr lang="cs-CZ" dirty="0"/>
              <a:t> </a:t>
            </a:r>
            <a:r>
              <a:rPr lang="cs-CZ" dirty="0" err="1"/>
              <a:t>sector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</a:t>
            </a:r>
          </a:p>
          <a:p>
            <a:r>
              <a:rPr lang="en-US" dirty="0"/>
              <a:t>Today, over two-thirds of GDP and four-fifths of employment in the</a:t>
            </a:r>
            <a:r>
              <a:rPr lang="cs-CZ" dirty="0"/>
              <a:t> </a:t>
            </a:r>
            <a:r>
              <a:rPr lang="en-US" dirty="0"/>
              <a:t>OECD countries are in the services sector.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C514B7-6578-42C6-AA41-0B3FD5AA3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44056-B016-49F4-ADCB-B82083A4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96019-DBF9-4122-8009-A159D4C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1CE133-B0E6-4289-A1B0-9C414475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9336"/>
          <a:stretch/>
        </p:blipFill>
        <p:spPr>
          <a:xfrm>
            <a:off x="414000" y="1967826"/>
            <a:ext cx="4076700" cy="286067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EB8005-C709-41A2-BCFC-B0F9A16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417069"/>
            <a:ext cx="5149213" cy="2860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2708DB-27CB-403C-9D66-803B8CF3C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429000"/>
            <a:ext cx="3158375" cy="3158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3221DE-2C24-4359-AA68-14EC3FF8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1" y="3879968"/>
            <a:ext cx="3887939" cy="1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9778C-BE40-4068-BF4B-8C89D041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5AE5F-7FB6-4306-9171-1F8CCDB5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B1C209-6F5A-490E-BA66-933BA61C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D1E383-2C61-4EB4-A5EC-2987CB6A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belong</a:t>
            </a:r>
            <a:r>
              <a:rPr lang="cs-CZ" dirty="0"/>
              <a:t> to top 3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https://www.interbrand.com/best-brands/best-global-brands/2019/ranking/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id="{EE0B629B-79DA-48D7-94E3-46DD045AC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171576"/>
            <a:ext cx="2861399" cy="286139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55FACE-CE55-48BC-9AE1-6139F068F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Lawyers</a:t>
            </a:r>
            <a:r>
              <a:rPr lang="cs-CZ" dirty="0"/>
              <a:t> - </a:t>
            </a:r>
            <a:r>
              <a:rPr lang="cs-CZ" dirty="0" err="1"/>
              <a:t>Seminar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D493BB-F755-4E0A-87F3-F9D8D7D18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CCF0C3-8F38-4B1A-9EC5-37C40842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any Czech </a:t>
            </a:r>
            <a:r>
              <a:rPr lang="cs-CZ" dirty="0" err="1"/>
              <a:t>companies</a:t>
            </a:r>
            <a:r>
              <a:rPr lang="cs-CZ" dirty="0"/>
              <a:t>/</a:t>
            </a:r>
            <a:r>
              <a:rPr lang="cs-CZ" dirty="0" err="1"/>
              <a:t>brands</a:t>
            </a:r>
            <a:r>
              <a:rPr lang="cs-CZ" dirty="0"/>
              <a:t>?</a:t>
            </a:r>
          </a:p>
        </p:txBody>
      </p:sp>
      <p:pic>
        <p:nvPicPr>
          <p:cNvPr id="29" name="Zástupný obsah 28">
            <a:extLst>
              <a:ext uri="{FF2B5EF4-FFF2-40B4-BE49-F238E27FC236}">
                <a16:creationId xmlns:a16="http://schemas.microsoft.com/office/drawing/2014/main" id="{9253D1CC-DD6F-44A5-9010-58BF870C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8"/>
          <a:stretch/>
        </p:blipFill>
        <p:spPr>
          <a:xfrm>
            <a:off x="4455525" y="3834644"/>
            <a:ext cx="3341108" cy="2303356"/>
          </a:xfr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2832DB3-28CC-41CC-83BD-E2D4D8EF5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0" y="2267679"/>
            <a:ext cx="4041525" cy="127244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DF529C4-9F81-4A5F-978C-307AE6FA1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33" y="3957163"/>
            <a:ext cx="3662867" cy="206299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3CF9503-D1FC-4145-92C3-391DE2481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25" y="1489699"/>
            <a:ext cx="4259712" cy="26332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517383-C058-422C-BF30-DE517B391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4302862"/>
            <a:ext cx="4700955" cy="13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79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</Template>
  <TotalTime>231</TotalTime>
  <Words>643</Words>
  <Application>Microsoft Office PowerPoint</Application>
  <PresentationFormat>Širokoúhlá obrazovka</PresentationFormat>
  <Paragraphs>125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Marketing for Lawyers</vt:lpstr>
      <vt:lpstr>Seminar 2 December 2019</vt:lpstr>
      <vt:lpstr>What is a service?</vt:lpstr>
      <vt:lpstr>Service x product</vt:lpstr>
      <vt:lpstr>Some examples of services</vt:lpstr>
      <vt:lpstr>Why is it important?</vt:lpstr>
      <vt:lpstr>Examples</vt:lpstr>
      <vt:lpstr>Best global brands </vt:lpstr>
      <vt:lpstr>Do you know any Czech companies/brands?</vt:lpstr>
      <vt:lpstr>RegioJet (Czech example)</vt:lpstr>
      <vt:lpstr>Share your story </vt:lpstr>
      <vt:lpstr>Service marketing</vt:lpstr>
      <vt:lpstr>Customer service</vt:lpstr>
      <vt:lpstr>Customer service</vt:lpstr>
      <vt:lpstr>Customer service</vt:lpstr>
      <vt:lpstr>Customer service</vt:lpstr>
      <vt:lpstr>Tasks in groups </vt:lpstr>
      <vt:lpstr>Thank you for your attention!</vt:lpstr>
      <vt:lpstr>References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Lawyers</dc:title>
  <dc:creator>Romana Buzková</dc:creator>
  <cp:lastModifiedBy>Uživatel systému Windows</cp:lastModifiedBy>
  <cp:revision>123</cp:revision>
  <cp:lastPrinted>1601-01-01T00:00:00Z</cp:lastPrinted>
  <dcterms:created xsi:type="dcterms:W3CDTF">2019-03-10T20:00:05Z</dcterms:created>
  <dcterms:modified xsi:type="dcterms:W3CDTF">2019-12-05T04:41:57Z</dcterms:modified>
</cp:coreProperties>
</file>