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3"/>
  </p:notesMasterIdLst>
  <p:sldIdLst>
    <p:sldId id="256" r:id="rId2"/>
    <p:sldId id="289" r:id="rId3"/>
    <p:sldId id="257" r:id="rId4"/>
    <p:sldId id="259" r:id="rId5"/>
    <p:sldId id="286" r:id="rId6"/>
    <p:sldId id="287" r:id="rId7"/>
    <p:sldId id="288" r:id="rId8"/>
    <p:sldId id="292" r:id="rId9"/>
    <p:sldId id="280" r:id="rId10"/>
    <p:sldId id="279" r:id="rId11"/>
    <p:sldId id="281" r:id="rId12"/>
    <p:sldId id="282" r:id="rId13"/>
    <p:sldId id="283" r:id="rId14"/>
    <p:sldId id="284" r:id="rId15"/>
    <p:sldId id="285" r:id="rId16"/>
    <p:sldId id="268" r:id="rId17"/>
    <p:sldId id="260" r:id="rId18"/>
    <p:sldId id="267" r:id="rId19"/>
    <p:sldId id="261" r:id="rId20"/>
    <p:sldId id="262" r:id="rId21"/>
    <p:sldId id="264" r:id="rId22"/>
    <p:sldId id="269" r:id="rId23"/>
    <p:sldId id="270" r:id="rId24"/>
    <p:sldId id="263" r:id="rId25"/>
    <p:sldId id="271" r:id="rId26"/>
    <p:sldId id="272" r:id="rId27"/>
    <p:sldId id="273" r:id="rId28"/>
    <p:sldId id="274" r:id="rId29"/>
    <p:sldId id="275" r:id="rId30"/>
    <p:sldId id="276" r:id="rId31"/>
    <p:sldId id="278"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0" d="100"/>
          <a:sy n="80" d="100"/>
        </p:scale>
        <p:origin x="12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2956-671F-4D0F-908D-E6D75631F065}" type="datetimeFigureOut">
              <a:rPr lang="cs-CZ" smtClean="0"/>
              <a:t>04.11.2019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E1E8E-BDCB-4A69-8FFF-D227C55E1DDC}" type="slidenum">
              <a:rPr lang="cs-CZ" smtClean="0"/>
              <a:t>‹#›</a:t>
            </a:fld>
            <a:endParaRPr lang="cs-CZ"/>
          </a:p>
        </p:txBody>
      </p:sp>
    </p:spTree>
    <p:extLst>
      <p:ext uri="{BB962C8B-B14F-4D97-AF65-F5344CB8AC3E}">
        <p14:creationId xmlns:p14="http://schemas.microsoft.com/office/powerpoint/2010/main" val="16882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acebook</a:t>
            </a:r>
            <a:r>
              <a:rPr lang="cs-CZ" sz="1200" b="0" i="0" kern="1200" dirty="0">
                <a:solidFill>
                  <a:schemeClr val="tx1"/>
                </a:solidFill>
                <a:effectLst/>
                <a:latin typeface="+mn-lt"/>
                <a:ea typeface="+mn-ea"/>
                <a:cs typeface="+mn-cs"/>
              </a:rPr>
              <a:t>, Google+, LinkedIn, Twitter, Instagram, YouTube, </a:t>
            </a:r>
            <a:r>
              <a:rPr lang="cs-CZ" sz="1200" b="0" i="0" kern="1200" dirty="0" err="1">
                <a:solidFill>
                  <a:schemeClr val="tx1"/>
                </a:solidFill>
                <a:effectLst/>
                <a:latin typeface="+mn-lt"/>
                <a:ea typeface="+mn-ea"/>
                <a:cs typeface="+mn-cs"/>
              </a:rPr>
              <a:t>Pinterest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Reddit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Yelp</a:t>
            </a:r>
            <a:r>
              <a:rPr lang="cs-CZ" sz="1200" b="0" i="0" kern="1200" dirty="0">
                <a:solidFill>
                  <a:schemeClr val="tx1"/>
                </a:solidFill>
                <a:effectLst/>
                <a:latin typeface="+mn-lt"/>
                <a:ea typeface="+mn-ea"/>
                <a:cs typeface="+mn-cs"/>
              </a:rPr>
              <a:t> and </a:t>
            </a:r>
            <a:r>
              <a:rPr lang="cs-CZ" sz="1200" b="0" i="0" kern="1200" dirty="0" err="1">
                <a:solidFill>
                  <a:schemeClr val="tx1"/>
                </a:solidFill>
                <a:effectLst/>
                <a:latin typeface="+mn-lt"/>
                <a:ea typeface="+mn-ea"/>
                <a:cs typeface="+mn-cs"/>
              </a:rPr>
              <a:t>FourSquare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Linked</a:t>
            </a:r>
            <a:r>
              <a:rPr lang="cs-CZ" sz="1200" b="0" i="0" kern="1200" dirty="0">
                <a:solidFill>
                  <a:schemeClr val="tx1"/>
                </a:solidFill>
                <a:effectLst/>
                <a:latin typeface="+mn-lt"/>
                <a:ea typeface="+mn-ea"/>
                <a:cs typeface="+mn-cs"/>
              </a:rPr>
              <a:t> in</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6</a:t>
            </a:fld>
            <a:endParaRPr lang="cs-CZ"/>
          </a:p>
        </p:txBody>
      </p:sp>
    </p:spTree>
    <p:extLst>
      <p:ext uri="{BB962C8B-B14F-4D97-AF65-F5344CB8AC3E}">
        <p14:creationId xmlns:p14="http://schemas.microsoft.com/office/powerpoint/2010/main" val="116069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This takes the form of creating content via webinars, blog posts, guest blogging, and getting out there and physically networking with people</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13</a:t>
            </a:fld>
            <a:endParaRPr lang="cs-CZ"/>
          </a:p>
        </p:txBody>
      </p:sp>
    </p:spTree>
    <p:extLst>
      <p:ext uri="{BB962C8B-B14F-4D97-AF65-F5344CB8AC3E}">
        <p14:creationId xmlns:p14="http://schemas.microsoft.com/office/powerpoint/2010/main" val="83620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11/4/2019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021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11/4/2019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6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11/4/2019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62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11/4/2019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88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11/4/2019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2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11/4/2019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03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11/4/2019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3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11/4/2019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11/4/2019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5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11/4/2019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443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11/4/2019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39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11/4/2019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73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FC4F-2282-4AA5-A292-5FCF0D6BA8BB}"/>
              </a:ext>
            </a:extLst>
          </p:cNvPr>
          <p:cNvPicPr>
            <a:picLocks noChangeAspect="1"/>
          </p:cNvPicPr>
          <p:nvPr/>
        </p:nvPicPr>
        <p:blipFill rotWithShape="1">
          <a:blip r:embed="rId2"/>
          <a:srcRect t="15759" b="39241"/>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DA0BD6-4034-42A5-8B1D-2835DF9B39EB}"/>
              </a:ext>
            </a:extLst>
          </p:cNvPr>
          <p:cNvSpPr>
            <a:spLocks noGrp="1"/>
          </p:cNvSpPr>
          <p:nvPr>
            <p:ph type="ctrTitle"/>
          </p:nvPr>
        </p:nvSpPr>
        <p:spPr>
          <a:xfrm>
            <a:off x="4985517" y="3331444"/>
            <a:ext cx="6470692" cy="1229306"/>
          </a:xfrm>
        </p:spPr>
        <p:txBody>
          <a:bodyPr>
            <a:normAutofit fontScale="90000"/>
          </a:bodyPr>
          <a:lstStyle/>
          <a:p>
            <a:pPr algn="ctr"/>
            <a:r>
              <a:rPr lang="en-US" dirty="0"/>
              <a:t> </a:t>
            </a:r>
            <a:r>
              <a:rPr lang="en-US" sz="4400" dirty="0"/>
              <a:t>Marketing strategies to attract new clients</a:t>
            </a:r>
            <a:endParaRPr lang="cs-CZ" sz="4400" dirty="0">
              <a:solidFill>
                <a:schemeClr val="tx1"/>
              </a:solidFill>
            </a:endParaRPr>
          </a:p>
        </p:txBody>
      </p:sp>
      <p:sp>
        <p:nvSpPr>
          <p:cNvPr id="3" name="Podnadpis 2">
            <a:extLst>
              <a:ext uri="{FF2B5EF4-FFF2-40B4-BE49-F238E27FC236}">
                <a16:creationId xmlns:a16="http://schemas.microsoft.com/office/drawing/2014/main" id="{4B88C9BE-3AFA-474B-A56D-24C5E347A133}"/>
              </a:ext>
            </a:extLst>
          </p:cNvPr>
          <p:cNvSpPr>
            <a:spLocks noGrp="1"/>
          </p:cNvSpPr>
          <p:nvPr>
            <p:ph type="subTitle" idx="1"/>
          </p:nvPr>
        </p:nvSpPr>
        <p:spPr>
          <a:xfrm>
            <a:off x="4985516" y="4735799"/>
            <a:ext cx="6470693" cy="605256"/>
          </a:xfrm>
        </p:spPr>
        <p:txBody>
          <a:bodyPr>
            <a:normAutofit/>
          </a:bodyPr>
          <a:lstStyle/>
          <a:p>
            <a:r>
              <a:rPr lang="cs-CZ" dirty="0"/>
              <a:t>Marketing </a:t>
            </a:r>
            <a:r>
              <a:rPr lang="cs-CZ" dirty="0" err="1"/>
              <a:t>for</a:t>
            </a:r>
            <a:r>
              <a:rPr lang="cs-CZ" dirty="0"/>
              <a:t> </a:t>
            </a:r>
            <a:r>
              <a:rPr lang="cs-CZ" dirty="0" err="1"/>
              <a:t>lawyers</a:t>
            </a:r>
            <a:endParaRPr lang="cs-CZ" dirty="0"/>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218C5-E017-43D2-8345-FD9FBF0C9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081F9958-F94D-47EE-A7D4-10FB281B591A}"/>
              </a:ext>
            </a:extLst>
          </p:cNvPr>
          <p:cNvSpPr txBox="1"/>
          <p:nvPr/>
        </p:nvSpPr>
        <p:spPr>
          <a:xfrm>
            <a:off x="343949" y="6461517"/>
            <a:ext cx="4454554" cy="369332"/>
          </a:xfrm>
          <a:prstGeom prst="rect">
            <a:avLst/>
          </a:prstGeom>
          <a:noFill/>
        </p:spPr>
        <p:txBody>
          <a:bodyPr wrap="square" rtlCol="0">
            <a:spAutoFit/>
          </a:bodyPr>
          <a:lstStyle/>
          <a:p>
            <a:r>
              <a:rPr lang="cs-CZ" dirty="0"/>
              <a:t>Mgr. Ing. Tereza Křížová</a:t>
            </a:r>
          </a:p>
        </p:txBody>
      </p:sp>
    </p:spTree>
    <p:extLst>
      <p:ext uri="{BB962C8B-B14F-4D97-AF65-F5344CB8AC3E}">
        <p14:creationId xmlns:p14="http://schemas.microsoft.com/office/powerpoint/2010/main" val="5299849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22296-FC15-4D05-834D-CA837173CAE1}"/>
              </a:ext>
            </a:extLst>
          </p:cNvPr>
          <p:cNvSpPr>
            <a:spLocks noGrp="1"/>
          </p:cNvSpPr>
          <p:nvPr>
            <p:ph type="title"/>
          </p:nvPr>
        </p:nvSpPr>
        <p:spPr/>
        <p:txBody>
          <a:bodyPr/>
          <a:lstStyle/>
          <a:p>
            <a:r>
              <a:rPr lang="cs-CZ" dirty="0" err="1"/>
              <a:t>Work</a:t>
            </a:r>
            <a:r>
              <a:rPr lang="cs-CZ" dirty="0"/>
              <a:t> on relations</a:t>
            </a:r>
          </a:p>
        </p:txBody>
      </p:sp>
      <p:sp>
        <p:nvSpPr>
          <p:cNvPr id="3" name="Zástupný obsah 2">
            <a:extLst>
              <a:ext uri="{FF2B5EF4-FFF2-40B4-BE49-F238E27FC236}">
                <a16:creationId xmlns:a16="http://schemas.microsoft.com/office/drawing/2014/main" id="{114CCC65-E387-4C81-815D-9A82F3D78D3B}"/>
              </a:ext>
            </a:extLst>
          </p:cNvPr>
          <p:cNvSpPr>
            <a:spLocks noGrp="1"/>
          </p:cNvSpPr>
          <p:nvPr>
            <p:ph idx="1"/>
          </p:nvPr>
        </p:nvSpPr>
        <p:spPr/>
        <p:txBody>
          <a:bodyPr>
            <a:normAutofit lnSpcReduction="10000"/>
          </a:bodyPr>
          <a:lstStyle/>
          <a:p>
            <a:r>
              <a:rPr lang="cs-CZ" dirty="0"/>
              <a:t>Lunch/</a:t>
            </a:r>
            <a:r>
              <a:rPr lang="cs-CZ" dirty="0" err="1"/>
              <a:t>Dinner</a:t>
            </a:r>
            <a:endParaRPr lang="cs-CZ" dirty="0"/>
          </a:p>
          <a:p>
            <a:r>
              <a:rPr lang="cs-CZ" dirty="0" err="1"/>
              <a:t>Christmas</a:t>
            </a:r>
            <a:r>
              <a:rPr lang="cs-CZ" dirty="0"/>
              <a:t> </a:t>
            </a:r>
            <a:r>
              <a:rPr lang="cs-CZ" dirty="0" err="1"/>
              <a:t>wishes</a:t>
            </a:r>
            <a:endParaRPr lang="cs-CZ" dirty="0"/>
          </a:p>
          <a:p>
            <a:r>
              <a:rPr lang="cs-CZ" dirty="0" err="1"/>
              <a:t>Small</a:t>
            </a:r>
            <a:r>
              <a:rPr lang="cs-CZ" dirty="0"/>
              <a:t> </a:t>
            </a:r>
            <a:r>
              <a:rPr lang="cs-CZ" dirty="0" err="1"/>
              <a:t>talks</a:t>
            </a:r>
            <a:endParaRPr lang="cs-CZ" dirty="0"/>
          </a:p>
          <a:p>
            <a:r>
              <a:rPr lang="cs-CZ" dirty="0" err="1"/>
              <a:t>Always</a:t>
            </a:r>
            <a:r>
              <a:rPr lang="cs-CZ" dirty="0"/>
              <a:t> Listen and </a:t>
            </a:r>
            <a:r>
              <a:rPr lang="cs-CZ" dirty="0" err="1"/>
              <a:t>ask</a:t>
            </a:r>
            <a:endParaRPr lang="cs-CZ" dirty="0"/>
          </a:p>
          <a:p>
            <a:r>
              <a:rPr lang="cs-CZ" dirty="0" err="1"/>
              <a:t>Find</a:t>
            </a:r>
            <a:r>
              <a:rPr lang="cs-CZ" dirty="0"/>
              <a:t> </a:t>
            </a:r>
            <a:r>
              <a:rPr lang="cs-CZ" dirty="0" err="1"/>
              <a:t>time</a:t>
            </a:r>
            <a:endParaRPr lang="cs-CZ" dirty="0"/>
          </a:p>
          <a:p>
            <a:r>
              <a:rPr lang="cs-CZ" dirty="0"/>
              <a:t>Let </a:t>
            </a:r>
            <a:r>
              <a:rPr lang="cs-CZ" dirty="0" err="1"/>
              <a:t>them</a:t>
            </a:r>
            <a:r>
              <a:rPr lang="cs-CZ" dirty="0"/>
              <a:t> </a:t>
            </a:r>
            <a:r>
              <a:rPr lang="cs-CZ" dirty="0" err="1"/>
              <a:t>feel</a:t>
            </a:r>
            <a:r>
              <a:rPr lang="cs-CZ" dirty="0"/>
              <a:t> </a:t>
            </a:r>
            <a:r>
              <a:rPr lang="cs-CZ" dirty="0" err="1"/>
              <a:t>important</a:t>
            </a:r>
            <a:endParaRPr lang="cs-CZ" dirty="0"/>
          </a:p>
          <a:p>
            <a:endParaRPr lang="cs-CZ" dirty="0"/>
          </a:p>
          <a:p>
            <a:r>
              <a:rPr lang="cs-CZ" dirty="0"/>
              <a:t>…</a:t>
            </a:r>
          </a:p>
        </p:txBody>
      </p:sp>
      <p:pic>
        <p:nvPicPr>
          <p:cNvPr id="15362" name="Picture 2" descr="Adult, Group, Meeting, Man, Table">
            <a:extLst>
              <a:ext uri="{FF2B5EF4-FFF2-40B4-BE49-F238E27FC236}">
                <a16:creationId xmlns:a16="http://schemas.microsoft.com/office/drawing/2014/main" id="{FABDBBA8-70FF-4116-9205-048EA638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20" y="210820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460D3-E92D-45A9-AAF9-F4F600A144B1}"/>
              </a:ext>
            </a:extLst>
          </p:cNvPr>
          <p:cNvSpPr>
            <a:spLocks noGrp="1"/>
          </p:cNvSpPr>
          <p:nvPr>
            <p:ph type="title"/>
          </p:nvPr>
        </p:nvSpPr>
        <p:spPr/>
        <p:txBody>
          <a:bodyPr/>
          <a:lstStyle/>
          <a:p>
            <a:r>
              <a:rPr lang="cs-CZ" dirty="0" err="1"/>
              <a:t>Where</a:t>
            </a:r>
            <a:r>
              <a:rPr lang="cs-CZ" dirty="0"/>
              <a:t> </a:t>
            </a:r>
            <a:r>
              <a:rPr lang="cs-CZ" dirty="0" err="1"/>
              <a:t>your</a:t>
            </a:r>
            <a:r>
              <a:rPr lang="cs-CZ" dirty="0"/>
              <a:t> </a:t>
            </a:r>
            <a:r>
              <a:rPr lang="cs-CZ" dirty="0" err="1"/>
              <a:t>customer</a:t>
            </a:r>
            <a:r>
              <a:rPr lang="cs-CZ" dirty="0"/>
              <a:t> </a:t>
            </a:r>
            <a:r>
              <a:rPr lang="cs-CZ" dirty="0" err="1"/>
              <a:t>lives</a:t>
            </a:r>
            <a:r>
              <a:rPr lang="cs-CZ" dirty="0"/>
              <a:t>?</a:t>
            </a:r>
          </a:p>
        </p:txBody>
      </p:sp>
      <p:sp>
        <p:nvSpPr>
          <p:cNvPr id="3" name="Zástupný obsah 2">
            <a:extLst>
              <a:ext uri="{FF2B5EF4-FFF2-40B4-BE49-F238E27FC236}">
                <a16:creationId xmlns:a16="http://schemas.microsoft.com/office/drawing/2014/main" id="{FD9A42F3-618A-4F32-BFAA-7FEADE90E38C}"/>
              </a:ext>
            </a:extLst>
          </p:cNvPr>
          <p:cNvSpPr>
            <a:spLocks noGrp="1"/>
          </p:cNvSpPr>
          <p:nvPr>
            <p:ph idx="1"/>
          </p:nvPr>
        </p:nvSpPr>
        <p:spPr>
          <a:xfrm>
            <a:off x="1113322" y="2024135"/>
            <a:ext cx="10058400" cy="1964512"/>
          </a:xfrm>
        </p:spPr>
        <p:txBody>
          <a:bodyPr>
            <a:normAutofit/>
          </a:bodyPr>
          <a:lstStyle/>
          <a:p>
            <a:r>
              <a:rPr lang="cs-CZ" dirty="0"/>
              <a:t>W</a:t>
            </a:r>
            <a:r>
              <a:rPr lang="en-US" dirty="0" smtClean="0"/>
              <a:t>here </a:t>
            </a:r>
            <a:r>
              <a:rPr lang="cs-CZ" dirty="0" err="1"/>
              <a:t>your</a:t>
            </a:r>
            <a:r>
              <a:rPr lang="cs-CZ" dirty="0"/>
              <a:t> </a:t>
            </a:r>
            <a:r>
              <a:rPr lang="cs-CZ" dirty="0" err="1"/>
              <a:t>targeted</a:t>
            </a:r>
            <a:r>
              <a:rPr lang="cs-CZ" dirty="0"/>
              <a:t> </a:t>
            </a:r>
            <a:r>
              <a:rPr lang="cs-CZ" dirty="0" err="1"/>
              <a:t>cutomers</a:t>
            </a:r>
            <a:r>
              <a:rPr lang="en-US" dirty="0"/>
              <a:t> are likely to be found (media, online, offline, mail, </a:t>
            </a:r>
            <a:r>
              <a:rPr lang="en-US" dirty="0" err="1"/>
              <a:t>etc</a:t>
            </a:r>
            <a:r>
              <a:rPr lang="cs-CZ" dirty="0" smtClean="0"/>
              <a:t>.)</a:t>
            </a:r>
            <a:endParaRPr lang="cs-CZ" dirty="0"/>
          </a:p>
          <a:p>
            <a:r>
              <a:rPr lang="en-US" dirty="0"/>
              <a:t>Where you look for customers will depend on the nature of your business.</a:t>
            </a:r>
            <a:endParaRPr lang="cs-CZ" dirty="0"/>
          </a:p>
          <a:p>
            <a:r>
              <a:rPr lang="cs-CZ" dirty="0"/>
              <a:t>Online (</a:t>
            </a:r>
            <a:r>
              <a:rPr lang="cs-CZ" dirty="0" err="1"/>
              <a:t>facebook</a:t>
            </a:r>
            <a:r>
              <a:rPr lang="cs-CZ" dirty="0"/>
              <a:t>, </a:t>
            </a:r>
            <a:r>
              <a:rPr lang="cs-CZ" dirty="0" err="1"/>
              <a:t>webpages</a:t>
            </a:r>
            <a:r>
              <a:rPr lang="cs-CZ" dirty="0"/>
              <a:t> </a:t>
            </a:r>
            <a:r>
              <a:rPr lang="cs-CZ" dirty="0" err="1"/>
              <a:t>forums</a:t>
            </a:r>
            <a:r>
              <a:rPr lang="cs-CZ" dirty="0"/>
              <a:t>) </a:t>
            </a:r>
            <a:r>
              <a:rPr lang="cs-CZ" dirty="0" err="1"/>
              <a:t>or</a:t>
            </a:r>
            <a:r>
              <a:rPr lang="cs-CZ" dirty="0"/>
              <a:t> </a:t>
            </a:r>
            <a:r>
              <a:rPr lang="cs-CZ" dirty="0" err="1"/>
              <a:t>offline</a:t>
            </a:r>
            <a:r>
              <a:rPr lang="en-US" dirty="0"/>
              <a:t> </a:t>
            </a:r>
            <a:r>
              <a:rPr lang="cs-CZ" dirty="0"/>
              <a:t>(</a:t>
            </a:r>
            <a:r>
              <a:rPr lang="cs-CZ" dirty="0" err="1"/>
              <a:t>conferencies</a:t>
            </a:r>
            <a:r>
              <a:rPr lang="cs-CZ" dirty="0"/>
              <a:t>, </a:t>
            </a:r>
            <a:r>
              <a:rPr lang="cs-CZ" dirty="0" err="1"/>
              <a:t>seminars</a:t>
            </a:r>
            <a:r>
              <a:rPr lang="cs-CZ" dirty="0"/>
              <a:t>)</a:t>
            </a:r>
            <a:endParaRPr lang="en-US" dirty="0"/>
          </a:p>
          <a:p>
            <a:endParaRPr lang="cs-CZ" dirty="0"/>
          </a:p>
        </p:txBody>
      </p:sp>
      <p:pic>
        <p:nvPicPr>
          <p:cNvPr id="9218" name="Picture 2" descr="Travel, People, Airport, Hurry, Figure">
            <a:extLst>
              <a:ext uri="{FF2B5EF4-FFF2-40B4-BE49-F238E27FC236}">
                <a16:creationId xmlns:a16="http://schemas.microsoft.com/office/drawing/2014/main" id="{2EB5D513-3509-4E42-90C0-24500C0DF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47" y="4275422"/>
            <a:ext cx="5019675"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5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82E40D-9BCD-45F1-9F43-B741B6E9FA7B}"/>
              </a:ext>
            </a:extLst>
          </p:cNvPr>
          <p:cNvSpPr>
            <a:spLocks noGrp="1"/>
          </p:cNvSpPr>
          <p:nvPr>
            <p:ph type="title"/>
          </p:nvPr>
        </p:nvSpPr>
        <p:spPr/>
        <p:txBody>
          <a:bodyPr/>
          <a:lstStyle/>
          <a:p>
            <a:r>
              <a:rPr lang="cs-CZ" dirty="0" err="1"/>
              <a:t>Know</a:t>
            </a:r>
            <a:r>
              <a:rPr lang="cs-CZ" dirty="0"/>
              <a:t> </a:t>
            </a:r>
            <a:r>
              <a:rPr lang="cs-CZ" dirty="0" err="1"/>
              <a:t>your</a:t>
            </a:r>
            <a:r>
              <a:rPr lang="cs-CZ" dirty="0"/>
              <a:t> business and </a:t>
            </a:r>
            <a:r>
              <a:rPr lang="cs-CZ" dirty="0" err="1"/>
              <a:t>competitors</a:t>
            </a:r>
            <a:endParaRPr lang="cs-CZ" dirty="0"/>
          </a:p>
        </p:txBody>
      </p:sp>
      <p:sp>
        <p:nvSpPr>
          <p:cNvPr id="3" name="Zástupný obsah 2">
            <a:extLst>
              <a:ext uri="{FF2B5EF4-FFF2-40B4-BE49-F238E27FC236}">
                <a16:creationId xmlns:a16="http://schemas.microsoft.com/office/drawing/2014/main" id="{280FAFD4-A9E2-4177-8933-377437E4511B}"/>
              </a:ext>
            </a:extLst>
          </p:cNvPr>
          <p:cNvSpPr>
            <a:spLocks noGrp="1"/>
          </p:cNvSpPr>
          <p:nvPr>
            <p:ph idx="1"/>
          </p:nvPr>
        </p:nvSpPr>
        <p:spPr/>
        <p:txBody>
          <a:bodyPr/>
          <a:lstStyle/>
          <a:p>
            <a:r>
              <a:rPr lang="cs-CZ" dirty="0"/>
              <a:t>U</a:t>
            </a:r>
            <a:r>
              <a:rPr lang="en-US" dirty="0" err="1"/>
              <a:t>nderstand</a:t>
            </a:r>
            <a:r>
              <a:rPr lang="en-US" dirty="0"/>
              <a:t> your industry </a:t>
            </a:r>
            <a:r>
              <a:rPr lang="cs-CZ" dirty="0"/>
              <a:t>.</a:t>
            </a:r>
          </a:p>
          <a:p>
            <a:r>
              <a:rPr lang="cs-CZ" dirty="0"/>
              <a:t>K</a:t>
            </a:r>
            <a:r>
              <a:rPr lang="en-US" dirty="0"/>
              <a:t>now your product backward and forward</a:t>
            </a:r>
            <a:r>
              <a:rPr lang="cs-CZ" dirty="0"/>
              <a:t>.</a:t>
            </a:r>
          </a:p>
          <a:p>
            <a:r>
              <a:rPr lang="cs-CZ" dirty="0" err="1"/>
              <a:t>Know</a:t>
            </a:r>
            <a:r>
              <a:rPr lang="cs-CZ" dirty="0"/>
              <a:t> </a:t>
            </a:r>
            <a:r>
              <a:rPr lang="cs-CZ" dirty="0" err="1"/>
              <a:t>your</a:t>
            </a:r>
            <a:r>
              <a:rPr lang="cs-CZ" dirty="0"/>
              <a:t> </a:t>
            </a:r>
            <a:r>
              <a:rPr lang="cs-CZ" dirty="0" err="1"/>
              <a:t>competitors</a:t>
            </a:r>
            <a:r>
              <a:rPr lang="cs-CZ" dirty="0"/>
              <a:t>.</a:t>
            </a:r>
          </a:p>
          <a:p>
            <a:endParaRPr lang="cs-CZ" dirty="0"/>
          </a:p>
        </p:txBody>
      </p:sp>
      <p:pic>
        <p:nvPicPr>
          <p:cNvPr id="10242" name="Picture 2" descr="Office, Business, Education, Laptop">
            <a:extLst>
              <a:ext uri="{FF2B5EF4-FFF2-40B4-BE49-F238E27FC236}">
                <a16:creationId xmlns:a16="http://schemas.microsoft.com/office/drawing/2014/main" id="{5CE4DAFA-4A23-448A-9C40-470725E15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26" y="3621506"/>
            <a:ext cx="5285122" cy="244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6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82CDF-C174-4BEA-ACC1-0D99DF6E5E91}"/>
              </a:ext>
            </a:extLst>
          </p:cNvPr>
          <p:cNvSpPr>
            <a:spLocks noGrp="1"/>
          </p:cNvSpPr>
          <p:nvPr>
            <p:ph type="title"/>
          </p:nvPr>
        </p:nvSpPr>
        <p:spPr/>
        <p:txBody>
          <a:bodyPr/>
          <a:lstStyle/>
          <a:p>
            <a:r>
              <a:rPr lang="cs-CZ" dirty="0" err="1"/>
              <a:t>You</a:t>
            </a:r>
            <a:r>
              <a:rPr lang="cs-CZ" dirty="0"/>
              <a:t> are </a:t>
            </a:r>
            <a:r>
              <a:rPr lang="cs-CZ" dirty="0" err="1"/>
              <a:t>the</a:t>
            </a:r>
            <a:r>
              <a:rPr lang="cs-CZ" dirty="0"/>
              <a:t> </a:t>
            </a:r>
            <a:r>
              <a:rPr lang="cs-CZ" dirty="0" err="1"/>
              <a:t>answer</a:t>
            </a:r>
            <a:r>
              <a:rPr lang="cs-CZ" dirty="0"/>
              <a:t> no </a:t>
            </a:r>
            <a:r>
              <a:rPr lang="cs-CZ" dirty="0" err="1"/>
              <a:t>matter</a:t>
            </a:r>
            <a:r>
              <a:rPr lang="cs-CZ" dirty="0"/>
              <a:t> </a:t>
            </a:r>
            <a:r>
              <a:rPr lang="cs-CZ" dirty="0" err="1"/>
              <a:t>what</a:t>
            </a:r>
            <a:r>
              <a:rPr lang="cs-CZ" dirty="0"/>
              <a:t> </a:t>
            </a:r>
            <a:r>
              <a:rPr lang="cs-CZ" dirty="0" err="1"/>
              <a:t>the</a:t>
            </a:r>
            <a:r>
              <a:rPr lang="cs-CZ" dirty="0"/>
              <a:t> </a:t>
            </a:r>
            <a:r>
              <a:rPr lang="cs-CZ" dirty="0" err="1"/>
              <a:t>question</a:t>
            </a:r>
            <a:r>
              <a:rPr lang="cs-CZ" dirty="0"/>
              <a:t> </a:t>
            </a:r>
            <a:r>
              <a:rPr lang="cs-CZ" dirty="0" err="1"/>
              <a:t>was</a:t>
            </a:r>
            <a:r>
              <a:rPr lang="cs-CZ" dirty="0"/>
              <a:t>!</a:t>
            </a:r>
          </a:p>
        </p:txBody>
      </p:sp>
      <p:sp>
        <p:nvSpPr>
          <p:cNvPr id="3" name="Zástupný obsah 2">
            <a:extLst>
              <a:ext uri="{FF2B5EF4-FFF2-40B4-BE49-F238E27FC236}">
                <a16:creationId xmlns:a16="http://schemas.microsoft.com/office/drawing/2014/main" id="{EE2242AB-39DC-4688-BD89-B768B5B71B16}"/>
              </a:ext>
            </a:extLst>
          </p:cNvPr>
          <p:cNvSpPr>
            <a:spLocks noGrp="1"/>
          </p:cNvSpPr>
          <p:nvPr>
            <p:ph idx="1"/>
          </p:nvPr>
        </p:nvSpPr>
        <p:spPr/>
        <p:txBody>
          <a:bodyPr/>
          <a:lstStyle/>
          <a:p>
            <a:pPr marL="0" indent="0">
              <a:buNone/>
            </a:pPr>
            <a:r>
              <a:rPr lang="cs-CZ" dirty="0" err="1"/>
              <a:t>Give</a:t>
            </a:r>
            <a:r>
              <a:rPr lang="cs-CZ" dirty="0"/>
              <a:t> </a:t>
            </a:r>
            <a:r>
              <a:rPr lang="cs-CZ" dirty="0" err="1"/>
              <a:t>them</a:t>
            </a:r>
            <a:r>
              <a:rPr lang="cs-CZ" dirty="0"/>
              <a:t> </a:t>
            </a:r>
            <a:r>
              <a:rPr lang="cs-CZ" dirty="0" err="1"/>
              <a:t>good</a:t>
            </a:r>
            <a:r>
              <a:rPr lang="cs-CZ" dirty="0"/>
              <a:t> </a:t>
            </a:r>
            <a:r>
              <a:rPr lang="cs-CZ" dirty="0" err="1"/>
              <a:t>reason</a:t>
            </a:r>
            <a:r>
              <a:rPr lang="cs-CZ" dirty="0"/>
              <a:t> to </a:t>
            </a:r>
            <a:r>
              <a:rPr lang="cs-CZ" dirty="0" err="1"/>
              <a:t>try</a:t>
            </a:r>
            <a:r>
              <a:rPr lang="cs-CZ" dirty="0"/>
              <a:t> </a:t>
            </a:r>
            <a:r>
              <a:rPr lang="cs-CZ" dirty="0" err="1"/>
              <a:t>your</a:t>
            </a:r>
            <a:r>
              <a:rPr lang="cs-CZ" dirty="0"/>
              <a:t> Services.</a:t>
            </a:r>
          </a:p>
          <a:p>
            <a:pPr marL="0" indent="0">
              <a:buNone/>
            </a:pPr>
            <a:r>
              <a:rPr lang="cs-CZ" dirty="0" err="1"/>
              <a:t>Because</a:t>
            </a:r>
            <a:r>
              <a:rPr lang="cs-CZ" dirty="0"/>
              <a:t> </a:t>
            </a:r>
            <a:r>
              <a:rPr lang="cs-CZ" dirty="0" err="1"/>
              <a:t>you</a:t>
            </a:r>
            <a:r>
              <a:rPr lang="cs-CZ" dirty="0"/>
              <a:t> are </a:t>
            </a:r>
            <a:r>
              <a:rPr lang="cs-CZ" dirty="0" err="1"/>
              <a:t>the</a:t>
            </a:r>
            <a:r>
              <a:rPr lang="cs-CZ" dirty="0"/>
              <a:t> </a:t>
            </a:r>
            <a:r>
              <a:rPr lang="cs-CZ" dirty="0" err="1"/>
              <a:t>value</a:t>
            </a:r>
            <a:r>
              <a:rPr lang="cs-CZ" dirty="0"/>
              <a:t> and </a:t>
            </a:r>
            <a:r>
              <a:rPr lang="cs-CZ" dirty="0" err="1"/>
              <a:t>only</a:t>
            </a:r>
            <a:r>
              <a:rPr lang="cs-CZ" dirty="0"/>
              <a:t> </a:t>
            </a:r>
            <a:r>
              <a:rPr lang="cs-CZ" dirty="0" err="1"/>
              <a:t>you</a:t>
            </a:r>
            <a:r>
              <a:rPr lang="cs-CZ" dirty="0"/>
              <a:t> </a:t>
            </a:r>
            <a:r>
              <a:rPr lang="cs-CZ" dirty="0" err="1"/>
              <a:t>can</a:t>
            </a:r>
            <a:r>
              <a:rPr lang="cs-CZ" dirty="0"/>
              <a:t> </a:t>
            </a:r>
            <a:r>
              <a:rPr lang="cs-CZ" dirty="0" err="1"/>
              <a:t>solve</a:t>
            </a:r>
            <a:r>
              <a:rPr lang="cs-CZ" dirty="0"/>
              <a:t> </a:t>
            </a:r>
            <a:r>
              <a:rPr lang="cs-CZ" dirty="0" err="1"/>
              <a:t>their</a:t>
            </a:r>
            <a:r>
              <a:rPr lang="cs-CZ" dirty="0"/>
              <a:t> </a:t>
            </a:r>
            <a:r>
              <a:rPr lang="cs-CZ" dirty="0" err="1"/>
              <a:t>problems</a:t>
            </a:r>
            <a:r>
              <a:rPr lang="cs-CZ" dirty="0"/>
              <a:t>.</a:t>
            </a:r>
          </a:p>
          <a:p>
            <a:pPr marL="0" indent="0">
              <a:buNone/>
            </a:pPr>
            <a:r>
              <a:rPr lang="cs-CZ" dirty="0"/>
              <a:t>Make </a:t>
            </a:r>
            <a:r>
              <a:rPr lang="cs-CZ" dirty="0" err="1"/>
              <a:t>them</a:t>
            </a:r>
            <a:r>
              <a:rPr lang="cs-CZ" dirty="0"/>
              <a:t> </a:t>
            </a:r>
            <a:r>
              <a:rPr lang="cs-CZ" dirty="0" err="1"/>
              <a:t>loayal</a:t>
            </a:r>
            <a:r>
              <a:rPr lang="cs-CZ" dirty="0"/>
              <a:t> </a:t>
            </a:r>
            <a:r>
              <a:rPr lang="cs-CZ" dirty="0" err="1"/>
              <a:t>customers</a:t>
            </a:r>
            <a:r>
              <a:rPr lang="cs-CZ" dirty="0"/>
              <a:t>.</a:t>
            </a:r>
          </a:p>
          <a:p>
            <a:endParaRPr lang="cs-CZ" dirty="0"/>
          </a:p>
        </p:txBody>
      </p:sp>
      <p:pic>
        <p:nvPicPr>
          <p:cNvPr id="4" name="Obrázek 3">
            <a:extLst>
              <a:ext uri="{FF2B5EF4-FFF2-40B4-BE49-F238E27FC236}">
                <a16:creationId xmlns:a16="http://schemas.microsoft.com/office/drawing/2014/main" id="{54FB24B5-3F77-4E70-B77B-C0F388F5D4AE}"/>
              </a:ext>
            </a:extLst>
          </p:cNvPr>
          <p:cNvPicPr>
            <a:picLocks noChangeAspect="1"/>
          </p:cNvPicPr>
          <p:nvPr/>
        </p:nvPicPr>
        <p:blipFill>
          <a:blip r:embed="rId3"/>
          <a:stretch>
            <a:fillRect/>
          </a:stretch>
        </p:blipFill>
        <p:spPr>
          <a:xfrm>
            <a:off x="7898047" y="3157977"/>
            <a:ext cx="3836252" cy="2711115"/>
          </a:xfrm>
          <a:prstGeom prst="rect">
            <a:avLst/>
          </a:prstGeom>
        </p:spPr>
      </p:pic>
    </p:spTree>
    <p:extLst>
      <p:ext uri="{BB962C8B-B14F-4D97-AF65-F5344CB8AC3E}">
        <p14:creationId xmlns:p14="http://schemas.microsoft.com/office/powerpoint/2010/main" val="51631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5EA35-A69A-47E3-A29E-2C4E2CDA7B68}"/>
              </a:ext>
            </a:extLst>
          </p:cNvPr>
          <p:cNvSpPr>
            <a:spLocks noGrp="1"/>
          </p:cNvSpPr>
          <p:nvPr>
            <p:ph type="title"/>
          </p:nvPr>
        </p:nvSpPr>
        <p:spPr/>
        <p:txBody>
          <a:bodyPr/>
          <a:lstStyle/>
          <a:p>
            <a:r>
              <a:rPr lang="cs-CZ" dirty="0"/>
              <a:t>Direct </a:t>
            </a:r>
            <a:r>
              <a:rPr lang="cs-CZ" dirty="0" err="1"/>
              <a:t>message</a:t>
            </a:r>
            <a:r>
              <a:rPr lang="cs-CZ" dirty="0"/>
              <a:t> to </a:t>
            </a:r>
            <a:r>
              <a:rPr lang="cs-CZ" dirty="0" err="1"/>
              <a:t>clients</a:t>
            </a:r>
            <a:endParaRPr lang="cs-CZ" dirty="0"/>
          </a:p>
        </p:txBody>
      </p:sp>
      <p:sp>
        <p:nvSpPr>
          <p:cNvPr id="3" name="Zástupný obsah 2">
            <a:extLst>
              <a:ext uri="{FF2B5EF4-FFF2-40B4-BE49-F238E27FC236}">
                <a16:creationId xmlns:a16="http://schemas.microsoft.com/office/drawing/2014/main" id="{E2AC4FCB-49B1-49C9-A462-ADB02D07A87A}"/>
              </a:ext>
            </a:extLst>
          </p:cNvPr>
          <p:cNvSpPr>
            <a:spLocks noGrp="1"/>
          </p:cNvSpPr>
          <p:nvPr>
            <p:ph idx="1"/>
          </p:nvPr>
        </p:nvSpPr>
        <p:spPr/>
        <p:txBody>
          <a:bodyPr>
            <a:normAutofit/>
          </a:bodyPr>
          <a:lstStyle/>
          <a:p>
            <a:r>
              <a:rPr lang="cs-CZ" dirty="0" err="1"/>
              <a:t>Identify</a:t>
            </a:r>
            <a:r>
              <a:rPr lang="cs-CZ" dirty="0"/>
              <a:t> </a:t>
            </a:r>
            <a:r>
              <a:rPr lang="cs-CZ" dirty="0" err="1"/>
              <a:t>their</a:t>
            </a:r>
            <a:r>
              <a:rPr lang="cs-CZ" dirty="0"/>
              <a:t> </a:t>
            </a:r>
            <a:r>
              <a:rPr lang="cs-CZ" dirty="0" err="1"/>
              <a:t>needs</a:t>
            </a:r>
            <a:r>
              <a:rPr lang="cs-CZ" dirty="0"/>
              <a:t>.</a:t>
            </a:r>
          </a:p>
          <a:p>
            <a:r>
              <a:rPr lang="cs-CZ" dirty="0" err="1"/>
              <a:t>Feel</a:t>
            </a:r>
            <a:r>
              <a:rPr lang="cs-CZ" dirty="0"/>
              <a:t> </a:t>
            </a:r>
            <a:r>
              <a:rPr lang="cs-CZ" dirty="0" err="1"/>
              <a:t>the</a:t>
            </a:r>
            <a:r>
              <a:rPr lang="cs-CZ" dirty="0"/>
              <a:t> </a:t>
            </a:r>
            <a:r>
              <a:rPr lang="cs-CZ" dirty="0" err="1"/>
              <a:t>clients</a:t>
            </a:r>
            <a:r>
              <a:rPr lang="cs-CZ" dirty="0"/>
              <a:t>.</a:t>
            </a:r>
          </a:p>
          <a:p>
            <a:r>
              <a:rPr lang="cs-CZ" dirty="0" err="1"/>
              <a:t>Touch</a:t>
            </a:r>
            <a:r>
              <a:rPr lang="cs-CZ" dirty="0"/>
              <a:t> </a:t>
            </a:r>
            <a:r>
              <a:rPr lang="cs-CZ" dirty="0" err="1"/>
              <a:t>customer</a:t>
            </a:r>
            <a:r>
              <a:rPr lang="cs-CZ" dirty="0"/>
              <a:t> </a:t>
            </a:r>
            <a:r>
              <a:rPr lang="cs-CZ" dirty="0" err="1"/>
              <a:t>needs</a:t>
            </a:r>
            <a:r>
              <a:rPr lang="cs-CZ" dirty="0"/>
              <a:t>.</a:t>
            </a:r>
          </a:p>
          <a:p>
            <a:r>
              <a:rPr lang="cs-CZ" dirty="0" err="1"/>
              <a:t>Give</a:t>
            </a:r>
            <a:r>
              <a:rPr lang="cs-CZ" dirty="0"/>
              <a:t> </a:t>
            </a:r>
            <a:r>
              <a:rPr lang="cs-CZ" dirty="0" err="1"/>
              <a:t>them</a:t>
            </a:r>
            <a:r>
              <a:rPr lang="cs-CZ" dirty="0"/>
              <a:t> </a:t>
            </a:r>
            <a:r>
              <a:rPr lang="cs-CZ" dirty="0" err="1"/>
              <a:t>something</a:t>
            </a:r>
            <a:r>
              <a:rPr lang="cs-CZ" dirty="0"/>
              <a:t> </a:t>
            </a:r>
            <a:r>
              <a:rPr lang="cs-CZ" dirty="0" err="1"/>
              <a:t>of</a:t>
            </a:r>
            <a:r>
              <a:rPr lang="cs-CZ" dirty="0"/>
              <a:t> </a:t>
            </a:r>
            <a:r>
              <a:rPr lang="cs-CZ" dirty="0" err="1"/>
              <a:t>value</a:t>
            </a:r>
            <a:r>
              <a:rPr lang="cs-CZ" dirty="0"/>
              <a:t> </a:t>
            </a:r>
            <a:r>
              <a:rPr lang="cs-CZ" dirty="0" err="1"/>
              <a:t>for</a:t>
            </a:r>
            <a:r>
              <a:rPr lang="cs-CZ" dirty="0"/>
              <a:t> free.</a:t>
            </a:r>
          </a:p>
          <a:p>
            <a:r>
              <a:rPr lang="cs-CZ" dirty="0"/>
              <a:t>Show </a:t>
            </a:r>
            <a:r>
              <a:rPr lang="cs-CZ" dirty="0" err="1"/>
              <a:t>understanding</a:t>
            </a:r>
            <a:r>
              <a:rPr lang="cs-CZ" dirty="0"/>
              <a:t>.</a:t>
            </a:r>
            <a:endParaRPr lang="en-US" dirty="0"/>
          </a:p>
          <a:p>
            <a:endParaRPr lang="cs-CZ" dirty="0"/>
          </a:p>
        </p:txBody>
      </p:sp>
      <p:pic>
        <p:nvPicPr>
          <p:cNvPr id="4" name="Obrázek 3">
            <a:extLst>
              <a:ext uri="{FF2B5EF4-FFF2-40B4-BE49-F238E27FC236}">
                <a16:creationId xmlns:a16="http://schemas.microsoft.com/office/drawing/2014/main" id="{24F777E8-F31C-4952-B9E2-BDCD4310B7DA}"/>
              </a:ext>
            </a:extLst>
          </p:cNvPr>
          <p:cNvPicPr>
            <a:picLocks noChangeAspect="1"/>
          </p:cNvPicPr>
          <p:nvPr/>
        </p:nvPicPr>
        <p:blipFill>
          <a:blip r:embed="rId2"/>
          <a:stretch>
            <a:fillRect/>
          </a:stretch>
        </p:blipFill>
        <p:spPr>
          <a:xfrm>
            <a:off x="5932170" y="2108201"/>
            <a:ext cx="5162550" cy="3238500"/>
          </a:xfrm>
          <a:prstGeom prst="rect">
            <a:avLst/>
          </a:prstGeom>
        </p:spPr>
      </p:pic>
    </p:spTree>
    <p:extLst>
      <p:ext uri="{BB962C8B-B14F-4D97-AF65-F5344CB8AC3E}">
        <p14:creationId xmlns:p14="http://schemas.microsoft.com/office/powerpoint/2010/main" val="320312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6F231A-5184-4E24-825D-EE0A130DDAC3}"/>
              </a:ext>
            </a:extLst>
          </p:cNvPr>
          <p:cNvSpPr>
            <a:spLocks noGrp="1"/>
          </p:cNvSpPr>
          <p:nvPr>
            <p:ph type="title"/>
          </p:nvPr>
        </p:nvSpPr>
        <p:spPr/>
        <p:txBody>
          <a:bodyPr/>
          <a:lstStyle/>
          <a:p>
            <a:r>
              <a:rPr lang="cs-CZ" dirty="0" err="1"/>
              <a:t>Partners</a:t>
            </a:r>
            <a:r>
              <a:rPr lang="cs-CZ" dirty="0"/>
              <a:t> </a:t>
            </a:r>
            <a:r>
              <a:rPr lang="cs-CZ" dirty="0" err="1"/>
              <a:t>for</a:t>
            </a:r>
            <a:r>
              <a:rPr lang="cs-CZ" dirty="0"/>
              <a:t> </a:t>
            </a:r>
            <a:r>
              <a:rPr lang="cs-CZ" dirty="0" err="1"/>
              <a:t>life</a:t>
            </a:r>
            <a:endParaRPr lang="cs-CZ" dirty="0"/>
          </a:p>
        </p:txBody>
      </p:sp>
      <p:sp>
        <p:nvSpPr>
          <p:cNvPr id="3" name="Zástupný obsah 2">
            <a:extLst>
              <a:ext uri="{FF2B5EF4-FFF2-40B4-BE49-F238E27FC236}">
                <a16:creationId xmlns:a16="http://schemas.microsoft.com/office/drawing/2014/main" id="{A0ECE6B6-CD35-455B-ABC3-9AC5E961587B}"/>
              </a:ext>
            </a:extLst>
          </p:cNvPr>
          <p:cNvSpPr>
            <a:spLocks noGrp="1"/>
          </p:cNvSpPr>
          <p:nvPr>
            <p:ph idx="1"/>
          </p:nvPr>
        </p:nvSpPr>
        <p:spPr/>
        <p:txBody>
          <a:bodyPr/>
          <a:lstStyle/>
          <a:p>
            <a:r>
              <a:rPr lang="cs-CZ" dirty="0" err="1"/>
              <a:t>Be</a:t>
            </a:r>
            <a:r>
              <a:rPr lang="cs-CZ" dirty="0"/>
              <a:t> </a:t>
            </a:r>
            <a:r>
              <a:rPr lang="cs-CZ" dirty="0" err="1"/>
              <a:t>one</a:t>
            </a:r>
            <a:r>
              <a:rPr lang="cs-CZ" dirty="0"/>
              <a:t> team.</a:t>
            </a:r>
          </a:p>
          <a:p>
            <a:r>
              <a:rPr lang="cs-CZ" dirty="0" err="1"/>
              <a:t>Create</a:t>
            </a:r>
            <a:r>
              <a:rPr lang="cs-CZ" dirty="0"/>
              <a:t> </a:t>
            </a:r>
            <a:r>
              <a:rPr lang="cs-CZ" dirty="0" err="1"/>
              <a:t>client</a:t>
            </a:r>
            <a:r>
              <a:rPr lang="cs-CZ" dirty="0"/>
              <a:t> base.</a:t>
            </a:r>
          </a:p>
          <a:p>
            <a:r>
              <a:rPr lang="cs-CZ" dirty="0"/>
              <a:t>Make </a:t>
            </a:r>
            <a:r>
              <a:rPr lang="cs-CZ" dirty="0" err="1"/>
              <a:t>your</a:t>
            </a:r>
            <a:r>
              <a:rPr lang="cs-CZ" dirty="0"/>
              <a:t> relations </a:t>
            </a:r>
            <a:r>
              <a:rPr lang="cs-CZ" dirty="0" err="1"/>
              <a:t>strong</a:t>
            </a:r>
            <a:r>
              <a:rPr lang="cs-CZ" dirty="0"/>
              <a:t>.</a:t>
            </a:r>
          </a:p>
          <a:p>
            <a:r>
              <a:rPr lang="cs-CZ" dirty="0"/>
              <a:t>Make </a:t>
            </a:r>
            <a:r>
              <a:rPr lang="cs-CZ" dirty="0" err="1"/>
              <a:t>them</a:t>
            </a:r>
            <a:r>
              <a:rPr lang="cs-CZ" dirty="0"/>
              <a:t> </a:t>
            </a:r>
            <a:r>
              <a:rPr lang="cs-CZ" dirty="0" err="1"/>
              <a:t>tell</a:t>
            </a:r>
            <a:r>
              <a:rPr lang="cs-CZ" dirty="0"/>
              <a:t> </a:t>
            </a:r>
            <a:r>
              <a:rPr lang="cs-CZ" dirty="0" err="1"/>
              <a:t>their</a:t>
            </a:r>
            <a:r>
              <a:rPr lang="cs-CZ" dirty="0"/>
              <a:t> </a:t>
            </a:r>
            <a:r>
              <a:rPr lang="cs-CZ" dirty="0" err="1"/>
              <a:t>friends</a:t>
            </a:r>
            <a:r>
              <a:rPr lang="cs-CZ" dirty="0"/>
              <a:t> </a:t>
            </a:r>
            <a:r>
              <a:rPr lang="cs-CZ" dirty="0" err="1"/>
              <a:t>you</a:t>
            </a:r>
            <a:r>
              <a:rPr lang="cs-CZ" dirty="0"/>
              <a:t> are </a:t>
            </a:r>
            <a:r>
              <a:rPr lang="cs-CZ" dirty="0" err="1"/>
              <a:t>the</a:t>
            </a:r>
            <a:r>
              <a:rPr lang="cs-CZ" dirty="0"/>
              <a:t> </a:t>
            </a:r>
            <a:r>
              <a:rPr lang="cs-CZ" dirty="0" err="1"/>
              <a:t>best</a:t>
            </a:r>
            <a:r>
              <a:rPr lang="cs-CZ" dirty="0"/>
              <a:t> </a:t>
            </a:r>
            <a:r>
              <a:rPr lang="cs-CZ" dirty="0" err="1"/>
              <a:t>option</a:t>
            </a:r>
            <a:r>
              <a:rPr lang="cs-CZ" dirty="0"/>
              <a:t>.</a:t>
            </a:r>
          </a:p>
        </p:txBody>
      </p:sp>
      <p:pic>
        <p:nvPicPr>
          <p:cNvPr id="11266" name="Picture 2" descr="Man, People, Achievement, African">
            <a:extLst>
              <a:ext uri="{FF2B5EF4-FFF2-40B4-BE49-F238E27FC236}">
                <a16:creationId xmlns:a16="http://schemas.microsoft.com/office/drawing/2014/main" id="{5F033C55-8F5B-449E-BCDE-06EB06DB2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67" y="2061403"/>
            <a:ext cx="4956597" cy="331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5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6FE10-FF48-48C7-A721-B61E9E872BA7}"/>
              </a:ext>
            </a:extLst>
          </p:cNvPr>
          <p:cNvSpPr>
            <a:spLocks noGrp="1"/>
          </p:cNvSpPr>
          <p:nvPr>
            <p:ph type="title"/>
          </p:nvPr>
        </p:nvSpPr>
        <p:spPr/>
        <p:txBody>
          <a:bodyPr/>
          <a:lstStyle/>
          <a:p>
            <a:r>
              <a:rPr lang="cs-CZ" dirty="0"/>
              <a:t>Do not </a:t>
            </a:r>
            <a:r>
              <a:rPr lang="cs-CZ" dirty="0" err="1"/>
              <a:t>forget</a:t>
            </a:r>
            <a:endParaRPr lang="cs-CZ" dirty="0"/>
          </a:p>
        </p:txBody>
      </p:sp>
      <p:sp>
        <p:nvSpPr>
          <p:cNvPr id="3" name="Zástupný obsah 2">
            <a:extLst>
              <a:ext uri="{FF2B5EF4-FFF2-40B4-BE49-F238E27FC236}">
                <a16:creationId xmlns:a16="http://schemas.microsoft.com/office/drawing/2014/main" id="{E0A5AF43-8911-4543-9D64-5A75B66BB9E2}"/>
              </a:ext>
            </a:extLst>
          </p:cNvPr>
          <p:cNvSpPr>
            <a:spLocks noGrp="1"/>
          </p:cNvSpPr>
          <p:nvPr>
            <p:ph idx="1"/>
          </p:nvPr>
        </p:nvSpPr>
        <p:spPr>
          <a:xfrm>
            <a:off x="1097280" y="2108201"/>
            <a:ext cx="5687278" cy="4180304"/>
          </a:xfrm>
        </p:spPr>
        <p:txBody>
          <a:bodyPr>
            <a:normAutofit fontScale="92500" lnSpcReduction="20000"/>
          </a:bodyPr>
          <a:lstStyle/>
          <a:p>
            <a:r>
              <a:rPr lang="cs-CZ" sz="2800" dirty="0"/>
              <a:t>F</a:t>
            </a:r>
            <a:r>
              <a:rPr lang="en-US" sz="2800" dirty="0"/>
              <a:t>or whom you created your product or service</a:t>
            </a:r>
            <a:r>
              <a:rPr lang="cs-CZ" sz="2800" dirty="0"/>
              <a:t>?</a:t>
            </a:r>
            <a:endParaRPr lang="en-US" sz="2800" dirty="0"/>
          </a:p>
          <a:p>
            <a:r>
              <a:rPr lang="cs-CZ" sz="2800" dirty="0"/>
              <a:t>I</a:t>
            </a:r>
            <a:r>
              <a:rPr lang="en-US" sz="2800" dirty="0"/>
              <a:t>n which</a:t>
            </a:r>
            <a:r>
              <a:rPr lang="cs-CZ" sz="2800" dirty="0"/>
              <a:t> market are</a:t>
            </a:r>
            <a:r>
              <a:rPr lang="en-US" sz="2800" dirty="0"/>
              <a:t> you inserted</a:t>
            </a:r>
            <a:r>
              <a:rPr lang="cs-CZ" sz="2800" dirty="0"/>
              <a:t>?</a:t>
            </a:r>
            <a:endParaRPr lang="en-US" sz="2800" dirty="0"/>
          </a:p>
          <a:p>
            <a:r>
              <a:rPr lang="en-US" sz="2800" dirty="0"/>
              <a:t>Trends in your area </a:t>
            </a:r>
            <a:r>
              <a:rPr lang="cs-CZ" sz="2800" dirty="0"/>
              <a:t>?</a:t>
            </a:r>
            <a:endParaRPr lang="en-US" sz="2800" dirty="0"/>
          </a:p>
          <a:p>
            <a:r>
              <a:rPr lang="en-US" sz="2800" dirty="0"/>
              <a:t>What </a:t>
            </a:r>
            <a:r>
              <a:rPr lang="cs-CZ" sz="2800" dirty="0"/>
              <a:t>are marketing </a:t>
            </a:r>
            <a:r>
              <a:rPr lang="cs-CZ" sz="2800" dirty="0" err="1"/>
              <a:t>strategies</a:t>
            </a:r>
            <a:r>
              <a:rPr lang="cs-CZ" sz="2800" dirty="0"/>
              <a:t> </a:t>
            </a:r>
            <a:r>
              <a:rPr lang="cs-CZ" sz="2800" dirty="0" err="1"/>
              <a:t>of</a:t>
            </a:r>
            <a:r>
              <a:rPr lang="cs-CZ" sz="2800" dirty="0"/>
              <a:t> </a:t>
            </a:r>
            <a:r>
              <a:rPr lang="en-US" sz="2800" dirty="0"/>
              <a:t>your competitors</a:t>
            </a:r>
            <a:r>
              <a:rPr lang="cs-CZ" sz="2800" dirty="0"/>
              <a:t>?</a:t>
            </a:r>
            <a:endParaRPr lang="en-US" sz="2800" dirty="0"/>
          </a:p>
          <a:p>
            <a:r>
              <a:rPr lang="cs-CZ" sz="2800" dirty="0" err="1"/>
              <a:t>Expected</a:t>
            </a:r>
            <a:r>
              <a:rPr lang="cs-CZ" sz="2800" dirty="0"/>
              <a:t> </a:t>
            </a:r>
            <a:r>
              <a:rPr lang="cs-CZ" sz="2800" dirty="0" err="1"/>
              <a:t>results</a:t>
            </a:r>
            <a:r>
              <a:rPr lang="cs-CZ" sz="2800" dirty="0"/>
              <a:t>?</a:t>
            </a:r>
            <a:endParaRPr lang="en-US" sz="2800" dirty="0"/>
          </a:p>
          <a:p>
            <a:r>
              <a:rPr lang="cs-CZ" sz="2800" dirty="0" err="1"/>
              <a:t>What</a:t>
            </a:r>
            <a:r>
              <a:rPr lang="cs-CZ" sz="2800" dirty="0"/>
              <a:t> </a:t>
            </a:r>
            <a:r>
              <a:rPr lang="cs-CZ" sz="2800" dirty="0" err="1"/>
              <a:t>is</a:t>
            </a:r>
            <a:r>
              <a:rPr lang="cs-CZ" sz="2800" dirty="0"/>
              <a:t> </a:t>
            </a:r>
            <a:r>
              <a:rPr lang="cs-CZ" sz="2800" dirty="0" err="1"/>
              <a:t>the</a:t>
            </a:r>
            <a:r>
              <a:rPr lang="en-US" sz="2800" dirty="0"/>
              <a:t> maximum investment you are willing to make</a:t>
            </a:r>
            <a:r>
              <a:rPr lang="cs-CZ" sz="2800" dirty="0"/>
              <a:t>?</a:t>
            </a:r>
            <a:endParaRPr lang="en-US" sz="2800" dirty="0"/>
          </a:p>
          <a:p>
            <a:endParaRPr lang="cs-CZ" dirty="0"/>
          </a:p>
        </p:txBody>
      </p:sp>
      <p:pic>
        <p:nvPicPr>
          <p:cNvPr id="8194" name="Picture 2" descr="Team, Team Building, Success, Computer">
            <a:extLst>
              <a:ext uri="{FF2B5EF4-FFF2-40B4-BE49-F238E27FC236}">
                <a16:creationId xmlns:a16="http://schemas.microsoft.com/office/drawing/2014/main" id="{47851BDE-0050-4EDC-8B01-B60FD340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58" y="2200696"/>
            <a:ext cx="49434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B2B35-9246-4011-9364-1F421640D85E}"/>
              </a:ext>
            </a:extLst>
          </p:cNvPr>
          <p:cNvSpPr>
            <a:spLocks noGrp="1"/>
          </p:cNvSpPr>
          <p:nvPr>
            <p:ph type="title"/>
          </p:nvPr>
        </p:nvSpPr>
        <p:spPr/>
        <p:txBody>
          <a:bodyPr/>
          <a:lstStyle/>
          <a:p>
            <a:r>
              <a:rPr lang="cs-CZ" dirty="0" err="1"/>
              <a:t>Task</a:t>
            </a:r>
            <a:r>
              <a:rPr lang="cs-CZ" dirty="0"/>
              <a:t> 1</a:t>
            </a:r>
          </a:p>
        </p:txBody>
      </p:sp>
      <p:sp>
        <p:nvSpPr>
          <p:cNvPr id="3" name="Zástupný obsah 2">
            <a:extLst>
              <a:ext uri="{FF2B5EF4-FFF2-40B4-BE49-F238E27FC236}">
                <a16:creationId xmlns:a16="http://schemas.microsoft.com/office/drawing/2014/main" id="{C59D9880-2D0B-4E61-8250-833D93214F8D}"/>
              </a:ext>
            </a:extLst>
          </p:cNvPr>
          <p:cNvSpPr>
            <a:spLocks noGrp="1"/>
          </p:cNvSpPr>
          <p:nvPr>
            <p:ph idx="1"/>
          </p:nvPr>
        </p:nvSpPr>
        <p:spPr/>
        <p:txBody>
          <a:bodyPr>
            <a:normAutofit fontScale="92500" lnSpcReduction="10000"/>
          </a:bodyPr>
          <a:lstStyle/>
          <a:p>
            <a:r>
              <a:rPr lang="en-US" dirty="0"/>
              <a:t>In teams write down who are target clients for law firm focusing on given branch of law and how to attract them. Consider all already mentioned „</a:t>
            </a:r>
            <a:r>
              <a:rPr lang="en-US" i="1" dirty="0"/>
              <a:t>to think</a:t>
            </a:r>
            <a:r>
              <a:rPr lang="en-US" dirty="0"/>
              <a:t>“ matters. (5-10 minutes)</a:t>
            </a:r>
          </a:p>
          <a:p>
            <a:r>
              <a:rPr lang="en-US" dirty="0"/>
              <a:t>Be ready to present</a:t>
            </a:r>
            <a:r>
              <a:rPr lang="cs-CZ" dirty="0"/>
              <a:t> </a:t>
            </a:r>
            <a:r>
              <a:rPr lang="en-US" dirty="0"/>
              <a:t>your results </a:t>
            </a:r>
            <a:r>
              <a:rPr lang="cs-CZ" dirty="0">
                <a:sym typeface="Wingdings" panose="05000000000000000000" pitchFamily="2" charset="2"/>
              </a:rPr>
              <a:t></a:t>
            </a:r>
          </a:p>
          <a:p>
            <a:r>
              <a:rPr lang="cs-CZ" dirty="0">
                <a:sym typeface="Wingdings" panose="05000000000000000000" pitchFamily="2" charset="2"/>
              </a:rPr>
              <a:t>1) </a:t>
            </a:r>
            <a:r>
              <a:rPr lang="cs-CZ" dirty="0" err="1">
                <a:sym typeface="Wingdings" panose="05000000000000000000" pitchFamily="2" charset="2"/>
              </a:rPr>
              <a:t>Private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2) Tax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3) </a:t>
            </a:r>
            <a:r>
              <a:rPr lang="cs-CZ" dirty="0" err="1">
                <a:sym typeface="Wingdings" panose="05000000000000000000" pitchFamily="2" charset="2"/>
              </a:rPr>
              <a:t>Constitutional</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5) </a:t>
            </a:r>
            <a:r>
              <a:rPr lang="cs-CZ" dirty="0" err="1">
                <a:sym typeface="Wingdings" panose="05000000000000000000" pitchFamily="2" charset="2"/>
              </a:rPr>
              <a:t>Administrative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6) </a:t>
            </a:r>
            <a:r>
              <a:rPr lang="cs-CZ" dirty="0" err="1">
                <a:sym typeface="Wingdings" panose="05000000000000000000" pitchFamily="2" charset="2"/>
              </a:rPr>
              <a:t>Employment</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7)</a:t>
            </a:r>
            <a:r>
              <a:rPr lang="cs-CZ" dirty="0" err="1">
                <a:sym typeface="Wingdings" panose="05000000000000000000" pitchFamily="2" charset="2"/>
              </a:rPr>
              <a:t>Commercial</a:t>
            </a:r>
            <a:r>
              <a:rPr lang="cs-CZ" dirty="0">
                <a:sym typeface="Wingdings" panose="05000000000000000000" pitchFamily="2" charset="2"/>
              </a:rPr>
              <a:t> </a:t>
            </a:r>
            <a:r>
              <a:rPr lang="cs-CZ" dirty="0" err="1">
                <a:sym typeface="Wingdings" panose="05000000000000000000" pitchFamily="2" charset="2"/>
              </a:rPr>
              <a:t>law</a:t>
            </a:r>
            <a:endParaRPr lang="en-US" dirty="0"/>
          </a:p>
        </p:txBody>
      </p:sp>
    </p:spTree>
    <p:extLst>
      <p:ext uri="{BB962C8B-B14F-4D97-AF65-F5344CB8AC3E}">
        <p14:creationId xmlns:p14="http://schemas.microsoft.com/office/powerpoint/2010/main" val="279273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367B45F-F217-4DB2-88FC-A20E1268D25E}"/>
              </a:ext>
            </a:extLst>
          </p:cNvPr>
          <p:cNvSpPr>
            <a:spLocks noGrp="1"/>
          </p:cNvSpPr>
          <p:nvPr>
            <p:ph type="title"/>
          </p:nvPr>
        </p:nvSpPr>
        <p:spPr/>
        <p:txBody>
          <a:bodyPr/>
          <a:lstStyle/>
          <a:p>
            <a:r>
              <a:rPr lang="cs-CZ" sz="6600" dirty="0"/>
              <a:t>KEY ELEMENTS </a:t>
            </a:r>
          </a:p>
        </p:txBody>
      </p:sp>
      <p:sp>
        <p:nvSpPr>
          <p:cNvPr id="4" name="Zástupný text 3">
            <a:extLst>
              <a:ext uri="{FF2B5EF4-FFF2-40B4-BE49-F238E27FC236}">
                <a16:creationId xmlns:a16="http://schemas.microsoft.com/office/drawing/2014/main" id="{25BD5AFD-22C4-45D5-86CB-9D91FB4C0FA2}"/>
              </a:ext>
            </a:extLst>
          </p:cNvPr>
          <p:cNvSpPr>
            <a:spLocks noGrp="1"/>
          </p:cNvSpPr>
          <p:nvPr>
            <p:ph type="body" sz="half" idx="2"/>
          </p:nvPr>
        </p:nvSpPr>
        <p:spPr/>
        <p:txBody>
          <a:bodyPr/>
          <a:lstStyle/>
          <a:p>
            <a:endParaRPr lang="cs-CZ"/>
          </a:p>
        </p:txBody>
      </p:sp>
      <p:pic>
        <p:nvPicPr>
          <p:cNvPr id="3074" name="Picture 2" descr="Team, Work, Business, Cooperation">
            <a:extLst>
              <a:ext uri="{FF2B5EF4-FFF2-40B4-BE49-F238E27FC236}">
                <a16:creationId xmlns:a16="http://schemas.microsoft.com/office/drawing/2014/main" id="{4859F33B-6946-4167-A502-28DF1338D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5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7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43B1A-DBA5-4705-B245-FB37ADEA5321}"/>
              </a:ext>
            </a:extLst>
          </p:cNvPr>
          <p:cNvSpPr>
            <a:spLocks noGrp="1"/>
          </p:cNvSpPr>
          <p:nvPr>
            <p:ph type="title"/>
          </p:nvPr>
        </p:nvSpPr>
        <p:spPr/>
        <p:txBody>
          <a:bodyPr/>
          <a:lstStyle/>
          <a:p>
            <a:r>
              <a:rPr lang="cs-CZ" dirty="0" err="1"/>
              <a:t>Radio</a:t>
            </a:r>
            <a:r>
              <a:rPr lang="cs-CZ" dirty="0"/>
              <a:t>, TV, </a:t>
            </a:r>
            <a:r>
              <a:rPr lang="cs-CZ" dirty="0" err="1"/>
              <a:t>newspaper</a:t>
            </a:r>
            <a:r>
              <a:rPr lang="cs-CZ" dirty="0"/>
              <a:t>, </a:t>
            </a:r>
            <a:r>
              <a:rPr lang="cs-CZ" dirty="0" err="1"/>
              <a:t>magazines</a:t>
            </a:r>
            <a:endParaRPr lang="cs-CZ" dirty="0"/>
          </a:p>
        </p:txBody>
      </p:sp>
      <p:sp>
        <p:nvSpPr>
          <p:cNvPr id="3" name="Zástupný obsah 2">
            <a:extLst>
              <a:ext uri="{FF2B5EF4-FFF2-40B4-BE49-F238E27FC236}">
                <a16:creationId xmlns:a16="http://schemas.microsoft.com/office/drawing/2014/main" id="{1EE9D072-35CE-492F-97A4-EC7D21B2E8D9}"/>
              </a:ext>
            </a:extLst>
          </p:cNvPr>
          <p:cNvSpPr>
            <a:spLocks noGrp="1"/>
          </p:cNvSpPr>
          <p:nvPr>
            <p:ph idx="1"/>
          </p:nvPr>
        </p:nvSpPr>
        <p:spPr/>
        <p:txBody>
          <a:bodyPr/>
          <a:lstStyle/>
          <a:p>
            <a:r>
              <a:rPr lang="cs-CZ" dirty="0"/>
              <a:t>A</a:t>
            </a:r>
            <a:r>
              <a:rPr lang="en-US" dirty="0" err="1"/>
              <a:t>dvertising</a:t>
            </a:r>
            <a:r>
              <a:rPr lang="en-US" dirty="0"/>
              <a:t> in mass media and print media </a:t>
            </a:r>
            <a:r>
              <a:rPr lang="cs-CZ" dirty="0"/>
              <a:t>.</a:t>
            </a:r>
          </a:p>
          <a:p>
            <a:r>
              <a:rPr lang="cs-CZ" dirty="0"/>
              <a:t>D</a:t>
            </a:r>
            <a:r>
              <a:rPr lang="en-US" dirty="0" err="1"/>
              <a:t>epends</a:t>
            </a:r>
            <a:r>
              <a:rPr lang="en-US" dirty="0"/>
              <a:t> a lot on your type of business and the communication channels your audience most uses.</a:t>
            </a:r>
          </a:p>
          <a:p>
            <a:r>
              <a:rPr lang="en-US" dirty="0"/>
              <a:t>In addition, you also need to plan on the expenses you will have; after all, this type of marketing strategy usually requires a larger investment.</a:t>
            </a:r>
          </a:p>
          <a:p>
            <a:endParaRPr lang="cs-CZ" dirty="0"/>
          </a:p>
        </p:txBody>
      </p:sp>
      <p:pic>
        <p:nvPicPr>
          <p:cNvPr id="2050" name="Picture 2">
            <a:extLst>
              <a:ext uri="{FF2B5EF4-FFF2-40B4-BE49-F238E27FC236}">
                <a16:creationId xmlns:a16="http://schemas.microsoft.com/office/drawing/2014/main" id="{9DD039B0-7692-4074-A9F1-255E8C837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568" y="3988646"/>
            <a:ext cx="3192128" cy="223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6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3AC52-677D-4077-85DD-0DF919E40CA6}"/>
              </a:ext>
            </a:extLst>
          </p:cNvPr>
          <p:cNvSpPr>
            <a:spLocks noGrp="1"/>
          </p:cNvSpPr>
          <p:nvPr>
            <p:ph type="title"/>
          </p:nvPr>
        </p:nvSpPr>
        <p:spPr/>
        <p:txBody>
          <a:bodyPr/>
          <a:lstStyle/>
          <a:p>
            <a:r>
              <a:rPr lang="cs-CZ" b="1" dirty="0" err="1"/>
              <a:t>Contain</a:t>
            </a:r>
            <a:r>
              <a:rPr lang="cs-CZ" b="1" dirty="0"/>
              <a:t> and </a:t>
            </a:r>
            <a:r>
              <a:rPr lang="cs-CZ" b="1" dirty="0" err="1"/>
              <a:t>aim</a:t>
            </a:r>
            <a:endParaRPr lang="cs-CZ" b="1" dirty="0"/>
          </a:p>
        </p:txBody>
      </p:sp>
      <p:sp>
        <p:nvSpPr>
          <p:cNvPr id="3" name="Zástupný obsah 2">
            <a:extLst>
              <a:ext uri="{FF2B5EF4-FFF2-40B4-BE49-F238E27FC236}">
                <a16:creationId xmlns:a16="http://schemas.microsoft.com/office/drawing/2014/main" id="{D4840752-32BA-4BEC-9A27-EBD0DFBFBE8C}"/>
              </a:ext>
            </a:extLst>
          </p:cNvPr>
          <p:cNvSpPr>
            <a:spLocks noGrp="1"/>
          </p:cNvSpPr>
          <p:nvPr>
            <p:ph idx="1"/>
          </p:nvPr>
        </p:nvSpPr>
        <p:spPr/>
        <p:txBody>
          <a:bodyPr/>
          <a:lstStyle/>
          <a:p>
            <a:r>
              <a:rPr lang="cs-CZ" sz="2800" dirty="0"/>
              <a:t>1) </a:t>
            </a:r>
            <a:r>
              <a:rPr lang="cs-CZ" sz="2800" dirty="0" err="1"/>
              <a:t>Why</a:t>
            </a:r>
            <a:r>
              <a:rPr lang="cs-CZ" sz="2800" dirty="0"/>
              <a:t> to </a:t>
            </a:r>
            <a:r>
              <a:rPr lang="cs-CZ" sz="2800" dirty="0" err="1"/>
              <a:t>attract</a:t>
            </a:r>
            <a:r>
              <a:rPr lang="cs-CZ" sz="2800" dirty="0"/>
              <a:t> </a:t>
            </a:r>
            <a:r>
              <a:rPr lang="cs-CZ" sz="2800" dirty="0" err="1"/>
              <a:t>new</a:t>
            </a:r>
            <a:r>
              <a:rPr lang="cs-CZ" sz="2800" dirty="0"/>
              <a:t> </a:t>
            </a:r>
            <a:r>
              <a:rPr lang="cs-CZ" sz="2800" dirty="0" err="1"/>
              <a:t>clients</a:t>
            </a:r>
            <a:r>
              <a:rPr lang="cs-CZ" sz="2800" dirty="0"/>
              <a:t>?</a:t>
            </a:r>
          </a:p>
          <a:p>
            <a:r>
              <a:rPr lang="cs-CZ" sz="2800" dirty="0"/>
              <a:t>2) Marketing </a:t>
            </a:r>
            <a:r>
              <a:rPr lang="cs-CZ" sz="2800" dirty="0" err="1"/>
              <a:t>strategies</a:t>
            </a:r>
            <a:endParaRPr lang="cs-CZ" sz="2800" dirty="0"/>
          </a:p>
          <a:p>
            <a:r>
              <a:rPr lang="cs-CZ" sz="2800" dirty="0"/>
              <a:t>3) </a:t>
            </a:r>
            <a:r>
              <a:rPr lang="cs-CZ" sz="2800" dirty="0" err="1"/>
              <a:t>Task</a:t>
            </a:r>
            <a:r>
              <a:rPr lang="cs-CZ" sz="2800" dirty="0"/>
              <a:t> 1</a:t>
            </a:r>
          </a:p>
          <a:p>
            <a:r>
              <a:rPr lang="cs-CZ" sz="2800" dirty="0"/>
              <a:t>4) </a:t>
            </a:r>
            <a:r>
              <a:rPr lang="cs-CZ" sz="2800" dirty="0" err="1"/>
              <a:t>Key</a:t>
            </a:r>
            <a:r>
              <a:rPr lang="cs-CZ" sz="2800" dirty="0"/>
              <a:t> </a:t>
            </a:r>
            <a:r>
              <a:rPr lang="cs-CZ" sz="2800" dirty="0" err="1"/>
              <a:t>elements</a:t>
            </a:r>
            <a:endParaRPr lang="cs-CZ" sz="2800" dirty="0"/>
          </a:p>
          <a:p>
            <a:r>
              <a:rPr lang="cs-CZ" sz="2800" dirty="0"/>
              <a:t>5) </a:t>
            </a:r>
            <a:r>
              <a:rPr lang="cs-CZ" sz="2800" dirty="0" err="1"/>
              <a:t>Task</a:t>
            </a:r>
            <a:r>
              <a:rPr lang="cs-CZ" sz="2800" dirty="0"/>
              <a:t> 2</a:t>
            </a:r>
          </a:p>
          <a:p>
            <a:r>
              <a:rPr lang="cs-CZ" sz="2800" dirty="0"/>
              <a:t>6) </a:t>
            </a:r>
            <a:r>
              <a:rPr lang="cs-CZ" sz="2800" dirty="0" err="1"/>
              <a:t>Conclusion</a:t>
            </a:r>
            <a:endParaRPr lang="cs-CZ" sz="2800" dirty="0"/>
          </a:p>
          <a:p>
            <a:endParaRPr lang="cs-CZ" dirty="0"/>
          </a:p>
        </p:txBody>
      </p:sp>
    </p:spTree>
    <p:extLst>
      <p:ext uri="{BB962C8B-B14F-4D97-AF65-F5344CB8AC3E}">
        <p14:creationId xmlns:p14="http://schemas.microsoft.com/office/powerpoint/2010/main" val="355955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BB83A-FF9F-4B6D-9625-11EEE648A86F}"/>
              </a:ext>
            </a:extLst>
          </p:cNvPr>
          <p:cNvSpPr>
            <a:spLocks noGrp="1"/>
          </p:cNvSpPr>
          <p:nvPr>
            <p:ph type="title"/>
          </p:nvPr>
        </p:nvSpPr>
        <p:spPr/>
        <p:txBody>
          <a:bodyPr/>
          <a:lstStyle/>
          <a:p>
            <a:r>
              <a:rPr lang="cs-CZ" dirty="0" err="1"/>
              <a:t>Social</a:t>
            </a:r>
            <a:r>
              <a:rPr lang="cs-CZ" dirty="0"/>
              <a:t> </a:t>
            </a:r>
            <a:r>
              <a:rPr lang="cs-CZ" dirty="0" err="1"/>
              <a:t>Networks</a:t>
            </a:r>
            <a:endParaRPr lang="cs-CZ" dirty="0"/>
          </a:p>
        </p:txBody>
      </p:sp>
      <p:sp>
        <p:nvSpPr>
          <p:cNvPr id="3" name="Zástupný obsah 2">
            <a:extLst>
              <a:ext uri="{FF2B5EF4-FFF2-40B4-BE49-F238E27FC236}">
                <a16:creationId xmlns:a16="http://schemas.microsoft.com/office/drawing/2014/main" id="{38A7AD72-9D55-45A5-9794-233A71532967}"/>
              </a:ext>
            </a:extLst>
          </p:cNvPr>
          <p:cNvSpPr>
            <a:spLocks noGrp="1"/>
          </p:cNvSpPr>
          <p:nvPr>
            <p:ph idx="1"/>
          </p:nvPr>
        </p:nvSpPr>
        <p:spPr/>
        <p:txBody>
          <a:bodyPr/>
          <a:lstStyle/>
          <a:p>
            <a:r>
              <a:rPr lang="cs-CZ" dirty="0"/>
              <a:t>A</a:t>
            </a:r>
            <a:r>
              <a:rPr lang="en-US" dirty="0"/>
              <a:t> great channel to communicate with the public, mainly because it’s currently difficult to find someone who doesn’t use any of these forms of socializing.</a:t>
            </a:r>
          </a:p>
          <a:p>
            <a:r>
              <a:rPr lang="en-US" dirty="0"/>
              <a:t>As a marketing strategy, what you need to do is understand where your </a:t>
            </a:r>
            <a:r>
              <a:rPr lang="cs-CZ" dirty="0" err="1"/>
              <a:t>target</a:t>
            </a:r>
            <a:r>
              <a:rPr lang="cs-CZ" dirty="0"/>
              <a:t> </a:t>
            </a:r>
            <a:r>
              <a:rPr lang="cs-CZ" dirty="0" err="1"/>
              <a:t>client</a:t>
            </a:r>
            <a:r>
              <a:rPr lang="en-US" dirty="0"/>
              <a:t> is: Facebook, Instagram, LinkedIn, Twitter or Snapchat?</a:t>
            </a:r>
          </a:p>
          <a:p>
            <a:r>
              <a:rPr lang="cs-CZ" dirty="0"/>
              <a:t>DO NOT</a:t>
            </a:r>
            <a:r>
              <a:rPr lang="en-US" dirty="0"/>
              <a:t> to push yourself too hard in places where your audience is not.</a:t>
            </a:r>
          </a:p>
          <a:p>
            <a:endParaRPr lang="cs-CZ" dirty="0"/>
          </a:p>
        </p:txBody>
      </p:sp>
      <p:pic>
        <p:nvPicPr>
          <p:cNvPr id="1026" name="Picture 2">
            <a:extLst>
              <a:ext uri="{FF2B5EF4-FFF2-40B4-BE49-F238E27FC236}">
                <a16:creationId xmlns:a16="http://schemas.microsoft.com/office/drawing/2014/main" id="{F159D8AA-C938-496D-A593-4D1556C6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58" y="3566767"/>
            <a:ext cx="2444817" cy="24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2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89CB3-45A6-4B14-87B4-AECC5034C8B4}"/>
              </a:ext>
            </a:extLst>
          </p:cNvPr>
          <p:cNvSpPr>
            <a:spLocks noGrp="1"/>
          </p:cNvSpPr>
          <p:nvPr>
            <p:ph type="title"/>
          </p:nvPr>
        </p:nvSpPr>
        <p:spPr/>
        <p:txBody>
          <a:bodyPr/>
          <a:lstStyle/>
          <a:p>
            <a:r>
              <a:rPr lang="cs-CZ" dirty="0"/>
              <a:t>Video </a:t>
            </a:r>
            <a:r>
              <a:rPr lang="cs-CZ" dirty="0" err="1"/>
              <a:t>chanels</a:t>
            </a:r>
            <a:endParaRPr lang="cs-CZ" dirty="0"/>
          </a:p>
        </p:txBody>
      </p:sp>
      <p:sp>
        <p:nvSpPr>
          <p:cNvPr id="3" name="Zástupný obsah 2">
            <a:extLst>
              <a:ext uri="{FF2B5EF4-FFF2-40B4-BE49-F238E27FC236}">
                <a16:creationId xmlns:a16="http://schemas.microsoft.com/office/drawing/2014/main" id="{523B93B1-9928-4AC9-99BB-7A893947AE94}"/>
              </a:ext>
            </a:extLst>
          </p:cNvPr>
          <p:cNvSpPr>
            <a:spLocks noGrp="1"/>
          </p:cNvSpPr>
          <p:nvPr>
            <p:ph idx="1"/>
          </p:nvPr>
        </p:nvSpPr>
        <p:spPr/>
        <p:txBody>
          <a:bodyPr>
            <a:normAutofit/>
          </a:bodyPr>
          <a:lstStyle/>
          <a:p>
            <a:r>
              <a:rPr lang="en-US" dirty="0"/>
              <a:t> </a:t>
            </a:r>
            <a:r>
              <a:rPr lang="cs-CZ" dirty="0" smtClean="0"/>
              <a:t>O</a:t>
            </a:r>
            <a:r>
              <a:rPr lang="en-US" dirty="0" err="1" smtClean="0"/>
              <a:t>ver</a:t>
            </a:r>
            <a:r>
              <a:rPr lang="en-US" dirty="0" smtClean="0"/>
              <a:t> </a:t>
            </a:r>
            <a:r>
              <a:rPr lang="en-US" dirty="0"/>
              <a:t>40% of people </a:t>
            </a:r>
            <a:r>
              <a:rPr lang="cs-CZ" dirty="0" err="1"/>
              <a:t>prefere</a:t>
            </a:r>
            <a:r>
              <a:rPr lang="cs-CZ" dirty="0"/>
              <a:t> </a:t>
            </a:r>
            <a:r>
              <a:rPr lang="en-US" dirty="0"/>
              <a:t>content in video format</a:t>
            </a:r>
          </a:p>
          <a:p>
            <a:r>
              <a:rPr lang="cs-CZ" dirty="0" err="1"/>
              <a:t>Webinars</a:t>
            </a:r>
            <a:r>
              <a:rPr lang="cs-CZ" dirty="0"/>
              <a:t> and </a:t>
            </a:r>
            <a:r>
              <a:rPr lang="cs-CZ" dirty="0" err="1"/>
              <a:t>short</a:t>
            </a:r>
            <a:r>
              <a:rPr lang="cs-CZ" dirty="0"/>
              <a:t> </a:t>
            </a:r>
            <a:r>
              <a:rPr lang="cs-CZ" dirty="0" err="1"/>
              <a:t>videos</a:t>
            </a:r>
            <a:r>
              <a:rPr lang="cs-CZ" dirty="0"/>
              <a:t> are </a:t>
            </a:r>
            <a:r>
              <a:rPr lang="cs-CZ" dirty="0" err="1"/>
              <a:t>the</a:t>
            </a:r>
            <a:r>
              <a:rPr lang="cs-CZ" dirty="0"/>
              <a:t> </a:t>
            </a:r>
            <a:r>
              <a:rPr lang="cs-CZ" dirty="0" err="1"/>
              <a:t>way</a:t>
            </a:r>
            <a:r>
              <a:rPr lang="cs-CZ" dirty="0"/>
              <a:t>?</a:t>
            </a:r>
            <a:endParaRPr lang="en-US" dirty="0"/>
          </a:p>
          <a:p>
            <a:endParaRPr lang="cs-CZ" dirty="0"/>
          </a:p>
        </p:txBody>
      </p:sp>
      <p:pic>
        <p:nvPicPr>
          <p:cNvPr id="7170" name="Picture 2" descr="Computer, Office Worker, Job, Business">
            <a:extLst>
              <a:ext uri="{FF2B5EF4-FFF2-40B4-BE49-F238E27FC236}">
                <a16:creationId xmlns:a16="http://schemas.microsoft.com/office/drawing/2014/main" id="{43BA6046-F338-4782-A820-322E2FB4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497" y="210820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7E5E2-9228-4E8C-A6A6-C5BE5E308549}"/>
              </a:ext>
            </a:extLst>
          </p:cNvPr>
          <p:cNvSpPr>
            <a:spLocks noGrp="1"/>
          </p:cNvSpPr>
          <p:nvPr>
            <p:ph type="title"/>
          </p:nvPr>
        </p:nvSpPr>
        <p:spPr/>
        <p:txBody>
          <a:bodyPr/>
          <a:lstStyle/>
          <a:p>
            <a:r>
              <a:rPr lang="cs-CZ" dirty="0"/>
              <a:t>Email marketing</a:t>
            </a:r>
          </a:p>
        </p:txBody>
      </p:sp>
      <p:sp>
        <p:nvSpPr>
          <p:cNvPr id="3" name="Zástupný obsah 2">
            <a:extLst>
              <a:ext uri="{FF2B5EF4-FFF2-40B4-BE49-F238E27FC236}">
                <a16:creationId xmlns:a16="http://schemas.microsoft.com/office/drawing/2014/main" id="{30A3780F-1486-4855-BF4C-BD1D97B1A818}"/>
              </a:ext>
            </a:extLst>
          </p:cNvPr>
          <p:cNvSpPr>
            <a:spLocks noGrp="1"/>
          </p:cNvSpPr>
          <p:nvPr>
            <p:ph idx="1"/>
          </p:nvPr>
        </p:nvSpPr>
        <p:spPr/>
        <p:txBody>
          <a:bodyPr>
            <a:normAutofit/>
          </a:bodyPr>
          <a:lstStyle/>
          <a:p>
            <a:r>
              <a:rPr lang="cs-CZ" dirty="0"/>
              <a:t>N</a:t>
            </a:r>
            <a:r>
              <a:rPr lang="en-US" dirty="0" smtClean="0"/>
              <a:t>o </a:t>
            </a:r>
            <a:r>
              <a:rPr lang="en-US" dirty="0"/>
              <a:t>longer a good marketing </a:t>
            </a:r>
            <a:r>
              <a:rPr lang="en-US" dirty="0" err="1"/>
              <a:t>strat</a:t>
            </a:r>
            <a:r>
              <a:rPr lang="cs-CZ" dirty="0"/>
              <a:t>e</a:t>
            </a:r>
            <a:r>
              <a:rPr lang="en-US" dirty="0" err="1"/>
              <a:t>gy</a:t>
            </a:r>
            <a:r>
              <a:rPr lang="cs-CZ" dirty="0"/>
              <a:t>?</a:t>
            </a:r>
          </a:p>
          <a:p>
            <a:r>
              <a:rPr lang="cs-CZ" dirty="0"/>
              <a:t>M</a:t>
            </a:r>
            <a:r>
              <a:rPr lang="en-US" dirty="0" smtClean="0"/>
              <a:t>any </a:t>
            </a:r>
            <a:r>
              <a:rPr lang="en-US" dirty="0"/>
              <a:t>users don’t even bother to read any messages forwarded to them</a:t>
            </a:r>
            <a:r>
              <a:rPr lang="cs-CZ" dirty="0"/>
              <a:t>?</a:t>
            </a:r>
            <a:endParaRPr lang="en-US" dirty="0"/>
          </a:p>
          <a:p>
            <a:r>
              <a:rPr lang="en-US" dirty="0"/>
              <a:t>But that’s not what happens, especially if your emails have interesting content for people</a:t>
            </a:r>
            <a:r>
              <a:rPr lang="cs-CZ" dirty="0"/>
              <a:t>.</a:t>
            </a:r>
            <a:r>
              <a:rPr lang="en-US" dirty="0"/>
              <a:t> </a:t>
            </a:r>
            <a:endParaRPr lang="cs-CZ" dirty="0"/>
          </a:p>
          <a:p>
            <a:r>
              <a:rPr lang="cs-CZ" dirty="0"/>
              <a:t>HOT TIP: </a:t>
            </a:r>
            <a:r>
              <a:rPr lang="en-US" dirty="0"/>
              <a:t>Newsletter </a:t>
            </a:r>
            <a:r>
              <a:rPr lang="en-US" dirty="0">
                <a:sym typeface="Wingdings" panose="05000000000000000000" pitchFamily="2" charset="2"/>
              </a:rPr>
              <a:t> (rich </a:t>
            </a:r>
            <a:r>
              <a:rPr lang="en-US" dirty="0" err="1" smtClean="0">
                <a:sym typeface="Wingdings" panose="05000000000000000000" pitchFamily="2" charset="2"/>
              </a:rPr>
              <a:t>materi</a:t>
            </a:r>
            <a:r>
              <a:rPr lang="cs-CZ" dirty="0" smtClean="0">
                <a:sym typeface="Wingdings" panose="05000000000000000000" pitchFamily="2" charset="2"/>
              </a:rPr>
              <a:t>a</a:t>
            </a:r>
            <a:r>
              <a:rPr lang="en-US" dirty="0" smtClean="0">
                <a:sym typeface="Wingdings" panose="05000000000000000000" pitchFamily="2" charset="2"/>
              </a:rPr>
              <a:t>l </a:t>
            </a:r>
            <a:r>
              <a:rPr lang="en-US" dirty="0">
                <a:sym typeface="Wingdings" panose="05000000000000000000" pitchFamily="2" charset="2"/>
              </a:rPr>
              <a:t>with </a:t>
            </a:r>
            <a:r>
              <a:rPr lang="en-US" dirty="0" err="1">
                <a:sym typeface="Wingdings" panose="05000000000000000000" pitchFamily="2" charset="2"/>
              </a:rPr>
              <a:t>adress</a:t>
            </a:r>
            <a:r>
              <a:rPr lang="en-US" dirty="0">
                <a:sym typeface="Wingdings" panose="05000000000000000000" pitchFamily="2" charset="2"/>
              </a:rPr>
              <a:t> to your page)</a:t>
            </a:r>
          </a:p>
          <a:p>
            <a:r>
              <a:rPr lang="en-US" dirty="0"/>
              <a:t>Pitfalls- negatively perceived advertisement! </a:t>
            </a:r>
          </a:p>
        </p:txBody>
      </p:sp>
      <p:pic>
        <p:nvPicPr>
          <p:cNvPr id="12290" name="Picture 2" descr="Smartphone, Cellphone, Apple I Phone">
            <a:extLst>
              <a:ext uri="{FF2B5EF4-FFF2-40B4-BE49-F238E27FC236}">
                <a16:creationId xmlns:a16="http://schemas.microsoft.com/office/drawing/2014/main" id="{EF6D7030-19ED-4E64-B46B-4124B939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5" y="3781463"/>
            <a:ext cx="3905217" cy="22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9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C63C7-C091-4BF0-B898-96E0553F3101}"/>
              </a:ext>
            </a:extLst>
          </p:cNvPr>
          <p:cNvSpPr>
            <a:spLocks noGrp="1"/>
          </p:cNvSpPr>
          <p:nvPr>
            <p:ph type="title"/>
          </p:nvPr>
        </p:nvSpPr>
        <p:spPr/>
        <p:txBody>
          <a:bodyPr/>
          <a:lstStyle/>
          <a:p>
            <a:r>
              <a:rPr lang="cs-CZ" dirty="0"/>
              <a:t>Blog</a:t>
            </a:r>
          </a:p>
        </p:txBody>
      </p:sp>
      <p:sp>
        <p:nvSpPr>
          <p:cNvPr id="3" name="Zástupný obsah 2">
            <a:extLst>
              <a:ext uri="{FF2B5EF4-FFF2-40B4-BE49-F238E27FC236}">
                <a16:creationId xmlns:a16="http://schemas.microsoft.com/office/drawing/2014/main" id="{C6A1BF58-F673-4B4A-ABB0-35193A48B2E3}"/>
              </a:ext>
            </a:extLst>
          </p:cNvPr>
          <p:cNvSpPr>
            <a:spLocks noGrp="1"/>
          </p:cNvSpPr>
          <p:nvPr>
            <p:ph idx="1"/>
          </p:nvPr>
        </p:nvSpPr>
        <p:spPr/>
        <p:txBody>
          <a:bodyPr/>
          <a:lstStyle/>
          <a:p>
            <a:r>
              <a:rPr lang="en-US" dirty="0"/>
              <a:t> </a:t>
            </a:r>
            <a:r>
              <a:rPr lang="cs-CZ" dirty="0"/>
              <a:t>B</a:t>
            </a:r>
            <a:r>
              <a:rPr lang="en-US" dirty="0"/>
              <a:t>log is one of the best-known strategies</a:t>
            </a:r>
            <a:r>
              <a:rPr lang="cs-CZ" dirty="0"/>
              <a:t>.</a:t>
            </a:r>
          </a:p>
          <a:p>
            <a:r>
              <a:rPr lang="cs-CZ" dirty="0"/>
              <a:t>O</a:t>
            </a:r>
            <a:r>
              <a:rPr lang="en-US" dirty="0" err="1"/>
              <a:t>nline</a:t>
            </a:r>
            <a:r>
              <a:rPr lang="en-US" dirty="0"/>
              <a:t> and to deliver educational and quality content.</a:t>
            </a:r>
          </a:p>
          <a:p>
            <a:r>
              <a:rPr lang="cs-CZ" dirty="0"/>
              <a:t>A</a:t>
            </a:r>
            <a:r>
              <a:rPr lang="en-US" dirty="0" err="1"/>
              <a:t>nswer</a:t>
            </a:r>
            <a:r>
              <a:rPr lang="en-US" dirty="0"/>
              <a:t> different questions (from the most basic to the most technical)</a:t>
            </a:r>
            <a:r>
              <a:rPr lang="cs-CZ" dirty="0"/>
              <a:t>.</a:t>
            </a:r>
          </a:p>
          <a:p>
            <a:r>
              <a:rPr lang="cs-CZ" dirty="0"/>
              <a:t>S</a:t>
            </a:r>
            <a:r>
              <a:rPr lang="en-US" dirty="0"/>
              <a:t>how specific solutions for your audience.</a:t>
            </a:r>
          </a:p>
          <a:p>
            <a:endParaRPr lang="cs-CZ" dirty="0"/>
          </a:p>
        </p:txBody>
      </p:sp>
      <p:pic>
        <p:nvPicPr>
          <p:cNvPr id="13314" name="Picture 2" descr="Keyboard, Office, Business, Computer">
            <a:extLst>
              <a:ext uri="{FF2B5EF4-FFF2-40B4-BE49-F238E27FC236}">
                <a16:creationId xmlns:a16="http://schemas.microsoft.com/office/drawing/2014/main" id="{3746477A-1C49-4316-83AB-0338BBE4D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683" y="3735114"/>
            <a:ext cx="3790950" cy="21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E2A36-4FAB-45DC-AFBD-74DE4F3D8FF8}"/>
              </a:ext>
            </a:extLst>
          </p:cNvPr>
          <p:cNvSpPr>
            <a:spLocks noGrp="1"/>
          </p:cNvSpPr>
          <p:nvPr>
            <p:ph type="title"/>
          </p:nvPr>
        </p:nvSpPr>
        <p:spPr/>
        <p:txBody>
          <a:bodyPr/>
          <a:lstStyle/>
          <a:p>
            <a:r>
              <a:rPr lang="cs-CZ" dirty="0" err="1"/>
              <a:t>Search</a:t>
            </a:r>
            <a:r>
              <a:rPr lang="cs-CZ" dirty="0"/>
              <a:t> </a:t>
            </a:r>
            <a:r>
              <a:rPr lang="cs-CZ" dirty="0" err="1"/>
              <a:t>engine</a:t>
            </a:r>
            <a:r>
              <a:rPr lang="cs-CZ" dirty="0"/>
              <a:t> </a:t>
            </a:r>
            <a:r>
              <a:rPr lang="cs-CZ" dirty="0" err="1"/>
              <a:t>optimization</a:t>
            </a:r>
            <a:endParaRPr lang="cs-CZ" dirty="0"/>
          </a:p>
        </p:txBody>
      </p:sp>
      <p:sp>
        <p:nvSpPr>
          <p:cNvPr id="3" name="Zástupný obsah 2">
            <a:extLst>
              <a:ext uri="{FF2B5EF4-FFF2-40B4-BE49-F238E27FC236}">
                <a16:creationId xmlns:a16="http://schemas.microsoft.com/office/drawing/2014/main" id="{8BEB8A12-3F51-40CC-A92D-2CD14A0DBACC}"/>
              </a:ext>
            </a:extLst>
          </p:cNvPr>
          <p:cNvSpPr>
            <a:spLocks noGrp="1"/>
          </p:cNvSpPr>
          <p:nvPr>
            <p:ph idx="1"/>
          </p:nvPr>
        </p:nvSpPr>
        <p:spPr/>
        <p:txBody>
          <a:bodyPr/>
          <a:lstStyle/>
          <a:p>
            <a:r>
              <a:rPr lang="cs-CZ" dirty="0"/>
              <a:t>Y</a:t>
            </a:r>
            <a:r>
              <a:rPr lang="en-US" dirty="0" err="1"/>
              <a:t>ou</a:t>
            </a:r>
            <a:r>
              <a:rPr lang="en-US" dirty="0"/>
              <a:t> need to apply SEO techniques in your posts, so that your page appears in the top places of search engines such as Google.</a:t>
            </a:r>
          </a:p>
          <a:p>
            <a:r>
              <a:rPr lang="en-US" dirty="0"/>
              <a:t>Work your keywords well in your texts, test titles that catch the attention of users, write full content and really educate your audience.</a:t>
            </a:r>
          </a:p>
          <a:p>
            <a:r>
              <a:rPr lang="en-US" dirty="0"/>
              <a:t>May be expensive.</a:t>
            </a:r>
          </a:p>
        </p:txBody>
      </p:sp>
      <p:pic>
        <p:nvPicPr>
          <p:cNvPr id="14338" name="Picture 2" descr="Money Back Up, Save Money, Save, Bank">
            <a:extLst>
              <a:ext uri="{FF2B5EF4-FFF2-40B4-BE49-F238E27FC236}">
                <a16:creationId xmlns:a16="http://schemas.microsoft.com/office/drawing/2014/main" id="{E8B2C8EA-BAF5-4C50-B4EB-68B6028D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528" y="3429000"/>
            <a:ext cx="3525784" cy="265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59219-FF49-4958-B07F-E2430CFA3557}"/>
              </a:ext>
            </a:extLst>
          </p:cNvPr>
          <p:cNvSpPr>
            <a:spLocks noGrp="1"/>
          </p:cNvSpPr>
          <p:nvPr>
            <p:ph type="title"/>
          </p:nvPr>
        </p:nvSpPr>
        <p:spPr/>
        <p:txBody>
          <a:bodyPr/>
          <a:lstStyle/>
          <a:p>
            <a:r>
              <a:rPr lang="cs-CZ" dirty="0" err="1"/>
              <a:t>Sponsored</a:t>
            </a:r>
            <a:r>
              <a:rPr lang="cs-CZ" dirty="0"/>
              <a:t> </a:t>
            </a:r>
            <a:r>
              <a:rPr lang="cs-CZ" dirty="0" err="1"/>
              <a:t>links</a:t>
            </a:r>
            <a:endParaRPr lang="cs-CZ" dirty="0"/>
          </a:p>
        </p:txBody>
      </p:sp>
      <p:sp>
        <p:nvSpPr>
          <p:cNvPr id="3" name="Zástupný obsah 2">
            <a:extLst>
              <a:ext uri="{FF2B5EF4-FFF2-40B4-BE49-F238E27FC236}">
                <a16:creationId xmlns:a16="http://schemas.microsoft.com/office/drawing/2014/main" id="{B736F699-2EBD-4484-B6BF-31278DE1A070}"/>
              </a:ext>
            </a:extLst>
          </p:cNvPr>
          <p:cNvSpPr>
            <a:spLocks noGrp="1"/>
          </p:cNvSpPr>
          <p:nvPr>
            <p:ph idx="1"/>
          </p:nvPr>
        </p:nvSpPr>
        <p:spPr/>
        <p:txBody>
          <a:bodyPr/>
          <a:lstStyle/>
          <a:p>
            <a:r>
              <a:rPr lang="cs-CZ" dirty="0"/>
              <a:t>A</a:t>
            </a:r>
            <a:r>
              <a:rPr lang="en-US" dirty="0"/>
              <a:t>ds linked on other pages, usually related to your business, for which you pay to be promoted.</a:t>
            </a:r>
          </a:p>
          <a:p>
            <a:r>
              <a:rPr lang="en-US" dirty="0"/>
              <a:t>Similar products connected to your service.</a:t>
            </a:r>
          </a:p>
          <a:p>
            <a:r>
              <a:rPr lang="cs-CZ" dirty="0"/>
              <a:t>Try to </a:t>
            </a:r>
            <a:r>
              <a:rPr lang="cs-CZ" dirty="0" err="1"/>
              <a:t>avoid</a:t>
            </a:r>
            <a:r>
              <a:rPr lang="en-US" dirty="0"/>
              <a:t> disrupt</a:t>
            </a:r>
            <a:r>
              <a:rPr lang="cs-CZ" dirty="0"/>
              <a:t>ion </a:t>
            </a:r>
            <a:r>
              <a:rPr lang="cs-CZ" dirty="0" err="1"/>
              <a:t>of</a:t>
            </a:r>
            <a:r>
              <a:rPr lang="en-US" dirty="0"/>
              <a:t> users’ browsing and experience on the pages they’re on.</a:t>
            </a:r>
            <a:endParaRPr lang="cs-CZ" dirty="0"/>
          </a:p>
          <a:p>
            <a:r>
              <a:rPr lang="cs-CZ" dirty="0"/>
              <a:t>Any idea</a:t>
            </a:r>
            <a:r>
              <a:rPr lang="en-US" dirty="0"/>
              <a:t> where lawyers could pay sponsored links to meet their targets?</a:t>
            </a:r>
          </a:p>
        </p:txBody>
      </p:sp>
    </p:spTree>
    <p:extLst>
      <p:ext uri="{BB962C8B-B14F-4D97-AF65-F5344CB8AC3E}">
        <p14:creationId xmlns:p14="http://schemas.microsoft.com/office/powerpoint/2010/main" val="305491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82ABF-C34E-4154-AEFF-A770224F1450}"/>
              </a:ext>
            </a:extLst>
          </p:cNvPr>
          <p:cNvSpPr>
            <a:spLocks noGrp="1"/>
          </p:cNvSpPr>
          <p:nvPr>
            <p:ph type="title"/>
          </p:nvPr>
        </p:nvSpPr>
        <p:spPr/>
        <p:txBody>
          <a:bodyPr/>
          <a:lstStyle/>
          <a:p>
            <a:r>
              <a:rPr lang="cs-CZ" dirty="0" err="1"/>
              <a:t>Partnership</a:t>
            </a:r>
            <a:endParaRPr lang="cs-CZ" dirty="0"/>
          </a:p>
        </p:txBody>
      </p:sp>
      <p:sp>
        <p:nvSpPr>
          <p:cNvPr id="3" name="Zástupný obsah 2">
            <a:extLst>
              <a:ext uri="{FF2B5EF4-FFF2-40B4-BE49-F238E27FC236}">
                <a16:creationId xmlns:a16="http://schemas.microsoft.com/office/drawing/2014/main" id="{F3735C87-A3EC-4EAA-AA11-BCC43CE3B461}"/>
              </a:ext>
            </a:extLst>
          </p:cNvPr>
          <p:cNvSpPr>
            <a:spLocks noGrp="1"/>
          </p:cNvSpPr>
          <p:nvPr>
            <p:ph idx="1"/>
          </p:nvPr>
        </p:nvSpPr>
        <p:spPr/>
        <p:txBody>
          <a:bodyPr>
            <a:normAutofit fontScale="92500" lnSpcReduction="20000"/>
          </a:bodyPr>
          <a:lstStyle/>
          <a:p>
            <a:r>
              <a:rPr lang="en-US" dirty="0"/>
              <a:t>Starting partnerships, especially in the digital market, is an efficient way to increase your business’ reach. </a:t>
            </a:r>
            <a:endParaRPr lang="cs-CZ" dirty="0"/>
          </a:p>
          <a:p>
            <a:r>
              <a:rPr lang="en-US" dirty="0"/>
              <a:t>Find adequate partner.</a:t>
            </a:r>
          </a:p>
          <a:p>
            <a:r>
              <a:rPr lang="en-US" dirty="0"/>
              <a:t>Exchanging guest posts with other blogs;</a:t>
            </a:r>
          </a:p>
          <a:p>
            <a:r>
              <a:rPr lang="en-US" dirty="0"/>
              <a:t>Collaboration on a YouTube channel (when one YouTuber records with another on both channels);</a:t>
            </a:r>
          </a:p>
          <a:p>
            <a:r>
              <a:rPr lang="en-US" dirty="0"/>
              <a:t>Co-production of e-books or newsletters;</a:t>
            </a:r>
          </a:p>
          <a:p>
            <a:r>
              <a:rPr lang="en-US" dirty="0"/>
              <a:t>Promotion in the social network of a digital influencer.</a:t>
            </a:r>
          </a:p>
          <a:p>
            <a:r>
              <a:rPr lang="en-US" dirty="0"/>
              <a:t>The important thing about this type of marketing strategy is that you can identify partners that can help you attract more customers and for whom you can do the same. Thus, there will be an increase in both audiences.</a:t>
            </a:r>
          </a:p>
          <a:p>
            <a:endParaRPr lang="cs-CZ" dirty="0"/>
          </a:p>
        </p:txBody>
      </p:sp>
    </p:spTree>
    <p:extLst>
      <p:ext uri="{BB962C8B-B14F-4D97-AF65-F5344CB8AC3E}">
        <p14:creationId xmlns:p14="http://schemas.microsoft.com/office/powerpoint/2010/main" val="5027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86E50-0FB1-42EA-BF2B-3DC389D2DF9D}"/>
              </a:ext>
            </a:extLst>
          </p:cNvPr>
          <p:cNvSpPr>
            <a:spLocks noGrp="1"/>
          </p:cNvSpPr>
          <p:nvPr>
            <p:ph type="title"/>
          </p:nvPr>
        </p:nvSpPr>
        <p:spPr/>
        <p:txBody>
          <a:bodyPr/>
          <a:lstStyle/>
          <a:p>
            <a:r>
              <a:rPr lang="cs-CZ" dirty="0" err="1"/>
              <a:t>Promotions</a:t>
            </a:r>
            <a:r>
              <a:rPr lang="cs-CZ" dirty="0"/>
              <a:t> </a:t>
            </a:r>
            <a:r>
              <a:rPr lang="cs-CZ" dirty="0" err="1"/>
              <a:t>discounts</a:t>
            </a:r>
            <a:r>
              <a:rPr lang="cs-CZ" dirty="0"/>
              <a:t> sales, </a:t>
            </a:r>
            <a:r>
              <a:rPr lang="cs-CZ" dirty="0" err="1"/>
              <a:t>price</a:t>
            </a:r>
            <a:r>
              <a:rPr lang="cs-CZ" dirty="0"/>
              <a:t> </a:t>
            </a:r>
            <a:r>
              <a:rPr lang="cs-CZ" dirty="0" err="1"/>
              <a:t>settings</a:t>
            </a:r>
            <a:endParaRPr lang="cs-CZ" dirty="0"/>
          </a:p>
        </p:txBody>
      </p:sp>
      <p:sp>
        <p:nvSpPr>
          <p:cNvPr id="3" name="Zástupný obsah 2">
            <a:extLst>
              <a:ext uri="{FF2B5EF4-FFF2-40B4-BE49-F238E27FC236}">
                <a16:creationId xmlns:a16="http://schemas.microsoft.com/office/drawing/2014/main" id="{55D94A6A-7686-4265-B715-22E1F6887C5B}"/>
              </a:ext>
            </a:extLst>
          </p:cNvPr>
          <p:cNvSpPr>
            <a:spLocks noGrp="1"/>
          </p:cNvSpPr>
          <p:nvPr>
            <p:ph idx="1"/>
          </p:nvPr>
        </p:nvSpPr>
        <p:spPr/>
        <p:txBody>
          <a:bodyPr>
            <a:normAutofit/>
          </a:bodyPr>
          <a:lstStyle/>
          <a:p>
            <a:r>
              <a:rPr lang="cs-CZ" sz="3600" dirty="0"/>
              <a:t>E</a:t>
            </a:r>
            <a:r>
              <a:rPr lang="en-US" sz="3600" dirty="0" err="1"/>
              <a:t>ncourage</a:t>
            </a:r>
            <a:r>
              <a:rPr lang="en-US" sz="3600" dirty="0"/>
              <a:t> users to buy </a:t>
            </a:r>
            <a:r>
              <a:rPr lang="en-US" sz="3600" dirty="0" smtClean="0"/>
              <a:t>more</a:t>
            </a:r>
            <a:r>
              <a:rPr lang="cs-CZ" sz="3600" dirty="0" smtClean="0"/>
              <a:t>.</a:t>
            </a:r>
            <a:endParaRPr lang="cs-CZ" sz="3600" dirty="0"/>
          </a:p>
          <a:p>
            <a:r>
              <a:rPr lang="cs-CZ" sz="3600" dirty="0"/>
              <a:t>B</a:t>
            </a:r>
            <a:r>
              <a:rPr lang="en-US" sz="3600" dirty="0"/>
              <a:t>ring new customers to your page.</a:t>
            </a:r>
          </a:p>
          <a:p>
            <a:r>
              <a:rPr lang="cs-CZ" sz="3600" dirty="0"/>
              <a:t>P</a:t>
            </a:r>
            <a:r>
              <a:rPr lang="en-US" sz="3600" dirty="0"/>
              <a:t>rice setting</a:t>
            </a:r>
            <a:r>
              <a:rPr lang="cs-CZ" sz="3600" dirty="0"/>
              <a:t> </a:t>
            </a:r>
            <a:r>
              <a:rPr lang="cs-CZ" sz="3600" dirty="0" err="1"/>
              <a:t>is</a:t>
            </a:r>
            <a:r>
              <a:rPr lang="cs-CZ" sz="3600" dirty="0"/>
              <a:t> </a:t>
            </a:r>
            <a:r>
              <a:rPr lang="cs-CZ" sz="3600" dirty="0" err="1"/>
              <a:t>important</a:t>
            </a:r>
            <a:r>
              <a:rPr lang="en-US" sz="3600" dirty="0"/>
              <a:t>. </a:t>
            </a:r>
            <a:endParaRPr lang="cs-CZ" sz="3600" dirty="0"/>
          </a:p>
          <a:p>
            <a:r>
              <a:rPr lang="en-US" sz="3600" dirty="0"/>
              <a:t>Some</a:t>
            </a:r>
            <a:r>
              <a:rPr lang="cs-CZ" sz="3600" dirty="0"/>
              <a:t> </a:t>
            </a:r>
            <a:r>
              <a:rPr lang="cs-CZ" sz="3600" dirty="0" err="1"/>
              <a:t>customers</a:t>
            </a:r>
            <a:r>
              <a:rPr lang="cs-CZ" sz="3600" dirty="0"/>
              <a:t> </a:t>
            </a:r>
            <a:r>
              <a:rPr lang="cs-CZ" sz="3600" dirty="0" err="1"/>
              <a:t>expect</a:t>
            </a:r>
            <a:r>
              <a:rPr lang="cs-CZ" sz="3600" dirty="0"/>
              <a:t> </a:t>
            </a:r>
            <a:r>
              <a:rPr lang="cs-CZ" sz="3600" dirty="0" err="1"/>
              <a:t>specific</a:t>
            </a:r>
            <a:r>
              <a:rPr lang="cs-CZ" sz="3600" dirty="0"/>
              <a:t> level </a:t>
            </a:r>
            <a:r>
              <a:rPr lang="cs-CZ" sz="3600" dirty="0" err="1"/>
              <a:t>of</a:t>
            </a:r>
            <a:r>
              <a:rPr lang="cs-CZ" sz="3600" dirty="0"/>
              <a:t> </a:t>
            </a:r>
            <a:r>
              <a:rPr lang="cs-CZ" sz="3600" dirty="0" err="1"/>
              <a:t>price</a:t>
            </a:r>
            <a:r>
              <a:rPr lang="cs-CZ" sz="3600" dirty="0"/>
              <a:t>.</a:t>
            </a:r>
          </a:p>
        </p:txBody>
      </p:sp>
    </p:spTree>
    <p:extLst>
      <p:ext uri="{BB962C8B-B14F-4D97-AF65-F5344CB8AC3E}">
        <p14:creationId xmlns:p14="http://schemas.microsoft.com/office/powerpoint/2010/main" val="131396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2C136-2C93-490C-81EC-16FF3911F162}"/>
              </a:ext>
            </a:extLst>
          </p:cNvPr>
          <p:cNvSpPr>
            <a:spLocks noGrp="1"/>
          </p:cNvSpPr>
          <p:nvPr>
            <p:ph type="title"/>
          </p:nvPr>
        </p:nvSpPr>
        <p:spPr/>
        <p:txBody>
          <a:bodyPr/>
          <a:lstStyle/>
          <a:p>
            <a:r>
              <a:rPr lang="cs-CZ" dirty="0" err="1"/>
              <a:t>Events</a:t>
            </a:r>
            <a:endParaRPr lang="cs-CZ" dirty="0"/>
          </a:p>
        </p:txBody>
      </p:sp>
      <p:sp>
        <p:nvSpPr>
          <p:cNvPr id="3" name="Zástupný obsah 2">
            <a:extLst>
              <a:ext uri="{FF2B5EF4-FFF2-40B4-BE49-F238E27FC236}">
                <a16:creationId xmlns:a16="http://schemas.microsoft.com/office/drawing/2014/main" id="{BD88DCCB-7A2B-41E0-B236-57B5924995AF}"/>
              </a:ext>
            </a:extLst>
          </p:cNvPr>
          <p:cNvSpPr>
            <a:spLocks noGrp="1"/>
          </p:cNvSpPr>
          <p:nvPr>
            <p:ph idx="1"/>
          </p:nvPr>
        </p:nvSpPr>
        <p:spPr/>
        <p:txBody>
          <a:bodyPr>
            <a:normAutofit fontScale="92500" lnSpcReduction="20000"/>
          </a:bodyPr>
          <a:lstStyle/>
          <a:p>
            <a:r>
              <a:rPr lang="en-US" dirty="0"/>
              <a:t>Regardless of whether your business is physical or online, creating events to interact with your market is also a great way to advertise your brand.</a:t>
            </a:r>
          </a:p>
          <a:p>
            <a:r>
              <a:rPr lang="cs-CZ" dirty="0" err="1"/>
              <a:t>Small</a:t>
            </a:r>
            <a:r>
              <a:rPr lang="cs-CZ" dirty="0"/>
              <a:t>/</a:t>
            </a:r>
            <a:r>
              <a:rPr lang="cs-CZ" dirty="0" err="1"/>
              <a:t>large</a:t>
            </a:r>
            <a:endParaRPr lang="cs-CZ" dirty="0"/>
          </a:p>
          <a:p>
            <a:r>
              <a:rPr lang="cs-CZ" dirty="0" err="1" smtClean="0"/>
              <a:t>Private</a:t>
            </a:r>
            <a:r>
              <a:rPr lang="cs-CZ" dirty="0" smtClean="0"/>
              <a:t>/public</a:t>
            </a:r>
            <a:endParaRPr lang="en-US" dirty="0"/>
          </a:p>
          <a:p>
            <a:r>
              <a:rPr lang="cs-CZ" dirty="0"/>
              <a:t>Face to face</a:t>
            </a:r>
          </a:p>
          <a:p>
            <a:r>
              <a:rPr lang="cs-CZ" dirty="0" err="1"/>
              <a:t>Create</a:t>
            </a:r>
            <a:r>
              <a:rPr lang="cs-CZ" dirty="0"/>
              <a:t> </a:t>
            </a:r>
            <a:r>
              <a:rPr lang="cs-CZ" dirty="0" err="1"/>
              <a:t>yours</a:t>
            </a:r>
            <a:endParaRPr lang="en-US" dirty="0"/>
          </a:p>
          <a:p>
            <a:r>
              <a:rPr lang="cs-CZ" dirty="0"/>
              <a:t>P</a:t>
            </a:r>
            <a:r>
              <a:rPr lang="en-US" dirty="0" err="1"/>
              <a:t>articipate</a:t>
            </a:r>
            <a:r>
              <a:rPr lang="en-US" dirty="0"/>
              <a:t> in the main ones of your area.</a:t>
            </a:r>
          </a:p>
          <a:p>
            <a:r>
              <a:rPr lang="en-US" dirty="0"/>
              <a:t>That way, you can work on your networking skills and meet not online potential clients, but also possible business partners</a:t>
            </a:r>
            <a:r>
              <a:rPr lang="cs-CZ" dirty="0"/>
              <a:t>.</a:t>
            </a:r>
          </a:p>
          <a:p>
            <a:r>
              <a:rPr lang="cs-CZ" dirty="0" err="1">
                <a:solidFill>
                  <a:schemeClr val="tx1"/>
                </a:solidFill>
              </a:rPr>
              <a:t>Folow</a:t>
            </a:r>
            <a:r>
              <a:rPr lang="cs-CZ" dirty="0">
                <a:solidFill>
                  <a:schemeClr val="tx1"/>
                </a:solidFill>
              </a:rPr>
              <a:t> </a:t>
            </a:r>
            <a:r>
              <a:rPr lang="cs-CZ" dirty="0" err="1">
                <a:solidFill>
                  <a:schemeClr val="tx1"/>
                </a:solidFill>
              </a:rPr>
              <a:t>ups</a:t>
            </a:r>
            <a:endParaRPr lang="en-US" dirty="0">
              <a:solidFill>
                <a:schemeClr val="tx1"/>
              </a:solidFill>
            </a:endParaRPr>
          </a:p>
          <a:p>
            <a:endParaRPr lang="cs-CZ" dirty="0"/>
          </a:p>
        </p:txBody>
      </p:sp>
      <p:pic>
        <p:nvPicPr>
          <p:cNvPr id="16386" name="Picture 2" descr="Business Suit, Business, Man">
            <a:extLst>
              <a:ext uri="{FF2B5EF4-FFF2-40B4-BE49-F238E27FC236}">
                <a16:creationId xmlns:a16="http://schemas.microsoft.com/office/drawing/2014/main" id="{B4F59C12-BC03-4FE9-A998-07E69CFF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76" y="2559106"/>
            <a:ext cx="4630904" cy="173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8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085A18-6578-4B66-9C6A-5DCDDF7AE8F9}"/>
              </a:ext>
            </a:extLst>
          </p:cNvPr>
          <p:cNvSpPr>
            <a:spLocks noGrp="1"/>
          </p:cNvSpPr>
          <p:nvPr>
            <p:ph type="title"/>
          </p:nvPr>
        </p:nvSpPr>
        <p:spPr/>
        <p:txBody>
          <a:bodyPr/>
          <a:lstStyle/>
          <a:p>
            <a:r>
              <a:rPr lang="cs-CZ" dirty="0" err="1"/>
              <a:t>Task</a:t>
            </a:r>
            <a:r>
              <a:rPr lang="cs-CZ" dirty="0"/>
              <a:t> 2</a:t>
            </a:r>
          </a:p>
        </p:txBody>
      </p:sp>
      <p:sp>
        <p:nvSpPr>
          <p:cNvPr id="3" name="Zástupný obsah 2">
            <a:extLst>
              <a:ext uri="{FF2B5EF4-FFF2-40B4-BE49-F238E27FC236}">
                <a16:creationId xmlns:a16="http://schemas.microsoft.com/office/drawing/2014/main" id="{C542E7B0-FEA7-465F-95FC-A6E6A6DC4CB4}"/>
              </a:ext>
            </a:extLst>
          </p:cNvPr>
          <p:cNvSpPr>
            <a:spLocks noGrp="1"/>
          </p:cNvSpPr>
          <p:nvPr>
            <p:ph idx="1"/>
          </p:nvPr>
        </p:nvSpPr>
        <p:spPr/>
        <p:txBody>
          <a:bodyPr/>
          <a:lstStyle/>
          <a:p>
            <a:r>
              <a:rPr lang="en-US" dirty="0"/>
              <a:t>Work in teams and prepare the best combination of above mentioned elements of marketing strategies. </a:t>
            </a:r>
          </a:p>
          <a:p>
            <a:r>
              <a:rPr lang="en-US" dirty="0"/>
              <a:t>Consider that:</a:t>
            </a:r>
          </a:p>
          <a:p>
            <a:r>
              <a:rPr lang="en-US" dirty="0"/>
              <a:t>Your law firm exist already 5 years, </a:t>
            </a:r>
          </a:p>
          <a:p>
            <a:r>
              <a:rPr lang="en-US" dirty="0"/>
              <a:t>You are dealing with commercial law, Public administration law and employment law</a:t>
            </a:r>
          </a:p>
          <a:p>
            <a:r>
              <a:rPr lang="en-US" dirty="0"/>
              <a:t>Increase in level of clients</a:t>
            </a:r>
          </a:p>
          <a:p>
            <a:r>
              <a:rPr lang="en-US" dirty="0"/>
              <a:t>Your budget is limited</a:t>
            </a:r>
          </a:p>
          <a:p>
            <a:r>
              <a:rPr lang="en-US" dirty="0"/>
              <a:t>Spend as little as possible</a:t>
            </a:r>
          </a:p>
        </p:txBody>
      </p:sp>
    </p:spTree>
    <p:extLst>
      <p:ext uri="{BB962C8B-B14F-4D97-AF65-F5344CB8AC3E}">
        <p14:creationId xmlns:p14="http://schemas.microsoft.com/office/powerpoint/2010/main" val="375657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F809A-5269-422D-B0D0-9C63163C5A28}"/>
              </a:ext>
            </a:extLst>
          </p:cNvPr>
          <p:cNvSpPr>
            <a:spLocks noGrp="1"/>
          </p:cNvSpPr>
          <p:nvPr>
            <p:ph type="title"/>
          </p:nvPr>
        </p:nvSpPr>
        <p:spPr/>
        <p:txBody>
          <a:bodyPr/>
          <a:lstStyle/>
          <a:p>
            <a:r>
              <a:rPr lang="cs-CZ" dirty="0" err="1"/>
              <a:t>Why</a:t>
            </a:r>
            <a:r>
              <a:rPr lang="cs-CZ" dirty="0"/>
              <a:t> </a:t>
            </a:r>
            <a:r>
              <a:rPr lang="cs-CZ" dirty="0" err="1"/>
              <a:t>it</a:t>
            </a:r>
            <a:r>
              <a:rPr lang="cs-CZ" dirty="0"/>
              <a:t> </a:t>
            </a:r>
            <a:r>
              <a:rPr lang="cs-CZ" dirty="0" err="1"/>
              <a:t>is</a:t>
            </a:r>
            <a:r>
              <a:rPr lang="cs-CZ" dirty="0"/>
              <a:t> </a:t>
            </a:r>
            <a:r>
              <a:rPr lang="cs-CZ" dirty="0" err="1"/>
              <a:t>necessary</a:t>
            </a:r>
            <a:r>
              <a:rPr lang="cs-CZ" dirty="0"/>
              <a:t>?</a:t>
            </a:r>
          </a:p>
        </p:txBody>
      </p:sp>
      <p:sp>
        <p:nvSpPr>
          <p:cNvPr id="3" name="Zástupný obsah 2">
            <a:extLst>
              <a:ext uri="{FF2B5EF4-FFF2-40B4-BE49-F238E27FC236}">
                <a16:creationId xmlns:a16="http://schemas.microsoft.com/office/drawing/2014/main" id="{6BBC1159-7E51-48DB-91E1-B7C221BDEB2A}"/>
              </a:ext>
            </a:extLst>
          </p:cNvPr>
          <p:cNvSpPr>
            <a:spLocks noGrp="1"/>
          </p:cNvSpPr>
          <p:nvPr>
            <p:ph idx="1"/>
          </p:nvPr>
        </p:nvSpPr>
        <p:spPr/>
        <p:txBody>
          <a:bodyPr>
            <a:normAutofit/>
          </a:bodyPr>
          <a:lstStyle/>
          <a:p>
            <a:r>
              <a:rPr lang="en-US" sz="2400" dirty="0"/>
              <a:t>In any area of business, you need to have a well-structured marketing strategy so that your business grows</a:t>
            </a:r>
            <a:r>
              <a:rPr lang="cs-CZ" sz="2400" dirty="0"/>
              <a:t>.</a:t>
            </a:r>
            <a:r>
              <a:rPr lang="en-US" sz="2400" dirty="0"/>
              <a:t> </a:t>
            </a:r>
            <a:endParaRPr lang="cs-CZ" sz="2400" dirty="0"/>
          </a:p>
          <a:p>
            <a:r>
              <a:rPr lang="en-US" sz="2400" dirty="0"/>
              <a:t>Even private teachers</a:t>
            </a:r>
            <a:r>
              <a:rPr lang="cs-CZ" sz="2400" dirty="0"/>
              <a:t> and </a:t>
            </a:r>
            <a:r>
              <a:rPr lang="cs-CZ" sz="2400" dirty="0" err="1"/>
              <a:t>pet</a:t>
            </a:r>
            <a:r>
              <a:rPr lang="cs-CZ" sz="2400" dirty="0"/>
              <a:t> </a:t>
            </a:r>
            <a:r>
              <a:rPr lang="cs-CZ" sz="2400" dirty="0" err="1"/>
              <a:t>stores</a:t>
            </a:r>
            <a:r>
              <a:rPr lang="en-US" sz="2400" dirty="0"/>
              <a:t> need to promote their businesses. </a:t>
            </a:r>
            <a:endParaRPr lang="cs-CZ" sz="2400" dirty="0"/>
          </a:p>
          <a:p>
            <a:r>
              <a:rPr lang="en-US" sz="2400" dirty="0"/>
              <a:t>This allows more people to get to know the </a:t>
            </a:r>
            <a:r>
              <a:rPr lang="en-US" sz="2400" dirty="0" smtClean="0"/>
              <a:t>brand</a:t>
            </a:r>
            <a:r>
              <a:rPr lang="cs-CZ" sz="2400" dirty="0" smtClean="0"/>
              <a:t>.</a:t>
            </a:r>
            <a:endParaRPr lang="en-US" sz="2400" dirty="0"/>
          </a:p>
          <a:p>
            <a:r>
              <a:rPr lang="en-US" sz="2400" dirty="0"/>
              <a:t>The more people </a:t>
            </a:r>
            <a:r>
              <a:rPr lang="cs-CZ" sz="2400" dirty="0" err="1" smtClean="0"/>
              <a:t>knows</a:t>
            </a:r>
            <a:r>
              <a:rPr lang="cs-CZ" sz="2400" dirty="0" smtClean="0"/>
              <a:t> </a:t>
            </a:r>
            <a:r>
              <a:rPr lang="cs-CZ" sz="2400" dirty="0" err="1" smtClean="0"/>
              <a:t>you</a:t>
            </a:r>
            <a:r>
              <a:rPr lang="cs-CZ" sz="2400" dirty="0" smtClean="0"/>
              <a:t>- more </a:t>
            </a:r>
            <a:r>
              <a:rPr lang="cs-CZ" sz="2400" dirty="0" err="1" smtClean="0"/>
              <a:t>profits</a:t>
            </a:r>
            <a:r>
              <a:rPr lang="cs-CZ" sz="2400" dirty="0" smtClean="0"/>
              <a:t>? </a:t>
            </a:r>
          </a:p>
          <a:p>
            <a:r>
              <a:rPr lang="cs-CZ" sz="2400" dirty="0" smtClean="0"/>
              <a:t>Lot </a:t>
            </a:r>
            <a:r>
              <a:rPr lang="cs-CZ" sz="2400" dirty="0" err="1" smtClean="0"/>
              <a:t>of</a:t>
            </a:r>
            <a:r>
              <a:rPr lang="cs-CZ" sz="2400" dirty="0" smtClean="0"/>
              <a:t> </a:t>
            </a:r>
            <a:r>
              <a:rPr lang="cs-CZ" sz="2400" dirty="0" err="1" smtClean="0"/>
              <a:t>competitors</a:t>
            </a:r>
            <a:r>
              <a:rPr lang="cs-CZ" sz="2400" dirty="0" smtClean="0"/>
              <a:t>/lot </a:t>
            </a:r>
            <a:r>
              <a:rPr lang="cs-CZ" sz="2400" dirty="0" err="1" smtClean="0"/>
              <a:t>of</a:t>
            </a:r>
            <a:r>
              <a:rPr lang="cs-CZ" sz="2400" dirty="0" smtClean="0"/>
              <a:t> </a:t>
            </a:r>
            <a:r>
              <a:rPr lang="cs-CZ" sz="2400" dirty="0" err="1" smtClean="0"/>
              <a:t>solutions</a:t>
            </a:r>
            <a:endParaRPr lang="cs-CZ" dirty="0"/>
          </a:p>
        </p:txBody>
      </p:sp>
    </p:spTree>
    <p:extLst>
      <p:ext uri="{BB962C8B-B14F-4D97-AF65-F5344CB8AC3E}">
        <p14:creationId xmlns:p14="http://schemas.microsoft.com/office/powerpoint/2010/main" val="286679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2C36C-42FF-40C4-BAC6-231FD48C57A8}"/>
              </a:ext>
            </a:extLst>
          </p:cNvPr>
          <p:cNvSpPr>
            <a:spLocks noGrp="1"/>
          </p:cNvSpPr>
          <p:nvPr>
            <p:ph type="title"/>
          </p:nvPr>
        </p:nvSpPr>
        <p:spPr/>
        <p:txBody>
          <a:bodyPr/>
          <a:lstStyle/>
          <a:p>
            <a:r>
              <a:rPr lang="cs-CZ" dirty="0" err="1"/>
              <a:t>Conclusion</a:t>
            </a:r>
            <a:r>
              <a:rPr lang="cs-CZ" dirty="0"/>
              <a:t> </a:t>
            </a:r>
            <a:r>
              <a:rPr lang="cs-CZ" dirty="0">
                <a:sym typeface="Wingdings" panose="05000000000000000000" pitchFamily="2" charset="2"/>
              </a:rPr>
              <a:t></a:t>
            </a:r>
            <a:endParaRPr lang="cs-CZ" dirty="0"/>
          </a:p>
        </p:txBody>
      </p:sp>
      <p:sp>
        <p:nvSpPr>
          <p:cNvPr id="3" name="Zástupný obsah 2">
            <a:extLst>
              <a:ext uri="{FF2B5EF4-FFF2-40B4-BE49-F238E27FC236}">
                <a16:creationId xmlns:a16="http://schemas.microsoft.com/office/drawing/2014/main" id="{CFDE13B3-B42F-40A5-B6B3-489665134B04}"/>
              </a:ext>
            </a:extLst>
          </p:cNvPr>
          <p:cNvSpPr>
            <a:spLocks noGrp="1"/>
          </p:cNvSpPr>
          <p:nvPr>
            <p:ph idx="1"/>
          </p:nvPr>
        </p:nvSpPr>
        <p:spPr>
          <a:xfrm>
            <a:off x="-1247974" y="585056"/>
            <a:ext cx="18953388" cy="4669352"/>
          </a:xfrm>
        </p:spPr>
        <p:txBody>
          <a:bodyPr/>
          <a:lstStyle/>
          <a:p>
            <a:endParaRPr lang="cs-CZ" dirty="0"/>
          </a:p>
        </p:txBody>
      </p:sp>
      <p:pic>
        <p:nvPicPr>
          <p:cNvPr id="17410" name="Picture 2" descr="Analyzing, Brainstorming, Business">
            <a:extLst>
              <a:ext uri="{FF2B5EF4-FFF2-40B4-BE49-F238E27FC236}">
                <a16:creationId xmlns:a16="http://schemas.microsoft.com/office/drawing/2014/main" id="{2C76F500-6976-4B52-ACD3-EDD0740FA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039" y="2035813"/>
            <a:ext cx="5672487" cy="378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0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3174-9091-4460-8A6A-44FCD99BBF3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3E2D7AC-2F8E-48E2-BBF8-C92A1C207621}"/>
              </a:ext>
            </a:extLst>
          </p:cNvPr>
          <p:cNvSpPr>
            <a:spLocks noGrp="1"/>
          </p:cNvSpPr>
          <p:nvPr>
            <p:ph idx="1"/>
          </p:nvPr>
        </p:nvSpPr>
        <p:spPr/>
        <p:txBody>
          <a:bodyPr/>
          <a:lstStyle/>
          <a:p>
            <a:r>
              <a:rPr lang="cs-CZ" sz="6000" dirty="0" err="1"/>
              <a:t>T</a:t>
            </a:r>
            <a:r>
              <a:rPr lang="cs-CZ" sz="4800" dirty="0" err="1"/>
              <a:t>hank</a:t>
            </a:r>
            <a:r>
              <a:rPr lang="cs-CZ" sz="4800" dirty="0"/>
              <a:t> </a:t>
            </a:r>
            <a:r>
              <a:rPr lang="cs-CZ" sz="4800" dirty="0" err="1"/>
              <a:t>you</a:t>
            </a:r>
            <a:r>
              <a:rPr lang="cs-CZ" sz="4800" dirty="0"/>
              <a:t> </a:t>
            </a:r>
            <a:r>
              <a:rPr lang="cs-CZ" sz="4800" dirty="0" err="1"/>
              <a:t>for</a:t>
            </a:r>
            <a:r>
              <a:rPr lang="cs-CZ" sz="4800" dirty="0"/>
              <a:t> </a:t>
            </a:r>
            <a:r>
              <a:rPr lang="cs-CZ" sz="4800" dirty="0" err="1"/>
              <a:t>your</a:t>
            </a:r>
            <a:r>
              <a:rPr lang="cs-CZ" sz="4800" dirty="0"/>
              <a:t> </a:t>
            </a:r>
            <a:r>
              <a:rPr lang="cs-CZ" sz="4800" dirty="0" err="1"/>
              <a:t>attention</a:t>
            </a:r>
            <a:r>
              <a:rPr lang="cs-CZ" sz="4800" dirty="0"/>
              <a:t>!</a:t>
            </a:r>
          </a:p>
          <a:p>
            <a:r>
              <a:rPr lang="cs-CZ" sz="4800" dirty="0"/>
              <a:t>And do not </a:t>
            </a:r>
            <a:r>
              <a:rPr lang="cs-CZ" sz="4800" dirty="0" err="1"/>
              <a:t>forget</a:t>
            </a:r>
            <a:r>
              <a:rPr lang="cs-CZ" sz="4800" dirty="0"/>
              <a:t> </a:t>
            </a:r>
            <a:r>
              <a:rPr lang="cs-CZ" sz="4800" dirty="0" err="1"/>
              <a:t>connections</a:t>
            </a:r>
            <a:r>
              <a:rPr lang="cs-CZ" sz="4800" dirty="0"/>
              <a:t> are </a:t>
            </a:r>
            <a:r>
              <a:rPr lang="cs-CZ" sz="4800" dirty="0" err="1"/>
              <a:t>important</a:t>
            </a:r>
            <a:r>
              <a:rPr lang="cs-CZ" sz="4800" dirty="0"/>
              <a:t>!</a:t>
            </a:r>
          </a:p>
        </p:txBody>
      </p:sp>
    </p:spTree>
    <p:extLst>
      <p:ext uri="{BB962C8B-B14F-4D97-AF65-F5344CB8AC3E}">
        <p14:creationId xmlns:p14="http://schemas.microsoft.com/office/powerpoint/2010/main" val="182967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A303D-6722-4CDF-A2F9-E3BA300EAF92}"/>
              </a:ext>
            </a:extLst>
          </p:cNvPr>
          <p:cNvSpPr>
            <a:spLocks noGrp="1"/>
          </p:cNvSpPr>
          <p:nvPr>
            <p:ph type="title"/>
          </p:nvPr>
        </p:nvSpPr>
        <p:spPr/>
        <p:txBody>
          <a:bodyPr/>
          <a:lstStyle/>
          <a:p>
            <a:r>
              <a:rPr lang="cs-CZ" dirty="0"/>
              <a:t>Marketing </a:t>
            </a:r>
            <a:r>
              <a:rPr lang="cs-CZ" dirty="0" err="1"/>
              <a:t>strategies</a:t>
            </a:r>
            <a:r>
              <a:rPr lang="cs-CZ" dirty="0"/>
              <a:t> </a:t>
            </a:r>
            <a:r>
              <a:rPr lang="cs-CZ" dirty="0" smtClean="0"/>
              <a:t>-Vision </a:t>
            </a:r>
            <a:r>
              <a:rPr lang="cs-CZ" dirty="0" err="1" smtClean="0"/>
              <a:t>mission,CATWOE</a:t>
            </a:r>
            <a:r>
              <a:rPr lang="cs-CZ" dirty="0" smtClean="0"/>
              <a:t> </a:t>
            </a:r>
            <a:r>
              <a:rPr lang="cs-CZ" dirty="0" err="1" smtClean="0"/>
              <a:t>analysis</a:t>
            </a:r>
            <a:endParaRPr lang="cs-CZ" dirty="0"/>
          </a:p>
        </p:txBody>
      </p:sp>
      <p:sp>
        <p:nvSpPr>
          <p:cNvPr id="3" name="Zástupný obsah 2">
            <a:extLst>
              <a:ext uri="{FF2B5EF4-FFF2-40B4-BE49-F238E27FC236}">
                <a16:creationId xmlns:a16="http://schemas.microsoft.com/office/drawing/2014/main" id="{8AE721F6-EEB4-46A9-8185-D268B1C73803}"/>
              </a:ext>
            </a:extLst>
          </p:cNvPr>
          <p:cNvSpPr>
            <a:spLocks noGrp="1"/>
          </p:cNvSpPr>
          <p:nvPr>
            <p:ph idx="1"/>
          </p:nvPr>
        </p:nvSpPr>
        <p:spPr/>
        <p:txBody>
          <a:bodyPr>
            <a:normAutofit/>
          </a:bodyPr>
          <a:lstStyle/>
          <a:p>
            <a:r>
              <a:rPr lang="cs-CZ" dirty="0" err="1"/>
              <a:t>Before</a:t>
            </a:r>
            <a:r>
              <a:rPr lang="cs-CZ" dirty="0"/>
              <a:t> any </a:t>
            </a:r>
            <a:r>
              <a:rPr lang="cs-CZ" dirty="0" err="1"/>
              <a:t>action</a:t>
            </a:r>
            <a:r>
              <a:rPr lang="cs-CZ" dirty="0"/>
              <a:t>:</a:t>
            </a:r>
            <a:endParaRPr lang="en-US" dirty="0"/>
          </a:p>
          <a:p>
            <a:pPr>
              <a:buFont typeface="Arial" panose="020B0604020202020204" pitchFamily="34" charset="0"/>
              <a:buChar char="•"/>
            </a:pPr>
            <a:r>
              <a:rPr lang="en-US" dirty="0"/>
              <a:t>you need to have a well-structured marketing strategy </a:t>
            </a:r>
            <a:endParaRPr lang="cs-CZ" dirty="0"/>
          </a:p>
          <a:p>
            <a:pPr>
              <a:buFont typeface="Arial" panose="020B0604020202020204" pitchFamily="34" charset="0"/>
              <a:buChar char="•"/>
            </a:pPr>
            <a:r>
              <a:rPr lang="en-US" dirty="0"/>
              <a:t>it’s very important to deliver something of value to people.</a:t>
            </a:r>
          </a:p>
          <a:p>
            <a:pPr>
              <a:buFont typeface="Arial" panose="020B0604020202020204" pitchFamily="34" charset="0"/>
              <a:buChar char="•"/>
            </a:pPr>
            <a:r>
              <a:rPr lang="cs-CZ" dirty="0"/>
              <a:t>y</a:t>
            </a:r>
            <a:r>
              <a:rPr lang="en-US" dirty="0" err="1"/>
              <a:t>ou</a:t>
            </a:r>
            <a:r>
              <a:rPr lang="en-US" dirty="0"/>
              <a:t> need to show relevant solutions, </a:t>
            </a:r>
            <a:endParaRPr lang="cs-CZ"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focus on the consumer</a:t>
            </a:r>
            <a:r>
              <a:rPr lang="cs-CZ" dirty="0"/>
              <a:t>,</a:t>
            </a:r>
            <a:endParaRPr lang="en-US"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show how much your product or service can change people’s lives,</a:t>
            </a:r>
            <a:endParaRPr lang="cs-CZ" dirty="0"/>
          </a:p>
          <a:p>
            <a:pPr>
              <a:buFont typeface="Arial" panose="020B0604020202020204" pitchFamily="34" charset="0"/>
              <a:buChar char="•"/>
            </a:pPr>
            <a:r>
              <a:rPr lang="en-US" dirty="0"/>
              <a:t> </a:t>
            </a:r>
            <a:r>
              <a:rPr lang="cs-CZ" dirty="0"/>
              <a:t>to </a:t>
            </a:r>
            <a:r>
              <a:rPr lang="en-US" dirty="0"/>
              <a:t>think of low-cost and high-impact strategies that are creative and really focused on your business</a:t>
            </a:r>
            <a:r>
              <a:rPr lang="en-US" dirty="0" smtClean="0"/>
              <a:t>’</a:t>
            </a:r>
            <a:r>
              <a:rPr lang="cs-CZ" dirty="0" smtClean="0"/>
              <a:t> </a:t>
            </a:r>
            <a:r>
              <a:rPr lang="cs-CZ" dirty="0" err="1" smtClean="0"/>
              <a:t>target</a:t>
            </a:r>
            <a:r>
              <a:rPr lang="en-US" dirty="0" smtClean="0"/>
              <a:t>.</a:t>
            </a:r>
            <a:endParaRPr lang="en-US" dirty="0"/>
          </a:p>
          <a:p>
            <a:endParaRPr lang="cs-CZ" dirty="0"/>
          </a:p>
        </p:txBody>
      </p:sp>
      <p:pic>
        <p:nvPicPr>
          <p:cNvPr id="4098" name="Picture 2" descr="Idea, Innovation, Inspiration, Solution">
            <a:extLst>
              <a:ext uri="{FF2B5EF4-FFF2-40B4-BE49-F238E27FC236}">
                <a16:creationId xmlns:a16="http://schemas.microsoft.com/office/drawing/2014/main" id="{53CB9A2C-91B5-421B-A987-1E9F9AAF1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710" y="2108201"/>
            <a:ext cx="3642059" cy="21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59AFC-21DD-4D1C-A46A-0E5872DF3CE9}"/>
              </a:ext>
            </a:extLst>
          </p:cNvPr>
          <p:cNvSpPr>
            <a:spLocks noGrp="1"/>
          </p:cNvSpPr>
          <p:nvPr>
            <p:ph type="title"/>
          </p:nvPr>
        </p:nvSpPr>
        <p:spPr/>
        <p:txBody>
          <a:bodyPr/>
          <a:lstStyle/>
          <a:p>
            <a:r>
              <a:rPr lang="cs-CZ" dirty="0"/>
              <a:t>Marketing </a:t>
            </a:r>
            <a:r>
              <a:rPr lang="cs-CZ" dirty="0" err="1"/>
              <a:t>strategies</a:t>
            </a:r>
            <a:endParaRPr lang="cs-CZ" dirty="0"/>
          </a:p>
        </p:txBody>
      </p:sp>
      <p:sp>
        <p:nvSpPr>
          <p:cNvPr id="3" name="Zástupný obsah 2">
            <a:extLst>
              <a:ext uri="{FF2B5EF4-FFF2-40B4-BE49-F238E27FC236}">
                <a16:creationId xmlns:a16="http://schemas.microsoft.com/office/drawing/2014/main" id="{334E152F-EBB6-4379-8737-6D94A216019C}"/>
              </a:ext>
            </a:extLst>
          </p:cNvPr>
          <p:cNvSpPr>
            <a:spLocks noGrp="1"/>
          </p:cNvSpPr>
          <p:nvPr>
            <p:ph idx="1"/>
          </p:nvPr>
        </p:nvSpPr>
        <p:spPr/>
        <p:txBody>
          <a:bodyPr/>
          <a:lstStyle/>
          <a:p>
            <a:r>
              <a:rPr lang="cs-CZ" b="1" dirty="0"/>
              <a:t>Cause marketing- </a:t>
            </a:r>
            <a:r>
              <a:rPr lang="cs-CZ" b="1" dirty="0" err="1"/>
              <a:t>prove</a:t>
            </a:r>
            <a:r>
              <a:rPr lang="cs-CZ" b="1" dirty="0"/>
              <a:t> </a:t>
            </a:r>
            <a:r>
              <a:rPr lang="cs-CZ" b="1" dirty="0" err="1"/>
              <a:t>yourself</a:t>
            </a:r>
            <a:r>
              <a:rPr lang="cs-CZ" b="1" dirty="0"/>
              <a:t> </a:t>
            </a:r>
            <a:r>
              <a:rPr lang="cs-CZ" b="1" dirty="0" err="1"/>
              <a:t>socially</a:t>
            </a:r>
            <a:r>
              <a:rPr lang="cs-CZ" b="1" dirty="0"/>
              <a:t> </a:t>
            </a:r>
            <a:r>
              <a:rPr lang="cs-CZ" b="1" dirty="0" err="1"/>
              <a:t>responsible</a:t>
            </a:r>
            <a:r>
              <a:rPr lang="cs-CZ" b="1" dirty="0"/>
              <a:t> </a:t>
            </a:r>
            <a:r>
              <a:rPr lang="en-US" dirty="0"/>
              <a:t>to ensure that the cause is something that the company and its target customers actually care about.</a:t>
            </a:r>
            <a:endParaRPr lang="cs-CZ" dirty="0"/>
          </a:p>
          <a:p>
            <a:r>
              <a:rPr lang="cs-CZ" b="1" dirty="0" err="1"/>
              <a:t>Task</a:t>
            </a:r>
            <a:r>
              <a:rPr lang="cs-CZ" dirty="0"/>
              <a:t>: </a:t>
            </a:r>
            <a:r>
              <a:rPr lang="cs-CZ" dirty="0" err="1"/>
              <a:t>Find</a:t>
            </a:r>
            <a:r>
              <a:rPr lang="cs-CZ" dirty="0"/>
              <a:t> on </a:t>
            </a:r>
            <a:r>
              <a:rPr lang="cs-CZ" dirty="0" err="1"/>
              <a:t>the</a:t>
            </a:r>
            <a:r>
              <a:rPr lang="cs-CZ" dirty="0"/>
              <a:t> internet </a:t>
            </a:r>
            <a:r>
              <a:rPr lang="cs-CZ" dirty="0" err="1"/>
              <a:t>example</a:t>
            </a:r>
            <a:r>
              <a:rPr lang="cs-CZ" dirty="0"/>
              <a:t> </a:t>
            </a:r>
            <a:r>
              <a:rPr lang="cs-CZ" dirty="0" err="1"/>
              <a:t>of</a:t>
            </a:r>
            <a:r>
              <a:rPr lang="cs-CZ" dirty="0"/>
              <a:t> Cause marketing</a:t>
            </a:r>
          </a:p>
          <a:p>
            <a:r>
              <a:rPr lang="cs-CZ" b="1" dirty="0"/>
              <a:t>Digital marketing- </a:t>
            </a:r>
            <a:r>
              <a:rPr lang="en-US" dirty="0"/>
              <a:t>describe the strategy of promoting brands or products through electronic media</a:t>
            </a:r>
            <a:endParaRPr lang="cs-CZ" dirty="0"/>
          </a:p>
          <a:p>
            <a:r>
              <a:rPr lang="cs-CZ" b="1" dirty="0" err="1"/>
              <a:t>Task</a:t>
            </a:r>
            <a:r>
              <a:rPr lang="cs-CZ" b="1" dirty="0"/>
              <a:t>: </a:t>
            </a:r>
            <a:r>
              <a:rPr lang="cs-CZ" dirty="0" err="1"/>
              <a:t>Tell</a:t>
            </a:r>
            <a:r>
              <a:rPr lang="cs-CZ" dirty="0"/>
              <a:t> </a:t>
            </a:r>
            <a:r>
              <a:rPr lang="cs-CZ" dirty="0" err="1"/>
              <a:t>us</a:t>
            </a:r>
            <a:r>
              <a:rPr lang="cs-CZ" dirty="0"/>
              <a:t> any </a:t>
            </a:r>
            <a:r>
              <a:rPr lang="cs-CZ" dirty="0" err="1"/>
              <a:t>firm</a:t>
            </a:r>
            <a:r>
              <a:rPr lang="cs-CZ" dirty="0"/>
              <a:t> </a:t>
            </a:r>
            <a:r>
              <a:rPr lang="cs-CZ" dirty="0" err="1"/>
              <a:t>who</a:t>
            </a:r>
            <a:r>
              <a:rPr lang="cs-CZ" dirty="0"/>
              <a:t> </a:t>
            </a:r>
            <a:r>
              <a:rPr lang="cs-CZ" dirty="0" err="1"/>
              <a:t>is</a:t>
            </a:r>
            <a:r>
              <a:rPr lang="cs-CZ" dirty="0"/>
              <a:t> </a:t>
            </a:r>
            <a:r>
              <a:rPr lang="cs-CZ" dirty="0" err="1"/>
              <a:t>famous</a:t>
            </a:r>
            <a:r>
              <a:rPr lang="cs-CZ" dirty="0"/>
              <a:t> </a:t>
            </a:r>
            <a:r>
              <a:rPr lang="cs-CZ" dirty="0" err="1"/>
              <a:t>thanks</a:t>
            </a:r>
            <a:r>
              <a:rPr lang="cs-CZ" dirty="0"/>
              <a:t> to </a:t>
            </a:r>
            <a:r>
              <a:rPr lang="cs-CZ" dirty="0" err="1"/>
              <a:t>its</a:t>
            </a:r>
            <a:r>
              <a:rPr lang="cs-CZ" dirty="0"/>
              <a:t> </a:t>
            </a:r>
            <a:r>
              <a:rPr lang="cs-CZ" dirty="0" err="1" smtClean="0"/>
              <a:t>digital</a:t>
            </a:r>
            <a:r>
              <a:rPr lang="cs-CZ" dirty="0" smtClean="0"/>
              <a:t> </a:t>
            </a:r>
            <a:r>
              <a:rPr lang="cs-CZ" dirty="0"/>
              <a:t>marketing.</a:t>
            </a:r>
          </a:p>
          <a:p>
            <a:r>
              <a:rPr lang="cs-CZ" b="1" dirty="0"/>
              <a:t>Event marketing- </a:t>
            </a:r>
            <a:r>
              <a:rPr lang="cs-CZ" dirty="0"/>
              <a:t>t</a:t>
            </a:r>
            <a:r>
              <a:rPr lang="en-US" dirty="0"/>
              <a:t>he themed activities entail face-to-face or in-person engagement</a:t>
            </a:r>
            <a:endParaRPr lang="cs-CZ" dirty="0"/>
          </a:p>
          <a:p>
            <a:r>
              <a:rPr lang="cs-CZ" b="1" dirty="0" err="1"/>
              <a:t>Task</a:t>
            </a:r>
            <a:r>
              <a:rPr lang="cs-CZ" b="1" dirty="0"/>
              <a:t>: </a:t>
            </a:r>
            <a:r>
              <a:rPr lang="cs-CZ" dirty="0" err="1" smtClean="0"/>
              <a:t>What</a:t>
            </a:r>
            <a:r>
              <a:rPr lang="cs-CZ" dirty="0" smtClean="0"/>
              <a:t> </a:t>
            </a:r>
            <a:r>
              <a:rPr lang="cs-CZ" dirty="0" err="1" smtClean="0"/>
              <a:t>you</a:t>
            </a:r>
            <a:r>
              <a:rPr lang="cs-CZ" dirty="0" smtClean="0"/>
              <a:t> </a:t>
            </a:r>
            <a:r>
              <a:rPr lang="cs-CZ" dirty="0" err="1" smtClean="0"/>
              <a:t>need</a:t>
            </a:r>
            <a:r>
              <a:rPr lang="cs-CZ" dirty="0" smtClean="0"/>
              <a:t> to </a:t>
            </a:r>
            <a:r>
              <a:rPr lang="cs-CZ" dirty="0" err="1" smtClean="0"/>
              <a:t>know</a:t>
            </a:r>
            <a:r>
              <a:rPr lang="cs-CZ" dirty="0" smtClean="0"/>
              <a:t> to </a:t>
            </a:r>
            <a:r>
              <a:rPr lang="cs-CZ" dirty="0" err="1" smtClean="0"/>
              <a:t>organize</a:t>
            </a:r>
            <a:r>
              <a:rPr lang="cs-CZ" dirty="0" smtClean="0"/>
              <a:t> such </a:t>
            </a:r>
            <a:r>
              <a:rPr lang="cs-CZ" dirty="0" err="1" smtClean="0"/>
              <a:t>event</a:t>
            </a:r>
            <a:r>
              <a:rPr lang="cs-CZ" dirty="0" smtClean="0"/>
              <a:t>?</a:t>
            </a:r>
            <a:endParaRPr lang="cs-CZ" dirty="0"/>
          </a:p>
        </p:txBody>
      </p:sp>
    </p:spTree>
    <p:extLst>
      <p:ext uri="{BB962C8B-B14F-4D97-AF65-F5344CB8AC3E}">
        <p14:creationId xmlns:p14="http://schemas.microsoft.com/office/powerpoint/2010/main" val="197793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2632D-37EB-4A84-B36B-296C5D302CA7}"/>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F67E4AE5-8A21-45F1-8BD8-30D83CEBAC49}"/>
              </a:ext>
            </a:extLst>
          </p:cNvPr>
          <p:cNvSpPr>
            <a:spLocks noGrp="1"/>
          </p:cNvSpPr>
          <p:nvPr>
            <p:ph idx="1"/>
          </p:nvPr>
        </p:nvSpPr>
        <p:spPr>
          <a:xfrm>
            <a:off x="1097280" y="2108201"/>
            <a:ext cx="6795436" cy="3760891"/>
          </a:xfrm>
        </p:spPr>
        <p:txBody>
          <a:bodyPr>
            <a:normAutofit lnSpcReduction="10000"/>
          </a:bodyPr>
          <a:lstStyle/>
          <a:p>
            <a:r>
              <a:rPr lang="cs-CZ" b="1" dirty="0" err="1"/>
              <a:t>Engagement</a:t>
            </a:r>
            <a:r>
              <a:rPr lang="cs-CZ" b="1" dirty="0"/>
              <a:t> marketing-</a:t>
            </a:r>
            <a:r>
              <a:rPr lang="en-US" dirty="0"/>
              <a:t>making a strong connection between the brand and the customers by “engaging” them directly, through active and participative interaction. </a:t>
            </a:r>
            <a:endParaRPr lang="cs-CZ" dirty="0"/>
          </a:p>
          <a:p>
            <a:r>
              <a:rPr lang="cs-CZ" b="1" dirty="0"/>
              <a:t>Public </a:t>
            </a:r>
            <a:r>
              <a:rPr lang="cs-CZ" b="1" dirty="0" err="1"/>
              <a:t>relation</a:t>
            </a:r>
            <a:r>
              <a:rPr lang="cs-CZ" b="1" dirty="0"/>
              <a:t> marketing-</a:t>
            </a:r>
            <a:r>
              <a:rPr lang="en-US" dirty="0"/>
              <a:t>developing and cultivating a relationship with the media or the press to create brand awareness in the market.</a:t>
            </a:r>
            <a:endParaRPr lang="cs-CZ" dirty="0"/>
          </a:p>
          <a:p>
            <a:r>
              <a:rPr lang="cs-CZ" b="1" dirty="0" err="1"/>
              <a:t>Social</a:t>
            </a:r>
            <a:r>
              <a:rPr lang="cs-CZ" b="1" dirty="0"/>
              <a:t> media marketing</a:t>
            </a:r>
          </a:p>
          <a:p>
            <a:r>
              <a:rPr lang="cs-CZ" b="1" dirty="0" err="1"/>
              <a:t>Task</a:t>
            </a:r>
            <a:r>
              <a:rPr lang="cs-CZ" b="1" dirty="0"/>
              <a:t>: </a:t>
            </a:r>
            <a:r>
              <a:rPr lang="cs-CZ" dirty="0"/>
              <a:t>Name </a:t>
            </a:r>
            <a:r>
              <a:rPr lang="cs-CZ" dirty="0" err="1"/>
              <a:t>at</a:t>
            </a:r>
            <a:r>
              <a:rPr lang="cs-CZ" dirty="0"/>
              <a:t> least 10 </a:t>
            </a:r>
            <a:r>
              <a:rPr lang="cs-CZ" dirty="0" err="1"/>
              <a:t>social</a:t>
            </a:r>
            <a:r>
              <a:rPr lang="cs-CZ" dirty="0"/>
              <a:t> media.</a:t>
            </a:r>
          </a:p>
          <a:p>
            <a:r>
              <a:rPr lang="cs-CZ" b="1" dirty="0" err="1"/>
              <a:t>Transactional</a:t>
            </a:r>
            <a:r>
              <a:rPr lang="cs-CZ" b="1" dirty="0"/>
              <a:t> marketing-</a:t>
            </a:r>
            <a:r>
              <a:rPr lang="cs-CZ" dirty="0"/>
              <a:t> </a:t>
            </a:r>
            <a:r>
              <a:rPr lang="en-US" dirty="0"/>
              <a:t>offering discounts, coupons, and other incentives to buy</a:t>
            </a:r>
            <a:endParaRPr lang="cs-CZ" dirty="0"/>
          </a:p>
          <a:p>
            <a:endParaRPr lang="cs-CZ" b="1" dirty="0"/>
          </a:p>
        </p:txBody>
      </p:sp>
      <p:pic>
        <p:nvPicPr>
          <p:cNvPr id="4" name="Picture 2" descr="Beverage, Blog, Blogger, Break, Business">
            <a:extLst>
              <a:ext uri="{FF2B5EF4-FFF2-40B4-BE49-F238E27FC236}">
                <a16:creationId xmlns:a16="http://schemas.microsoft.com/office/drawing/2014/main" id="{762AF570-4D4E-4139-9EDE-FFCC5BA55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78" y="2467009"/>
            <a:ext cx="3850105" cy="265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7DF13-D4DC-4454-8421-ED24E2432E38}"/>
              </a:ext>
            </a:extLst>
          </p:cNvPr>
          <p:cNvSpPr>
            <a:spLocks noGrp="1"/>
          </p:cNvSpPr>
          <p:nvPr>
            <p:ph type="title"/>
          </p:nvPr>
        </p:nvSpPr>
        <p:spPr/>
        <p:txBody>
          <a:bodyPr/>
          <a:lstStyle/>
          <a:p>
            <a:r>
              <a:rPr lang="cs-CZ" b="1" dirty="0"/>
              <a:t>Word- </a:t>
            </a:r>
            <a:r>
              <a:rPr lang="cs-CZ" b="1" dirty="0" err="1"/>
              <a:t>of-mouth</a:t>
            </a:r>
            <a:endParaRPr lang="cs-CZ" b="1" dirty="0"/>
          </a:p>
        </p:txBody>
      </p:sp>
      <p:sp>
        <p:nvSpPr>
          <p:cNvPr id="3" name="Zástupný obsah 2">
            <a:extLst>
              <a:ext uri="{FF2B5EF4-FFF2-40B4-BE49-F238E27FC236}">
                <a16:creationId xmlns:a16="http://schemas.microsoft.com/office/drawing/2014/main" id="{752FAC41-2AA3-4026-8875-1783F3F9B978}"/>
              </a:ext>
            </a:extLst>
          </p:cNvPr>
          <p:cNvSpPr>
            <a:spLocks noGrp="1"/>
          </p:cNvSpPr>
          <p:nvPr>
            <p:ph idx="1"/>
          </p:nvPr>
        </p:nvSpPr>
        <p:spPr/>
        <p:txBody>
          <a:bodyPr/>
          <a:lstStyle/>
          <a:p>
            <a:r>
              <a:rPr lang="en-US" dirty="0"/>
              <a:t> </a:t>
            </a:r>
            <a:endParaRPr lang="cs-CZ" dirty="0"/>
          </a:p>
          <a:p>
            <a:r>
              <a:rPr lang="cs-CZ" dirty="0" err="1"/>
              <a:t>Unpaid</a:t>
            </a:r>
            <a:endParaRPr lang="cs-CZ" dirty="0"/>
          </a:p>
          <a:p>
            <a:r>
              <a:rPr lang="cs-CZ" dirty="0" err="1"/>
              <a:t>Shared</a:t>
            </a:r>
            <a:r>
              <a:rPr lang="cs-CZ" dirty="0"/>
              <a:t> by </a:t>
            </a:r>
            <a:r>
              <a:rPr lang="cs-CZ" dirty="0" err="1"/>
              <a:t>satisfied</a:t>
            </a:r>
            <a:r>
              <a:rPr lang="cs-CZ" dirty="0"/>
              <a:t> </a:t>
            </a:r>
            <a:r>
              <a:rPr lang="cs-CZ" dirty="0" err="1"/>
              <a:t>clients</a:t>
            </a:r>
            <a:endParaRPr lang="cs-CZ" dirty="0"/>
          </a:p>
          <a:p>
            <a:r>
              <a:rPr lang="cs-CZ" dirty="0"/>
              <a:t>Hard to </a:t>
            </a:r>
            <a:r>
              <a:rPr lang="cs-CZ" dirty="0" err="1"/>
              <a:t>generate</a:t>
            </a:r>
            <a:r>
              <a:rPr lang="cs-CZ" dirty="0"/>
              <a:t> type </a:t>
            </a:r>
            <a:r>
              <a:rPr lang="cs-CZ" dirty="0" err="1"/>
              <a:t>of</a:t>
            </a:r>
            <a:r>
              <a:rPr lang="cs-CZ" dirty="0"/>
              <a:t> marketing</a:t>
            </a:r>
          </a:p>
          <a:p>
            <a:r>
              <a:rPr lang="en-US" dirty="0"/>
              <a:t>9 out of 10 customers (or 92%) are inclined to believe what their friends, family and acquaintances say about a product, service or brand.</a:t>
            </a:r>
            <a:endParaRPr lang="cs-CZ" dirty="0"/>
          </a:p>
          <a:p>
            <a:r>
              <a:rPr lang="cs-CZ" dirty="0" err="1"/>
              <a:t>Written</a:t>
            </a:r>
            <a:r>
              <a:rPr lang="cs-CZ" dirty="0"/>
              <a:t> </a:t>
            </a:r>
            <a:r>
              <a:rPr lang="cs-CZ" dirty="0" err="1"/>
              <a:t>reviews</a:t>
            </a:r>
            <a:r>
              <a:rPr lang="cs-CZ" dirty="0"/>
              <a:t> and </a:t>
            </a:r>
            <a:r>
              <a:rPr lang="cs-CZ" dirty="0" err="1"/>
              <a:t>testimonials</a:t>
            </a:r>
            <a:endParaRPr lang="cs-CZ" dirty="0"/>
          </a:p>
        </p:txBody>
      </p:sp>
      <p:pic>
        <p:nvPicPr>
          <p:cNvPr id="4" name="Obrázek 3">
            <a:extLst>
              <a:ext uri="{FF2B5EF4-FFF2-40B4-BE49-F238E27FC236}">
                <a16:creationId xmlns:a16="http://schemas.microsoft.com/office/drawing/2014/main" id="{7F9C9F9F-D627-4755-82BC-914F634C59E0}"/>
              </a:ext>
            </a:extLst>
          </p:cNvPr>
          <p:cNvPicPr>
            <a:picLocks noChangeAspect="1"/>
          </p:cNvPicPr>
          <p:nvPr/>
        </p:nvPicPr>
        <p:blipFill>
          <a:blip r:embed="rId2"/>
          <a:stretch>
            <a:fillRect/>
          </a:stretch>
        </p:blipFill>
        <p:spPr>
          <a:xfrm>
            <a:off x="6517005" y="488951"/>
            <a:ext cx="4638675" cy="3238500"/>
          </a:xfrm>
          <a:prstGeom prst="rect">
            <a:avLst/>
          </a:prstGeom>
        </p:spPr>
      </p:pic>
    </p:spTree>
    <p:extLst>
      <p:ext uri="{BB962C8B-B14F-4D97-AF65-F5344CB8AC3E}">
        <p14:creationId xmlns:p14="http://schemas.microsoft.com/office/powerpoint/2010/main" val="248922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AFE899E-EB85-4E20-B366-BDA29BE1828B}"/>
              </a:ext>
            </a:extLst>
          </p:cNvPr>
          <p:cNvSpPr>
            <a:spLocks noGrp="1"/>
          </p:cNvSpPr>
          <p:nvPr>
            <p:ph type="title"/>
          </p:nvPr>
        </p:nvSpPr>
        <p:spPr/>
        <p:txBody>
          <a:bodyPr/>
          <a:lstStyle/>
          <a:p>
            <a:r>
              <a:rPr lang="cs-CZ" sz="4400" dirty="0" err="1"/>
              <a:t>You</a:t>
            </a:r>
            <a:r>
              <a:rPr lang="cs-CZ" sz="4400" dirty="0"/>
              <a:t> </a:t>
            </a:r>
            <a:r>
              <a:rPr lang="cs-CZ" sz="4400" dirty="0" err="1"/>
              <a:t>know</a:t>
            </a:r>
            <a:r>
              <a:rPr lang="cs-CZ" sz="4400" dirty="0"/>
              <a:t> </a:t>
            </a:r>
            <a:r>
              <a:rPr lang="cs-CZ" sz="4400" dirty="0" err="1"/>
              <a:t>possibilities</a:t>
            </a:r>
            <a:r>
              <a:rPr lang="cs-CZ" sz="4400" dirty="0"/>
              <a:t>, </a:t>
            </a:r>
            <a:r>
              <a:rPr lang="cs-CZ" sz="4400" dirty="0" err="1"/>
              <a:t>what</a:t>
            </a:r>
            <a:r>
              <a:rPr lang="cs-CZ" sz="4400" dirty="0"/>
              <a:t> </a:t>
            </a:r>
            <a:r>
              <a:rPr lang="cs-CZ" sz="4400" dirty="0" err="1"/>
              <a:t>next</a:t>
            </a:r>
            <a:r>
              <a:rPr lang="cs-CZ" sz="4400" dirty="0"/>
              <a:t>?</a:t>
            </a:r>
          </a:p>
        </p:txBody>
      </p:sp>
      <p:sp>
        <p:nvSpPr>
          <p:cNvPr id="4" name="Zástupný text 3">
            <a:extLst>
              <a:ext uri="{FF2B5EF4-FFF2-40B4-BE49-F238E27FC236}">
                <a16:creationId xmlns:a16="http://schemas.microsoft.com/office/drawing/2014/main" id="{AE53AE04-D0E2-40B8-9E91-9748D8B085FE}"/>
              </a:ext>
            </a:extLst>
          </p:cNvPr>
          <p:cNvSpPr>
            <a:spLocks noGrp="1"/>
          </p:cNvSpPr>
          <p:nvPr>
            <p:ph type="body" sz="half" idx="2"/>
          </p:nvPr>
        </p:nvSpPr>
        <p:spPr/>
        <p:txBody>
          <a:bodyPr/>
          <a:lstStyle/>
          <a:p>
            <a:endParaRPr lang="cs-CZ"/>
          </a:p>
        </p:txBody>
      </p:sp>
      <p:pic>
        <p:nvPicPr>
          <p:cNvPr id="18434" name="Picture 2" descr="Gears, Process, Business, Method">
            <a:extLst>
              <a:ext uri="{FF2B5EF4-FFF2-40B4-BE49-F238E27FC236}">
                <a16:creationId xmlns:a16="http://schemas.microsoft.com/office/drawing/2014/main" id="{C9C20E88-62EA-43B6-9E8F-CB889905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771272"/>
            <a:ext cx="5391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89144-2470-40A8-B5E5-D472BCC7D217}"/>
              </a:ext>
            </a:extLst>
          </p:cNvPr>
          <p:cNvSpPr>
            <a:spLocks noGrp="1"/>
          </p:cNvSpPr>
          <p:nvPr>
            <p:ph type="title"/>
          </p:nvPr>
        </p:nvSpPr>
        <p:spPr/>
        <p:txBody>
          <a:bodyPr/>
          <a:lstStyle/>
          <a:p>
            <a:r>
              <a:rPr lang="cs-CZ" dirty="0" err="1"/>
              <a:t>Who</a:t>
            </a:r>
            <a:r>
              <a:rPr lang="cs-CZ" dirty="0"/>
              <a:t> </a:t>
            </a:r>
            <a:r>
              <a:rPr lang="cs-CZ" dirty="0" err="1"/>
              <a:t>is</a:t>
            </a:r>
            <a:r>
              <a:rPr lang="cs-CZ" dirty="0"/>
              <a:t> </a:t>
            </a:r>
            <a:r>
              <a:rPr lang="cs-CZ" dirty="0" err="1"/>
              <a:t>the</a:t>
            </a:r>
            <a:r>
              <a:rPr lang="cs-CZ" dirty="0"/>
              <a:t> </a:t>
            </a:r>
            <a:r>
              <a:rPr lang="cs-CZ" dirty="0" err="1"/>
              <a:t>client</a:t>
            </a:r>
            <a:r>
              <a:rPr lang="cs-CZ" dirty="0"/>
              <a:t> </a:t>
            </a:r>
            <a:r>
              <a:rPr lang="cs-CZ" dirty="0" err="1"/>
              <a:t>you</a:t>
            </a:r>
            <a:r>
              <a:rPr lang="cs-CZ" dirty="0"/>
              <a:t> </a:t>
            </a:r>
            <a:r>
              <a:rPr lang="cs-CZ" dirty="0" err="1"/>
              <a:t>want</a:t>
            </a:r>
            <a:r>
              <a:rPr lang="cs-CZ" dirty="0"/>
              <a:t> to </a:t>
            </a:r>
            <a:r>
              <a:rPr lang="cs-CZ" dirty="0" err="1"/>
              <a:t>attract</a:t>
            </a:r>
            <a:r>
              <a:rPr lang="cs-CZ" dirty="0"/>
              <a:t>?</a:t>
            </a:r>
          </a:p>
        </p:txBody>
      </p:sp>
      <p:sp>
        <p:nvSpPr>
          <p:cNvPr id="3" name="Zástupný obsah 2">
            <a:extLst>
              <a:ext uri="{FF2B5EF4-FFF2-40B4-BE49-F238E27FC236}">
                <a16:creationId xmlns:a16="http://schemas.microsoft.com/office/drawing/2014/main" id="{07B6C45C-BE20-4369-8BAB-B74C0B593440}"/>
              </a:ext>
            </a:extLst>
          </p:cNvPr>
          <p:cNvSpPr>
            <a:spLocks noGrp="1"/>
          </p:cNvSpPr>
          <p:nvPr>
            <p:ph idx="1"/>
          </p:nvPr>
        </p:nvSpPr>
        <p:spPr/>
        <p:txBody>
          <a:bodyPr/>
          <a:lstStyle/>
          <a:p>
            <a:r>
              <a:rPr lang="cs-CZ" dirty="0"/>
              <a:t>To </a:t>
            </a:r>
            <a:r>
              <a:rPr lang="cs-CZ" dirty="0" err="1"/>
              <a:t>look</a:t>
            </a:r>
            <a:r>
              <a:rPr lang="cs-CZ" dirty="0"/>
              <a:t> </a:t>
            </a:r>
            <a:r>
              <a:rPr lang="cs-CZ" dirty="0" err="1"/>
              <a:t>for</a:t>
            </a:r>
            <a:r>
              <a:rPr lang="cs-CZ" dirty="0"/>
              <a:t> </a:t>
            </a:r>
            <a:r>
              <a:rPr lang="cs-CZ" dirty="0" err="1"/>
              <a:t>customer</a:t>
            </a:r>
            <a:r>
              <a:rPr lang="cs-CZ" dirty="0"/>
              <a:t> </a:t>
            </a:r>
            <a:r>
              <a:rPr lang="cs-CZ" dirty="0" err="1"/>
              <a:t>you</a:t>
            </a:r>
            <a:r>
              <a:rPr lang="cs-CZ" dirty="0"/>
              <a:t> </a:t>
            </a:r>
            <a:r>
              <a:rPr lang="cs-CZ" dirty="0" err="1"/>
              <a:t>need</a:t>
            </a:r>
            <a:r>
              <a:rPr lang="cs-CZ" dirty="0"/>
              <a:t> to </a:t>
            </a:r>
            <a:r>
              <a:rPr lang="cs-CZ" dirty="0" err="1"/>
              <a:t>know</a:t>
            </a:r>
            <a:r>
              <a:rPr lang="cs-CZ" dirty="0"/>
              <a:t> </a:t>
            </a:r>
            <a:r>
              <a:rPr lang="cs-CZ" dirty="0" err="1"/>
              <a:t>the</a:t>
            </a:r>
            <a:r>
              <a:rPr lang="cs-CZ" dirty="0"/>
              <a:t> type </a:t>
            </a:r>
            <a:r>
              <a:rPr lang="cs-CZ" dirty="0" err="1"/>
              <a:t>of</a:t>
            </a:r>
            <a:r>
              <a:rPr lang="cs-CZ" dirty="0"/>
              <a:t> </a:t>
            </a:r>
            <a:r>
              <a:rPr lang="cs-CZ" dirty="0" err="1"/>
              <a:t>customer</a:t>
            </a:r>
            <a:r>
              <a:rPr lang="cs-CZ" dirty="0"/>
              <a:t> </a:t>
            </a:r>
            <a:r>
              <a:rPr lang="cs-CZ" dirty="0" err="1"/>
              <a:t>you</a:t>
            </a:r>
            <a:r>
              <a:rPr lang="cs-CZ" dirty="0"/>
              <a:t> are </a:t>
            </a:r>
            <a:r>
              <a:rPr lang="cs-CZ" dirty="0" err="1"/>
              <a:t>looking</a:t>
            </a:r>
            <a:r>
              <a:rPr lang="cs-CZ" dirty="0"/>
              <a:t> </a:t>
            </a:r>
            <a:r>
              <a:rPr lang="cs-CZ" dirty="0" err="1"/>
              <a:t>for</a:t>
            </a:r>
            <a:r>
              <a:rPr lang="cs-CZ" dirty="0"/>
              <a:t>.</a:t>
            </a:r>
          </a:p>
          <a:p>
            <a:r>
              <a:rPr lang="cs-CZ" dirty="0" err="1"/>
              <a:t>Who</a:t>
            </a:r>
            <a:r>
              <a:rPr lang="cs-CZ" dirty="0"/>
              <a:t> </a:t>
            </a:r>
            <a:r>
              <a:rPr lang="cs-CZ" dirty="0" err="1"/>
              <a:t>is</a:t>
            </a:r>
            <a:r>
              <a:rPr lang="cs-CZ" dirty="0"/>
              <a:t> </a:t>
            </a:r>
            <a:r>
              <a:rPr lang="cs-CZ" dirty="0" err="1"/>
              <a:t>your</a:t>
            </a:r>
            <a:r>
              <a:rPr lang="cs-CZ" dirty="0"/>
              <a:t> </a:t>
            </a:r>
            <a:r>
              <a:rPr lang="cs-CZ" dirty="0" err="1"/>
              <a:t>target</a:t>
            </a:r>
            <a:r>
              <a:rPr lang="cs-CZ" dirty="0"/>
              <a:t>?</a:t>
            </a:r>
          </a:p>
          <a:p>
            <a:r>
              <a:rPr lang="cs-CZ" dirty="0" err="1"/>
              <a:t>Companies</a:t>
            </a:r>
            <a:r>
              <a:rPr lang="cs-CZ" dirty="0"/>
              <a:t>, </a:t>
            </a:r>
            <a:r>
              <a:rPr lang="cs-CZ" dirty="0" err="1"/>
              <a:t>families</a:t>
            </a:r>
            <a:r>
              <a:rPr lang="cs-CZ" dirty="0"/>
              <a:t>, </a:t>
            </a:r>
            <a:r>
              <a:rPr lang="cs-CZ" dirty="0" err="1"/>
              <a:t>men</a:t>
            </a:r>
            <a:r>
              <a:rPr lang="cs-CZ" dirty="0"/>
              <a:t>, </a:t>
            </a:r>
            <a:r>
              <a:rPr lang="cs-CZ" dirty="0" err="1"/>
              <a:t>women</a:t>
            </a:r>
            <a:endParaRPr lang="cs-CZ" dirty="0"/>
          </a:p>
          <a:p>
            <a:r>
              <a:rPr lang="cs-CZ" dirty="0"/>
              <a:t>Try to </a:t>
            </a:r>
            <a:r>
              <a:rPr lang="cs-CZ" dirty="0" err="1"/>
              <a:t>avoid</a:t>
            </a:r>
            <a:r>
              <a:rPr lang="cs-CZ" dirty="0"/>
              <a:t> </a:t>
            </a:r>
            <a:r>
              <a:rPr lang="cs-CZ" dirty="0" err="1"/>
              <a:t>broad</a:t>
            </a:r>
            <a:r>
              <a:rPr lang="cs-CZ" dirty="0"/>
              <a:t> </a:t>
            </a:r>
            <a:r>
              <a:rPr lang="cs-CZ" dirty="0" err="1"/>
              <a:t>targets</a:t>
            </a:r>
            <a:r>
              <a:rPr lang="cs-CZ" dirty="0"/>
              <a:t>.</a:t>
            </a:r>
          </a:p>
          <a:p>
            <a:r>
              <a:rPr lang="cs-CZ" dirty="0"/>
              <a:t>D</a:t>
            </a:r>
            <a:r>
              <a:rPr lang="en-US" dirty="0" err="1" smtClean="0"/>
              <a:t>eveloping</a:t>
            </a:r>
            <a:r>
              <a:rPr lang="en-US" dirty="0" smtClean="0"/>
              <a:t> </a:t>
            </a:r>
            <a:r>
              <a:rPr lang="en-US" dirty="0"/>
              <a:t>viable targeted strategies for attracting clients.</a:t>
            </a:r>
            <a:endParaRPr lang="cs-CZ" dirty="0"/>
          </a:p>
        </p:txBody>
      </p:sp>
    </p:spTree>
    <p:extLst>
      <p:ext uri="{BB962C8B-B14F-4D97-AF65-F5344CB8AC3E}">
        <p14:creationId xmlns:p14="http://schemas.microsoft.com/office/powerpoint/2010/main" val="301500029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242D"/>
      </a:dk2>
      <a:lt2>
        <a:srgbClr val="E4E2E8"/>
      </a:lt2>
      <a:accent1>
        <a:srgbClr val="9AA57D"/>
      </a:accent1>
      <a:accent2>
        <a:srgbClr val="A9A274"/>
      </a:accent2>
      <a:accent3>
        <a:srgbClr val="BB9B82"/>
      </a:accent3>
      <a:accent4>
        <a:srgbClr val="BA807F"/>
      </a:accent4>
      <a:accent5>
        <a:srgbClr val="C491A5"/>
      </a:accent5>
      <a:accent6>
        <a:srgbClr val="BA7FAE"/>
      </a:accent6>
      <a:hlink>
        <a:srgbClr val="7F6CB0"/>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1198</Words>
  <Application>Microsoft Office PowerPoint</Application>
  <PresentationFormat>Širokoúhlá obrazovka</PresentationFormat>
  <Paragraphs>167</Paragraphs>
  <Slides>31</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Calibri</vt:lpstr>
      <vt:lpstr>Calibri Light</vt:lpstr>
      <vt:lpstr>Wingdings</vt:lpstr>
      <vt:lpstr>RetrospectVTI</vt:lpstr>
      <vt:lpstr> Marketing strategies to attract new clients</vt:lpstr>
      <vt:lpstr>Contain and aim</vt:lpstr>
      <vt:lpstr>Why it is necessary?</vt:lpstr>
      <vt:lpstr>Marketing strategies -Vision mission,CATWOE analysis</vt:lpstr>
      <vt:lpstr>Marketing strategies</vt:lpstr>
      <vt:lpstr>Prezentace aplikace PowerPoint</vt:lpstr>
      <vt:lpstr>Word- of-mouth</vt:lpstr>
      <vt:lpstr>You know possibilities, what next?</vt:lpstr>
      <vt:lpstr>Who is the client you want to attract?</vt:lpstr>
      <vt:lpstr>Work on relations</vt:lpstr>
      <vt:lpstr>Where your customer lives?</vt:lpstr>
      <vt:lpstr>Know your business and competitors</vt:lpstr>
      <vt:lpstr>You are the answer no matter what the question was!</vt:lpstr>
      <vt:lpstr>Direct message to clients</vt:lpstr>
      <vt:lpstr>Partners for life</vt:lpstr>
      <vt:lpstr>Do not forget</vt:lpstr>
      <vt:lpstr>Task 1</vt:lpstr>
      <vt:lpstr>KEY ELEMENTS </vt:lpstr>
      <vt:lpstr>Radio, TV, newspaper, magazines</vt:lpstr>
      <vt:lpstr>Social Networks</vt:lpstr>
      <vt:lpstr>Video chanels</vt:lpstr>
      <vt:lpstr>Email marketing</vt:lpstr>
      <vt:lpstr>Blog</vt:lpstr>
      <vt:lpstr>Search engine optimization</vt:lpstr>
      <vt:lpstr>Sponsored links</vt:lpstr>
      <vt:lpstr>Partnership</vt:lpstr>
      <vt:lpstr>Promotions discounts sales, price settings</vt:lpstr>
      <vt:lpstr>Events</vt:lpstr>
      <vt:lpstr>Task 2</vt:lpstr>
      <vt:lpstr>Conclusion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to attract new clients</dc:title>
  <dc:creator>Kriz</dc:creator>
  <cp:lastModifiedBy>Eva Tomášková</cp:lastModifiedBy>
  <cp:revision>33</cp:revision>
  <dcterms:created xsi:type="dcterms:W3CDTF">2019-10-20T17:50:06Z</dcterms:created>
  <dcterms:modified xsi:type="dcterms:W3CDTF">2019-11-04T11:50:36Z</dcterms:modified>
</cp:coreProperties>
</file>