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8" r:id="rId4"/>
    <p:sldId id="269" r:id="rId5"/>
    <p:sldId id="270" r:id="rId6"/>
    <p:sldId id="271" r:id="rId7"/>
    <p:sldId id="262" r:id="rId8"/>
    <p:sldId id="263" r:id="rId9"/>
    <p:sldId id="258" r:id="rId10"/>
    <p:sldId id="259" r:id="rId11"/>
    <p:sldId id="260" r:id="rId12"/>
    <p:sldId id="264" r:id="rId13"/>
    <p:sldId id="265" r:id="rId14"/>
    <p:sldId id="266" r:id="rId15"/>
    <p:sldId id="267" r:id="rId1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13A14E7-46F5-4BA8-8160-CD21236573A2}" type="datetimeFigureOut">
              <a:rPr lang="cs-CZ" smtClean="0"/>
              <a:t>05.11.2019</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BEF2A50-69CD-47BF-8ADE-CC2F76383CD1}" type="slidenum">
              <a:rPr lang="cs-CZ" smtClean="0"/>
              <a:t>‹#›</a:t>
            </a:fld>
            <a:endParaRPr lang="cs-CZ"/>
          </a:p>
        </p:txBody>
      </p:sp>
    </p:spTree>
    <p:extLst>
      <p:ext uri="{BB962C8B-B14F-4D97-AF65-F5344CB8AC3E}">
        <p14:creationId xmlns:p14="http://schemas.microsoft.com/office/powerpoint/2010/main" val="210337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BEF2A50-69CD-47BF-8ADE-CC2F76383CD1}" type="slidenum">
              <a:rPr lang="cs-CZ" smtClean="0"/>
              <a:t>7</a:t>
            </a:fld>
            <a:endParaRPr lang="cs-CZ"/>
          </a:p>
        </p:txBody>
      </p:sp>
    </p:spTree>
    <p:extLst>
      <p:ext uri="{BB962C8B-B14F-4D97-AF65-F5344CB8AC3E}">
        <p14:creationId xmlns:p14="http://schemas.microsoft.com/office/powerpoint/2010/main" val="3842119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76004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160138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69392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1128346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3369071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D10E9E4-104F-4C03-B146-7D7CEE7BA63D}" type="datetimeFigureOut">
              <a:rPr lang="cs-CZ" smtClean="0"/>
              <a:t>05.11.2019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374762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D10E9E4-104F-4C03-B146-7D7CEE7BA63D}" type="datetimeFigureOut">
              <a:rPr lang="cs-CZ" smtClean="0"/>
              <a:t>05.11.2019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368536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D10E9E4-104F-4C03-B146-7D7CEE7BA63D}" type="datetimeFigureOut">
              <a:rPr lang="cs-CZ" smtClean="0"/>
              <a:t>05.11.2019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243954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D10E9E4-104F-4C03-B146-7D7CEE7BA63D}" type="datetimeFigureOut">
              <a:rPr lang="cs-CZ" smtClean="0"/>
              <a:t>05.11.2019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271134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D10E9E4-104F-4C03-B146-7D7CEE7BA63D}" type="datetimeFigureOut">
              <a:rPr lang="cs-CZ" smtClean="0"/>
              <a:t>05.11.2019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1025505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D10E9E4-104F-4C03-B146-7D7CEE7BA63D}" type="datetimeFigureOut">
              <a:rPr lang="cs-CZ" smtClean="0"/>
              <a:t>05.11.2019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E94DCD-20D2-4676-BF1A-BDBA989944B1}" type="slidenum">
              <a:rPr lang="cs-CZ" smtClean="0"/>
              <a:t>‹#›</a:t>
            </a:fld>
            <a:endParaRPr lang="cs-CZ"/>
          </a:p>
        </p:txBody>
      </p:sp>
    </p:spTree>
    <p:extLst>
      <p:ext uri="{BB962C8B-B14F-4D97-AF65-F5344CB8AC3E}">
        <p14:creationId xmlns:p14="http://schemas.microsoft.com/office/powerpoint/2010/main" val="2074580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0E9E4-104F-4C03-B146-7D7CEE7BA63D}" type="datetimeFigureOut">
              <a:rPr lang="cs-CZ" smtClean="0"/>
              <a:t>05.11.2019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94DCD-20D2-4676-BF1A-BDBA989944B1}" type="slidenum">
              <a:rPr lang="cs-CZ" smtClean="0"/>
              <a:t>‹#›</a:t>
            </a:fld>
            <a:endParaRPr lang="cs-CZ"/>
          </a:p>
        </p:txBody>
      </p:sp>
    </p:spTree>
    <p:extLst>
      <p:ext uri="{BB962C8B-B14F-4D97-AF65-F5344CB8AC3E}">
        <p14:creationId xmlns:p14="http://schemas.microsoft.com/office/powerpoint/2010/main" val="103174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smtClean="0"/>
              <a:t>Health and Safety at Work</a:t>
            </a:r>
            <a:endParaRPr lang="en-GB" b="1" dirty="0"/>
          </a:p>
        </p:txBody>
      </p:sp>
      <p:sp>
        <p:nvSpPr>
          <p:cNvPr id="3" name="Podnadpis 2"/>
          <p:cNvSpPr>
            <a:spLocks noGrp="1"/>
          </p:cNvSpPr>
          <p:nvPr>
            <p:ph type="subTitle" idx="1"/>
          </p:nvPr>
        </p:nvSpPr>
        <p:spPr/>
        <p:txBody>
          <a:bodyPr/>
          <a:lstStyle/>
          <a:p>
            <a:r>
              <a:rPr lang="cs-CZ" dirty="0" smtClean="0"/>
              <a:t>JUDr. Jana Komendová, Ph.D.</a:t>
            </a:r>
            <a:endParaRPr lang="cs-CZ" dirty="0"/>
          </a:p>
        </p:txBody>
      </p:sp>
    </p:spTree>
    <p:extLst>
      <p:ext uri="{BB962C8B-B14F-4D97-AF65-F5344CB8AC3E}">
        <p14:creationId xmlns:p14="http://schemas.microsoft.com/office/powerpoint/2010/main" val="3149202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Material Scope of Application</a:t>
            </a:r>
            <a:endParaRPr lang="en-GB" b="1" dirty="0"/>
          </a:p>
        </p:txBody>
      </p:sp>
      <p:sp>
        <p:nvSpPr>
          <p:cNvPr id="3" name="Zástupný symbol pro obsah 2"/>
          <p:cNvSpPr>
            <a:spLocks noGrp="1"/>
          </p:cNvSpPr>
          <p:nvPr>
            <p:ph idx="1"/>
          </p:nvPr>
        </p:nvSpPr>
        <p:spPr/>
        <p:txBody>
          <a:bodyPr>
            <a:normAutofit lnSpcReduction="10000"/>
          </a:bodyPr>
          <a:lstStyle/>
          <a:p>
            <a:r>
              <a:rPr lang="en-GB" dirty="0"/>
              <a:t>Weekly working </a:t>
            </a:r>
            <a:r>
              <a:rPr lang="en-GB" dirty="0" smtClean="0"/>
              <a:t>hours</a:t>
            </a:r>
            <a:r>
              <a:rPr lang="cs-CZ" dirty="0" smtClean="0"/>
              <a:t>,</a:t>
            </a:r>
            <a:endParaRPr lang="cs-CZ" dirty="0"/>
          </a:p>
          <a:p>
            <a:r>
              <a:rPr lang="en-GB" dirty="0"/>
              <a:t>Rest </a:t>
            </a:r>
            <a:r>
              <a:rPr lang="en-GB" dirty="0" smtClean="0"/>
              <a:t>periods</a:t>
            </a:r>
            <a:r>
              <a:rPr lang="cs-CZ" dirty="0" smtClean="0"/>
              <a:t>,</a:t>
            </a:r>
            <a:endParaRPr lang="cs-CZ" dirty="0"/>
          </a:p>
          <a:p>
            <a:r>
              <a:rPr lang="en-GB" dirty="0"/>
              <a:t>Daily </a:t>
            </a:r>
            <a:r>
              <a:rPr lang="en-GB" dirty="0" smtClean="0"/>
              <a:t>rest</a:t>
            </a:r>
            <a:r>
              <a:rPr lang="cs-CZ" dirty="0" smtClean="0"/>
              <a:t>,</a:t>
            </a:r>
            <a:endParaRPr lang="cs-CZ" dirty="0"/>
          </a:p>
          <a:p>
            <a:r>
              <a:rPr lang="en-GB" dirty="0"/>
              <a:t>Weekly </a:t>
            </a:r>
            <a:r>
              <a:rPr lang="en-GB" dirty="0" smtClean="0"/>
              <a:t>rest</a:t>
            </a:r>
            <a:r>
              <a:rPr lang="cs-CZ" dirty="0" smtClean="0"/>
              <a:t>,</a:t>
            </a:r>
            <a:endParaRPr lang="cs-CZ" dirty="0"/>
          </a:p>
          <a:p>
            <a:r>
              <a:rPr lang="en-GB" dirty="0"/>
              <a:t>Breaks at </a:t>
            </a:r>
            <a:r>
              <a:rPr lang="en-GB" dirty="0" smtClean="0"/>
              <a:t>work</a:t>
            </a:r>
            <a:r>
              <a:rPr lang="cs-CZ" dirty="0" smtClean="0"/>
              <a:t>,</a:t>
            </a:r>
            <a:endParaRPr lang="cs-CZ" dirty="0"/>
          </a:p>
          <a:p>
            <a:r>
              <a:rPr lang="en-GB" dirty="0" smtClean="0"/>
              <a:t>Leave</a:t>
            </a:r>
            <a:r>
              <a:rPr lang="cs-CZ" dirty="0" smtClean="0"/>
              <a:t>,</a:t>
            </a:r>
            <a:endParaRPr lang="cs-CZ" dirty="0"/>
          </a:p>
          <a:p>
            <a:r>
              <a:rPr lang="en-GB" dirty="0"/>
              <a:t>Night </a:t>
            </a:r>
            <a:r>
              <a:rPr lang="en-GB" dirty="0" smtClean="0"/>
              <a:t>work</a:t>
            </a:r>
            <a:r>
              <a:rPr lang="cs-CZ" dirty="0" smtClean="0"/>
              <a:t>,</a:t>
            </a:r>
            <a:endParaRPr lang="cs-CZ" dirty="0"/>
          </a:p>
          <a:p>
            <a:r>
              <a:rPr lang="en-GB" dirty="0"/>
              <a:t>Shifts pattern of </a:t>
            </a:r>
            <a:r>
              <a:rPr lang="en-GB" dirty="0" smtClean="0"/>
              <a:t>work</a:t>
            </a:r>
            <a:r>
              <a:rPr lang="cs-CZ" dirty="0" smtClean="0"/>
              <a:t>,</a:t>
            </a:r>
            <a:endParaRPr lang="cs-CZ" dirty="0"/>
          </a:p>
          <a:p>
            <a:endParaRPr lang="cs-CZ" dirty="0"/>
          </a:p>
        </p:txBody>
      </p:sp>
    </p:spTree>
    <p:extLst>
      <p:ext uri="{BB962C8B-B14F-4D97-AF65-F5344CB8AC3E}">
        <p14:creationId xmlns:p14="http://schemas.microsoft.com/office/powerpoint/2010/main" val="411920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smtClean="0"/>
              <a:t>Working Time and Rest periods - definitions</a:t>
            </a:r>
            <a:endParaRPr lang="en-GB" b="1" dirty="0"/>
          </a:p>
        </p:txBody>
      </p:sp>
      <p:sp>
        <p:nvSpPr>
          <p:cNvPr id="3" name="Zástupný symbol pro obsah 2"/>
          <p:cNvSpPr>
            <a:spLocks noGrp="1"/>
          </p:cNvSpPr>
          <p:nvPr>
            <p:ph idx="1"/>
          </p:nvPr>
        </p:nvSpPr>
        <p:spPr/>
        <p:txBody>
          <a:bodyPr>
            <a:normAutofit fontScale="92500"/>
          </a:bodyPr>
          <a:lstStyle/>
          <a:p>
            <a:r>
              <a:rPr lang="en-GB" b="1" dirty="0" smtClean="0"/>
              <a:t>Working time</a:t>
            </a:r>
            <a:r>
              <a:rPr lang="en-GB" dirty="0" smtClean="0"/>
              <a:t> - any period during which the worker is working, at the employer's disposal and carrying out his activity or duties, in accordance with national laws and/or practice.</a:t>
            </a:r>
          </a:p>
          <a:p>
            <a:r>
              <a:rPr lang="en-GB" b="1" dirty="0" smtClean="0"/>
              <a:t>Rest period</a:t>
            </a:r>
            <a:r>
              <a:rPr lang="en-GB" dirty="0" smtClean="0"/>
              <a:t> – any period that is not working time.</a:t>
            </a:r>
          </a:p>
          <a:p>
            <a:r>
              <a:rPr lang="en-GB" dirty="0" smtClean="0"/>
              <a:t>Directive 2003/88 does not regulate any other time such as e. g. on call service or stand-by period</a:t>
            </a:r>
            <a:endParaRPr lang="en-GB" dirty="0"/>
          </a:p>
        </p:txBody>
      </p:sp>
    </p:spTree>
    <p:extLst>
      <p:ext uri="{BB962C8B-B14F-4D97-AF65-F5344CB8AC3E}">
        <p14:creationId xmlns:p14="http://schemas.microsoft.com/office/powerpoint/2010/main" val="3622309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Minimum requirements</a:t>
            </a:r>
            <a:endParaRPr lang="en-GB" b="1" dirty="0"/>
          </a:p>
        </p:txBody>
      </p:sp>
      <p:sp>
        <p:nvSpPr>
          <p:cNvPr id="3" name="Zástupný symbol pro obsah 2"/>
          <p:cNvSpPr>
            <a:spLocks noGrp="1"/>
          </p:cNvSpPr>
          <p:nvPr>
            <p:ph idx="1"/>
          </p:nvPr>
        </p:nvSpPr>
        <p:spPr/>
        <p:txBody>
          <a:bodyPr/>
          <a:lstStyle/>
          <a:p>
            <a:r>
              <a:rPr lang="en-GB" dirty="0" smtClean="0"/>
              <a:t>Maximum weekly working hours may not exceed 48 hours including overtime</a:t>
            </a:r>
          </a:p>
          <a:p>
            <a:r>
              <a:rPr lang="cs-CZ" dirty="0" smtClean="0"/>
              <a:t>Minimum d</a:t>
            </a:r>
            <a:r>
              <a:rPr lang="en-GB" dirty="0" err="1" smtClean="0"/>
              <a:t>aily</a:t>
            </a:r>
            <a:r>
              <a:rPr lang="en-GB" dirty="0" smtClean="0"/>
              <a:t> rest – a  period of 11 consecutive hours per 24-hour period.</a:t>
            </a:r>
          </a:p>
          <a:p>
            <a:r>
              <a:rPr lang="cs-CZ" dirty="0" smtClean="0"/>
              <a:t>Minimum </a:t>
            </a:r>
            <a:r>
              <a:rPr lang="cs-CZ" dirty="0"/>
              <a:t>w</a:t>
            </a:r>
            <a:r>
              <a:rPr lang="en-GB" dirty="0" err="1" smtClean="0"/>
              <a:t>eekly</a:t>
            </a:r>
            <a:r>
              <a:rPr lang="en-GB" dirty="0" smtClean="0"/>
              <a:t> rest - per each seven-day period, every worker is entitled to a minimum uninterrupted rest period of 24 hours plus the 11 hours' daily rest</a:t>
            </a:r>
          </a:p>
          <a:p>
            <a:endParaRPr lang="en-GB" dirty="0"/>
          </a:p>
        </p:txBody>
      </p:sp>
    </p:spTree>
    <p:extLst>
      <p:ext uri="{BB962C8B-B14F-4D97-AF65-F5344CB8AC3E}">
        <p14:creationId xmlns:p14="http://schemas.microsoft.com/office/powerpoint/2010/main" val="1419078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Breaks at Work</a:t>
            </a:r>
            <a:endParaRPr lang="en-GB" b="1" dirty="0"/>
          </a:p>
        </p:txBody>
      </p:sp>
      <p:sp>
        <p:nvSpPr>
          <p:cNvPr id="3" name="Zástupný symbol pro obsah 2"/>
          <p:cNvSpPr>
            <a:spLocks noGrp="1"/>
          </p:cNvSpPr>
          <p:nvPr>
            <p:ph idx="1"/>
          </p:nvPr>
        </p:nvSpPr>
        <p:spPr/>
        <p:txBody>
          <a:bodyPr/>
          <a:lstStyle/>
          <a:p>
            <a:r>
              <a:rPr lang="en-GB" dirty="0" smtClean="0"/>
              <a:t>Obligation of Member States to ensure where the working day is longer than six hours, every worker is entitled to a rest break, the details of which, including duration and the terms on which it is granted, shall be laid down in collective agreements or agreements between the two sides of industry or, failing that, by national legislation.</a:t>
            </a:r>
            <a:endParaRPr lang="en-GB" dirty="0"/>
          </a:p>
        </p:txBody>
      </p:sp>
    </p:spTree>
    <p:extLst>
      <p:ext uri="{BB962C8B-B14F-4D97-AF65-F5344CB8AC3E}">
        <p14:creationId xmlns:p14="http://schemas.microsoft.com/office/powerpoint/2010/main" val="2903524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Night Work</a:t>
            </a:r>
            <a:endParaRPr lang="en-GB" b="1" dirty="0"/>
          </a:p>
        </p:txBody>
      </p:sp>
      <p:sp>
        <p:nvSpPr>
          <p:cNvPr id="3" name="Zástupný symbol pro obsah 2"/>
          <p:cNvSpPr>
            <a:spLocks noGrp="1"/>
          </p:cNvSpPr>
          <p:nvPr>
            <p:ph idx="1"/>
          </p:nvPr>
        </p:nvSpPr>
        <p:spPr/>
        <p:txBody>
          <a:bodyPr>
            <a:normAutofit fontScale="85000" lnSpcReduction="10000"/>
          </a:bodyPr>
          <a:lstStyle/>
          <a:p>
            <a:r>
              <a:rPr lang="en-GB" b="1" dirty="0" smtClean="0"/>
              <a:t>Night time</a:t>
            </a:r>
            <a:r>
              <a:rPr lang="en-GB" dirty="0" smtClean="0"/>
              <a:t> - any period of not less than seven hours, as defined by national law, and which must include, in any case, the period between midnight and 5.00</a:t>
            </a:r>
          </a:p>
          <a:p>
            <a:r>
              <a:rPr lang="en-GB" dirty="0" smtClean="0"/>
              <a:t>Night worker</a:t>
            </a:r>
          </a:p>
          <a:p>
            <a:pPr marL="0" indent="0">
              <a:buNone/>
            </a:pPr>
            <a:r>
              <a:rPr lang="en-GB" dirty="0" smtClean="0"/>
              <a:t> (a) on the one hand, any worker, who, during night time, works at least three hours of his daily working time as a normal course; and</a:t>
            </a:r>
          </a:p>
          <a:p>
            <a:pPr marL="0" indent="0">
              <a:buNone/>
            </a:pPr>
            <a:r>
              <a:rPr lang="en-GB" dirty="0" smtClean="0"/>
              <a:t>(b) on the other hand, any worker who is likely during night time to work a certain proportion of his annual working time, as defined at the choice of the Member State concerned</a:t>
            </a:r>
          </a:p>
          <a:p>
            <a:endParaRPr lang="cs-CZ" dirty="0"/>
          </a:p>
        </p:txBody>
      </p:sp>
    </p:spTree>
    <p:extLst>
      <p:ext uri="{BB962C8B-B14F-4D97-AF65-F5344CB8AC3E}">
        <p14:creationId xmlns:p14="http://schemas.microsoft.com/office/powerpoint/2010/main" val="3993403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Annual Paid Leave</a:t>
            </a:r>
            <a:endParaRPr lang="en-GB" b="1" dirty="0"/>
          </a:p>
        </p:txBody>
      </p:sp>
      <p:sp>
        <p:nvSpPr>
          <p:cNvPr id="3" name="Zástupný symbol pro obsah 2"/>
          <p:cNvSpPr>
            <a:spLocks noGrp="1"/>
          </p:cNvSpPr>
          <p:nvPr>
            <p:ph idx="1"/>
          </p:nvPr>
        </p:nvSpPr>
        <p:spPr/>
        <p:txBody>
          <a:bodyPr>
            <a:normAutofit fontScale="92500"/>
          </a:bodyPr>
          <a:lstStyle/>
          <a:p>
            <a:pPr marL="0" indent="0">
              <a:buNone/>
            </a:pPr>
            <a:r>
              <a:rPr lang="en-GB" dirty="0" smtClean="0"/>
              <a:t>Obligation of Member States to take the measures necessary to ensure that every worker is entitled to paid annual leave of </a:t>
            </a:r>
            <a:r>
              <a:rPr lang="en-GB" b="1" dirty="0" smtClean="0"/>
              <a:t>at least four weeks </a:t>
            </a:r>
            <a:r>
              <a:rPr lang="en-GB" dirty="0" smtClean="0"/>
              <a:t>in accordance with the conditions for entitlement to, and granting of, such leave laid down by national legislation and/or practice.</a:t>
            </a:r>
          </a:p>
          <a:p>
            <a:pPr marL="0" indent="0">
              <a:buNone/>
            </a:pPr>
            <a:r>
              <a:rPr lang="en-GB" dirty="0" smtClean="0"/>
              <a:t>Prohibition to replace the minimum period of paid annual leave by an allowance in lieu, except where the employment relationship is terminated.</a:t>
            </a:r>
            <a:endParaRPr lang="en-GB" dirty="0"/>
          </a:p>
        </p:txBody>
      </p:sp>
    </p:spTree>
    <p:extLst>
      <p:ext uri="{BB962C8B-B14F-4D97-AF65-F5344CB8AC3E}">
        <p14:creationId xmlns:p14="http://schemas.microsoft.com/office/powerpoint/2010/main" val="56905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Programme</a:t>
            </a:r>
            <a:endParaRPr lang="en-GB" b="1" dirty="0"/>
          </a:p>
        </p:txBody>
      </p:sp>
      <p:sp>
        <p:nvSpPr>
          <p:cNvPr id="3" name="Zástupný symbol pro obsah 2"/>
          <p:cNvSpPr>
            <a:spLocks noGrp="1"/>
          </p:cNvSpPr>
          <p:nvPr>
            <p:ph idx="1"/>
          </p:nvPr>
        </p:nvSpPr>
        <p:spPr/>
        <p:txBody>
          <a:bodyPr/>
          <a:lstStyle/>
          <a:p>
            <a:r>
              <a:rPr lang="en-GB" dirty="0" smtClean="0"/>
              <a:t>Health and safety at work generally,</a:t>
            </a:r>
          </a:p>
          <a:p>
            <a:r>
              <a:rPr lang="en-GB" dirty="0" smtClean="0"/>
              <a:t>Health and safety at work – particular working conditions,</a:t>
            </a:r>
          </a:p>
          <a:p>
            <a:r>
              <a:rPr lang="en-GB" dirty="0" smtClean="0"/>
              <a:t>Working time and rest periods – definitions</a:t>
            </a:r>
            <a:r>
              <a:rPr lang="cs-CZ" dirty="0" smtClean="0"/>
              <a:t>,</a:t>
            </a:r>
            <a:endParaRPr lang="en-GB" dirty="0" smtClean="0"/>
          </a:p>
          <a:p>
            <a:r>
              <a:rPr lang="en-GB" dirty="0" smtClean="0"/>
              <a:t>Minimum requirements for working time</a:t>
            </a:r>
            <a:r>
              <a:rPr lang="cs-CZ" dirty="0" smtClean="0"/>
              <a:t>,</a:t>
            </a:r>
            <a:endParaRPr lang="en-GB" dirty="0" smtClean="0"/>
          </a:p>
          <a:p>
            <a:r>
              <a:rPr lang="en-GB" dirty="0" smtClean="0"/>
              <a:t>Night work</a:t>
            </a:r>
            <a:r>
              <a:rPr lang="cs-CZ" dirty="0" smtClean="0"/>
              <a:t>,</a:t>
            </a:r>
            <a:endParaRPr lang="en-GB" dirty="0" smtClean="0"/>
          </a:p>
          <a:p>
            <a:r>
              <a:rPr lang="en-GB" dirty="0" smtClean="0"/>
              <a:t>Annual paid leave</a:t>
            </a:r>
            <a:endParaRPr lang="en-GB" dirty="0"/>
          </a:p>
        </p:txBody>
      </p:sp>
    </p:spTree>
    <p:extLst>
      <p:ext uri="{BB962C8B-B14F-4D97-AF65-F5344CB8AC3E}">
        <p14:creationId xmlns:p14="http://schemas.microsoft.com/office/powerpoint/2010/main" val="1312118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smtClean="0"/>
              <a:t>Health and Safety at Work Generally</a:t>
            </a:r>
            <a:endParaRPr lang="en-GB" b="1" dirty="0"/>
          </a:p>
        </p:txBody>
      </p:sp>
      <p:sp>
        <p:nvSpPr>
          <p:cNvPr id="3" name="Zástupný symbol pro obsah 2"/>
          <p:cNvSpPr>
            <a:spLocks noGrp="1"/>
          </p:cNvSpPr>
          <p:nvPr>
            <p:ph idx="1"/>
          </p:nvPr>
        </p:nvSpPr>
        <p:spPr/>
        <p:txBody>
          <a:bodyPr>
            <a:normAutofit fontScale="92500" lnSpcReduction="20000"/>
          </a:bodyPr>
          <a:lstStyle/>
          <a:p>
            <a:r>
              <a:rPr lang="en-GB" dirty="0" smtClean="0"/>
              <a:t>Health and safety at work is now one of the most important and </a:t>
            </a:r>
            <a:r>
              <a:rPr lang="cs-CZ" dirty="0" err="1" smtClean="0"/>
              <a:t>the</a:t>
            </a:r>
            <a:r>
              <a:rPr lang="cs-CZ" dirty="0" smtClean="0"/>
              <a:t> </a:t>
            </a:r>
            <a:r>
              <a:rPr lang="en-GB" dirty="0" smtClean="0"/>
              <a:t>most advanced field of the EU social policy</a:t>
            </a:r>
          </a:p>
          <a:p>
            <a:r>
              <a:rPr lang="en-GB" dirty="0" smtClean="0"/>
              <a:t>EU action in this area is not limited to legislation</a:t>
            </a:r>
          </a:p>
          <a:p>
            <a:r>
              <a:rPr lang="en-GB" dirty="0" smtClean="0"/>
              <a:t>The European Institutions carry out several activities providing information and guidance and promoting a safe and healthy working environment in cooperation with the European Agency for Health and Safety at Work and the European Foundation for the Improvement of Living and Working Conditions.</a:t>
            </a:r>
          </a:p>
          <a:p>
            <a:endParaRPr lang="cs-CZ" dirty="0"/>
          </a:p>
        </p:txBody>
      </p:sp>
    </p:spTree>
    <p:extLst>
      <p:ext uri="{BB962C8B-B14F-4D97-AF65-F5344CB8AC3E}">
        <p14:creationId xmlns:p14="http://schemas.microsoft.com/office/powerpoint/2010/main" val="2597973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Purpose of Regulation at EU Level</a:t>
            </a:r>
            <a:endParaRPr lang="en-GB" b="1" dirty="0"/>
          </a:p>
        </p:txBody>
      </p:sp>
      <p:sp>
        <p:nvSpPr>
          <p:cNvPr id="3" name="Zástupný symbol pro obsah 2"/>
          <p:cNvSpPr>
            <a:spLocks noGrp="1"/>
          </p:cNvSpPr>
          <p:nvPr>
            <p:ph idx="1"/>
          </p:nvPr>
        </p:nvSpPr>
        <p:spPr/>
        <p:txBody>
          <a:bodyPr/>
          <a:lstStyle/>
          <a:p>
            <a:pPr lvl="0"/>
            <a:r>
              <a:rPr lang="en-GB" dirty="0" smtClean="0"/>
              <a:t>Prevention of damages (stress, industrial injuries, occupational diseases, material damages at peoples’ property)</a:t>
            </a:r>
          </a:p>
          <a:p>
            <a:pPr lvl="0"/>
            <a:r>
              <a:rPr lang="en-GB" dirty="0" smtClean="0"/>
              <a:t>Promotion of human integrity – physical and mental status of an employee</a:t>
            </a:r>
          </a:p>
          <a:p>
            <a:pPr lvl="0"/>
            <a:r>
              <a:rPr lang="en-GB" dirty="0" smtClean="0"/>
              <a:t>Promotion of health and safety in positive way that means creation of comfortable and agreeable workplace</a:t>
            </a:r>
          </a:p>
          <a:p>
            <a:endParaRPr lang="cs-CZ" dirty="0"/>
          </a:p>
        </p:txBody>
      </p:sp>
    </p:spTree>
    <p:extLst>
      <p:ext uri="{BB962C8B-B14F-4D97-AF65-F5344CB8AC3E}">
        <p14:creationId xmlns:p14="http://schemas.microsoft.com/office/powerpoint/2010/main" val="1972948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Characteristic Features</a:t>
            </a:r>
            <a:endParaRPr lang="en-GB" b="1" dirty="0"/>
          </a:p>
        </p:txBody>
      </p:sp>
      <p:sp>
        <p:nvSpPr>
          <p:cNvPr id="3" name="Zástupný symbol pro obsah 2"/>
          <p:cNvSpPr>
            <a:spLocks noGrp="1"/>
          </p:cNvSpPr>
          <p:nvPr>
            <p:ph idx="1"/>
          </p:nvPr>
        </p:nvSpPr>
        <p:spPr/>
        <p:txBody>
          <a:bodyPr>
            <a:normAutofit fontScale="92500" lnSpcReduction="10000"/>
          </a:bodyPr>
          <a:lstStyle/>
          <a:p>
            <a:r>
              <a:rPr lang="en-GB" dirty="0" smtClean="0"/>
              <a:t>Shared responsibility of both, Member States and </a:t>
            </a:r>
            <a:r>
              <a:rPr lang="cs-CZ" dirty="0" err="1" smtClean="0"/>
              <a:t>the</a:t>
            </a:r>
            <a:r>
              <a:rPr lang="cs-CZ" dirty="0" smtClean="0"/>
              <a:t> </a:t>
            </a:r>
            <a:r>
              <a:rPr lang="en-GB" dirty="0" smtClean="0"/>
              <a:t>EU</a:t>
            </a:r>
          </a:p>
          <a:p>
            <a:r>
              <a:rPr lang="en-GB" dirty="0" smtClean="0"/>
              <a:t>Health has quite</a:t>
            </a:r>
            <a:r>
              <a:rPr lang="cs-CZ" dirty="0"/>
              <a:t> </a:t>
            </a:r>
            <a:r>
              <a:rPr lang="cs-CZ" dirty="0" smtClean="0"/>
              <a:t>a</a:t>
            </a:r>
            <a:r>
              <a:rPr lang="en-GB" dirty="0" smtClean="0"/>
              <a:t> broad sense. The case-law of ECJ </a:t>
            </a:r>
            <a:r>
              <a:rPr lang="en-GB" i="1" dirty="0" smtClean="0"/>
              <a:t>(C- 84/94) Case United Kingdom</a:t>
            </a:r>
            <a:r>
              <a:rPr lang="en-GB" dirty="0" smtClean="0"/>
              <a:t> v. Council makes reference to the Constitution of World Heath Organisation. Health is defined as state of complete physical, mental and social well-being that does not consist only in the absence of illness or infirmity.</a:t>
            </a:r>
          </a:p>
          <a:p>
            <a:r>
              <a:rPr lang="en-GB" dirty="0" smtClean="0"/>
              <a:t>Adjustment of work to individual</a:t>
            </a:r>
          </a:p>
          <a:p>
            <a:endParaRPr lang="cs-CZ" dirty="0"/>
          </a:p>
        </p:txBody>
      </p:sp>
    </p:spTree>
    <p:extLst>
      <p:ext uri="{BB962C8B-B14F-4D97-AF65-F5344CB8AC3E}">
        <p14:creationId xmlns:p14="http://schemas.microsoft.com/office/powerpoint/2010/main" val="62930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Legal Regulation</a:t>
            </a:r>
            <a:endParaRPr lang="en-GB" b="1" dirty="0"/>
          </a:p>
        </p:txBody>
      </p:sp>
      <p:sp>
        <p:nvSpPr>
          <p:cNvPr id="3" name="Zástupný symbol pro obsah 2"/>
          <p:cNvSpPr>
            <a:spLocks noGrp="1"/>
          </p:cNvSpPr>
          <p:nvPr>
            <p:ph idx="1"/>
          </p:nvPr>
        </p:nvSpPr>
        <p:spPr/>
        <p:txBody>
          <a:bodyPr>
            <a:normAutofit lnSpcReduction="10000"/>
          </a:bodyPr>
          <a:lstStyle/>
          <a:p>
            <a:r>
              <a:rPr lang="en-GB" b="1" dirty="0" smtClean="0"/>
              <a:t>Primary law – </a:t>
            </a:r>
            <a:r>
              <a:rPr lang="en-GB" dirty="0" smtClean="0"/>
              <a:t>Treaty on the Functioning of the EU</a:t>
            </a:r>
            <a:r>
              <a:rPr lang="en-GB" b="1" dirty="0" smtClean="0"/>
              <a:t> </a:t>
            </a:r>
            <a:r>
              <a:rPr lang="en-GB" dirty="0" smtClean="0"/>
              <a:t>Article 153 legal base for adoption of secondary legislation</a:t>
            </a:r>
          </a:p>
          <a:p>
            <a:pPr algn="just"/>
            <a:r>
              <a:rPr lang="en-GB" b="1" dirty="0" smtClean="0"/>
              <a:t>Secondary Law - </a:t>
            </a:r>
            <a:r>
              <a:rPr lang="en-GB" dirty="0" smtClean="0"/>
              <a:t>Council Directive 89/391 on the introduction of measures to encourage improvements in the safety and health of workers at work (framework directive), individual directives concerning particular working conditions</a:t>
            </a:r>
          </a:p>
          <a:p>
            <a:endParaRPr lang="cs-CZ" dirty="0"/>
          </a:p>
          <a:p>
            <a:endParaRPr lang="cs-CZ" dirty="0"/>
          </a:p>
        </p:txBody>
      </p:sp>
    </p:spTree>
    <p:extLst>
      <p:ext uri="{BB962C8B-B14F-4D97-AF65-F5344CB8AC3E}">
        <p14:creationId xmlns:p14="http://schemas.microsoft.com/office/powerpoint/2010/main" val="398768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smtClean="0"/>
              <a:t>Health and Safety at Work – Par</a:t>
            </a:r>
            <a:r>
              <a:rPr lang="cs-CZ" b="1" dirty="0" smtClean="0"/>
              <a:t>t</a:t>
            </a:r>
            <a:r>
              <a:rPr lang="en-GB" b="1" dirty="0" err="1" smtClean="0"/>
              <a:t>icular</a:t>
            </a:r>
            <a:r>
              <a:rPr lang="en-GB" b="1" dirty="0" smtClean="0"/>
              <a:t> Working Conditions</a:t>
            </a:r>
            <a:endParaRPr lang="en-GB"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en-GB" sz="2800" dirty="0" smtClean="0"/>
              <a:t>Individual directives (about 20) concerning e.g.</a:t>
            </a:r>
          </a:p>
          <a:p>
            <a:pPr marL="342900" lvl="1" indent="-342900">
              <a:buFont typeface="Arial" panose="020B0604020202020204" pitchFamily="34" charset="0"/>
              <a:buChar char="•"/>
            </a:pPr>
            <a:r>
              <a:rPr lang="en-GB" dirty="0" smtClean="0"/>
              <a:t>Personal protective equipment</a:t>
            </a:r>
            <a:r>
              <a:rPr lang="cs-CZ" dirty="0" smtClean="0"/>
              <a:t>,</a:t>
            </a:r>
            <a:endParaRPr lang="en-GB" dirty="0" smtClean="0"/>
          </a:p>
          <a:p>
            <a:pPr marL="342900" lvl="1" indent="-342900">
              <a:buFont typeface="Arial" panose="020B0604020202020204" pitchFamily="34" charset="0"/>
              <a:buChar char="•"/>
            </a:pPr>
            <a:r>
              <a:rPr lang="en-GB" dirty="0" smtClean="0"/>
              <a:t>Signs at workplace</a:t>
            </a:r>
            <a:r>
              <a:rPr lang="cs-CZ" dirty="0" smtClean="0"/>
              <a:t>,</a:t>
            </a:r>
            <a:endParaRPr lang="en-GB" dirty="0" smtClean="0"/>
          </a:p>
          <a:p>
            <a:pPr marL="342900" lvl="1" indent="-342900">
              <a:buFont typeface="Arial" panose="020B0604020202020204" pitchFamily="34" charset="0"/>
              <a:buChar char="•"/>
            </a:pPr>
            <a:r>
              <a:rPr lang="en-GB" dirty="0" smtClean="0"/>
              <a:t>Work with screens</a:t>
            </a:r>
            <a:r>
              <a:rPr lang="cs-CZ" dirty="0"/>
              <a:t>,</a:t>
            </a:r>
            <a:endParaRPr lang="en-GB" dirty="0" smtClean="0"/>
          </a:p>
          <a:p>
            <a:pPr marL="342900" lvl="1" indent="-342900">
              <a:buFont typeface="Arial" panose="020B0604020202020204" pitchFamily="34" charset="0"/>
              <a:buChar char="•"/>
            </a:pPr>
            <a:r>
              <a:rPr lang="en-GB" sz="2800" dirty="0" smtClean="0"/>
              <a:t>Workers exposed to harmful chemical substances,</a:t>
            </a:r>
          </a:p>
          <a:p>
            <a:pPr marL="342900" lvl="1" indent="-342900">
              <a:buFont typeface="Arial" panose="020B0604020202020204" pitchFamily="34" charset="0"/>
              <a:buChar char="•"/>
            </a:pPr>
            <a:r>
              <a:rPr lang="en-GB" dirty="0" smtClean="0"/>
              <a:t>Workers exposed to carcinogens</a:t>
            </a:r>
            <a:r>
              <a:rPr lang="cs-CZ" dirty="0" smtClean="0"/>
              <a:t>,</a:t>
            </a:r>
            <a:endParaRPr lang="en-GB" dirty="0" smtClean="0"/>
          </a:p>
          <a:p>
            <a:pPr marL="342900" lvl="1" indent="-342900">
              <a:buFont typeface="Arial" panose="020B0604020202020204" pitchFamily="34" charset="0"/>
              <a:buChar char="•"/>
            </a:pPr>
            <a:r>
              <a:rPr lang="en-GB" sz="2800" dirty="0" smtClean="0"/>
              <a:t>Workers exposed to harmful biological agents</a:t>
            </a:r>
            <a:r>
              <a:rPr lang="cs-CZ" sz="2800" dirty="0" smtClean="0"/>
              <a:t>,</a:t>
            </a:r>
            <a:endParaRPr lang="en-GB" dirty="0" smtClean="0"/>
          </a:p>
          <a:p>
            <a:pPr marL="342900" lvl="1" indent="-342900">
              <a:buFont typeface="Arial" panose="020B0604020202020204" pitchFamily="34" charset="0"/>
              <a:buChar char="•"/>
            </a:pPr>
            <a:r>
              <a:rPr lang="en-GB" sz="2800" dirty="0" smtClean="0"/>
              <a:t>Workers exposed to a</a:t>
            </a:r>
            <a:r>
              <a:rPr lang="cs-CZ" sz="2800" dirty="0" smtClean="0"/>
              <a:t>s</a:t>
            </a:r>
            <a:r>
              <a:rPr lang="en-GB" sz="2800" dirty="0" err="1" smtClean="0"/>
              <a:t>bestos</a:t>
            </a:r>
            <a:r>
              <a:rPr lang="en-GB" sz="2800" dirty="0" smtClean="0"/>
              <a:t>,</a:t>
            </a:r>
          </a:p>
          <a:p>
            <a:pPr marL="342900" lvl="1" indent="-342900">
              <a:buFont typeface="Arial" panose="020B0604020202020204" pitchFamily="34" charset="0"/>
              <a:buChar char="•"/>
            </a:pPr>
            <a:r>
              <a:rPr lang="en-GB" sz="2800" dirty="0" smtClean="0"/>
              <a:t>Workers exposed to</a:t>
            </a:r>
            <a:r>
              <a:rPr lang="cs-CZ" sz="2800" dirty="0" smtClean="0"/>
              <a:t> </a:t>
            </a:r>
            <a:r>
              <a:rPr lang="en-GB" sz="2800" dirty="0" smtClean="0"/>
              <a:t>radiation, </a:t>
            </a:r>
            <a:endParaRPr lang="en-GB" dirty="0" smtClean="0"/>
          </a:p>
          <a:p>
            <a:pPr marL="342900" lvl="1" indent="-342900">
              <a:buFont typeface="Arial" panose="020B0604020202020204" pitchFamily="34" charset="0"/>
              <a:buChar char="•"/>
            </a:pPr>
            <a:r>
              <a:rPr lang="en-GB" sz="2800" dirty="0" smtClean="0"/>
              <a:t>Workers exposed to harmful p</a:t>
            </a:r>
            <a:r>
              <a:rPr lang="cs-CZ" sz="2800" dirty="0" err="1" smtClean="0"/>
              <a:t>hy</a:t>
            </a:r>
            <a:r>
              <a:rPr lang="en-GB" sz="2800" dirty="0" err="1" smtClean="0"/>
              <a:t>isical</a:t>
            </a:r>
            <a:r>
              <a:rPr lang="en-GB" sz="2800" dirty="0" smtClean="0"/>
              <a:t> agents - noise, vibration</a:t>
            </a:r>
            <a:endParaRPr lang="en-GB" sz="2800" dirty="0"/>
          </a:p>
        </p:txBody>
      </p:sp>
    </p:spTree>
    <p:extLst>
      <p:ext uri="{BB962C8B-B14F-4D97-AF65-F5344CB8AC3E}">
        <p14:creationId xmlns:p14="http://schemas.microsoft.com/office/powerpoint/2010/main" val="302841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600" b="1" dirty="0" smtClean="0"/>
              <a:t>Health and safety at Work – Protection of Certain Categories of Workers</a:t>
            </a:r>
            <a:endParaRPr lang="en-GB" sz="3600" b="1" dirty="0"/>
          </a:p>
        </p:txBody>
      </p:sp>
      <p:sp>
        <p:nvSpPr>
          <p:cNvPr id="3" name="Zástupný symbol pro obsah 2"/>
          <p:cNvSpPr>
            <a:spLocks noGrp="1"/>
          </p:cNvSpPr>
          <p:nvPr>
            <p:ph idx="1"/>
          </p:nvPr>
        </p:nvSpPr>
        <p:spPr/>
        <p:txBody>
          <a:bodyPr/>
          <a:lstStyle/>
          <a:p>
            <a:r>
              <a:rPr lang="en-GB" dirty="0" smtClean="0"/>
              <a:t>Special categories of precarious forms of employment – temporary workers, workers employed on fixed-term contracts</a:t>
            </a:r>
          </a:p>
          <a:p>
            <a:r>
              <a:rPr lang="en-GB" dirty="0" smtClean="0"/>
              <a:t>Protection of pregnant employees, employees who are breast-feeding and employees after childbirth,</a:t>
            </a:r>
          </a:p>
          <a:p>
            <a:r>
              <a:rPr lang="en-GB" dirty="0" smtClean="0"/>
              <a:t>Protection of young persons at work</a:t>
            </a:r>
            <a:endParaRPr lang="en-GB" dirty="0"/>
          </a:p>
        </p:txBody>
      </p:sp>
    </p:spTree>
    <p:extLst>
      <p:ext uri="{BB962C8B-B14F-4D97-AF65-F5344CB8AC3E}">
        <p14:creationId xmlns:p14="http://schemas.microsoft.com/office/powerpoint/2010/main" val="320580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Working</a:t>
            </a:r>
            <a:r>
              <a:rPr lang="cs-CZ" b="1" dirty="0" smtClean="0"/>
              <a:t> </a:t>
            </a:r>
            <a:r>
              <a:rPr lang="cs-CZ" b="1" dirty="0" err="1" smtClean="0"/>
              <a:t>time</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en-GB" dirty="0"/>
              <a:t>Directive 2003/88/EC concerning certain aspects of organisation of working time</a:t>
            </a:r>
            <a:r>
              <a:rPr lang="cs-CZ" dirty="0" smtClean="0"/>
              <a:t>e</a:t>
            </a:r>
          </a:p>
          <a:p>
            <a:pPr marL="0" indent="0" algn="just">
              <a:buNone/>
            </a:pPr>
            <a:r>
              <a:rPr lang="en-GB" b="1" dirty="0"/>
              <a:t>Purpose</a:t>
            </a:r>
            <a:r>
              <a:rPr lang="en-GB" dirty="0"/>
              <a:t> </a:t>
            </a:r>
            <a:r>
              <a:rPr lang="en-GB" dirty="0" smtClean="0"/>
              <a:t>–</a:t>
            </a:r>
            <a:r>
              <a:rPr lang="cs-CZ" dirty="0" smtClean="0"/>
              <a:t> to</a:t>
            </a:r>
            <a:r>
              <a:rPr lang="en-GB" dirty="0" smtClean="0"/>
              <a:t> </a:t>
            </a:r>
            <a:r>
              <a:rPr lang="cs-CZ" dirty="0" smtClean="0"/>
              <a:t>l</a:t>
            </a:r>
            <a:r>
              <a:rPr lang="en-GB" dirty="0" smtClean="0"/>
              <a:t>ay </a:t>
            </a:r>
            <a:r>
              <a:rPr lang="en-GB" dirty="0"/>
              <a:t>down minimum health and safety requirements for the organisation of working time  </a:t>
            </a:r>
            <a:endParaRPr lang="cs-CZ" dirty="0"/>
          </a:p>
          <a:p>
            <a:pPr marL="0" indent="0" algn="just">
              <a:buNone/>
            </a:pPr>
            <a:r>
              <a:rPr lang="en-GB" b="1" dirty="0"/>
              <a:t>Personal scope of application</a:t>
            </a:r>
            <a:r>
              <a:rPr lang="en-GB" dirty="0"/>
              <a:t> – employees in all sectors public and private with references to framework directive on health and safety at work</a:t>
            </a:r>
            <a:endParaRPr lang="cs-CZ" dirty="0"/>
          </a:p>
          <a:p>
            <a:pPr marL="0" indent="0" algn="just">
              <a:buNone/>
            </a:pPr>
            <a:endParaRPr lang="cs-CZ" dirty="0"/>
          </a:p>
        </p:txBody>
      </p:sp>
    </p:spTree>
    <p:extLst>
      <p:ext uri="{BB962C8B-B14F-4D97-AF65-F5344CB8AC3E}">
        <p14:creationId xmlns:p14="http://schemas.microsoft.com/office/powerpoint/2010/main" val="212520963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900</Words>
  <Application>Microsoft Office PowerPoint</Application>
  <PresentationFormat>Předvádění na obrazovce (4:3)</PresentationFormat>
  <Paragraphs>71</Paragraphs>
  <Slides>15</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Arial</vt:lpstr>
      <vt:lpstr>Calibri</vt:lpstr>
      <vt:lpstr>Motiv systému Office</vt:lpstr>
      <vt:lpstr>Health and Safety at Work</vt:lpstr>
      <vt:lpstr>Programme</vt:lpstr>
      <vt:lpstr>Health and Safety at Work Generally</vt:lpstr>
      <vt:lpstr>Purpose of Regulation at EU Level</vt:lpstr>
      <vt:lpstr>Characteristic Features</vt:lpstr>
      <vt:lpstr>Legal Regulation</vt:lpstr>
      <vt:lpstr>Health and Safety at Work – Particular Working Conditions</vt:lpstr>
      <vt:lpstr>Health and safety at Work – Protection of Certain Categories of Workers</vt:lpstr>
      <vt:lpstr>Working time</vt:lpstr>
      <vt:lpstr>Material Scope of Application</vt:lpstr>
      <vt:lpstr>Working Time and Rest periods - definitions</vt:lpstr>
      <vt:lpstr>Minimum requirements</vt:lpstr>
      <vt:lpstr>Breaks at Work</vt:lpstr>
      <vt:lpstr>Night Work</vt:lpstr>
      <vt:lpstr>Annual Paid Leave</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at Work</dc:title>
  <dc:creator>Jana Komendová</dc:creator>
  <cp:lastModifiedBy>Jana Komendová</cp:lastModifiedBy>
  <cp:revision>17</cp:revision>
  <cp:lastPrinted>2019-04-09T13:02:35Z</cp:lastPrinted>
  <dcterms:created xsi:type="dcterms:W3CDTF">2019-04-01T13:32:19Z</dcterms:created>
  <dcterms:modified xsi:type="dcterms:W3CDTF">2019-11-05T15:57:36Z</dcterms:modified>
</cp:coreProperties>
</file>