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3" r:id="rId7"/>
    <p:sldId id="265" r:id="rId8"/>
    <p:sldId id="264" r:id="rId9"/>
    <p:sldId id="261" r:id="rId10"/>
    <p:sldId id="262" r:id="rId11"/>
    <p:sldId id="266" r:id="rId12"/>
    <p:sldId id="268" r:id="rId13"/>
    <p:sldId id="267" r:id="rId14"/>
    <p:sldId id="269" r:id="rId15"/>
  </p:sldIdLst>
  <p:sldSz cx="12192000" cy="6858000"/>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644" autoAdjust="0"/>
    <p:restoredTop sz="94660"/>
  </p:normalViewPr>
  <p:slideViewPr>
    <p:cSldViewPr snapToGrid="0">
      <p:cViewPr varScale="1">
        <p:scale>
          <a:sx n="67" d="100"/>
          <a:sy n="67" d="100"/>
        </p:scale>
        <p:origin x="732"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cs-CZ"/>
          </a:p>
        </p:txBody>
      </p:sp>
      <p:sp>
        <p:nvSpPr>
          <p:cNvPr id="4" name="Zástupný symbol pro datum 3"/>
          <p:cNvSpPr>
            <a:spLocks noGrp="1"/>
          </p:cNvSpPr>
          <p:nvPr>
            <p:ph type="dt" sz="half" idx="10"/>
          </p:nvPr>
        </p:nvSpPr>
        <p:spPr/>
        <p:txBody>
          <a:bodyPr/>
          <a:lstStyle/>
          <a:p>
            <a:fld id="{3DA3BD1D-8A5F-4811-9635-D19412363AFE}" type="datetimeFigureOut">
              <a:rPr lang="cs-CZ" smtClean="0"/>
              <a:t>17.12.2019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6377BAB-E249-42FF-9B22-257516848B90}" type="slidenum">
              <a:rPr lang="cs-CZ" smtClean="0"/>
              <a:t>‹#›</a:t>
            </a:fld>
            <a:endParaRPr lang="cs-CZ"/>
          </a:p>
        </p:txBody>
      </p:sp>
    </p:spTree>
    <p:extLst>
      <p:ext uri="{BB962C8B-B14F-4D97-AF65-F5344CB8AC3E}">
        <p14:creationId xmlns:p14="http://schemas.microsoft.com/office/powerpoint/2010/main" val="2032826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DA3BD1D-8A5F-4811-9635-D19412363AFE}" type="datetimeFigureOut">
              <a:rPr lang="cs-CZ" smtClean="0"/>
              <a:t>17.12.2019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6377BAB-E249-42FF-9B22-257516848B90}" type="slidenum">
              <a:rPr lang="cs-CZ" smtClean="0"/>
              <a:t>‹#›</a:t>
            </a:fld>
            <a:endParaRPr lang="cs-CZ"/>
          </a:p>
        </p:txBody>
      </p:sp>
    </p:spTree>
    <p:extLst>
      <p:ext uri="{BB962C8B-B14F-4D97-AF65-F5344CB8AC3E}">
        <p14:creationId xmlns:p14="http://schemas.microsoft.com/office/powerpoint/2010/main" val="33461265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DA3BD1D-8A5F-4811-9635-D19412363AFE}" type="datetimeFigureOut">
              <a:rPr lang="cs-CZ" smtClean="0"/>
              <a:t>17.12.2019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6377BAB-E249-42FF-9B22-257516848B90}" type="slidenum">
              <a:rPr lang="cs-CZ" smtClean="0"/>
              <a:t>‹#›</a:t>
            </a:fld>
            <a:endParaRPr lang="cs-CZ"/>
          </a:p>
        </p:txBody>
      </p:sp>
    </p:spTree>
    <p:extLst>
      <p:ext uri="{BB962C8B-B14F-4D97-AF65-F5344CB8AC3E}">
        <p14:creationId xmlns:p14="http://schemas.microsoft.com/office/powerpoint/2010/main" val="24373910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DA3BD1D-8A5F-4811-9635-D19412363AFE}" type="datetimeFigureOut">
              <a:rPr lang="cs-CZ" smtClean="0"/>
              <a:t>17.12.2019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6377BAB-E249-42FF-9B22-257516848B90}" type="slidenum">
              <a:rPr lang="cs-CZ" smtClean="0"/>
              <a:t>‹#›</a:t>
            </a:fld>
            <a:endParaRPr lang="cs-CZ"/>
          </a:p>
        </p:txBody>
      </p:sp>
    </p:spTree>
    <p:extLst>
      <p:ext uri="{BB962C8B-B14F-4D97-AF65-F5344CB8AC3E}">
        <p14:creationId xmlns:p14="http://schemas.microsoft.com/office/powerpoint/2010/main" val="383837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Zástupný symbol pro datum 3"/>
          <p:cNvSpPr>
            <a:spLocks noGrp="1"/>
          </p:cNvSpPr>
          <p:nvPr>
            <p:ph type="dt" sz="half" idx="10"/>
          </p:nvPr>
        </p:nvSpPr>
        <p:spPr/>
        <p:txBody>
          <a:bodyPr/>
          <a:lstStyle/>
          <a:p>
            <a:fld id="{3DA3BD1D-8A5F-4811-9635-D19412363AFE}" type="datetimeFigureOut">
              <a:rPr lang="cs-CZ" smtClean="0"/>
              <a:t>17.12.2019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6377BAB-E249-42FF-9B22-257516848B90}" type="slidenum">
              <a:rPr lang="cs-CZ" smtClean="0"/>
              <a:t>‹#›</a:t>
            </a:fld>
            <a:endParaRPr lang="cs-CZ"/>
          </a:p>
        </p:txBody>
      </p:sp>
    </p:spTree>
    <p:extLst>
      <p:ext uri="{BB962C8B-B14F-4D97-AF65-F5344CB8AC3E}">
        <p14:creationId xmlns:p14="http://schemas.microsoft.com/office/powerpoint/2010/main" val="22385505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3DA3BD1D-8A5F-4811-9635-D19412363AFE}" type="datetimeFigureOut">
              <a:rPr lang="cs-CZ" smtClean="0"/>
              <a:t>17.12.2019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6377BAB-E249-42FF-9B22-257516848B90}" type="slidenum">
              <a:rPr lang="cs-CZ" smtClean="0"/>
              <a:t>‹#›</a:t>
            </a:fld>
            <a:endParaRPr lang="cs-CZ"/>
          </a:p>
        </p:txBody>
      </p:sp>
    </p:spTree>
    <p:extLst>
      <p:ext uri="{BB962C8B-B14F-4D97-AF65-F5344CB8AC3E}">
        <p14:creationId xmlns:p14="http://schemas.microsoft.com/office/powerpoint/2010/main" val="776908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3DA3BD1D-8A5F-4811-9635-D19412363AFE}" type="datetimeFigureOut">
              <a:rPr lang="cs-CZ" smtClean="0"/>
              <a:t>17.12.2019</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06377BAB-E249-42FF-9B22-257516848B90}" type="slidenum">
              <a:rPr lang="cs-CZ" smtClean="0"/>
              <a:t>‹#›</a:t>
            </a:fld>
            <a:endParaRPr lang="cs-CZ"/>
          </a:p>
        </p:txBody>
      </p:sp>
    </p:spTree>
    <p:extLst>
      <p:ext uri="{BB962C8B-B14F-4D97-AF65-F5344CB8AC3E}">
        <p14:creationId xmlns:p14="http://schemas.microsoft.com/office/powerpoint/2010/main" val="30217504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3DA3BD1D-8A5F-4811-9635-D19412363AFE}" type="datetimeFigureOut">
              <a:rPr lang="cs-CZ" smtClean="0"/>
              <a:t>17.12.2019</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06377BAB-E249-42FF-9B22-257516848B90}" type="slidenum">
              <a:rPr lang="cs-CZ" smtClean="0"/>
              <a:t>‹#›</a:t>
            </a:fld>
            <a:endParaRPr lang="cs-CZ"/>
          </a:p>
        </p:txBody>
      </p:sp>
    </p:spTree>
    <p:extLst>
      <p:ext uri="{BB962C8B-B14F-4D97-AF65-F5344CB8AC3E}">
        <p14:creationId xmlns:p14="http://schemas.microsoft.com/office/powerpoint/2010/main" val="39491576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DA3BD1D-8A5F-4811-9635-D19412363AFE}" type="datetimeFigureOut">
              <a:rPr lang="cs-CZ" smtClean="0"/>
              <a:t>17.12.2019</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06377BAB-E249-42FF-9B22-257516848B90}" type="slidenum">
              <a:rPr lang="cs-CZ" smtClean="0"/>
              <a:t>‹#›</a:t>
            </a:fld>
            <a:endParaRPr lang="cs-CZ"/>
          </a:p>
        </p:txBody>
      </p:sp>
    </p:spTree>
    <p:extLst>
      <p:ext uri="{BB962C8B-B14F-4D97-AF65-F5344CB8AC3E}">
        <p14:creationId xmlns:p14="http://schemas.microsoft.com/office/powerpoint/2010/main" val="22106266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3DA3BD1D-8A5F-4811-9635-D19412363AFE}" type="datetimeFigureOut">
              <a:rPr lang="cs-CZ" smtClean="0"/>
              <a:t>17.12.2019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6377BAB-E249-42FF-9B22-257516848B90}" type="slidenum">
              <a:rPr lang="cs-CZ" smtClean="0"/>
              <a:t>‹#›</a:t>
            </a:fld>
            <a:endParaRPr lang="cs-CZ"/>
          </a:p>
        </p:txBody>
      </p:sp>
    </p:spTree>
    <p:extLst>
      <p:ext uri="{BB962C8B-B14F-4D97-AF65-F5344CB8AC3E}">
        <p14:creationId xmlns:p14="http://schemas.microsoft.com/office/powerpoint/2010/main" val="386981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3DA3BD1D-8A5F-4811-9635-D19412363AFE}" type="datetimeFigureOut">
              <a:rPr lang="cs-CZ" smtClean="0"/>
              <a:t>17.12.2019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6377BAB-E249-42FF-9B22-257516848B90}" type="slidenum">
              <a:rPr lang="cs-CZ" smtClean="0"/>
              <a:t>‹#›</a:t>
            </a:fld>
            <a:endParaRPr lang="cs-CZ"/>
          </a:p>
        </p:txBody>
      </p:sp>
    </p:spTree>
    <p:extLst>
      <p:ext uri="{BB962C8B-B14F-4D97-AF65-F5344CB8AC3E}">
        <p14:creationId xmlns:p14="http://schemas.microsoft.com/office/powerpoint/2010/main" val="2041921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A3BD1D-8A5F-4811-9635-D19412363AFE}" type="datetimeFigureOut">
              <a:rPr lang="cs-CZ" smtClean="0"/>
              <a:t>17.12.2019</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377BAB-E249-42FF-9B22-257516848B90}" type="slidenum">
              <a:rPr lang="cs-CZ" smtClean="0"/>
              <a:t>‹#›</a:t>
            </a:fld>
            <a:endParaRPr lang="cs-CZ"/>
          </a:p>
        </p:txBody>
      </p:sp>
    </p:spTree>
    <p:extLst>
      <p:ext uri="{BB962C8B-B14F-4D97-AF65-F5344CB8AC3E}">
        <p14:creationId xmlns:p14="http://schemas.microsoft.com/office/powerpoint/2010/main" val="20316008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ar-SA" b="1" dirty="0" err="1" smtClean="0">
                <a:latin typeface="Times New Roman" panose="02020603050405020304" pitchFamily="18" charset="0"/>
                <a:cs typeface="Times New Roman" panose="02020603050405020304" pitchFamily="18" charset="0"/>
              </a:rPr>
              <a:t>Posting</a:t>
            </a:r>
            <a:r>
              <a:rPr lang="ar-SA" b="1" dirty="0" smtClean="0">
                <a:latin typeface="Times New Roman" panose="02020603050405020304" pitchFamily="18" charset="0"/>
                <a:cs typeface="Times New Roman" panose="02020603050405020304" pitchFamily="18" charset="0"/>
              </a:rPr>
              <a:t> </a:t>
            </a:r>
            <a:r>
              <a:rPr lang="ar-SA" b="1" dirty="0" err="1" smtClean="0">
                <a:latin typeface="Times New Roman" panose="02020603050405020304" pitchFamily="18" charset="0"/>
                <a:cs typeface="Times New Roman" panose="02020603050405020304" pitchFamily="18" charset="0"/>
              </a:rPr>
              <a:t>of</a:t>
            </a:r>
            <a:r>
              <a:rPr lang="ar-SA" b="1" dirty="0" smtClean="0">
                <a:latin typeface="Times New Roman" panose="02020603050405020304" pitchFamily="18" charset="0"/>
                <a:cs typeface="Times New Roman" panose="02020603050405020304" pitchFamily="18" charset="0"/>
              </a:rPr>
              <a:t> </a:t>
            </a:r>
            <a:r>
              <a:rPr lang="ar-SA" b="1" dirty="0" err="1" smtClean="0">
                <a:latin typeface="Times New Roman" panose="02020603050405020304" pitchFamily="18" charset="0"/>
                <a:cs typeface="Times New Roman" panose="02020603050405020304" pitchFamily="18" charset="0"/>
              </a:rPr>
              <a:t>Workers</a:t>
            </a:r>
            <a:endParaRPr lang="ar-SA" b="1" dirty="0">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1"/>
          </p:nvPr>
        </p:nvSpPr>
        <p:spPr/>
        <p:txBody>
          <a:bodyPr>
            <a:normAutofit/>
          </a:bodyPr>
          <a:lstStyle/>
          <a:p>
            <a:r>
              <a:rPr lang="cs-CZ" sz="3200" i="1" dirty="0" smtClean="0">
                <a:latin typeface="Times New Roman" panose="02020603050405020304" pitchFamily="18" charset="0"/>
                <a:cs typeface="Times New Roman" panose="02020603050405020304" pitchFamily="18" charset="0"/>
              </a:rPr>
              <a:t>JUDr. Jana Komendová, Ph.D.</a:t>
            </a:r>
            <a:endParaRPr lang="cs-CZ" sz="32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641851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Working Conditions of Posted Workers</a:t>
            </a:r>
            <a:endParaRPr lang="en-US"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lstStyle/>
          <a:p>
            <a:r>
              <a:rPr lang="en-US" dirty="0" smtClean="0">
                <a:latin typeface="Times New Roman" panose="02020603050405020304" pitchFamily="18" charset="0"/>
                <a:cs typeface="Times New Roman" panose="02020603050405020304" pitchFamily="18" charset="0"/>
              </a:rPr>
              <a:t>The principle of equal treatment of workers who are temporarily posted to the territory of another Members State.</a:t>
            </a:r>
          </a:p>
          <a:p>
            <a:r>
              <a:rPr lang="en-US" dirty="0" smtClean="0">
                <a:latin typeface="Times New Roman" panose="02020603050405020304" pitchFamily="18" charset="0"/>
                <a:cs typeface="Times New Roman" panose="02020603050405020304" pitchFamily="18" charset="0"/>
              </a:rPr>
              <a:t>Posted employees </a:t>
            </a:r>
            <a:r>
              <a:rPr lang="cs-CZ"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right to working conditions laid down by a Member State where the work is carried out irrespective of which law applies to an employment relationship</a:t>
            </a:r>
            <a:r>
              <a:rPr lang="cs-CZ" dirty="0" smtClean="0">
                <a:latin typeface="Times New Roman" panose="02020603050405020304" pitchFamily="18" charset="0"/>
                <a:cs typeface="Times New Roman" panose="02020603050405020304" pitchFamily="18" charset="0"/>
              </a:rPr>
              <a:t>,</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Such conditions may be laid down by</a:t>
            </a:r>
          </a:p>
          <a:p>
            <a:pPr marL="457200" lvl="1" indent="0">
              <a:buNone/>
            </a:pPr>
            <a:r>
              <a:rPr lang="en-US" dirty="0" smtClean="0">
                <a:latin typeface="Times New Roman" panose="02020603050405020304" pitchFamily="18" charset="0"/>
                <a:cs typeface="Times New Roman" panose="02020603050405020304" pitchFamily="18" charset="0"/>
              </a:rPr>
              <a:t>Law, regulation</a:t>
            </a:r>
            <a:r>
              <a:rPr lang="cs-CZ" dirty="0" smtClean="0">
                <a:latin typeface="Times New Roman" panose="02020603050405020304" pitchFamily="18" charset="0"/>
                <a:cs typeface="Times New Roman" panose="02020603050405020304" pitchFamily="18" charset="0"/>
              </a:rPr>
              <a:t>s</a:t>
            </a:r>
            <a:r>
              <a:rPr lang="en-US" dirty="0" smtClean="0">
                <a:latin typeface="Times New Roman" panose="02020603050405020304" pitchFamily="18" charset="0"/>
                <a:cs typeface="Times New Roman" panose="02020603050405020304" pitchFamily="18" charset="0"/>
              </a:rPr>
              <a:t> or administrative provisions</a:t>
            </a:r>
          </a:p>
          <a:p>
            <a:pPr marL="457200" lvl="1" indent="0">
              <a:buNone/>
            </a:pPr>
            <a:r>
              <a:rPr lang="en-US" dirty="0" smtClean="0">
                <a:latin typeface="Times New Roman" panose="02020603050405020304" pitchFamily="18" charset="0"/>
                <a:cs typeface="Times New Roman" panose="02020603050405020304" pitchFamily="18" charset="0"/>
              </a:rPr>
              <a:t>Collective agreements or arbitration awards which have been declared universally applicable</a:t>
            </a:r>
          </a:p>
        </p:txBody>
      </p:sp>
    </p:spTree>
    <p:extLst>
      <p:ext uri="{BB962C8B-B14F-4D97-AF65-F5344CB8AC3E}">
        <p14:creationId xmlns:p14="http://schemas.microsoft.com/office/powerpoint/2010/main" val="7973083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Working Conditions of Posted Workers</a:t>
            </a:r>
            <a:endParaRPr lang="cs-CZ" dirty="0"/>
          </a:p>
        </p:txBody>
      </p:sp>
      <p:sp>
        <p:nvSpPr>
          <p:cNvPr id="3" name="Zástupný symbol pro obsah 2"/>
          <p:cNvSpPr>
            <a:spLocks noGrp="1"/>
          </p:cNvSpPr>
          <p:nvPr>
            <p:ph idx="1"/>
          </p:nvPr>
        </p:nvSpPr>
        <p:spPr/>
        <p:txBody>
          <a:bodyPr>
            <a:normAutofit fontScale="92500" lnSpcReduction="20000"/>
          </a:bodyPr>
          <a:lstStyle/>
          <a:p>
            <a:r>
              <a:rPr lang="en-US" dirty="0" smtClean="0">
                <a:latin typeface="Times New Roman" panose="02020603050405020304" pitchFamily="18" charset="0"/>
                <a:cs typeface="Times New Roman" panose="02020603050405020304" pitchFamily="18" charset="0"/>
              </a:rPr>
              <a:t>Maximum work periods and minimum rest periods,</a:t>
            </a:r>
          </a:p>
          <a:p>
            <a:r>
              <a:rPr lang="en-US" dirty="0" smtClean="0">
                <a:latin typeface="Times New Roman" panose="02020603050405020304" pitchFamily="18" charset="0"/>
                <a:cs typeface="Times New Roman" panose="02020603050405020304" pitchFamily="18" charset="0"/>
              </a:rPr>
              <a:t>Minimum annual paid leave,</a:t>
            </a:r>
          </a:p>
          <a:p>
            <a:r>
              <a:rPr lang="en-US" dirty="0" smtClean="0">
                <a:latin typeface="Times New Roman" panose="02020603050405020304" pitchFamily="18" charset="0"/>
                <a:cs typeface="Times New Roman" panose="02020603050405020304" pitchFamily="18" charset="0"/>
              </a:rPr>
              <a:t>R</a:t>
            </a:r>
            <a:r>
              <a:rPr lang="cs-CZ" dirty="0" err="1" smtClean="0">
                <a:latin typeface="Times New Roman" panose="02020603050405020304" pitchFamily="18" charset="0"/>
                <a:cs typeface="Times New Roman" panose="02020603050405020304" pitchFamily="18" charset="0"/>
              </a:rPr>
              <a:t>emune</a:t>
            </a:r>
            <a:r>
              <a:rPr lang="en-US" dirty="0" smtClean="0">
                <a:latin typeface="Times New Roman" panose="02020603050405020304" pitchFamily="18" charset="0"/>
                <a:cs typeface="Times New Roman" panose="02020603050405020304" pitchFamily="18" charset="0"/>
              </a:rPr>
              <a:t>ration including overtime rates,</a:t>
            </a:r>
          </a:p>
          <a:p>
            <a:r>
              <a:rPr lang="en-US" dirty="0" smtClean="0">
                <a:latin typeface="Times New Roman" panose="02020603050405020304" pitchFamily="18" charset="0"/>
                <a:cs typeface="Times New Roman" panose="02020603050405020304" pitchFamily="18" charset="0"/>
              </a:rPr>
              <a:t>Health, safety and hygiene at work, </a:t>
            </a:r>
          </a:p>
          <a:p>
            <a:r>
              <a:rPr lang="en-US" dirty="0" smtClean="0">
                <a:latin typeface="Times New Roman" panose="02020603050405020304" pitchFamily="18" charset="0"/>
                <a:cs typeface="Times New Roman" panose="02020603050405020304" pitchFamily="18" charset="0"/>
              </a:rPr>
              <a:t>Working conditions of pregnant employees, employees who have recently given birth and young employees,</a:t>
            </a:r>
          </a:p>
          <a:p>
            <a:r>
              <a:rPr lang="en-US" dirty="0" smtClean="0">
                <a:latin typeface="Times New Roman" panose="02020603050405020304" pitchFamily="18" charset="0"/>
                <a:cs typeface="Times New Roman" panose="02020603050405020304" pitchFamily="18" charset="0"/>
              </a:rPr>
              <a:t>Equality of treatment between men and women and other provisions on non-discrimination,</a:t>
            </a:r>
          </a:p>
          <a:p>
            <a:r>
              <a:rPr lang="en-US" dirty="0" smtClean="0">
                <a:latin typeface="Times New Roman" panose="02020603050405020304" pitchFamily="18" charset="0"/>
                <a:cs typeface="Times New Roman" panose="02020603050405020304" pitchFamily="18" charset="0"/>
              </a:rPr>
              <a:t>Conditions of accommodation of employees where provided by the employer to workers away from their regular place of work,</a:t>
            </a:r>
          </a:p>
          <a:p>
            <a:r>
              <a:rPr lang="en-US" dirty="0" smtClean="0">
                <a:latin typeface="Times New Roman" panose="02020603050405020304" pitchFamily="18" charset="0"/>
                <a:cs typeface="Times New Roman" panose="02020603050405020304" pitchFamily="18" charset="0"/>
              </a:rPr>
              <a:t>Allowances or reimbursement of expenditure to cover travel, board and lodging expenses for workers away from work for professional reasons</a:t>
            </a:r>
          </a:p>
          <a:p>
            <a:endParaRPr lang="cs-CZ" dirty="0" smtClean="0"/>
          </a:p>
          <a:p>
            <a:endParaRPr lang="cs-CZ" dirty="0"/>
          </a:p>
        </p:txBody>
      </p:sp>
    </p:spTree>
    <p:extLst>
      <p:ext uri="{BB962C8B-B14F-4D97-AF65-F5344CB8AC3E}">
        <p14:creationId xmlns:p14="http://schemas.microsoft.com/office/powerpoint/2010/main" val="14708675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Remuneration</a:t>
            </a:r>
            <a:endParaRPr lang="en-US" b="1" dirty="0">
              <a:latin typeface="Times New Roman" panose="02020603050405020304" pitchFamily="18" charset="0"/>
              <a:cs typeface="Times New Roman" panose="02020603050405020304" pitchFamily="18" charset="0"/>
            </a:endParaRPr>
          </a:p>
        </p:txBody>
      </p:sp>
      <p:sp>
        <p:nvSpPr>
          <p:cNvPr id="4" name="Zástupný symbol pro obsah 3"/>
          <p:cNvSpPr>
            <a:spLocks noGrp="1"/>
          </p:cNvSpPr>
          <p:nvPr>
            <p:ph idx="1"/>
          </p:nvPr>
        </p:nvSpPr>
        <p:spPr/>
        <p:txBody>
          <a:bodyPr>
            <a:normAutofit lnSpcReduction="10000"/>
          </a:bodyPr>
          <a:lstStyle/>
          <a:p>
            <a:r>
              <a:rPr lang="en-US" dirty="0" smtClean="0">
                <a:latin typeface="Times New Roman" panose="02020603050405020304" pitchFamily="18" charset="0"/>
                <a:cs typeface="Times New Roman" panose="02020603050405020304" pitchFamily="18" charset="0"/>
              </a:rPr>
              <a:t>Directive 96/71 – working conditions included only </a:t>
            </a:r>
            <a:r>
              <a:rPr lang="cs-CZ" dirty="0" smtClean="0">
                <a:latin typeface="Times New Roman" panose="02020603050405020304" pitchFamily="18" charset="0"/>
                <a:cs typeface="Times New Roman" panose="02020603050405020304" pitchFamily="18" charset="0"/>
              </a:rPr>
              <a:t>minimum</a:t>
            </a:r>
            <a:r>
              <a:rPr lang="en-US" dirty="0" smtClean="0">
                <a:latin typeface="Times New Roman" panose="02020603050405020304" pitchFamily="18" charset="0"/>
                <a:cs typeface="Times New Roman" panose="02020603050405020304" pitchFamily="18" charset="0"/>
              </a:rPr>
              <a:t> wage</a:t>
            </a:r>
            <a:r>
              <a:rPr lang="cs-CZ"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p>
          <a:p>
            <a:r>
              <a:rPr lang="en-US" dirty="0" smtClean="0">
                <a:latin typeface="Times New Roman" panose="02020603050405020304" pitchFamily="18" charset="0"/>
                <a:cs typeface="Times New Roman" panose="02020603050405020304" pitchFamily="18" charset="0"/>
              </a:rPr>
              <a:t>Directive 957/2018 extended the protection – remuneration including overtime rates (exclusion from the scope of application supplementary </a:t>
            </a:r>
            <a:r>
              <a:rPr lang="cs-CZ" dirty="0" smtClean="0">
                <a:latin typeface="Times New Roman" panose="02020603050405020304" pitchFamily="18" charset="0"/>
                <a:cs typeface="Times New Roman" panose="02020603050405020304" pitchFamily="18" charset="0"/>
              </a:rPr>
              <a:t>o</a:t>
            </a:r>
            <a:r>
              <a:rPr lang="en-US" dirty="0" err="1" smtClean="0">
                <a:latin typeface="Times New Roman" panose="02020603050405020304" pitchFamily="18" charset="0"/>
                <a:cs typeface="Times New Roman" panose="02020603050405020304" pitchFamily="18" charset="0"/>
              </a:rPr>
              <a:t>ccupational</a:t>
            </a:r>
            <a:r>
              <a:rPr lang="en-US" dirty="0" smtClean="0">
                <a:latin typeface="Times New Roman" panose="02020603050405020304" pitchFamily="18" charset="0"/>
                <a:cs typeface="Times New Roman" panose="02020603050405020304" pitchFamily="18" charset="0"/>
              </a:rPr>
              <a:t> retirement pension schemes)</a:t>
            </a:r>
            <a:r>
              <a:rPr lang="cs-CZ" dirty="0" smtClean="0">
                <a:latin typeface="Times New Roman" panose="02020603050405020304" pitchFamily="18" charset="0"/>
                <a:cs typeface="Times New Roman" panose="02020603050405020304" pitchFamily="18" charset="0"/>
              </a:rPr>
              <a:t>,</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Concept of remuneration shall be determined by the national law and/or practice of the Member State to whose territory the worker is posted</a:t>
            </a:r>
            <a:r>
              <a:rPr lang="cs-CZ" dirty="0" smtClean="0">
                <a:latin typeface="Times New Roman" panose="02020603050405020304" pitchFamily="18" charset="0"/>
                <a:cs typeface="Times New Roman" panose="02020603050405020304" pitchFamily="18" charset="0"/>
              </a:rPr>
              <a:t>,</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All the constituent elements of remuneration rendered mandatory by national law, regulation or administrative provision</a:t>
            </a:r>
            <a:r>
              <a:rPr lang="cs-CZ" dirty="0" smtClean="0">
                <a:latin typeface="Times New Roman" panose="02020603050405020304" pitchFamily="18" charset="0"/>
                <a:cs typeface="Times New Roman" panose="02020603050405020304" pitchFamily="18" charset="0"/>
              </a:rPr>
              <a:t>s</a:t>
            </a:r>
            <a:r>
              <a:rPr lang="en-US" dirty="0" smtClean="0">
                <a:latin typeface="Times New Roman" panose="02020603050405020304" pitchFamily="18" charset="0"/>
                <a:cs typeface="Times New Roman" panose="02020603050405020304" pitchFamily="18" charset="0"/>
              </a:rPr>
              <a:t>, or by collective agreements or arbitration awards which, in that Member State</a:t>
            </a:r>
            <a:r>
              <a:rPr lang="cs-CZ" dirty="0" smtClean="0">
                <a:latin typeface="Times New Roman" panose="02020603050405020304" pitchFamily="18" charset="0"/>
                <a:cs typeface="Times New Roman" panose="02020603050405020304" pitchFamily="18" charset="0"/>
              </a:rPr>
              <a:t> </a:t>
            </a:r>
            <a:r>
              <a:rPr lang="cs-CZ" dirty="0" err="1" smtClean="0">
                <a:latin typeface="Times New Roman" panose="02020603050405020304" pitchFamily="18" charset="0"/>
                <a:cs typeface="Times New Roman" panose="02020603050405020304" pitchFamily="18" charset="0"/>
              </a:rPr>
              <a:t>which</a:t>
            </a:r>
            <a:r>
              <a:rPr lang="en-US" dirty="0" smtClean="0">
                <a:latin typeface="Times New Roman" panose="02020603050405020304" pitchFamily="18" charset="0"/>
                <a:cs typeface="Times New Roman" panose="02020603050405020304" pitchFamily="18" charset="0"/>
              </a:rPr>
              <a:t> have been declared universally applicable</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271069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b="1" dirty="0" smtClean="0">
                <a:latin typeface="Times New Roman" panose="02020603050405020304" pitchFamily="18" charset="0"/>
                <a:cs typeface="Times New Roman" panose="02020603050405020304" pitchFamily="18" charset="0"/>
              </a:rPr>
              <a:t>Workers Posted for a Period Exceeding 12 </a:t>
            </a:r>
            <a:r>
              <a:rPr lang="cs-CZ" b="1" dirty="0" smtClean="0">
                <a:latin typeface="Times New Roman" panose="02020603050405020304" pitchFamily="18" charset="0"/>
                <a:cs typeface="Times New Roman" panose="02020603050405020304" pitchFamily="18" charset="0"/>
              </a:rPr>
              <a:t>(</a:t>
            </a:r>
            <a:r>
              <a:rPr lang="cs-CZ" b="1" dirty="0" err="1">
                <a:latin typeface="Times New Roman" panose="02020603050405020304" pitchFamily="18" charset="0"/>
                <a:cs typeface="Times New Roman" panose="02020603050405020304" pitchFamily="18" charset="0"/>
              </a:rPr>
              <a:t>W</a:t>
            </a:r>
            <a:r>
              <a:rPr lang="cs-CZ" b="1" dirty="0" err="1" smtClean="0">
                <a:latin typeface="Times New Roman" panose="02020603050405020304" pitchFamily="18" charset="0"/>
                <a:cs typeface="Times New Roman" panose="02020603050405020304" pitchFamily="18" charset="0"/>
              </a:rPr>
              <a:t>here</a:t>
            </a:r>
            <a:r>
              <a:rPr lang="cs-CZ" b="1" dirty="0" smtClean="0">
                <a:latin typeface="Times New Roman" panose="02020603050405020304" pitchFamily="18" charset="0"/>
                <a:cs typeface="Times New Roman" panose="02020603050405020304" pitchFamily="18" charset="0"/>
              </a:rPr>
              <a:t> </a:t>
            </a:r>
            <a:r>
              <a:rPr lang="cs-CZ" b="1" dirty="0" err="1">
                <a:latin typeface="Times New Roman" panose="02020603050405020304" pitchFamily="18" charset="0"/>
                <a:cs typeface="Times New Roman" panose="02020603050405020304" pitchFamily="18" charset="0"/>
              </a:rPr>
              <a:t>A</a:t>
            </a:r>
            <a:r>
              <a:rPr lang="cs-CZ" b="1" dirty="0" err="1" smtClean="0">
                <a:latin typeface="Times New Roman" panose="02020603050405020304" pitchFamily="18" charset="0"/>
                <a:cs typeface="Times New Roman" panose="02020603050405020304" pitchFamily="18" charset="0"/>
              </a:rPr>
              <a:t>pplicable</a:t>
            </a:r>
            <a:r>
              <a:rPr lang="cs-CZ" b="1" dirty="0" smtClean="0">
                <a:latin typeface="Times New Roman" panose="02020603050405020304" pitchFamily="18" charset="0"/>
                <a:cs typeface="Times New Roman" panose="02020603050405020304" pitchFamily="18" charset="0"/>
              </a:rPr>
              <a:t> 18) </a:t>
            </a:r>
            <a:r>
              <a:rPr lang="en-GB" b="1" dirty="0" smtClean="0">
                <a:latin typeface="Times New Roman" panose="02020603050405020304" pitchFamily="18" charset="0"/>
                <a:cs typeface="Times New Roman" panose="02020603050405020304" pitchFamily="18" charset="0"/>
              </a:rPr>
              <a:t>Months</a:t>
            </a:r>
            <a:endParaRPr lang="en-GB"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lstStyle/>
          <a:p>
            <a:pPr marL="0" indent="0">
              <a:buNone/>
            </a:pPr>
            <a:r>
              <a:rPr lang="en-US" dirty="0" smtClean="0">
                <a:latin typeface="Times New Roman" panose="02020603050405020304" pitchFamily="18" charset="0"/>
                <a:cs typeface="Times New Roman" panose="02020603050405020304" pitchFamily="18" charset="0"/>
              </a:rPr>
              <a:t>Period of posting </a:t>
            </a:r>
            <a:r>
              <a:rPr lang="en-US" dirty="0" err="1" smtClean="0">
                <a:latin typeface="Times New Roman" panose="02020603050405020304" pitchFamily="18" charset="0"/>
                <a:cs typeface="Times New Roman" panose="02020603050405020304" pitchFamily="18" charset="0"/>
              </a:rPr>
              <a:t>exce</a:t>
            </a:r>
            <a:r>
              <a:rPr lang="cs-CZ" dirty="0" err="1" smtClean="0">
                <a:latin typeface="Times New Roman" panose="02020603050405020304" pitchFamily="18" charset="0"/>
                <a:cs typeface="Times New Roman" panose="02020603050405020304" pitchFamily="18" charset="0"/>
              </a:rPr>
              <a:t>ed</a:t>
            </a:r>
            <a:r>
              <a:rPr lang="en-US" dirty="0" err="1" smtClean="0">
                <a:latin typeface="Times New Roman" panose="02020603050405020304" pitchFamily="18" charset="0"/>
                <a:cs typeface="Times New Roman" panose="02020603050405020304" pitchFamily="18" charset="0"/>
              </a:rPr>
              <a:t>ing</a:t>
            </a:r>
            <a:r>
              <a:rPr lang="en-US" dirty="0" smtClean="0">
                <a:latin typeface="Times New Roman" panose="02020603050405020304" pitchFamily="18" charset="0"/>
                <a:cs typeface="Times New Roman" panose="02020603050405020304" pitchFamily="18" charset="0"/>
              </a:rPr>
              <a:t> 12 months, where a service provider submits a motived notification</a:t>
            </a:r>
            <a:r>
              <a:rPr lang="cs-CZ"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the State where a service is provided extends this period up to 18 months.</a:t>
            </a:r>
          </a:p>
          <a:p>
            <a:r>
              <a:rPr lang="en-US" dirty="0" smtClean="0">
                <a:latin typeface="Times New Roman" panose="02020603050405020304" pitchFamily="18" charset="0"/>
                <a:cs typeface="Times New Roman" panose="02020603050405020304" pitchFamily="18" charset="0"/>
              </a:rPr>
              <a:t>The EU legislation takes into consideration possible link between the </a:t>
            </a:r>
            <a:r>
              <a:rPr lang="en-US" dirty="0" err="1" smtClean="0">
                <a:latin typeface="Times New Roman" panose="02020603050405020304" pitchFamily="18" charset="0"/>
                <a:cs typeface="Times New Roman" panose="02020603050405020304" pitchFamily="18" charset="0"/>
              </a:rPr>
              <a:t>labour</a:t>
            </a:r>
            <a:r>
              <a:rPr lang="en-US" dirty="0" smtClean="0">
                <a:latin typeface="Times New Roman" panose="02020603050405020304" pitchFamily="18" charset="0"/>
                <a:cs typeface="Times New Roman" panose="02020603050405020304" pitchFamily="18" charset="0"/>
              </a:rPr>
              <a:t> market of the host Member State and workers posted by their employer for such a long period.</a:t>
            </a:r>
          </a:p>
          <a:p>
            <a:r>
              <a:rPr lang="en-US" dirty="0" smtClean="0">
                <a:latin typeface="Times New Roman" panose="02020603050405020304" pitchFamily="18" charset="0"/>
                <a:cs typeface="Times New Roman" panose="02020603050405020304" pitchFamily="18" charset="0"/>
              </a:rPr>
              <a:t>Additional working conditions applicable to such employees,</a:t>
            </a:r>
          </a:p>
          <a:p>
            <a:r>
              <a:rPr lang="en-US" dirty="0" smtClean="0">
                <a:latin typeface="Times New Roman" panose="02020603050405020304" pitchFamily="18" charset="0"/>
                <a:cs typeface="Times New Roman" panose="02020603050405020304" pitchFamily="18" charset="0"/>
              </a:rPr>
              <a:t>Extend level of protection covers workers posted to replace other posted workers performing the same tasks at the same place– objective to prevent abuse</a:t>
            </a:r>
            <a:r>
              <a:rPr lang="cs-CZ" dirty="0" smtClean="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1676732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Workers Posted for a Period Exceeding 12 (</a:t>
            </a:r>
            <a:r>
              <a:rPr lang="cs-CZ" b="1" dirty="0" smtClean="0">
                <a:latin typeface="Times New Roman" panose="02020603050405020304" pitchFamily="18" charset="0"/>
                <a:cs typeface="Times New Roman" panose="02020603050405020304" pitchFamily="18" charset="0"/>
              </a:rPr>
              <a:t>W</a:t>
            </a:r>
            <a:r>
              <a:rPr lang="en-US" b="1" dirty="0" smtClean="0">
                <a:latin typeface="Times New Roman" panose="02020603050405020304" pitchFamily="18" charset="0"/>
                <a:cs typeface="Times New Roman" panose="02020603050405020304" pitchFamily="18" charset="0"/>
              </a:rPr>
              <a:t>here </a:t>
            </a:r>
            <a:r>
              <a:rPr lang="cs-CZ" b="1" dirty="0">
                <a:latin typeface="Times New Roman" panose="02020603050405020304" pitchFamily="18" charset="0"/>
                <a:cs typeface="Times New Roman" panose="02020603050405020304" pitchFamily="18" charset="0"/>
              </a:rPr>
              <a:t>A</a:t>
            </a:r>
            <a:r>
              <a:rPr lang="en-US" b="1" dirty="0" err="1" smtClean="0">
                <a:latin typeface="Times New Roman" panose="02020603050405020304" pitchFamily="18" charset="0"/>
                <a:cs typeface="Times New Roman" panose="02020603050405020304" pitchFamily="18" charset="0"/>
              </a:rPr>
              <a:t>pplicable</a:t>
            </a:r>
            <a:r>
              <a:rPr lang="en-US" b="1" dirty="0" smtClean="0">
                <a:latin typeface="Times New Roman" panose="02020603050405020304" pitchFamily="18" charset="0"/>
                <a:cs typeface="Times New Roman" panose="02020603050405020304" pitchFamily="18" charset="0"/>
              </a:rPr>
              <a:t> 18) Months</a:t>
            </a:r>
            <a:endParaRPr lang="en-US" dirty="0"/>
          </a:p>
        </p:txBody>
      </p:sp>
      <p:sp>
        <p:nvSpPr>
          <p:cNvPr id="3" name="Zástupný symbol pro obsah 2"/>
          <p:cNvSpPr>
            <a:spLocks noGrp="1"/>
          </p:cNvSpPr>
          <p:nvPr>
            <p:ph idx="1"/>
          </p:nvPr>
        </p:nvSpPr>
        <p:spPr/>
        <p:txBody>
          <a:bodyPr/>
          <a:lstStyle/>
          <a:p>
            <a:r>
              <a:rPr lang="en-US" dirty="0" smtClean="0">
                <a:latin typeface="Times New Roman" panose="02020603050405020304" pitchFamily="18" charset="0"/>
                <a:cs typeface="Times New Roman" panose="02020603050405020304" pitchFamily="18" charset="0"/>
              </a:rPr>
              <a:t>Member States s</a:t>
            </a:r>
            <a:r>
              <a:rPr lang="cs-CZ" dirty="0" smtClean="0">
                <a:latin typeface="Times New Roman" panose="02020603050405020304" pitchFamily="18" charset="0"/>
                <a:cs typeface="Times New Roman" panose="02020603050405020304" pitchFamily="18" charset="0"/>
              </a:rPr>
              <a:t>ha</a:t>
            </a:r>
            <a:r>
              <a:rPr lang="en-US" dirty="0" err="1" smtClean="0">
                <a:latin typeface="Times New Roman" panose="02020603050405020304" pitchFamily="18" charset="0"/>
                <a:cs typeface="Times New Roman" panose="02020603050405020304" pitchFamily="18" charset="0"/>
              </a:rPr>
              <a:t>ll</a:t>
            </a:r>
            <a:r>
              <a:rPr lang="en-US" dirty="0" smtClean="0">
                <a:latin typeface="Times New Roman" panose="02020603050405020304" pitchFamily="18" charset="0"/>
                <a:cs typeface="Times New Roman" panose="02020603050405020304" pitchFamily="18" charset="0"/>
              </a:rPr>
              <a:t> ensure to posted employees irrespective to the law applying to the employment </a:t>
            </a:r>
            <a:r>
              <a:rPr lang="en-US" dirty="0" err="1" smtClean="0">
                <a:latin typeface="Times New Roman" panose="02020603050405020304" pitchFamily="18" charset="0"/>
                <a:cs typeface="Times New Roman" panose="02020603050405020304" pitchFamily="18" charset="0"/>
              </a:rPr>
              <a:t>relationshipt</a:t>
            </a:r>
            <a:r>
              <a:rPr lang="en-US" dirty="0" smtClean="0">
                <a:latin typeface="Times New Roman" panose="02020603050405020304" pitchFamily="18" charset="0"/>
                <a:cs typeface="Times New Roman" panose="02020603050405020304" pitchFamily="18" charset="0"/>
              </a:rPr>
              <a:t> that undertakings guarantee to posted workers, on the basis of equality of treatment</a:t>
            </a:r>
            <a:r>
              <a:rPr lang="cs-CZ" smtClean="0">
                <a:latin typeface="Times New Roman" panose="02020603050405020304" pitchFamily="18" charset="0"/>
                <a:cs typeface="Times New Roman" panose="02020603050405020304" pitchFamily="18" charset="0"/>
              </a:rPr>
              <a:t> </a:t>
            </a:r>
            <a:r>
              <a:rPr lang="en-US" smtClean="0">
                <a:latin typeface="Times New Roman" panose="02020603050405020304" pitchFamily="18" charset="0"/>
                <a:cs typeface="Times New Roman" panose="02020603050405020304" pitchFamily="18" charset="0"/>
              </a:rPr>
              <a:t>all </a:t>
            </a:r>
            <a:r>
              <a:rPr lang="en-US" dirty="0" smtClean="0">
                <a:latin typeface="Times New Roman" panose="02020603050405020304" pitchFamily="18" charset="0"/>
                <a:cs typeface="Times New Roman" panose="02020603050405020304" pitchFamily="18" charset="0"/>
              </a:rPr>
              <a:t>the applicable terms and conditions of employment which are laid down in the Member State where the work is carried out.</a:t>
            </a:r>
          </a:p>
          <a:p>
            <a:r>
              <a:rPr lang="en-US" dirty="0" smtClean="0">
                <a:latin typeface="Times New Roman" panose="02020603050405020304" pitchFamily="18" charset="0"/>
                <a:cs typeface="Times New Roman" panose="02020603050405020304" pitchFamily="18" charset="0"/>
              </a:rPr>
              <a:t>The exception</a:t>
            </a:r>
            <a:r>
              <a:rPr lang="cs-CZ" dirty="0" smtClean="0">
                <a:latin typeface="Times New Roman" panose="02020603050405020304" pitchFamily="18" charset="0"/>
                <a:cs typeface="Times New Roman" panose="02020603050405020304" pitchFamily="18" charset="0"/>
              </a:rPr>
              <a:t>:</a:t>
            </a:r>
            <a:endParaRPr lang="en-US" dirty="0" smtClean="0">
              <a:latin typeface="Times New Roman" panose="02020603050405020304" pitchFamily="18" charset="0"/>
              <a:cs typeface="Times New Roman" panose="02020603050405020304" pitchFamily="18" charset="0"/>
            </a:endParaRPr>
          </a:p>
          <a:p>
            <a:pPr marL="0" indent="0">
              <a:buNone/>
            </a:pPr>
            <a:r>
              <a:rPr lang="cs-CZ"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1.procedures, formalities and conditions of the conclusion and </a:t>
            </a:r>
            <a:r>
              <a:rPr lang="cs-CZ"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termination of the employment contract, including non-</a:t>
            </a:r>
            <a:r>
              <a:rPr lang="cs-CZ"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competition clauses,</a:t>
            </a:r>
          </a:p>
          <a:p>
            <a:pPr marL="0" indent="0">
              <a:buNone/>
            </a:pPr>
            <a:r>
              <a:rPr lang="cs-CZ"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2. supplementary occupational retirement pension schemes</a:t>
            </a:r>
          </a:p>
          <a:p>
            <a:pPr lvl="1"/>
            <a:endParaRPr lang="cs-CZ" dirty="0"/>
          </a:p>
        </p:txBody>
      </p:sp>
      <p:graphicFrame>
        <p:nvGraphicFramePr>
          <p:cNvPr id="4" name="Tabulka 3"/>
          <p:cNvGraphicFramePr>
            <a:graphicFrameLocks noGrp="1"/>
          </p:cNvGraphicFramePr>
          <p:nvPr>
            <p:extLst>
              <p:ext uri="{D42A27DB-BD31-4B8C-83A1-F6EECF244321}">
                <p14:modId xmlns:p14="http://schemas.microsoft.com/office/powerpoint/2010/main" val="420863984"/>
              </p:ext>
            </p:extLst>
          </p:nvPr>
        </p:nvGraphicFramePr>
        <p:xfrm>
          <a:off x="838200" y="3542188"/>
          <a:ext cx="10829925" cy="496411"/>
        </p:xfrm>
        <a:graphic>
          <a:graphicData uri="http://schemas.openxmlformats.org/drawingml/2006/table">
            <a:tbl>
              <a:tblPr/>
              <a:tblGrid>
                <a:gridCol w="5391150">
                  <a:extLst>
                    <a:ext uri="{9D8B030D-6E8A-4147-A177-3AD203B41FA5}">
                      <a16:colId xmlns:a16="http://schemas.microsoft.com/office/drawing/2014/main" val="3783272170"/>
                    </a:ext>
                  </a:extLst>
                </a:gridCol>
                <a:gridCol w="5438775">
                  <a:extLst>
                    <a:ext uri="{9D8B030D-6E8A-4147-A177-3AD203B41FA5}">
                      <a16:colId xmlns:a16="http://schemas.microsoft.com/office/drawing/2014/main" val="1963622425"/>
                    </a:ext>
                  </a:extLst>
                </a:gridCol>
              </a:tblGrid>
              <a:tr h="496411">
                <a:tc>
                  <a:txBody>
                    <a:bodyPr/>
                    <a:lstStyle/>
                    <a:p>
                      <a:endParaRPr lang="cs-CZ" dirty="0"/>
                    </a:p>
                  </a:txBody>
                  <a:tcPr marL="0" marR="0" marT="0" marB="0">
                    <a:lnL>
                      <a:noFill/>
                    </a:lnL>
                    <a:lnR>
                      <a:noFill/>
                    </a:lnR>
                    <a:lnT>
                      <a:noFill/>
                    </a:lnT>
                    <a:lnB>
                      <a:noFill/>
                    </a:lnB>
                  </a:tcPr>
                </a:tc>
                <a:tc>
                  <a:txBody>
                    <a:bodyPr/>
                    <a:lstStyle/>
                    <a:p>
                      <a:endParaRPr lang="cs-CZ" dirty="0"/>
                    </a:p>
                  </a:txBody>
                  <a:tcPr marL="0" marR="0" marT="0" marB="0">
                    <a:lnL>
                      <a:noFill/>
                    </a:lnL>
                    <a:lnR>
                      <a:noFill/>
                    </a:lnR>
                    <a:lnT>
                      <a:noFill/>
                    </a:lnT>
                    <a:lnB>
                      <a:noFill/>
                    </a:lnB>
                  </a:tcPr>
                </a:tc>
                <a:extLst>
                  <a:ext uri="{0D108BD9-81ED-4DB2-BD59-A6C34878D82A}">
                    <a16:rowId xmlns:a16="http://schemas.microsoft.com/office/drawing/2014/main" val="3752203821"/>
                  </a:ext>
                </a:extLst>
              </a:tr>
            </a:tbl>
          </a:graphicData>
        </a:graphic>
      </p:graphicFrame>
    </p:spTree>
    <p:extLst>
      <p:ext uri="{BB962C8B-B14F-4D97-AF65-F5344CB8AC3E}">
        <p14:creationId xmlns:p14="http://schemas.microsoft.com/office/powerpoint/2010/main" val="40378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Program</a:t>
            </a:r>
            <a:endParaRPr lang="en-US"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lstStyle/>
          <a:p>
            <a:r>
              <a:rPr lang="en-US" dirty="0" smtClean="0">
                <a:latin typeface="Times New Roman" panose="02020603050405020304" pitchFamily="18" charset="0"/>
                <a:cs typeface="Times New Roman" panose="02020603050405020304" pitchFamily="18" charset="0"/>
              </a:rPr>
              <a:t>Purpose of regulation, at EU level,</a:t>
            </a:r>
          </a:p>
          <a:p>
            <a:r>
              <a:rPr lang="en-US" dirty="0" smtClean="0">
                <a:latin typeface="Times New Roman" panose="02020603050405020304" pitchFamily="18" charset="0"/>
                <a:cs typeface="Times New Roman" panose="02020603050405020304" pitchFamily="18" charset="0"/>
              </a:rPr>
              <a:t>Primary and secondary law,</a:t>
            </a:r>
          </a:p>
          <a:p>
            <a:r>
              <a:rPr lang="en-US" dirty="0" smtClean="0">
                <a:latin typeface="Times New Roman" panose="02020603050405020304" pitchFamily="18" charset="0"/>
                <a:cs typeface="Times New Roman" panose="02020603050405020304" pitchFamily="18" charset="0"/>
              </a:rPr>
              <a:t>Notion of posting of workers,</a:t>
            </a:r>
          </a:p>
          <a:p>
            <a:r>
              <a:rPr lang="en-US" dirty="0" smtClean="0">
                <a:latin typeface="Times New Roman" panose="02020603050405020304" pitchFamily="18" charset="0"/>
                <a:cs typeface="Times New Roman" panose="02020603050405020304" pitchFamily="18" charset="0"/>
              </a:rPr>
              <a:t>Forms of protection of posted workers,</a:t>
            </a:r>
          </a:p>
          <a:p>
            <a:r>
              <a:rPr lang="en-US" dirty="0" smtClean="0">
                <a:latin typeface="Times New Roman" panose="02020603050405020304" pitchFamily="18" charset="0"/>
                <a:cs typeface="Times New Roman" panose="02020603050405020304" pitchFamily="18" charset="0"/>
              </a:rPr>
              <a:t>Working conditions of posted workers</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881237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Purpose of Regulation</a:t>
            </a:r>
            <a:endParaRPr lang="en-US"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normAutofit lnSpcReduction="10000"/>
          </a:bodyPr>
          <a:lstStyle/>
          <a:p>
            <a:r>
              <a:rPr lang="en-US" dirty="0" smtClean="0">
                <a:latin typeface="Times New Roman" panose="02020603050405020304" pitchFamily="18" charset="0"/>
                <a:cs typeface="Times New Roman" panose="02020603050405020304" pitchFamily="18" charset="0"/>
              </a:rPr>
              <a:t>Freedom of movement of services – part of </a:t>
            </a:r>
            <a:r>
              <a:rPr lang="cs-CZ" dirty="0" err="1" smtClean="0">
                <a:latin typeface="Times New Roman" panose="02020603050405020304" pitchFamily="18" charset="0"/>
                <a:cs typeface="Times New Roman" panose="02020603050405020304" pitchFamily="18" charset="0"/>
              </a:rPr>
              <a:t>an</a:t>
            </a:r>
            <a:r>
              <a:rPr lang="cs-CZ"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internal market,</a:t>
            </a:r>
          </a:p>
          <a:p>
            <a:r>
              <a:rPr lang="en-US" dirty="0" smtClean="0">
                <a:latin typeface="Times New Roman" panose="02020603050405020304" pitchFamily="18" charset="0"/>
                <a:cs typeface="Times New Roman" panose="02020603050405020304" pitchFamily="18" charset="0"/>
              </a:rPr>
              <a:t>Transnational provision of services within the EU has been developing rapidly,</a:t>
            </a:r>
          </a:p>
          <a:p>
            <a:r>
              <a:rPr lang="en-US" dirty="0" smtClean="0">
                <a:latin typeface="Times New Roman" panose="02020603050405020304" pitchFamily="18" charset="0"/>
                <a:cs typeface="Times New Roman" panose="02020603050405020304" pitchFamily="18" charset="0"/>
              </a:rPr>
              <a:t>Provision of services in the territory of another Member State without any restriction, in particular without discrimination based on nationality,</a:t>
            </a:r>
          </a:p>
          <a:p>
            <a:r>
              <a:rPr lang="en-US" dirty="0" smtClean="0">
                <a:latin typeface="Times New Roman" panose="02020603050405020304" pitchFamily="18" charset="0"/>
                <a:cs typeface="Times New Roman" panose="02020603050405020304" pitchFamily="18" charset="0"/>
              </a:rPr>
              <a:t>Undertakings post their workers to perform the work temporarily in the territory of another EU Member State,</a:t>
            </a:r>
          </a:p>
          <a:p>
            <a:r>
              <a:rPr lang="en-US" dirty="0" smtClean="0">
                <a:latin typeface="Times New Roman" panose="02020603050405020304" pitchFamily="18" charset="0"/>
                <a:cs typeface="Times New Roman" panose="02020603050405020304" pitchFamily="18" charset="0"/>
              </a:rPr>
              <a:t>Balance between the need to promote the freedom of providing services and the need to protect the rights of posted workers</a:t>
            </a:r>
          </a:p>
        </p:txBody>
      </p:sp>
    </p:spTree>
    <p:extLst>
      <p:ext uri="{BB962C8B-B14F-4D97-AF65-F5344CB8AC3E}">
        <p14:creationId xmlns:p14="http://schemas.microsoft.com/office/powerpoint/2010/main" val="24172260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b="1" dirty="0" smtClean="0">
                <a:latin typeface="Times New Roman" panose="02020603050405020304" pitchFamily="18" charset="0"/>
                <a:cs typeface="Times New Roman" panose="02020603050405020304" pitchFamily="18" charset="0"/>
              </a:rPr>
              <a:t>Primary Law</a:t>
            </a:r>
            <a:endParaRPr lang="en-GB"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normAutofit fontScale="92500" lnSpcReduction="20000"/>
          </a:bodyPr>
          <a:lstStyle/>
          <a:p>
            <a:r>
              <a:rPr lang="en-US" dirty="0" smtClean="0">
                <a:latin typeface="Times New Roman" panose="02020603050405020304" pitchFamily="18" charset="0"/>
                <a:cs typeface="Times New Roman" panose="02020603050405020304" pitchFamily="18" charset="0"/>
              </a:rPr>
              <a:t>Freedom of providing of services – part of the </a:t>
            </a:r>
            <a:r>
              <a:rPr lang="cs-CZ" dirty="0" smtClean="0">
                <a:latin typeface="Times New Roman" panose="02020603050405020304" pitchFamily="18" charset="0"/>
                <a:cs typeface="Times New Roman" panose="02020603050405020304" pitchFamily="18" charset="0"/>
              </a:rPr>
              <a:t>i</a:t>
            </a:r>
            <a:r>
              <a:rPr lang="en-US" dirty="0" err="1" smtClean="0">
                <a:latin typeface="Times New Roman" panose="02020603050405020304" pitchFamily="18" charset="0"/>
                <a:cs typeface="Times New Roman" panose="02020603050405020304" pitchFamily="18" charset="0"/>
              </a:rPr>
              <a:t>nternal</a:t>
            </a:r>
            <a:r>
              <a:rPr lang="en-US" dirty="0" smtClean="0">
                <a:latin typeface="Times New Roman" panose="02020603050405020304" pitchFamily="18" charset="0"/>
                <a:cs typeface="Times New Roman" panose="02020603050405020304" pitchFamily="18" charset="0"/>
              </a:rPr>
              <a:t> market (art. 56  - 62 of the TFEU) Prohibition of restrictions on freedom to provide services  within the Union in respect of nationals of Member States who are established in a Member State other than of a person for whom the services are intended,</a:t>
            </a:r>
          </a:p>
          <a:p>
            <a:r>
              <a:rPr lang="en-US" dirty="0" smtClean="0">
                <a:latin typeface="Times New Roman" panose="02020603050405020304" pitchFamily="18" charset="0"/>
                <a:cs typeface="Times New Roman" panose="02020603050405020304" pitchFamily="18" charset="0"/>
              </a:rPr>
              <a:t>Notion of services  - services normally provided for remuneration in so far as they are not governed by the provisions relating to freedom of </a:t>
            </a:r>
            <a:r>
              <a:rPr lang="en-US" dirty="0" err="1" smtClean="0">
                <a:latin typeface="Times New Roman" panose="02020603050405020304" pitchFamily="18" charset="0"/>
                <a:cs typeface="Times New Roman" panose="02020603050405020304" pitchFamily="18" charset="0"/>
              </a:rPr>
              <a:t>mooovment</a:t>
            </a:r>
            <a:r>
              <a:rPr lang="en-US" dirty="0" smtClean="0">
                <a:latin typeface="Times New Roman" panose="02020603050405020304" pitchFamily="18" charset="0"/>
                <a:cs typeface="Times New Roman" panose="02020603050405020304" pitchFamily="18" charset="0"/>
              </a:rPr>
              <a:t> for goods, capital and persons </a:t>
            </a:r>
            <a:r>
              <a:rPr lang="en-US" dirty="0" err="1" smtClean="0">
                <a:latin typeface="Times New Roman" panose="02020603050405020304" pitchFamily="18" charset="0"/>
                <a:cs typeface="Times New Roman" panose="02020603050405020304" pitchFamily="18" charset="0"/>
              </a:rPr>
              <a:t>i</a:t>
            </a:r>
            <a:r>
              <a:rPr lang="en-US" dirty="0" smtClean="0">
                <a:latin typeface="Times New Roman" panose="02020603050405020304" pitchFamily="18" charset="0"/>
                <a:cs typeface="Times New Roman" panose="02020603050405020304" pitchFamily="18" charset="0"/>
              </a:rPr>
              <a:t>. a. activities of an industrial character, activities of an commercial character, activities of craftsmen, activities of the professions)</a:t>
            </a:r>
          </a:p>
          <a:p>
            <a:r>
              <a:rPr lang="en-US" dirty="0" smtClean="0">
                <a:latin typeface="Times New Roman" panose="02020603050405020304" pitchFamily="18" charset="0"/>
                <a:cs typeface="Times New Roman" panose="02020603050405020304" pitchFamily="18" charset="0"/>
              </a:rPr>
              <a:t>T</a:t>
            </a:r>
            <a:r>
              <a:rPr lang="cs-CZ" dirty="0" smtClean="0">
                <a:latin typeface="Times New Roman" panose="02020603050405020304" pitchFamily="18" charset="0"/>
                <a:cs typeface="Times New Roman" panose="02020603050405020304" pitchFamily="18" charset="0"/>
              </a:rPr>
              <a:t>h</a:t>
            </a:r>
            <a:r>
              <a:rPr lang="en-US" dirty="0" smtClean="0">
                <a:latin typeface="Times New Roman" panose="02020603050405020304" pitchFamily="18" charset="0"/>
                <a:cs typeface="Times New Roman" panose="02020603050405020304" pitchFamily="18" charset="0"/>
              </a:rPr>
              <a:t>e person providing a service may in order to do so temporarily pursue his activity in the Member State where the service is provided under the same conditions as are imposed by that State on its own nationals.</a:t>
            </a:r>
          </a:p>
        </p:txBody>
      </p:sp>
    </p:spTree>
    <p:extLst>
      <p:ext uri="{BB962C8B-B14F-4D97-AF65-F5344CB8AC3E}">
        <p14:creationId xmlns:p14="http://schemas.microsoft.com/office/powerpoint/2010/main" val="17344964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Secondary Law</a:t>
            </a:r>
            <a:endParaRPr lang="en-US"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normAutofit lnSpcReduction="10000"/>
          </a:bodyPr>
          <a:lstStyle/>
          <a:p>
            <a:r>
              <a:rPr lang="en-GB" dirty="0" smtClean="0">
                <a:latin typeface="Times New Roman" panose="02020603050405020304" pitchFamily="18" charset="0"/>
                <a:cs typeface="Times New Roman" panose="02020603050405020304" pitchFamily="18" charset="0"/>
              </a:rPr>
              <a:t>Directive of the European Parliament and of the Council 96/71/EC of 16 December 1996 concerning posting of workers within the framework of the provision of services,</a:t>
            </a:r>
          </a:p>
          <a:p>
            <a:r>
              <a:rPr lang="en-GB" dirty="0" smtClean="0">
                <a:latin typeface="Times New Roman" panose="02020603050405020304" pitchFamily="18" charset="0"/>
                <a:cs typeface="Times New Roman" panose="02020603050405020304" pitchFamily="18" charset="0"/>
              </a:rPr>
              <a:t>Directive 2014/67 of the European Parliament</a:t>
            </a:r>
            <a:r>
              <a:rPr lang="cs-CZ" dirty="0" smtClean="0">
                <a:latin typeface="Times New Roman" panose="02020603050405020304" pitchFamily="18" charset="0"/>
                <a:cs typeface="Times New Roman" panose="02020603050405020304" pitchFamily="18" charset="0"/>
              </a:rPr>
              <a:t> </a:t>
            </a:r>
            <a:r>
              <a:rPr lang="en-GB" dirty="0" smtClean="0">
                <a:latin typeface="Times New Roman" panose="02020603050405020304" pitchFamily="18" charset="0"/>
                <a:cs typeface="Times New Roman" panose="02020603050405020304" pitchFamily="18" charset="0"/>
              </a:rPr>
              <a:t>and of the Council  of 15 May 2014 on the enforcement of Directive 96/71 concerning posting of workers within the framework of the provision of services and amending Regulation (EU) no 1024/2012 on administrative cooperation through the Internal Market Information System</a:t>
            </a:r>
          </a:p>
          <a:p>
            <a:r>
              <a:rPr lang="en-GB" dirty="0" smtClean="0">
                <a:latin typeface="Times New Roman" panose="02020603050405020304" pitchFamily="18" charset="0"/>
                <a:cs typeface="Times New Roman" panose="02020603050405020304" pitchFamily="18" charset="0"/>
              </a:rPr>
              <a:t>Directive (EU) 2018/957 of the European </a:t>
            </a:r>
            <a:r>
              <a:rPr lang="en-GB" dirty="0" err="1" smtClean="0">
                <a:latin typeface="Times New Roman" panose="02020603050405020304" pitchFamily="18" charset="0"/>
                <a:cs typeface="Times New Roman" panose="02020603050405020304" pitchFamily="18" charset="0"/>
              </a:rPr>
              <a:t>Parliamen</a:t>
            </a:r>
            <a:r>
              <a:rPr lang="cs-CZ" dirty="0" smtClean="0">
                <a:latin typeface="Times New Roman" panose="02020603050405020304" pitchFamily="18" charset="0"/>
                <a:cs typeface="Times New Roman" panose="02020603050405020304" pitchFamily="18" charset="0"/>
              </a:rPr>
              <a:t>t</a:t>
            </a:r>
            <a:r>
              <a:rPr lang="en-GB" dirty="0" smtClean="0">
                <a:latin typeface="Times New Roman" panose="02020603050405020304" pitchFamily="18" charset="0"/>
                <a:cs typeface="Times New Roman" panose="02020603050405020304" pitchFamily="18" charset="0"/>
              </a:rPr>
              <a:t> of 28 June 2018 amending the Directive 96/71 concerning posting of workers within the framework of the provision of services</a:t>
            </a: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338425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Notion of Post</a:t>
            </a:r>
            <a:r>
              <a:rPr lang="cs-CZ" b="1" dirty="0" err="1" smtClean="0">
                <a:latin typeface="Times New Roman" panose="02020603050405020304" pitchFamily="18" charset="0"/>
                <a:cs typeface="Times New Roman" panose="02020603050405020304" pitchFamily="18" charset="0"/>
              </a:rPr>
              <a:t>ed</a:t>
            </a:r>
            <a:r>
              <a:rPr lang="cs-CZ" b="1" dirty="0" smtClean="0">
                <a:latin typeface="Times New Roman" panose="02020603050405020304" pitchFamily="18" charset="0"/>
                <a:cs typeface="Times New Roman" panose="02020603050405020304" pitchFamily="18" charset="0"/>
              </a:rPr>
              <a:t> </a:t>
            </a:r>
            <a:r>
              <a:rPr lang="cs-CZ" b="1" dirty="0" err="1" smtClean="0">
                <a:latin typeface="Times New Roman" panose="02020603050405020304" pitchFamily="18" charset="0"/>
                <a:cs typeface="Times New Roman" panose="02020603050405020304" pitchFamily="18" charset="0"/>
              </a:rPr>
              <a:t>Worker</a:t>
            </a:r>
            <a:endParaRPr lang="en-US"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lstStyle/>
          <a:p>
            <a:r>
              <a:rPr lang="en-US" dirty="0" smtClean="0">
                <a:latin typeface="Times New Roman" panose="02020603050405020304" pitchFamily="18" charset="0"/>
                <a:cs typeface="Times New Roman" panose="02020603050405020304" pitchFamily="18" charset="0"/>
              </a:rPr>
              <a:t>Posted worker – a worker who for a limited period, carries out his work in the territory of a Member State other than the state in which he norm</a:t>
            </a:r>
            <a:r>
              <a:rPr lang="cs-CZ" dirty="0" err="1" smtClean="0">
                <a:latin typeface="Times New Roman" panose="02020603050405020304" pitchFamily="18" charset="0"/>
                <a:cs typeface="Times New Roman" panose="02020603050405020304" pitchFamily="18" charset="0"/>
              </a:rPr>
              <a:t>all</a:t>
            </a:r>
            <a:r>
              <a:rPr lang="en-US" dirty="0" smtClean="0">
                <a:latin typeface="Times New Roman" panose="02020603050405020304" pitchFamily="18" charset="0"/>
                <a:cs typeface="Times New Roman" panose="02020603050405020304" pitchFamily="18" charset="0"/>
              </a:rPr>
              <a:t>y works,</a:t>
            </a:r>
          </a:p>
          <a:p>
            <a:r>
              <a:rPr lang="en-US" dirty="0" smtClean="0">
                <a:latin typeface="Times New Roman" panose="02020603050405020304" pitchFamily="18" charset="0"/>
                <a:cs typeface="Times New Roman" panose="02020603050405020304" pitchFamily="18" charset="0"/>
              </a:rPr>
              <a:t>Worker – </a:t>
            </a:r>
            <a:r>
              <a:rPr lang="cs-CZ" dirty="0" err="1" smtClean="0">
                <a:latin typeface="Times New Roman" panose="02020603050405020304" pitchFamily="18" charset="0"/>
                <a:cs typeface="Times New Roman" panose="02020603050405020304" pitchFamily="18" charset="0"/>
              </a:rPr>
              <a:t>definition</a:t>
            </a:r>
            <a:r>
              <a:rPr lang="en-US" dirty="0" smtClean="0">
                <a:latin typeface="Times New Roman" panose="02020603050405020304" pitchFamily="18" charset="0"/>
                <a:cs typeface="Times New Roman" panose="02020603050405020304" pitchFamily="18" charset="0"/>
              </a:rPr>
              <a:t> applying in the law of a Member State to whose territory the worker is posted</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225910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Forms of Posting of Workers</a:t>
            </a:r>
            <a:endParaRPr lang="en-US"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normAutofit/>
          </a:bodyPr>
          <a:lstStyle/>
          <a:p>
            <a:r>
              <a:rPr lang="en-US" sz="4000" dirty="0" smtClean="0">
                <a:latin typeface="Times New Roman" panose="02020603050405020304" pitchFamily="18" charset="0"/>
                <a:cs typeface="Times New Roman" panose="02020603050405020304" pitchFamily="18" charset="0"/>
              </a:rPr>
              <a:t>Performance of wok by an undertaking on its account and under its direction  under a contract concluded directly between that </a:t>
            </a:r>
            <a:r>
              <a:rPr lang="en-US" sz="4000" dirty="0" err="1" smtClean="0">
                <a:latin typeface="Times New Roman" panose="02020603050405020304" pitchFamily="18" charset="0"/>
                <a:cs typeface="Times New Roman" panose="02020603050405020304" pitchFamily="18" charset="0"/>
              </a:rPr>
              <a:t>undertakin</a:t>
            </a:r>
            <a:r>
              <a:rPr lang="cs-CZ" sz="4000" dirty="0" smtClean="0">
                <a:latin typeface="Times New Roman" panose="02020603050405020304" pitchFamily="18" charset="0"/>
                <a:cs typeface="Times New Roman" panose="02020603050405020304" pitchFamily="18" charset="0"/>
              </a:rPr>
              <a:t>g</a:t>
            </a:r>
            <a:r>
              <a:rPr lang="en-US" sz="4000" dirty="0" smtClean="0">
                <a:latin typeface="Times New Roman" panose="02020603050405020304" pitchFamily="18" charset="0"/>
                <a:cs typeface="Times New Roman" panose="02020603050405020304" pitchFamily="18" charset="0"/>
              </a:rPr>
              <a:t> and the party for whom the services are intended,</a:t>
            </a:r>
          </a:p>
          <a:p>
            <a:r>
              <a:rPr lang="en-US" sz="4000" dirty="0" smtClean="0">
                <a:latin typeface="Times New Roman" panose="02020603050405020304" pitchFamily="18" charset="0"/>
                <a:cs typeface="Times New Roman" panose="02020603050405020304" pitchFamily="18" charset="0"/>
              </a:rPr>
              <a:t>Hiring-out of workers for use by an undertaking  in the framework of public or private contract</a:t>
            </a:r>
          </a:p>
        </p:txBody>
      </p:sp>
    </p:spTree>
    <p:extLst>
      <p:ext uri="{BB962C8B-B14F-4D97-AF65-F5344CB8AC3E}">
        <p14:creationId xmlns:p14="http://schemas.microsoft.com/office/powerpoint/2010/main" val="33824420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Scope of Application</a:t>
            </a:r>
            <a:endParaRPr lang="en-US"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lstStyle/>
          <a:p>
            <a:r>
              <a:rPr lang="en-US" dirty="0" smtClean="0">
                <a:latin typeface="Times New Roman" panose="02020603050405020304" pitchFamily="18" charset="0"/>
                <a:cs typeface="Times New Roman" panose="02020603050405020304" pitchFamily="18" charset="0"/>
              </a:rPr>
              <a:t>Undertakings established in a Member State which, in the </a:t>
            </a:r>
            <a:r>
              <a:rPr lang="cs-CZ" dirty="0" smtClean="0">
                <a:latin typeface="Times New Roman" panose="02020603050405020304" pitchFamily="18" charset="0"/>
                <a:cs typeface="Times New Roman" panose="02020603050405020304" pitchFamily="18" charset="0"/>
              </a:rPr>
              <a:t>f</a:t>
            </a:r>
            <a:r>
              <a:rPr lang="en-US" dirty="0" err="1" smtClean="0">
                <a:latin typeface="Times New Roman" panose="02020603050405020304" pitchFamily="18" charset="0"/>
                <a:cs typeface="Times New Roman" panose="02020603050405020304" pitchFamily="18" charset="0"/>
              </a:rPr>
              <a:t>ramework</a:t>
            </a:r>
            <a:r>
              <a:rPr lang="en-US" dirty="0" smtClean="0">
                <a:latin typeface="Times New Roman" panose="02020603050405020304" pitchFamily="18" charset="0"/>
                <a:cs typeface="Times New Roman" panose="02020603050405020304" pitchFamily="18" charset="0"/>
              </a:rPr>
              <a:t> of the transnational provision of services, post workers,</a:t>
            </a:r>
          </a:p>
          <a:p>
            <a:r>
              <a:rPr lang="en-US" dirty="0" smtClean="0">
                <a:latin typeface="Times New Roman" panose="02020603050405020304" pitchFamily="18" charset="0"/>
                <a:cs typeface="Times New Roman" panose="02020603050405020304" pitchFamily="18" charset="0"/>
              </a:rPr>
              <a:t>Exclusion from the scope of application </a:t>
            </a:r>
          </a:p>
          <a:p>
            <a:pPr marL="0" indent="0">
              <a:buNone/>
            </a:pPr>
            <a:r>
              <a:rPr lang="en-US" dirty="0" smtClean="0">
                <a:latin typeface="Times New Roman" panose="02020603050405020304" pitchFamily="18" charset="0"/>
                <a:cs typeface="Times New Roman" panose="02020603050405020304" pitchFamily="18" charset="0"/>
              </a:rPr>
              <a:t>	 merchant navy undertakings as regards seagoing personnel,</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066410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Forms of Protection of Posted Workers</a:t>
            </a:r>
            <a:endParaRPr lang="en-US"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lstStyle/>
          <a:p>
            <a:r>
              <a:rPr lang="en-GB" dirty="0" smtClean="0">
                <a:latin typeface="Times New Roman" panose="02020603050405020304" pitchFamily="18" charset="0"/>
                <a:cs typeface="Times New Roman" panose="02020603050405020304" pitchFamily="18" charset="0"/>
              </a:rPr>
              <a:t>Stated working conditions are governed by law of a Member State where the work is carried out (principle of </a:t>
            </a:r>
            <a:r>
              <a:rPr lang="en-GB" dirty="0" err="1" smtClean="0">
                <a:latin typeface="Times New Roman" panose="02020603050405020304" pitchFamily="18" charset="0"/>
                <a:cs typeface="Times New Roman" panose="02020603050405020304" pitchFamily="18" charset="0"/>
              </a:rPr>
              <a:t>lex</a:t>
            </a:r>
            <a:r>
              <a:rPr lang="en-GB" dirty="0" smtClean="0">
                <a:latin typeface="Times New Roman" panose="02020603050405020304" pitchFamily="18" charset="0"/>
                <a:cs typeface="Times New Roman" panose="02020603050405020304" pitchFamily="18" charset="0"/>
              </a:rPr>
              <a:t> loci </a:t>
            </a:r>
            <a:r>
              <a:rPr lang="en-GB" dirty="0" err="1" smtClean="0">
                <a:latin typeface="Times New Roman" panose="02020603050405020304" pitchFamily="18" charset="0"/>
                <a:cs typeface="Times New Roman" panose="02020603050405020304" pitchFamily="18" charset="0"/>
              </a:rPr>
              <a:t>laboris</a:t>
            </a:r>
            <a:r>
              <a:rPr lang="en-GB" dirty="0" smtClean="0">
                <a:latin typeface="Times New Roman" panose="02020603050405020304" pitchFamily="18" charset="0"/>
                <a:cs typeface="Times New Roman" panose="02020603050405020304" pitchFamily="18" charset="0"/>
              </a:rPr>
              <a:t>),</a:t>
            </a:r>
          </a:p>
          <a:p>
            <a:r>
              <a:rPr lang="en-GB" dirty="0" smtClean="0">
                <a:latin typeface="Times New Roman" panose="02020603050405020304" pitchFamily="18" charset="0"/>
                <a:cs typeface="Times New Roman" panose="02020603050405020304" pitchFamily="18" charset="0"/>
              </a:rPr>
              <a:t>Non-discrimination based on nationality,</a:t>
            </a:r>
          </a:p>
          <a:p>
            <a:r>
              <a:rPr lang="en-GB" dirty="0" smtClean="0">
                <a:latin typeface="Times New Roman" panose="02020603050405020304" pitchFamily="18" charset="0"/>
                <a:cs typeface="Times New Roman" panose="02020603050405020304" pitchFamily="18" charset="0"/>
              </a:rPr>
              <a:t>Obligation of a Member Sate to publish information on terms and conditions of employment  on single official national website,</a:t>
            </a:r>
          </a:p>
          <a:p>
            <a:r>
              <a:rPr lang="en-GB" dirty="0" smtClean="0">
                <a:latin typeface="Times New Roman" panose="02020603050405020304" pitchFamily="18" charset="0"/>
                <a:cs typeface="Times New Roman" panose="02020603050405020304" pitchFamily="18" charset="0"/>
              </a:rPr>
              <a:t>Higher level of protection of employees posted for a period exceeding 12 m</a:t>
            </a:r>
            <a:r>
              <a:rPr lang="cs-CZ" dirty="0" smtClean="0">
                <a:latin typeface="Times New Roman" panose="02020603050405020304" pitchFamily="18" charset="0"/>
                <a:cs typeface="Times New Roman" panose="02020603050405020304" pitchFamily="18" charset="0"/>
              </a:rPr>
              <a:t>o</a:t>
            </a:r>
            <a:r>
              <a:rPr lang="en-GB" dirty="0" err="1" smtClean="0">
                <a:latin typeface="Times New Roman" panose="02020603050405020304" pitchFamily="18" charset="0"/>
                <a:cs typeface="Times New Roman" panose="02020603050405020304" pitchFamily="18" charset="0"/>
              </a:rPr>
              <a:t>nths</a:t>
            </a:r>
            <a:endParaRPr lang="en-GB" dirty="0" smtClean="0">
              <a:latin typeface="Times New Roman" panose="02020603050405020304" pitchFamily="18" charset="0"/>
              <a:cs typeface="Times New Roman" panose="02020603050405020304" pitchFamily="18" charset="0"/>
            </a:endParaRPr>
          </a:p>
          <a:p>
            <a:endParaRPr lang="cs-CZ" dirty="0"/>
          </a:p>
        </p:txBody>
      </p:sp>
    </p:spTree>
    <p:extLst>
      <p:ext uri="{BB962C8B-B14F-4D97-AF65-F5344CB8AC3E}">
        <p14:creationId xmlns:p14="http://schemas.microsoft.com/office/powerpoint/2010/main" val="1838437335"/>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1067</Words>
  <Application>Microsoft Office PowerPoint</Application>
  <PresentationFormat>Širokoúhlá obrazovka</PresentationFormat>
  <Paragraphs>67</Paragraphs>
  <Slides>14</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14</vt:i4>
      </vt:variant>
    </vt:vector>
  </HeadingPairs>
  <TitlesOfParts>
    <vt:vector size="19" baseType="lpstr">
      <vt:lpstr>Arial</vt:lpstr>
      <vt:lpstr>Calibri</vt:lpstr>
      <vt:lpstr>Calibri Light</vt:lpstr>
      <vt:lpstr>Times New Roman</vt:lpstr>
      <vt:lpstr>Motiv Office</vt:lpstr>
      <vt:lpstr>Posting of Workers</vt:lpstr>
      <vt:lpstr>Program</vt:lpstr>
      <vt:lpstr>Purpose of Regulation</vt:lpstr>
      <vt:lpstr>Primary Law</vt:lpstr>
      <vt:lpstr>Secondary Law</vt:lpstr>
      <vt:lpstr>Notion of Posted Worker</vt:lpstr>
      <vt:lpstr>Forms of Posting of Workers</vt:lpstr>
      <vt:lpstr>Scope of Application</vt:lpstr>
      <vt:lpstr>Forms of Protection of Posted Workers</vt:lpstr>
      <vt:lpstr>Working Conditions of Posted Workers</vt:lpstr>
      <vt:lpstr>Working Conditions of Posted Workers</vt:lpstr>
      <vt:lpstr>Remuneration</vt:lpstr>
      <vt:lpstr>Workers Posted for a Period Exceeding 12 (Where Applicable 18) Months</vt:lpstr>
      <vt:lpstr>Workers Posted for a Period Exceeding 12 (Where Applicable 18) Months</vt:lpstr>
    </vt:vector>
  </TitlesOfParts>
  <Company>PrF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Posting of Workers</dc:title>
  <dc:creator>40001</dc:creator>
  <cp:lastModifiedBy>Jana Komendová</cp:lastModifiedBy>
  <cp:revision>42</cp:revision>
  <cp:lastPrinted>2019-12-17T13:24:35Z</cp:lastPrinted>
  <dcterms:created xsi:type="dcterms:W3CDTF">2019-12-05T07:47:28Z</dcterms:created>
  <dcterms:modified xsi:type="dcterms:W3CDTF">2019-12-17T18:14:02Z</dcterms:modified>
  <cp:contentStatus>Konečný</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