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6" r:id="rId1"/>
  </p:sldMasterIdLst>
  <p:notesMasterIdLst>
    <p:notesMasterId r:id="rId30"/>
  </p:notesMasterIdLst>
  <p:handoutMasterIdLst>
    <p:handoutMasterId r:id="rId31"/>
  </p:handoutMasterIdLst>
  <p:sldIdLst>
    <p:sldId id="259" r:id="rId2"/>
    <p:sldId id="295" r:id="rId3"/>
    <p:sldId id="285" r:id="rId4"/>
    <p:sldId id="296" r:id="rId5"/>
    <p:sldId id="301" r:id="rId6"/>
    <p:sldId id="303" r:id="rId7"/>
    <p:sldId id="302" r:id="rId8"/>
    <p:sldId id="297" r:id="rId9"/>
    <p:sldId id="271" r:id="rId10"/>
    <p:sldId id="299" r:id="rId11"/>
    <p:sldId id="258" r:id="rId12"/>
    <p:sldId id="281" r:id="rId13"/>
    <p:sldId id="269" r:id="rId14"/>
    <p:sldId id="261" r:id="rId15"/>
    <p:sldId id="304" r:id="rId16"/>
    <p:sldId id="305" r:id="rId17"/>
    <p:sldId id="272" r:id="rId18"/>
    <p:sldId id="262" r:id="rId19"/>
    <p:sldId id="306" r:id="rId20"/>
    <p:sldId id="275" r:id="rId21"/>
    <p:sldId id="307" r:id="rId22"/>
    <p:sldId id="277" r:id="rId23"/>
    <p:sldId id="308" r:id="rId24"/>
    <p:sldId id="286" r:id="rId25"/>
    <p:sldId id="310" r:id="rId26"/>
    <p:sldId id="312" r:id="rId27"/>
    <p:sldId id="311" r:id="rId28"/>
    <p:sldId id="279" r:id="rId29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8845" autoAdjust="0"/>
  </p:normalViewPr>
  <p:slideViewPr>
    <p:cSldViewPr snapToGrid="0">
      <p:cViewPr varScale="1">
        <p:scale>
          <a:sx n="61" d="100"/>
          <a:sy n="61" d="100"/>
        </p:scale>
        <p:origin x="-954" y="-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988" y="-114"/>
      </p:cViewPr>
      <p:guideLst>
        <p:guide orient="horz" pos="3126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24AC0F-15B4-4E2D-A37D-BBD3226D3FA7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4941D4-0E04-421F-82F7-D21FF1455D9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535402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2D7FA3-A32B-416F-9349-373BC9200398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44665-C98B-4465-AACE-16E8717CB9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70995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7797872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568571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806841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9806841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749473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623650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7571583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89530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953656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968793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96879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6354048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endParaRPr lang="cs-CZ" altLang="cs-CZ" sz="1200" b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953656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968793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268165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26816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26816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538857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6538857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B44665-C98B-4465-AACE-16E8717CB916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030284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14347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88701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3352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5511411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05197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451947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6633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102214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998660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5961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98435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098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9699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628658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56054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7342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6360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0F1A59CC-1637-43CB-B61D-B0538919099D}" type="datetimeFigureOut">
              <a:rPr lang="cs-CZ" smtClean="0"/>
              <a:pPr/>
              <a:t>21.11.2019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DFD70-73BC-491F-A5E9-ED3071150BC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8561508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27" r:id="rId1"/>
    <p:sldLayoutId id="2147483928" r:id="rId2"/>
    <p:sldLayoutId id="2147483929" r:id="rId3"/>
    <p:sldLayoutId id="2147483930" r:id="rId4"/>
    <p:sldLayoutId id="2147483931" r:id="rId5"/>
    <p:sldLayoutId id="2147483932" r:id="rId6"/>
    <p:sldLayoutId id="2147483933" r:id="rId7"/>
    <p:sldLayoutId id="2147483934" r:id="rId8"/>
    <p:sldLayoutId id="2147483935" r:id="rId9"/>
    <p:sldLayoutId id="2147483936" r:id="rId10"/>
    <p:sldLayoutId id="2147483937" r:id="rId11"/>
    <p:sldLayoutId id="2147483938" r:id="rId12"/>
    <p:sldLayoutId id="2147483939" r:id="rId13"/>
    <p:sldLayoutId id="2147483940" r:id="rId14"/>
    <p:sldLayoutId id="2147483941" r:id="rId15"/>
    <p:sldLayoutId id="2147483942" r:id="rId16"/>
    <p:sldLayoutId id="21474839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3143" y="1092530"/>
            <a:ext cx="9737766" cy="3153606"/>
          </a:xfrm>
        </p:spPr>
        <p:txBody>
          <a:bodyPr/>
          <a:lstStyle/>
          <a:p>
            <a:r>
              <a:rPr lang="cs-CZ" sz="5500" b="1" dirty="0" smtClean="0">
                <a:solidFill>
                  <a:schemeClr val="accent2"/>
                </a:solidFill>
              </a:rPr>
              <a:t>PROCEEDINGS IN COURT OF I. INSTANCE</a:t>
            </a:r>
            <a:br>
              <a:rPr lang="cs-CZ" sz="5500" b="1" dirty="0" smtClean="0">
                <a:solidFill>
                  <a:schemeClr val="accent2"/>
                </a:solidFill>
              </a:rPr>
            </a:br>
            <a:r>
              <a:rPr lang="cs-CZ" sz="5500" b="1" dirty="0" smtClean="0">
                <a:solidFill>
                  <a:schemeClr val="accent2"/>
                </a:solidFill>
              </a:rPr>
              <a:t/>
            </a:r>
            <a:br>
              <a:rPr lang="cs-CZ" sz="5500" b="1" dirty="0" smtClean="0">
                <a:solidFill>
                  <a:schemeClr val="accent2"/>
                </a:solidFill>
              </a:rPr>
            </a:br>
            <a:r>
              <a:rPr lang="cs-CZ" sz="3600" b="1" dirty="0" smtClean="0">
                <a:solidFill>
                  <a:srgbClr val="FFC000"/>
                </a:solidFill>
              </a:rPr>
              <a:t>CONTENTIOUS AND NON-CONTENTIOUS PROCEEDINGS</a:t>
            </a:r>
            <a:endParaRPr lang="en-GB" sz="5500" b="1" dirty="0">
              <a:solidFill>
                <a:srgbClr val="FFC000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body" idx="1"/>
          </p:nvPr>
        </p:nvSpPr>
        <p:spPr>
          <a:xfrm>
            <a:off x="653143" y="4571999"/>
            <a:ext cx="9327470" cy="1597025"/>
          </a:xfrm>
        </p:spPr>
        <p:txBody>
          <a:bodyPr>
            <a:noAutofit/>
          </a:bodyPr>
          <a:lstStyle/>
          <a:p>
            <a:r>
              <a:rPr lang="cs-CZ" sz="1600" b="1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+mn-lt"/>
              </a:rPr>
              <a:t>Anna Zemandlová</a:t>
            </a:r>
            <a:endParaRPr lang="cs-CZ" sz="1600" b="1" dirty="0">
              <a:solidFill>
                <a:schemeClr val="accent4">
                  <a:lumMod val="20000"/>
                  <a:lumOff val="80000"/>
                </a:schemeClr>
              </a:solidFill>
              <a:latin typeface="+mn-lt"/>
            </a:endParaRPr>
          </a:p>
          <a:p>
            <a:pPr>
              <a:spcBef>
                <a:spcPts val="0"/>
              </a:spcBef>
            </a:pPr>
            <a:endParaRPr lang="cs-CZ" sz="1600" b="1" dirty="0" smtClean="0">
              <a:latin typeface="+mn-lt"/>
            </a:endParaRPr>
          </a:p>
          <a:p>
            <a:pPr>
              <a:spcBef>
                <a:spcPts val="0"/>
              </a:spcBef>
            </a:pPr>
            <a:r>
              <a:rPr lang="en-GB" sz="1600" b="1" dirty="0" smtClean="0">
                <a:latin typeface="+mn-lt"/>
              </a:rPr>
              <a:t>Department  of Civil Procedure</a:t>
            </a:r>
          </a:p>
          <a:p>
            <a:pPr>
              <a:spcBef>
                <a:spcPts val="0"/>
              </a:spcBef>
            </a:pPr>
            <a:r>
              <a:rPr lang="en-GB" sz="1600" b="1" dirty="0" smtClean="0">
                <a:latin typeface="+mn-lt"/>
              </a:rPr>
              <a:t>Faculty of Law</a:t>
            </a:r>
          </a:p>
          <a:p>
            <a:pPr>
              <a:spcBef>
                <a:spcPts val="0"/>
              </a:spcBef>
            </a:pPr>
            <a:r>
              <a:rPr lang="en-GB" sz="1600" b="1" dirty="0" smtClean="0">
                <a:latin typeface="+mn-lt"/>
              </a:rPr>
              <a:t>Masaryk University </a:t>
            </a:r>
            <a:endParaRPr lang="en-GB" sz="16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3934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4014" y="461933"/>
            <a:ext cx="8537721" cy="78274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ESSENTIALS II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5946" y="1270860"/>
            <a:ext cx="10895308" cy="5222929"/>
          </a:xfrm>
        </p:spPr>
        <p:txBody>
          <a:bodyPr>
            <a:normAutofit fontScale="92500" lnSpcReduction="10000"/>
          </a:bodyPr>
          <a:lstStyle/>
          <a:p>
            <a:pPr marL="841375" lvl="1" indent="-441325">
              <a:lnSpc>
                <a:spcPct val="110000"/>
              </a:lnSpc>
              <a:buClr>
                <a:srgbClr val="00B0F0"/>
              </a:buClr>
              <a:buNone/>
            </a:pPr>
            <a:r>
              <a:rPr lang="cs-CZ" sz="2800" b="1" smtClean="0">
                <a:solidFill>
                  <a:schemeClr val="tx1">
                    <a:lumMod val="65000"/>
                  </a:schemeClr>
                </a:solidFill>
              </a:rPr>
              <a:t>SPECIAL</a:t>
            </a: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 (§ 79 /1/ CCP)</a:t>
            </a:r>
          </a:p>
          <a:p>
            <a:pPr marL="1241425" lvl="2" indent="-441325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2">
                    <a:lumMod val="75000"/>
                  </a:schemeClr>
                </a:solidFill>
              </a:rPr>
              <a:t>Identification of the </a:t>
            </a: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parties</a:t>
            </a:r>
            <a:r>
              <a:rPr lang="cs-CZ" sz="26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1698625" lvl="3" indent="-441325">
              <a:lnSpc>
                <a:spcPct val="11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Name, surname/name/identification of the state body entitled to act on it´s behalf</a:t>
            </a:r>
          </a:p>
          <a:p>
            <a:pPr marL="1698625" lvl="3" indent="-441325">
              <a:lnSpc>
                <a:spcPct val="11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residence (seat) </a:t>
            </a:r>
          </a:p>
          <a:p>
            <a:pPr marL="1698625" lvl="3" indent="-441325">
              <a:lnSpc>
                <a:spcPct val="11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cs-CZ" sz="2400" smtClean="0">
                <a:solidFill>
                  <a:schemeClr val="tx1">
                    <a:lumMod val="65000"/>
                  </a:schemeClr>
                </a:solidFill>
              </a:rPr>
              <a:t>(identification number)</a:t>
            </a:r>
          </a:p>
          <a:p>
            <a:pPr marL="1241425" lvl="2" indent="-441325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2">
                    <a:lumMod val="75000"/>
                  </a:schemeClr>
                </a:solidFill>
              </a:rPr>
              <a:t>(Identification of the </a:t>
            </a: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representatives) </a:t>
            </a:r>
          </a:p>
          <a:p>
            <a:pPr marL="1241425" lvl="2" indent="-441325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Explanation of the </a:t>
            </a: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decisive facts</a:t>
            </a:r>
          </a:p>
          <a:p>
            <a:pPr marL="1241425" lvl="2" indent="-441325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Identification of </a:t>
            </a: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evidence ivoked by plaintiff 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(must be attached)</a:t>
            </a:r>
          </a:p>
          <a:p>
            <a:pPr marL="1241425" lvl="2" indent="-441325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Specification of </a:t>
            </a: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claim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 (what is demanded)</a:t>
            </a:r>
          </a:p>
          <a:p>
            <a:pPr marL="1241425" lvl="2" indent="-441325">
              <a:lnSpc>
                <a:spcPct val="110000"/>
              </a:lnSpc>
              <a:buClr>
                <a:schemeClr val="accent2"/>
              </a:buClr>
              <a:buFont typeface="Arial" pitchFamily="34" charset="0"/>
              <a:buChar char="•"/>
            </a:pPr>
            <a:endParaRPr lang="cs-CZ" sz="2600" smtClean="0">
              <a:solidFill>
                <a:schemeClr val="tx1">
                  <a:lumMod val="65000"/>
                </a:schemeClr>
              </a:solidFill>
            </a:endParaRPr>
          </a:p>
          <a:p>
            <a:pPr marL="1241425" lvl="2" indent="-441325">
              <a:lnSpc>
                <a:spcPct val="110000"/>
              </a:lnSpc>
            </a:pPr>
            <a:endParaRPr lang="cs-CZ" sz="2600" smtClean="0">
              <a:solidFill>
                <a:schemeClr val="tx1">
                  <a:lumMod val="65000"/>
                </a:schemeClr>
              </a:solidFill>
            </a:endParaRPr>
          </a:p>
          <a:p>
            <a:pPr marL="841375" lvl="1" indent="-441325">
              <a:lnSpc>
                <a:spcPct val="110000"/>
              </a:lnSpc>
            </a:pPr>
            <a:endParaRPr lang="cs-CZ" sz="280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lvl="1"/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86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45396" y="425047"/>
            <a:ext cx="9515960" cy="843969"/>
          </a:xfrm>
        </p:spPr>
        <p:txBody>
          <a:bodyPr/>
          <a:lstStyle/>
          <a:p>
            <a:pPr algn="ctr"/>
            <a:r>
              <a:rPr lang="cs-CZ" sz="5400" b="1" smtClean="0">
                <a:solidFill>
                  <a:schemeClr val="accent2"/>
                </a:solidFill>
              </a:rPr>
              <a:t>CORRECTION</a:t>
            </a:r>
            <a:r>
              <a:rPr lang="cs-CZ" b="1" smtClean="0">
                <a:solidFill>
                  <a:schemeClr val="accent2"/>
                </a:solidFill>
              </a:rPr>
              <a:t> </a:t>
            </a:r>
            <a:r>
              <a:rPr lang="cs-CZ" sz="5400" b="1" smtClean="0">
                <a:solidFill>
                  <a:schemeClr val="accent2"/>
                </a:solidFill>
              </a:rPr>
              <a:t>OF ACTION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2888" y="1673817"/>
            <a:ext cx="9058942" cy="4500167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Incomplete</a:t>
            </a:r>
            <a:r>
              <a:rPr lang="cs-CZ" sz="4000" smtClean="0">
                <a:solidFill>
                  <a:schemeClr val="tx1">
                    <a:lumMod val="75000"/>
                  </a:schemeClr>
                </a:solidFill>
              </a:rPr>
              <a:t> </a:t>
            </a:r>
            <a:r>
              <a:rPr lang="cs-CZ" sz="4000" smtClean="0">
                <a:solidFill>
                  <a:schemeClr val="tx2">
                    <a:lumMod val="75000"/>
                  </a:schemeClr>
                </a:solidFill>
              </a:rPr>
              <a:t>action (defects, 	vague) - § 43 CCP</a:t>
            </a:r>
          </a:p>
          <a:p>
            <a:pPr marL="542925" indent="-542925">
              <a:lnSpc>
                <a:spcPct val="120000"/>
              </a:lnSpc>
              <a:tabLst>
                <a:tab pos="536575" algn="l"/>
              </a:tabLst>
            </a:pPr>
            <a:r>
              <a:rPr lang="cs-CZ" sz="4000" smtClean="0">
                <a:solidFill>
                  <a:schemeClr val="tx2">
                    <a:lumMod val="75000"/>
                  </a:schemeClr>
                </a:solidFill>
              </a:rPr>
              <a:t>Call for </a:t>
            </a: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correction</a:t>
            </a:r>
            <a:r>
              <a:rPr lang="cs-CZ" sz="4000" smtClean="0">
                <a:solidFill>
                  <a:schemeClr val="tx2">
                    <a:lumMod val="75000"/>
                  </a:schemeClr>
                </a:solidFill>
              </a:rPr>
              <a:t> (including instructions)</a:t>
            </a:r>
          </a:p>
          <a:p>
            <a:pPr marL="0" indent="0">
              <a:lnSpc>
                <a:spcPct val="120000"/>
              </a:lnSpc>
              <a:tabLst>
                <a:tab pos="536575" algn="l"/>
              </a:tabLst>
            </a:pPr>
            <a:r>
              <a:rPr lang="cs-CZ" sz="40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Rejecting </a:t>
            </a:r>
            <a:r>
              <a:rPr lang="cs-CZ" sz="40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cs-CZ" sz="4000" dirty="0" smtClean="0">
              <a:solidFill>
                <a:schemeClr val="tx2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5159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70454" y="1137834"/>
            <a:ext cx="8825658" cy="3329581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PROCEDURAL CONDITIONS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FUNDAMENTAL PRINCIPLES, judicial systém, courts hierarchy</a:t>
            </a:r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7424" y="356460"/>
            <a:ext cx="8879882" cy="1140997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TERMINOLOGY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7829" y="1436913"/>
            <a:ext cx="9463005" cy="4764189"/>
          </a:xfrm>
        </p:spPr>
        <p:txBody>
          <a:bodyPr>
            <a:normAutofit/>
          </a:bodyPr>
          <a:lstStyle/>
          <a:p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PROCEDURAL CONDITIONS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– formal conditions that must be fulfilled before court considers and decides a case (§ 103 CCP)</a:t>
            </a:r>
          </a:p>
          <a:p>
            <a:endParaRPr lang="cs-CZ" sz="320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Lack of the condition/s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→ cannot be/has not been removed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 → </a:t>
            </a:r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discontinuation</a:t>
            </a:r>
            <a:r>
              <a:rPr lang="cs-CZ" sz="3200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of the proceedings</a:t>
            </a:r>
          </a:p>
          <a:p>
            <a:endParaRPr lang="cs-CZ" sz="320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None/>
            </a:pPr>
            <a:endParaRPr lang="en-GB" sz="240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6710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4848" y="325464"/>
            <a:ext cx="7829232" cy="994962"/>
          </a:xfrm>
        </p:spPr>
        <p:txBody>
          <a:bodyPr/>
          <a:lstStyle/>
          <a:p>
            <a:pPr algn="ctr"/>
            <a:r>
              <a:rPr lang="cs-CZ" sz="3600" b="1" smtClean="0">
                <a:solidFill>
                  <a:schemeClr val="accent2"/>
                </a:solidFill>
              </a:rPr>
              <a:t>CLASIFICATION I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2441" y="1286359"/>
            <a:ext cx="9508393" cy="5163427"/>
          </a:xfrm>
        </p:spPr>
        <p:txBody>
          <a:bodyPr>
            <a:normAutofit fontScale="92500" lnSpcReduction="20000"/>
          </a:bodyPr>
          <a:lstStyle/>
          <a:p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RELATING TO COURT </a:t>
            </a:r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(§ 104 – 105 CCP)</a:t>
            </a:r>
          </a:p>
          <a:p>
            <a:pPr marL="742950" lvl="2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Jurisdiction 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(court/other authority)</a:t>
            </a:r>
          </a:p>
          <a:p>
            <a:pPr marL="742950" lvl="2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Material competence 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(county/disrtict court, subject matter of the case)</a:t>
            </a:r>
          </a:p>
          <a:p>
            <a:pPr marL="742950" lvl="2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Local competence 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(particular court)</a:t>
            </a:r>
          </a:p>
          <a:p>
            <a:endParaRPr lang="cs-CZ" sz="3200" b="1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RELATING TO PARTICIPANTS </a:t>
            </a:r>
            <a:endParaRPr lang="cs-CZ" sz="3200" smtClean="0">
              <a:solidFill>
                <a:schemeClr val="tx1">
                  <a:lumMod val="65000"/>
                </a:schemeClr>
              </a:solidFill>
            </a:endParaRPr>
          </a:p>
          <a:p>
            <a:pPr lvl="1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Capacity </a:t>
            </a:r>
          </a:p>
          <a:p>
            <a:pPr lvl="2">
              <a:buClr>
                <a:schemeClr val="accent2"/>
              </a:buClr>
              <a:buFont typeface="Arial" pitchFamily="34" charset="0"/>
              <a:buChar char="•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to </a:t>
            </a:r>
            <a:r>
              <a:rPr lang="cs-CZ" sz="2600" b="1" smtClean="0">
                <a:solidFill>
                  <a:schemeClr val="tx1">
                    <a:lumMod val="65000"/>
                  </a:schemeClr>
                </a:solidFill>
              </a:rPr>
              <a:t>be a participant 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(§ 19 CCP) 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→ procedural sucsession </a:t>
            </a:r>
            <a:endParaRPr lang="cs-CZ" sz="2600" smtClean="0">
              <a:solidFill>
                <a:schemeClr val="tx1">
                  <a:lumMod val="65000"/>
                </a:schemeClr>
              </a:solidFill>
            </a:endParaRPr>
          </a:p>
          <a:p>
            <a:pPr lvl="2">
              <a:buClr>
                <a:schemeClr val="accent2"/>
              </a:buClr>
              <a:buFont typeface="Arial" pitchFamily="34" charset="0"/>
              <a:buChar char="•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2600" b="1" smtClean="0">
                <a:solidFill>
                  <a:schemeClr val="tx1">
                    <a:lumMod val="65000"/>
                  </a:schemeClr>
                </a:solidFill>
              </a:rPr>
              <a:t>procedural capacity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 (to act within he proceedings;    § 20 CCP) 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→ representation (advocate, guardian) </a:t>
            </a:r>
            <a:endParaRPr lang="cs-CZ" sz="2600" smtClean="0">
              <a:solidFill>
                <a:schemeClr val="tx1">
                  <a:lumMod val="65000"/>
                </a:schemeClr>
              </a:solidFill>
            </a:endParaRPr>
          </a:p>
          <a:p>
            <a:endParaRPr lang="cs-CZ" sz="32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14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25844" y="557938"/>
            <a:ext cx="7798236" cy="762487"/>
          </a:xfrm>
        </p:spPr>
        <p:txBody>
          <a:bodyPr/>
          <a:lstStyle/>
          <a:p>
            <a:pPr algn="ctr"/>
            <a:r>
              <a:rPr lang="cs-CZ" sz="3600" b="1" smtClean="0">
                <a:solidFill>
                  <a:schemeClr val="accent2"/>
                </a:solidFill>
              </a:rPr>
              <a:t>CLASIFICATION II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9931" y="1627323"/>
            <a:ext cx="9430903" cy="4822464"/>
          </a:xfrm>
        </p:spPr>
        <p:txBody>
          <a:bodyPr>
            <a:normAutofit/>
          </a:bodyPr>
          <a:lstStyle/>
          <a:p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NEGATIVE PROCEDURAL CONDITIONS</a:t>
            </a:r>
            <a:endParaRPr lang="cs-CZ" sz="3200" smtClean="0">
              <a:solidFill>
                <a:schemeClr val="tx1">
                  <a:lumMod val="65000"/>
                </a:schemeClr>
              </a:solidFill>
            </a:endParaRPr>
          </a:p>
          <a:p>
            <a:pPr marL="742950" lvl="2" indent="-342900">
              <a:buClr>
                <a:schemeClr val="accent1"/>
              </a:buClr>
              <a:buFont typeface="Wingdings" pitchFamily="2" charset="2"/>
              <a:buChar char="v"/>
            </a:pPr>
            <a:endParaRPr lang="cs-CZ" sz="26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742950" lvl="2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Pending case </a:t>
            </a:r>
            <a:r>
              <a:rPr lang="cs-CZ" sz="2600" smtClean="0">
                <a:solidFill>
                  <a:schemeClr val="tx2">
                    <a:lumMod val="75000"/>
                  </a:schemeClr>
                </a:solidFill>
              </a:rPr>
              <a:t>with same subject matter</a:t>
            </a:r>
          </a:p>
          <a:p>
            <a:pPr marL="742950" lvl="2" indent="-342900"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600" b="1" i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Res iudicata 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(decision that came into force and that was issued in the same case)</a:t>
            </a:r>
          </a:p>
          <a:p>
            <a:pPr>
              <a:buNone/>
            </a:pPr>
            <a:endParaRPr lang="cs-CZ" sz="3200" b="1" smtClean="0">
              <a:solidFill>
                <a:schemeClr val="tx1">
                  <a:lumMod val="65000"/>
                </a:schemeClr>
              </a:solidFill>
            </a:endParaRPr>
          </a:p>
          <a:p>
            <a:r>
              <a:rPr lang="cs-CZ" sz="3200" smtClean="0">
                <a:solidFill>
                  <a:schemeClr val="tx1">
                    <a:lumMod val="65000"/>
                  </a:schemeClr>
                </a:solidFill>
              </a:rPr>
              <a:t> </a:t>
            </a:r>
            <a:r>
              <a:rPr lang="cs-CZ" sz="3200" b="1" smtClean="0">
                <a:solidFill>
                  <a:schemeClr val="tx1">
                    <a:lumMod val="65000"/>
                  </a:schemeClr>
                </a:solidFill>
              </a:rPr>
              <a:t>COURT FEE </a:t>
            </a:r>
            <a:endParaRPr lang="cs-CZ" sz="3200" b="1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214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70454" y="1137834"/>
            <a:ext cx="8825658" cy="3329581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PREPARATION OF HEARING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BASIC FACTS, arrangement.</a:t>
            </a: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9392" y="296882"/>
            <a:ext cx="9661483" cy="1068779"/>
          </a:xfrm>
        </p:spPr>
        <p:txBody>
          <a:bodyPr/>
          <a:lstStyle/>
          <a:p>
            <a:pPr algn="ctr"/>
            <a:r>
              <a:rPr lang="cs-CZ" sz="4400" b="1" smtClean="0">
                <a:solidFill>
                  <a:schemeClr val="accent2"/>
                </a:solidFill>
              </a:rPr>
              <a:t>BASIC FACTS</a:t>
            </a:r>
            <a:endParaRPr lang="cs-CZ" sz="4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8420" y="1146875"/>
            <a:ext cx="10554346" cy="5325044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cs-CZ" altLang="cs-CZ" sz="3600" b="1" smtClean="0">
                <a:solidFill>
                  <a:schemeClr val="tx2">
                    <a:lumMod val="75000"/>
                  </a:schemeClr>
                </a:solidFill>
              </a:rPr>
              <a:t>X  discontinuation </a:t>
            </a:r>
          </a:p>
          <a:p>
            <a:pPr>
              <a:buNone/>
              <a:defRPr/>
            </a:pPr>
            <a:r>
              <a:rPr lang="cs-CZ" altLang="cs-CZ" sz="3600" b="1" smtClean="0">
                <a:solidFill>
                  <a:schemeClr val="tx2">
                    <a:lumMod val="75000"/>
                  </a:schemeClr>
                </a:solidFill>
              </a:rPr>
              <a:t>X  rejection </a:t>
            </a: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of action</a:t>
            </a:r>
          </a:p>
          <a:p>
            <a:pPr>
              <a:buNone/>
              <a:defRPr/>
            </a:pPr>
            <a:endParaRPr lang="cs-CZ" altLang="cs-CZ" sz="3600" b="1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  <a:defRPr/>
            </a:pP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→  </a:t>
            </a: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PREPARATION OF HEARING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 </a:t>
            </a:r>
            <a:r>
              <a:rPr lang="cs-CZ" altLang="cs-CZ" sz="32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which facts are disputed</a:t>
            </a:r>
          </a:p>
          <a:p>
            <a:pPr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32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summary of evidence</a:t>
            </a:r>
          </a:p>
          <a:p>
            <a:pPr marL="449263" indent="-449263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32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should lead to taking a decision within first (and the only) hearing</a:t>
            </a:r>
          </a:p>
        </p:txBody>
      </p:sp>
    </p:spTree>
    <p:extLst>
      <p:ext uri="{BB962C8B-B14F-4D97-AF65-F5344CB8AC3E}">
        <p14:creationId xmlns="" xmlns:p14="http://schemas.microsoft.com/office/powerpoint/2010/main" val="10459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83547" y="375384"/>
            <a:ext cx="9010685" cy="890389"/>
          </a:xfrm>
        </p:spPr>
        <p:txBody>
          <a:bodyPr>
            <a:normAutofit/>
          </a:bodyPr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ARRANGEMENTS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3979" y="1524000"/>
            <a:ext cx="10892589" cy="467710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20000"/>
              </a:lnSpc>
            </a:pP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Call for written comment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of the defendant (including designation of evidence; § 114a CCP)</a:t>
            </a:r>
          </a:p>
          <a:p>
            <a:pPr>
              <a:lnSpc>
                <a:spcPct val="120000"/>
              </a:lnSpc>
            </a:pPr>
            <a:endParaRPr 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Ruling - call for written commment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of the defendant </a:t>
            </a:r>
            <a:r>
              <a:rPr lang="cs-CZ" sz="2800" b="1" smtClean="0">
                <a:solidFill>
                  <a:schemeClr val="tx2">
                    <a:lumMod val="75000"/>
                  </a:schemeClr>
                </a:solidFill>
              </a:rPr>
              <a:t>under sanction of loosing the case</a:t>
            </a:r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(presumption of admitting the claim; § 114b CCP) </a:t>
            </a:r>
            <a:r>
              <a:rPr lang="cs-CZ" sz="2800" b="1" smtClean="0">
                <a:solidFill>
                  <a:schemeClr val="tx1">
                    <a:lumMod val="75000"/>
                  </a:schemeClr>
                </a:solidFill>
                <a:latin typeface="+mn-lt"/>
              </a:rPr>
              <a:t>→ </a:t>
            </a:r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</a:rPr>
              <a:t>judgement according to this admission </a:t>
            </a:r>
          </a:p>
          <a:p>
            <a:pPr>
              <a:lnSpc>
                <a:spcPct val="120000"/>
              </a:lnSpc>
            </a:pPr>
            <a:endParaRPr lang="cs-CZ" sz="28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cs-CZ" sz="2800" b="1" smtClean="0">
                <a:solidFill>
                  <a:schemeClr val="tx1">
                    <a:lumMod val="75000"/>
                  </a:schemeClr>
                </a:solidFill>
              </a:rPr>
              <a:t>Preliminary hearing </a:t>
            </a:r>
            <a:r>
              <a:rPr lang="cs-CZ" sz="2800" smtClean="0">
                <a:solidFill>
                  <a:schemeClr val="tx1">
                    <a:lumMod val="75000"/>
                  </a:schemeClr>
                </a:solidFill>
              </a:rPr>
              <a:t>(clarifing: procedural conditions, facts of the case; seeking settlement of a dispute; § 114c CCP)</a:t>
            </a:r>
            <a:endParaRPr lang="cs-CZ" sz="2800" dirty="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965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70454" y="1137834"/>
            <a:ext cx="8825658" cy="3329581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MEASURES FOR EXPEDITING THE PROCEEDINGS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08460" y="4746383"/>
            <a:ext cx="8825658" cy="861420"/>
          </a:xfrm>
        </p:spPr>
        <p:txBody>
          <a:bodyPr/>
          <a:lstStyle/>
          <a:p>
            <a:r>
              <a:rPr lang="cs-CZ" smtClean="0"/>
              <a:t>BASIC FACTS AND PURPOSE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97527" y="327821"/>
            <a:ext cx="8537721" cy="78274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accent2"/>
                </a:solidFill>
              </a:rPr>
              <a:t>CONTENTS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1410" y="1177871"/>
            <a:ext cx="9572325" cy="5377911"/>
          </a:xfrm>
        </p:spPr>
        <p:txBody>
          <a:bodyPr>
            <a:normAutofit fontScale="77500" lnSpcReduction="20000"/>
          </a:bodyPr>
          <a:lstStyle/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LEGISLATION</a:t>
            </a:r>
          </a:p>
          <a:p>
            <a:pPr marL="441325" indent="-441325">
              <a:lnSpc>
                <a:spcPct val="110000"/>
              </a:lnSpc>
            </a:pPr>
            <a:endParaRPr lang="cs-CZ" sz="3000" b="1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CONTENTIOUS PROCEEDINGS IN THE COURT OF I. INSTANCE</a:t>
            </a:r>
          </a:p>
          <a:p>
            <a:pPr marL="841375" lvl="1" indent="-441325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COURSE OF THE </a:t>
            </a: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PROCEEDINGS</a:t>
            </a:r>
            <a:endParaRPr lang="cs-CZ" sz="2800" smtClean="0">
              <a:solidFill>
                <a:schemeClr val="tx1">
                  <a:lumMod val="65000"/>
                </a:schemeClr>
              </a:solidFill>
            </a:endParaRPr>
          </a:p>
          <a:p>
            <a:pPr marL="841375" lvl="1" indent="-441325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COMMENCEMENT</a:t>
            </a:r>
          </a:p>
          <a:p>
            <a:pPr marL="841375" lvl="1" indent="-441325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PROCEDURAL CONDITIONS</a:t>
            </a:r>
          </a:p>
          <a:p>
            <a:pPr marL="841375" lvl="1" indent="-441325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HEARING</a:t>
            </a: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449263" indent="-449263">
              <a:lnSpc>
                <a:spcPct val="110000"/>
              </a:lnSpc>
            </a:pPr>
            <a:endParaRPr lang="cs-CZ" sz="3000" b="1" smtClean="0">
              <a:solidFill>
                <a:schemeClr val="tx1">
                  <a:lumMod val="65000"/>
                </a:schemeClr>
              </a:solidFill>
            </a:endParaRPr>
          </a:p>
          <a:p>
            <a:pPr marL="449263" indent="-449263">
              <a:lnSpc>
                <a:spcPct val="110000"/>
              </a:lnSpc>
            </a:pPr>
            <a:r>
              <a:rPr lang="cs-CZ" sz="3000" b="1" smtClean="0">
                <a:solidFill>
                  <a:schemeClr val="tx1">
                    <a:lumMod val="65000"/>
                  </a:schemeClr>
                </a:solidFill>
              </a:rPr>
              <a:t>NON – CONTENTIOUS PROCEEDINGS </a:t>
            </a:r>
          </a:p>
          <a:p>
            <a:pPr marL="849313" lvl="1" indent="-449263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LEGISLATION</a:t>
            </a:r>
          </a:p>
          <a:p>
            <a:pPr marL="849313" lvl="1" indent="-449263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DISTINCTION AND FUNDAMENTAL PRINCIPLES</a:t>
            </a:r>
          </a:p>
          <a:p>
            <a:pPr marL="849313" lvl="1" indent="-449263">
              <a:lnSpc>
                <a:spcPct val="110000"/>
              </a:lnSpc>
              <a:buClr>
                <a:schemeClr val="accent1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TYPES</a:t>
            </a:r>
          </a:p>
          <a:p>
            <a:pPr marL="0" indent="0">
              <a:lnSpc>
                <a:spcPct val="110000"/>
              </a:lnSpc>
              <a:buNone/>
            </a:pPr>
            <a:endParaRPr lang="cs-CZ" sz="3000" smtClean="0">
              <a:solidFill>
                <a:schemeClr val="tx1">
                  <a:lumMod val="6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v"/>
            </a:pP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0798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5421" y="423512"/>
            <a:ext cx="9353985" cy="108289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BASIC FACTS AND PURPOSE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8936" y="1332854"/>
            <a:ext cx="11096785" cy="4868249"/>
          </a:xfrm>
        </p:spPr>
        <p:txBody>
          <a:bodyPr>
            <a:normAutofit/>
          </a:bodyPr>
          <a:lstStyle/>
          <a:p>
            <a:pPr marL="87313" lvl="1" indent="0">
              <a:defRPr/>
            </a:pPr>
            <a:r>
              <a:rPr lang="cs-CZ" altLang="cs-CZ" sz="2800" b="1" smtClean="0">
                <a:solidFill>
                  <a:schemeClr val="tx1">
                    <a:lumMod val="75000"/>
                  </a:schemeClr>
                </a:solidFill>
              </a:rPr>
              <a:t>  </a:t>
            </a: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Introduced by Act No. 7/2009 amending CCP</a:t>
            </a:r>
          </a:p>
          <a:p>
            <a:pPr marL="93663" lvl="1" indent="0">
              <a:defRPr/>
            </a:pP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  </a:t>
            </a:r>
            <a:r>
              <a:rPr lang="cs-CZ" altLang="cs-CZ" sz="2800" b="1" smtClean="0">
                <a:solidFill>
                  <a:schemeClr val="tx2">
                    <a:lumMod val="75000"/>
                  </a:schemeClr>
                </a:solidFill>
              </a:rPr>
              <a:t>Purpose</a:t>
            </a: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 – expediting the proceedings, 	effectivity, procedural economy</a:t>
            </a:r>
          </a:p>
          <a:p>
            <a:pPr marL="457200" lvl="1" indent="0">
              <a:buNone/>
              <a:defRPr/>
            </a:pPr>
            <a:endParaRPr lang="cs-CZ" altLang="cs-CZ" sz="2800" smtClean="0">
              <a:solidFill>
                <a:schemeClr val="tx2">
                  <a:lumMod val="75000"/>
                </a:schemeClr>
              </a:solidFill>
            </a:endParaRPr>
          </a:p>
          <a:p>
            <a:pPr marL="93663" lvl="1" indent="363538">
              <a:defRPr/>
            </a:pP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 Limitation of:</a:t>
            </a:r>
          </a:p>
          <a:p>
            <a:pPr marL="457200" lvl="1" indent="0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altLang="cs-CZ" sz="2800" b="1" smtClean="0">
                <a:solidFill>
                  <a:schemeClr val="tx2">
                    <a:lumMod val="75000"/>
                  </a:schemeClr>
                </a:solidFill>
              </a:rPr>
              <a:t>Statement of the fundamental facts </a:t>
            </a:r>
          </a:p>
          <a:p>
            <a:pPr marL="457200" lvl="1" indent="0">
              <a:buClr>
                <a:schemeClr val="accent1"/>
              </a:buClr>
              <a:buFont typeface="Wingdings" pitchFamily="2" charset="2"/>
              <a:buChar char="v"/>
              <a:defRPr/>
            </a:pP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altLang="cs-CZ" sz="2800" b="1" smtClean="0">
                <a:solidFill>
                  <a:schemeClr val="tx2">
                    <a:lumMod val="75000"/>
                  </a:schemeClr>
                </a:solidFill>
              </a:rPr>
              <a:t>Designation of evidence </a:t>
            </a: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to profof the facts  </a:t>
            </a:r>
          </a:p>
          <a:p>
            <a:pPr marL="457200" lvl="1" indent="0">
              <a:buClr>
                <a:schemeClr val="accent1"/>
              </a:buClr>
              <a:buNone/>
              <a:defRPr/>
            </a:pPr>
            <a:r>
              <a:rPr lang="cs-CZ" altLang="cs-CZ" sz="2800" smtClean="0">
                <a:solidFill>
                  <a:schemeClr val="tx2">
                    <a:lumMod val="75000"/>
                  </a:schemeClr>
                </a:solidFill>
              </a:rPr>
              <a:t>Untill the end of the first hearing (preliminary hearing) - § 118b CCP</a:t>
            </a:r>
          </a:p>
        </p:txBody>
      </p:sp>
    </p:spTree>
    <p:extLst>
      <p:ext uri="{BB962C8B-B14F-4D97-AF65-F5344CB8AC3E}">
        <p14:creationId xmlns="" xmlns:p14="http://schemas.microsoft.com/office/powerpoint/2010/main" val="310351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1170454" y="1137834"/>
            <a:ext cx="8825658" cy="3329581"/>
          </a:xfrm>
        </p:spPr>
        <p:txBody>
          <a:bodyPr/>
          <a:lstStyle/>
          <a:p>
            <a:r>
              <a:rPr lang="cs-CZ" b="1" smtClean="0">
                <a:solidFill>
                  <a:schemeClr val="accent2"/>
                </a:solidFill>
              </a:rPr>
              <a:t>HEARING</a:t>
            </a:r>
            <a:endParaRPr lang="cs-CZ" b="1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317356" y="4746383"/>
            <a:ext cx="8616762" cy="861420"/>
          </a:xfrm>
        </p:spPr>
        <p:txBody>
          <a:bodyPr/>
          <a:lstStyle/>
          <a:p>
            <a:r>
              <a:rPr lang="cs-CZ" smtClean="0"/>
              <a:t>BASIC FACTS</a:t>
            </a:r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6276" y="147287"/>
            <a:ext cx="9527406" cy="871888"/>
          </a:xfrm>
        </p:spPr>
        <p:txBody>
          <a:bodyPr/>
          <a:lstStyle/>
          <a:p>
            <a:pPr algn="ctr"/>
            <a:r>
              <a:rPr lang="cs-CZ" sz="4800" b="1" smtClean="0">
                <a:solidFill>
                  <a:schemeClr val="accent2"/>
                </a:solidFill>
              </a:rPr>
              <a:t>THE BASIC FACTS</a:t>
            </a:r>
            <a:endParaRPr lang="cs-CZ" sz="48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2921" y="1177870"/>
            <a:ext cx="10982635" cy="501871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  <a:defRPr/>
            </a:pP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General rule </a:t>
            </a: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- hearing takes place in every case (exemptions – agreement of the parties - § 115a  CCP)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 Hearing is</a:t>
            </a: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public </a:t>
            </a: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(exepmtions - § 116 CCP)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3600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 </a:t>
            </a: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Basic rules </a:t>
            </a: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for course of hearing - § 118 CCP</a:t>
            </a:r>
            <a:endParaRPr lang="cs-CZ" altLang="cs-CZ" sz="620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 Clarification of the </a:t>
            </a: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fundamental facts </a:t>
            </a: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(matter of fact, matter of dispute)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 Carrying out </a:t>
            </a: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the evidence </a:t>
            </a:r>
          </a:p>
          <a:p>
            <a:pPr>
              <a:lnSpc>
                <a:spcPct val="120000"/>
              </a:lnSpc>
              <a:defRPr/>
            </a:pPr>
            <a:r>
              <a:rPr lang="cs-CZ" altLang="cs-CZ" sz="36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Advice </a:t>
            </a:r>
            <a:r>
              <a:rPr lang="cs-CZ" altLang="cs-CZ" sz="3600" smtClean="0">
                <a:solidFill>
                  <a:schemeClr val="tx2">
                    <a:lumMod val="75000"/>
                  </a:schemeClr>
                </a:solidFill>
              </a:rPr>
              <a:t>concerning legal qualification of the case, limitations according to § 118a CCP (statement and evidence obligation)</a:t>
            </a:r>
          </a:p>
          <a:p>
            <a:pPr>
              <a:lnSpc>
                <a:spcPct val="120000"/>
              </a:lnSpc>
              <a:defRPr/>
            </a:pPr>
            <a:endParaRPr lang="en-US" altLang="cs-CZ" sz="6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0086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66775" y="1447800"/>
            <a:ext cx="9113838" cy="2314575"/>
          </a:xfrm>
        </p:spPr>
        <p:txBody>
          <a:bodyPr/>
          <a:lstStyle/>
          <a:p>
            <a:r>
              <a:rPr lang="cs-CZ" sz="6000" b="1" smtClean="0">
                <a:solidFill>
                  <a:schemeClr val="accent2"/>
                </a:solidFill>
              </a:rPr>
              <a:t>NON - CONTENTIOUS PROCEEDINGS</a:t>
            </a:r>
            <a:endParaRPr lang="cs-CZ" sz="60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cs-CZ" smtClean="0"/>
              <a:t>LEGISLATION, DISTINCTION BETWEEN CONTENTIOUS AND NON – CONTENTIOUS PROCEEDINGS, FUNDAMENTAL PRINCIPLES, COMMENCEMENT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771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sz="5400" b="1" smtClean="0">
                <a:solidFill>
                  <a:schemeClr val="accent2"/>
                </a:solidFill>
              </a:rPr>
              <a:t>LEGISLATION </a:t>
            </a:r>
            <a:endParaRPr lang="cs-CZ" sz="5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4434" y="1642820"/>
            <a:ext cx="10879810" cy="4546407"/>
          </a:xfrm>
        </p:spPr>
        <p:txBody>
          <a:bodyPr>
            <a:normAutofit/>
          </a:bodyPr>
          <a:lstStyle/>
          <a:p>
            <a:endParaRPr lang="cs-CZ" altLang="cs-CZ" sz="24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992188" indent="-992188">
              <a:tabLst>
                <a:tab pos="992188" algn="l"/>
              </a:tabLst>
            </a:pPr>
            <a:r>
              <a:rPr lang="cs-CZ" altLang="cs-CZ" sz="4000" i="1" smtClean="0">
                <a:solidFill>
                  <a:schemeClr val="tx2">
                    <a:lumMod val="75000"/>
                  </a:schemeClr>
                </a:solidFill>
              </a:rPr>
              <a:t>Lex specialis </a:t>
            </a:r>
            <a:r>
              <a:rPr lang="cs-CZ" alt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- Act on Special Proceedings </a:t>
            </a:r>
            <a:r>
              <a:rPr lang="cs-CZ" altLang="cs-CZ" sz="4000" smtClean="0">
                <a:solidFill>
                  <a:schemeClr val="tx2">
                    <a:lumMod val="75000"/>
                  </a:schemeClr>
                </a:solidFill>
              </a:rPr>
              <a:t>(No. 292/2013 Coll.) </a:t>
            </a: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 marL="992188" indent="-992188"/>
            <a:r>
              <a:rPr lang="cs-CZ" altLang="cs-CZ" sz="4000" i="1" smtClean="0">
                <a:solidFill>
                  <a:schemeClr val="tx2">
                    <a:lumMod val="75000"/>
                  </a:schemeClr>
                </a:solidFill>
              </a:rPr>
              <a:t>Lex generalis </a:t>
            </a:r>
            <a:r>
              <a:rPr lang="cs-CZ" altLang="cs-CZ" sz="4000" smtClean="0">
                <a:solidFill>
                  <a:schemeClr val="tx2">
                    <a:lumMod val="75000"/>
                  </a:schemeClr>
                </a:solidFill>
              </a:rPr>
              <a:t>(subsidiarity) – </a:t>
            </a:r>
            <a:r>
              <a:rPr lang="cs-CZ" altLang="cs-CZ" sz="40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Code of Civil Procedure</a:t>
            </a: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b="1" smtClean="0">
                <a:solidFill>
                  <a:schemeClr val="accent2"/>
                </a:solidFill>
              </a:rPr>
              <a:t>DISTINCTION AND FUNDAMENTAL PRINCIPLES</a:t>
            </a:r>
            <a:endParaRPr lang="cs-CZ" sz="36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576368" y="1800489"/>
            <a:ext cx="4396338" cy="841248"/>
          </a:xfrm>
        </p:spPr>
        <p:txBody>
          <a:bodyPr/>
          <a:lstStyle/>
          <a:p>
            <a:endParaRPr lang="cs-CZ" sz="24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b="1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sz="24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Contentious Proceedings</a:t>
            </a:r>
          </a:p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	 </a:t>
            </a:r>
            <a:endParaRPr lang="cs-CZ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73438" y="2510725"/>
            <a:ext cx="5253926" cy="3745612"/>
          </a:xfrm>
        </p:spPr>
        <p:txBody>
          <a:bodyPr>
            <a:normAutofit lnSpcReduction="10000"/>
          </a:bodyPr>
          <a:lstStyle/>
          <a:p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Dispute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 between two parties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plaintiff 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defendant</a:t>
            </a:r>
          </a:p>
          <a:p>
            <a:pPr marL="457200" lvl="1" indent="0">
              <a:buClr>
                <a:schemeClr val="accent2"/>
              </a:buClr>
              <a:buNone/>
            </a:pPr>
            <a:endParaRPr lang="cs-CZ" sz="240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Principle of autonomy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/ free disposition with action, suit, claim</a:t>
            </a:r>
            <a:endParaRPr lang="cs-CZ" sz="2800">
              <a:solidFill>
                <a:schemeClr val="tx2">
                  <a:lumMod val="75000"/>
                </a:schemeClr>
              </a:solidFill>
            </a:endParaRPr>
          </a:p>
          <a:p>
            <a:endParaRPr lang="cs-CZ" smtClean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837169" y="1689845"/>
            <a:ext cx="5610913" cy="576262"/>
          </a:xfrm>
        </p:spPr>
        <p:txBody>
          <a:bodyPr/>
          <a:lstStyle/>
          <a:p>
            <a:pPr algn="ctr"/>
            <a:r>
              <a:rPr lang="cs-CZ" b="1">
                <a:solidFill>
                  <a:schemeClr val="bg2">
                    <a:lumMod val="60000"/>
                    <a:lumOff val="40000"/>
                  </a:schemeClr>
                </a:solidFill>
              </a:rPr>
              <a:t>Non – Contentious Proceedings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89356" y="2603715"/>
            <a:ext cx="5966847" cy="3952067"/>
          </a:xfrm>
        </p:spPr>
        <p:txBody>
          <a:bodyPr>
            <a:normAutofit/>
          </a:bodyPr>
          <a:lstStyle/>
          <a:p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Protection of rights and modification of legal relationships among participants</a:t>
            </a:r>
          </a:p>
          <a:p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Group of participants 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applicant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who´s rights might be affected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who is called by the law</a:t>
            </a:r>
          </a:p>
          <a:p>
            <a:pPr lvl="1">
              <a:buClr>
                <a:schemeClr val="accent2"/>
              </a:buClr>
              <a:buFont typeface="Wingdings" panose="05000000000000000000" pitchFamily="2" charset="2"/>
              <a:buChar char="v"/>
            </a:pPr>
            <a:endParaRPr lang="cs-CZ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DISTINCTION AND FUNDAMENTAL PRINCIPLES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1"/>
          </p:nvPr>
        </p:nvSpPr>
        <p:spPr>
          <a:xfrm>
            <a:off x="483379" y="2125954"/>
            <a:ext cx="4396338" cy="841248"/>
          </a:xfrm>
        </p:spPr>
        <p:txBody>
          <a:bodyPr/>
          <a:lstStyle/>
          <a:p>
            <a:endParaRPr lang="cs-CZ" sz="24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b="1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sz="24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Contentious Proceedings</a:t>
            </a:r>
          </a:p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	 </a:t>
            </a:r>
            <a:endParaRPr lang="cs-CZ" sz="24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50930" y="2495226"/>
            <a:ext cx="5176434" cy="3761111"/>
          </a:xfrm>
        </p:spPr>
        <p:txBody>
          <a:bodyPr>
            <a:normAutofit/>
          </a:bodyPr>
          <a:lstStyle/>
          <a:p>
            <a:endParaRPr lang="cs-CZ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Evidence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(duty and burden of proof)</a:t>
            </a:r>
          </a:p>
          <a:p>
            <a:pPr>
              <a:buNone/>
            </a:pPr>
            <a:endParaRPr lang="cs-CZ" sz="360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Decision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(decalartory) 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899161" y="1953316"/>
            <a:ext cx="5610913" cy="576262"/>
          </a:xfrm>
        </p:spPr>
        <p:txBody>
          <a:bodyPr/>
          <a:lstStyle/>
          <a:p>
            <a:pPr algn="ctr"/>
            <a:r>
              <a:rPr lang="cs-CZ" b="1">
                <a:solidFill>
                  <a:schemeClr val="bg2">
                    <a:lumMod val="60000"/>
                    <a:lumOff val="40000"/>
                  </a:schemeClr>
                </a:solidFill>
              </a:rPr>
              <a:t>Non – Contentious Proceedings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982347" y="2789695"/>
            <a:ext cx="5873856" cy="3766087"/>
          </a:xfrm>
        </p:spPr>
        <p:txBody>
          <a:bodyPr>
            <a:noAutofit/>
          </a:bodyPr>
          <a:lstStyle/>
          <a:p>
            <a:r>
              <a:rPr 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Court intervention </a:t>
            </a:r>
            <a:r>
              <a:rPr lang="cs-CZ" sz="220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cs-CZ" sz="2200" i="1" smtClean="0">
                <a:solidFill>
                  <a:schemeClr val="tx2">
                    <a:lumMod val="75000"/>
                  </a:schemeClr>
                </a:solidFill>
              </a:rPr>
              <a:t>ex offo </a:t>
            </a:r>
            <a:r>
              <a:rPr lang="cs-CZ" sz="2200" smtClean="0">
                <a:solidFill>
                  <a:schemeClr val="tx2">
                    <a:lumMod val="75000"/>
                  </a:schemeClr>
                </a:solidFill>
              </a:rPr>
              <a:t>commencement, investigation of the basic facts, no burden of proof..)</a:t>
            </a:r>
          </a:p>
          <a:p>
            <a:endParaRPr lang="cs-CZ" sz="22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Limitation of participants´ autonomy</a:t>
            </a:r>
          </a:p>
          <a:p>
            <a:endParaRPr lang="cs-CZ" sz="22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r>
              <a:rPr lang="cs-CZ" sz="2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Decision </a:t>
            </a:r>
            <a:r>
              <a:rPr lang="cs-CZ" sz="2200" smtClean="0">
                <a:solidFill>
                  <a:schemeClr val="tx2">
                    <a:lumMod val="75000"/>
                  </a:schemeClr>
                </a:solidFill>
              </a:rPr>
              <a:t>(termination/changes/establishiment of legal relations)</a:t>
            </a:r>
            <a:endParaRPr lang="cs-CZ" sz="220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9397" y="486888"/>
            <a:ext cx="9470009" cy="1019518"/>
          </a:xfrm>
        </p:spPr>
        <p:txBody>
          <a:bodyPr/>
          <a:lstStyle/>
          <a:p>
            <a:pPr algn="ctr"/>
            <a:r>
              <a:rPr lang="cs-CZ" sz="5400" b="1" smtClean="0">
                <a:solidFill>
                  <a:schemeClr val="accent2"/>
                </a:solidFill>
              </a:rPr>
              <a:t>TYPES</a:t>
            </a:r>
            <a:endParaRPr lang="cs-CZ" sz="5400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4914" y="1379350"/>
            <a:ext cx="10709329" cy="4809878"/>
          </a:xfrm>
        </p:spPr>
        <p:txBody>
          <a:bodyPr>
            <a:normAutofit fontScale="77500" lnSpcReduction="20000"/>
          </a:bodyPr>
          <a:lstStyle/>
          <a:p>
            <a:endParaRPr lang="cs-CZ" altLang="cs-CZ" sz="24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992188" indent="-992188">
              <a:tabLst>
                <a:tab pos="992188" algn="l"/>
              </a:tabLst>
            </a:pPr>
            <a:r>
              <a:rPr lang="cs-CZ" altLang="cs-CZ" sz="4000" smtClean="0">
                <a:solidFill>
                  <a:schemeClr val="tx2">
                    <a:lumMod val="75000"/>
                  </a:schemeClr>
                </a:solidFill>
              </a:rPr>
              <a:t>Listed in § 2 SPA: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Selected issues concerning legal persons 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Detention proceedings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Inheritance proceedungs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Marital and registered partnerhis cases 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Cases concerning minors 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Adoptions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Establishing parenthood</a:t>
            </a:r>
          </a:p>
          <a:p>
            <a:pPr marL="1392238" lvl="1" indent="-992188">
              <a:buClr>
                <a:schemeClr val="accent1"/>
              </a:buClr>
              <a:buFont typeface="Wingdings" pitchFamily="2" charset="2"/>
              <a:buChar char="v"/>
              <a:tabLst>
                <a:tab pos="992188" algn="l"/>
              </a:tabLst>
            </a:pPr>
            <a:r>
              <a:rPr lang="cs-CZ" altLang="cs-CZ" sz="3800" smtClean="0">
                <a:solidFill>
                  <a:schemeClr val="tx2">
                    <a:lumMod val="75000"/>
                  </a:schemeClr>
                </a:solidFill>
              </a:rPr>
              <a:t>Etc.</a:t>
            </a: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buNone/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defRPr/>
            </a:pPr>
            <a:endParaRPr lang="en-US" sz="2400" smtClean="0">
              <a:solidFill>
                <a:schemeClr val="tx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81016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19397" y="1876301"/>
            <a:ext cx="9161217" cy="1293619"/>
          </a:xfrm>
        </p:spPr>
        <p:txBody>
          <a:bodyPr/>
          <a:lstStyle/>
          <a:p>
            <a:r>
              <a:rPr lang="cs-CZ" b="1" smtClean="0">
                <a:solidFill>
                  <a:schemeClr val="accent1"/>
                </a:solidFill>
              </a:rPr>
              <a:t>THANK YOU</a:t>
            </a:r>
            <a:endParaRPr lang="cs-CZ" b="1" dirty="0">
              <a:solidFill>
                <a:schemeClr val="accent1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>
          <a:xfrm>
            <a:off x="819398" y="3811979"/>
            <a:ext cx="9161216" cy="1825802"/>
          </a:xfrm>
        </p:spPr>
        <p:txBody>
          <a:bodyPr/>
          <a:lstStyle/>
          <a:p>
            <a:r>
              <a:rPr lang="cs-CZ" dirty="0" smtClean="0"/>
              <a:t>ANNA.ZEMANDLOVA@LAW.MUNI.CZ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1871497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33829" y="420413"/>
            <a:ext cx="9717006" cy="929415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LEGISLATION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0704" y="1349828"/>
            <a:ext cx="8990130" cy="4851275"/>
          </a:xfrm>
        </p:spPr>
        <p:txBody>
          <a:bodyPr>
            <a:normAutofit/>
          </a:bodyPr>
          <a:lstStyle/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Code of Civil Procedure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(No. 99/1963 Coll.) – „CCP“</a:t>
            </a:r>
          </a:p>
          <a:p>
            <a:endParaRPr lang="cs-CZ" altLang="cs-CZ" sz="2400" b="1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alt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Special Proceedings Act </a:t>
            </a:r>
            <a:r>
              <a:rPr lang="cs-CZ" altLang="cs-CZ" sz="2400" smtClean="0">
                <a:solidFill>
                  <a:schemeClr val="tx2">
                    <a:lumMod val="75000"/>
                  </a:schemeClr>
                </a:solidFill>
              </a:rPr>
              <a:t>(No. 292/2013 Coll.) „SPA“</a:t>
            </a:r>
          </a:p>
          <a:p>
            <a:endParaRPr lang="cs-CZ" sz="2400" b="1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Act on Courts and Judges </a:t>
            </a:r>
            <a:r>
              <a:rPr lang="cs-CZ" sz="2400" smtClean="0">
                <a:solidFill>
                  <a:schemeClr val="tx2">
                    <a:lumMod val="75000"/>
                  </a:schemeClr>
                </a:solidFill>
              </a:rPr>
              <a:t>(No. 6/2002 Coll.)</a:t>
            </a:r>
          </a:p>
          <a:p>
            <a:endParaRPr lang="cs-CZ" altLang="cs-CZ" sz="2400" b="1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cs-CZ" alt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Act </a:t>
            </a:r>
            <a:r>
              <a:rPr lang="cs-CZ" altLang="cs-CZ" sz="2400" b="1">
                <a:solidFill>
                  <a:schemeClr val="bg2">
                    <a:lumMod val="60000"/>
                    <a:lumOff val="40000"/>
                  </a:schemeClr>
                </a:solidFill>
              </a:rPr>
              <a:t>on Procedure </a:t>
            </a:r>
            <a:r>
              <a:rPr lang="cs-CZ" altLang="cs-CZ" sz="24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in District and County Courts </a:t>
            </a:r>
            <a:r>
              <a:rPr lang="cs-CZ" altLang="cs-CZ" sz="2400">
                <a:solidFill>
                  <a:schemeClr val="tx2">
                    <a:lumMod val="75000"/>
                  </a:schemeClr>
                </a:solidFill>
              </a:rPr>
              <a:t>(No. 90/1995 Coll.) </a:t>
            </a:r>
            <a:endParaRPr lang="cs-CZ" altLang="cs-CZ" sz="240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7769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866775" y="1447800"/>
            <a:ext cx="9113838" cy="2314575"/>
          </a:xfrm>
        </p:spPr>
        <p:txBody>
          <a:bodyPr/>
          <a:lstStyle/>
          <a:p>
            <a:r>
              <a:rPr lang="cs-CZ" sz="6000" b="1" smtClean="0">
                <a:solidFill>
                  <a:schemeClr val="accent2"/>
                </a:solidFill>
              </a:rPr>
              <a:t>CONTENTIOUS PROCEEDINGS IN THE COURT OF I. INSTANCE</a:t>
            </a:r>
            <a:endParaRPr lang="cs-CZ" sz="60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Cource of the proceedings, Commencement, procedural CONDITIONS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771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COURSE OF THE PROCEEDINGS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38386" y="1394848"/>
            <a:ext cx="9011467" cy="4853552"/>
          </a:xfrm>
        </p:spPr>
        <p:txBody>
          <a:bodyPr>
            <a:normAutofit fontScale="92500" lnSpcReduction="20000"/>
          </a:bodyPr>
          <a:lstStyle/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ACTION </a:t>
            </a:r>
            <a:r>
              <a:rPr lang="cs-CZ" sz="36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(commencement of the  proceedings) →</a:t>
            </a:r>
            <a:r>
              <a:rPr lang="cs-CZ" sz="3600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 </a:t>
            </a:r>
          </a:p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PROCEDURAL CONDITIONS → </a:t>
            </a:r>
          </a:p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CORRECTION </a:t>
            </a:r>
            <a:r>
              <a:rPr lang="cs-CZ" sz="3600" smtClean="0">
                <a:solidFill>
                  <a:schemeClr val="tx2">
                    <a:lumMod val="75000"/>
                  </a:schemeClr>
                </a:solidFill>
                <a:latin typeface="+mn-lt"/>
              </a:rPr>
              <a:t>of action </a:t>
            </a:r>
            <a:r>
              <a:rPr lang="cs-CZ" sz="3600" b="1" smtClean="0">
                <a:solidFill>
                  <a:schemeClr val="tx2">
                    <a:lumMod val="75000"/>
                  </a:schemeClr>
                </a:solidFill>
              </a:rPr>
              <a:t>→ </a:t>
            </a:r>
          </a:p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</a:rPr>
              <a:t>COMMENT </a:t>
            </a:r>
            <a:r>
              <a:rPr lang="cs-CZ" sz="3600" smtClean="0">
                <a:solidFill>
                  <a:schemeClr val="tx2">
                    <a:lumMod val="75000"/>
                  </a:schemeClr>
                </a:solidFill>
              </a:rPr>
              <a:t>of defendant on action </a:t>
            </a:r>
            <a:r>
              <a:rPr lang="cs-CZ" sz="3600" b="1" smtClean="0">
                <a:solidFill>
                  <a:schemeClr val="tx2">
                    <a:lumMod val="75000"/>
                  </a:schemeClr>
                </a:solidFill>
              </a:rPr>
              <a:t>→ </a:t>
            </a:r>
          </a:p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</a:rPr>
              <a:t>PREPARING OF HEARING → </a:t>
            </a:r>
          </a:p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</a:rPr>
              <a:t>HEARING → </a:t>
            </a:r>
          </a:p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</a:rPr>
              <a:t>EVIDENCE → </a:t>
            </a:r>
          </a:p>
          <a:p>
            <a:pPr marL="542925" indent="-542925">
              <a:buSzPct val="100000"/>
              <a:buFont typeface="+mj-lt"/>
              <a:buAutoNum type="arabicPeriod"/>
            </a:pPr>
            <a:r>
              <a:rPr lang="cs-CZ" sz="3600" b="1" smtClean="0">
                <a:solidFill>
                  <a:schemeClr val="tx2">
                    <a:lumMod val="75000"/>
                  </a:schemeClr>
                </a:solidFill>
              </a:rPr>
              <a:t>DECISION.</a:t>
            </a:r>
            <a:endParaRPr lang="cs-CZ" smtClean="0">
              <a:solidFill>
                <a:schemeClr val="tx1">
                  <a:lumMod val="85000"/>
                </a:schemeClr>
              </a:solidFill>
            </a:endParaRPr>
          </a:p>
          <a:p>
            <a:pPr lvl="1">
              <a:buNone/>
            </a:pPr>
            <a:endParaRPr lang="cs-CZ">
              <a:solidFill>
                <a:schemeClr val="tx1">
                  <a:lumMod val="85000"/>
                </a:schemeClr>
              </a:solidFill>
            </a:endParaRPr>
          </a:p>
          <a:p>
            <a:endParaRPr lang="cs-CZ" smtClean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4294967295"/>
          </p:nvPr>
        </p:nvSpPr>
        <p:spPr>
          <a:xfrm>
            <a:off x="0" y="1257300"/>
            <a:ext cx="4862513" cy="841375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96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PRIOR TO COMMENCEMENT OF THE PROCEEDINGS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914400" y="1999280"/>
            <a:ext cx="9135453" cy="4249119"/>
          </a:xfrm>
        </p:spPr>
        <p:txBody>
          <a:bodyPr>
            <a:normAutofit fontScale="92500"/>
          </a:bodyPr>
          <a:lstStyle/>
          <a:p>
            <a:pPr marL="542925" indent="-542925">
              <a:buSzPct val="100000"/>
              <a:buNone/>
            </a:pPr>
            <a:endParaRPr lang="cs-CZ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Settlement proceedings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(settlement of the conflict, agreement approval) - § 67 – 69 CCP</a:t>
            </a:r>
          </a:p>
          <a:p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Preliminary measures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(temporary regulation of relationships, examination of judgement is endangered) - § 74 – 77a CCP</a:t>
            </a:r>
          </a:p>
          <a:p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Securing of evidence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(later cannot be carried out) - § 78 – 78g CCP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4294967295"/>
          </p:nvPr>
        </p:nvSpPr>
        <p:spPr>
          <a:xfrm>
            <a:off x="0" y="1257300"/>
            <a:ext cx="4862513" cy="841375"/>
          </a:xfrm>
        </p:spPr>
        <p:txBody>
          <a:bodyPr>
            <a:normAutofit/>
          </a:bodyPr>
          <a:lstStyle/>
          <a:p>
            <a:pPr>
              <a:buNone/>
            </a:pPr>
            <a:endParaRPr lang="cs-CZ" sz="2800" b="1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96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773786" y="1525292"/>
            <a:ext cx="9113838" cy="2314575"/>
          </a:xfrm>
        </p:spPr>
        <p:txBody>
          <a:bodyPr/>
          <a:lstStyle/>
          <a:p>
            <a:r>
              <a:rPr lang="cs-CZ" sz="6000" b="1" smtClean="0">
                <a:solidFill>
                  <a:schemeClr val="accent2"/>
                </a:solidFill>
              </a:rPr>
              <a:t>COMMENCEMENT OF THE PROCEEDINGS</a:t>
            </a:r>
            <a:endParaRPr lang="cs-CZ" sz="6000" b="1" dirty="0">
              <a:solidFill>
                <a:schemeClr val="accent2"/>
              </a:solidFill>
            </a:endParaRP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ACTION, GENERAL AND SPECIAL REQUISITES</a:t>
            </a:r>
            <a:endParaRPr lang="cs-CZ" dirty="0"/>
          </a:p>
        </p:txBody>
      </p:sp>
    </p:spTree>
    <p:extLst>
      <p:ext uri="{BB962C8B-B14F-4D97-AF65-F5344CB8AC3E}">
        <p14:creationId xmlns="" xmlns:p14="http://schemas.microsoft.com/office/powerpoint/2010/main" val="2677117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COMMENCEMENT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1053886" y="1627322"/>
            <a:ext cx="8995968" cy="4621077"/>
          </a:xfrm>
        </p:spPr>
        <p:txBody>
          <a:bodyPr>
            <a:normAutofit/>
          </a:bodyPr>
          <a:lstStyle/>
          <a:p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Action</a:t>
            </a:r>
            <a:r>
              <a:rPr lang="cs-CZ" sz="3200" smtClean="0">
                <a:solidFill>
                  <a:schemeClr val="tx1">
                    <a:lumMod val="85000"/>
                  </a:schemeClr>
                </a:solidFill>
              </a:rPr>
              <a:t> </a:t>
            </a:r>
            <a:r>
              <a:rPr lang="cs-CZ" sz="3200" smtClean="0">
                <a:solidFill>
                  <a:schemeClr val="tx2">
                    <a:lumMod val="75000"/>
                  </a:schemeClr>
                </a:solidFill>
              </a:rPr>
              <a:t>(principle of autonomy/free disposition)</a:t>
            </a:r>
          </a:p>
          <a:p>
            <a:endParaRPr lang="cs-CZ" sz="3200" smtClean="0">
              <a:solidFill>
                <a:schemeClr val="tx1">
                  <a:lumMod val="85000"/>
                </a:schemeClr>
              </a:solidFill>
            </a:endParaRPr>
          </a:p>
          <a:p>
            <a:r>
              <a:rPr lang="cs-CZ" sz="32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Essentials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 General - § 42 CCP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 Special - § 79 (1) CCP</a:t>
            </a:r>
          </a:p>
          <a:p>
            <a:pPr lvl="1"/>
            <a:endParaRPr lang="cs-CZ" smtClean="0">
              <a:solidFill>
                <a:schemeClr val="tx1">
                  <a:lumMod val="85000"/>
                </a:schemeClr>
              </a:solidFill>
            </a:endParaRPr>
          </a:p>
          <a:p>
            <a:pPr>
              <a:buNone/>
            </a:pPr>
            <a:endParaRPr lang="cs-CZ" smtClean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idx="4294967295"/>
          </p:nvPr>
        </p:nvSpPr>
        <p:spPr>
          <a:xfrm>
            <a:off x="0" y="1257300"/>
            <a:ext cx="4862513" cy="841375"/>
          </a:xfrm>
        </p:spPr>
        <p:txBody>
          <a:bodyPr>
            <a:normAutofit/>
          </a:bodyPr>
          <a:lstStyle/>
          <a:p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sz="2800" b="1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algn="ctr"/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endParaRPr lang="cs-CZ" sz="2800" b="1" dirty="0">
              <a:solidFill>
                <a:schemeClr val="bg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294967295"/>
          </p:nvPr>
        </p:nvSpPr>
        <p:spPr>
          <a:xfrm>
            <a:off x="7324725" y="2401888"/>
            <a:ext cx="4867275" cy="3854450"/>
          </a:xfrm>
        </p:spPr>
        <p:txBody>
          <a:bodyPr/>
          <a:lstStyle/>
          <a:p>
            <a:endParaRPr lang="cs-CZ" i="1">
              <a:solidFill>
                <a:schemeClr val="tx1">
                  <a:lumMod val="85000"/>
                </a:schemeClr>
              </a:solidFill>
            </a:endParaRPr>
          </a:p>
          <a:p>
            <a:pPr marL="0" indent="0">
              <a:buNone/>
            </a:pPr>
            <a:endParaRPr lang="cs-CZ">
              <a:solidFill>
                <a:schemeClr val="tx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4964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4915" y="291452"/>
            <a:ext cx="9376475" cy="782744"/>
          </a:xfrm>
        </p:spPr>
        <p:txBody>
          <a:bodyPr/>
          <a:lstStyle/>
          <a:p>
            <a:pPr algn="ctr"/>
            <a:r>
              <a:rPr lang="cs-CZ" b="1" smtClean="0">
                <a:solidFill>
                  <a:schemeClr val="accent2"/>
                </a:solidFill>
              </a:rPr>
              <a:t>ESSENTIALS I</a:t>
            </a:r>
            <a:endParaRPr lang="cs-CZ" b="1" dirty="0">
              <a:solidFill>
                <a:schemeClr val="accent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9417" y="1115878"/>
            <a:ext cx="9634318" cy="5377911"/>
          </a:xfrm>
        </p:spPr>
        <p:txBody>
          <a:bodyPr>
            <a:normAutofit lnSpcReduction="10000"/>
          </a:bodyPr>
          <a:lstStyle/>
          <a:p>
            <a:pPr marL="441325" lvl="1" indent="-441325">
              <a:lnSpc>
                <a:spcPct val="110000"/>
              </a:lnSpc>
              <a:buNone/>
            </a:pPr>
            <a:r>
              <a:rPr lang="cs-CZ" sz="2800" b="1" smtClean="0">
                <a:solidFill>
                  <a:schemeClr val="tx2">
                    <a:lumMod val="75000"/>
                  </a:schemeClr>
                </a:solidFill>
              </a:rPr>
              <a:t>GENERAL</a:t>
            </a:r>
          </a:p>
          <a:p>
            <a:pPr marL="441325" lvl="1" indent="-441325">
              <a:lnSpc>
                <a:spcPct val="110000"/>
              </a:lnSpc>
            </a:pPr>
            <a:endParaRPr lang="cs-CZ" sz="2800" b="1" smtClean="0">
              <a:solidFill>
                <a:schemeClr val="bg2">
                  <a:lumMod val="60000"/>
                  <a:lumOff val="40000"/>
                </a:schemeClr>
              </a:solidFill>
            </a:endParaRPr>
          </a:p>
          <a:p>
            <a:pPr marL="441325" lvl="1" indent="-441325">
              <a:lnSpc>
                <a:spcPct val="110000"/>
              </a:lnSpc>
            </a:pPr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Form</a:t>
            </a:r>
            <a:r>
              <a:rPr lang="cs-CZ" sz="2800" smtClean="0">
                <a:solidFill>
                  <a:schemeClr val="tx1">
                    <a:lumMod val="65000"/>
                  </a:schemeClr>
                </a:solidFill>
              </a:rPr>
              <a:t> (written: </a:t>
            </a: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electronic, personally written, by fax) - § 42 (1 – 3) CCP</a:t>
            </a:r>
          </a:p>
          <a:p>
            <a:pPr marL="441325" lvl="1" indent="-441325">
              <a:lnSpc>
                <a:spcPct val="110000"/>
              </a:lnSpc>
            </a:pPr>
            <a:endParaRPr lang="cs-CZ" sz="2600" b="1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lvl="1" indent="-441325">
              <a:lnSpc>
                <a:spcPct val="110000"/>
              </a:lnSpc>
            </a:pPr>
            <a:r>
              <a:rPr lang="cs-CZ" sz="2800" b="1" smtClean="0">
                <a:solidFill>
                  <a:schemeClr val="bg2">
                    <a:lumMod val="60000"/>
                    <a:lumOff val="40000"/>
                  </a:schemeClr>
                </a:solidFill>
              </a:rPr>
              <a:t>Content</a:t>
            </a:r>
            <a:r>
              <a:rPr lang="cs-CZ" sz="2800" b="1" smtClean="0">
                <a:solidFill>
                  <a:srgbClr val="FFC000"/>
                </a:solidFill>
              </a:rPr>
              <a:t>  </a:t>
            </a:r>
            <a:r>
              <a:rPr lang="cs-CZ" sz="2800" smtClean="0">
                <a:solidFill>
                  <a:schemeClr val="tx2">
                    <a:lumMod val="75000"/>
                  </a:schemeClr>
                </a:solidFill>
              </a:rPr>
              <a:t>(§ 42 /4/ CCP)</a:t>
            </a:r>
          </a:p>
          <a:p>
            <a:pPr marL="1257300" lvl="2" indent="-457200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to which court</a:t>
            </a:r>
          </a:p>
          <a:p>
            <a:pPr marL="1257300" lvl="2" indent="-457200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by whom </a:t>
            </a:r>
          </a:p>
          <a:p>
            <a:pPr marL="1257300" lvl="2" indent="-457200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in what matter and for which purpose</a:t>
            </a:r>
          </a:p>
          <a:p>
            <a:pPr marL="1257300" lvl="2" indent="-457200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r>
              <a:rPr lang="cs-CZ" sz="2600" smtClean="0">
                <a:solidFill>
                  <a:schemeClr val="tx1">
                    <a:lumMod val="65000"/>
                  </a:schemeClr>
                </a:solidFill>
              </a:rPr>
              <a:t>date, signature</a:t>
            </a:r>
          </a:p>
          <a:p>
            <a:pPr marL="1257300" lvl="2" indent="-457200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v"/>
            </a:pPr>
            <a:endParaRPr lang="cs-CZ" sz="2600" smtClean="0">
              <a:solidFill>
                <a:schemeClr val="tx1">
                  <a:lumMod val="65000"/>
                </a:schemeClr>
              </a:solidFill>
            </a:endParaRPr>
          </a:p>
          <a:p>
            <a:pPr marL="1241425" lvl="2" indent="-441325">
              <a:lnSpc>
                <a:spcPct val="110000"/>
              </a:lnSpc>
              <a:buClr>
                <a:srgbClr val="C00000"/>
              </a:buClr>
              <a:buFont typeface="Arial" pitchFamily="34" charset="0"/>
              <a:buChar char="•"/>
            </a:pPr>
            <a:endParaRPr lang="cs-CZ" sz="2600" smtClean="0">
              <a:solidFill>
                <a:schemeClr val="tx1">
                  <a:lumMod val="65000"/>
                </a:schemeClr>
              </a:solidFill>
            </a:endParaRPr>
          </a:p>
          <a:p>
            <a:pPr marL="1241425" lvl="2" indent="-441325">
              <a:lnSpc>
                <a:spcPct val="110000"/>
              </a:lnSpc>
            </a:pPr>
            <a:endParaRPr lang="cs-CZ" sz="2600" smtClean="0">
              <a:solidFill>
                <a:schemeClr val="tx1">
                  <a:lumMod val="65000"/>
                </a:schemeClr>
              </a:solidFill>
            </a:endParaRPr>
          </a:p>
          <a:p>
            <a:pPr marL="841375" lvl="1" indent="-441325">
              <a:lnSpc>
                <a:spcPct val="110000"/>
              </a:lnSpc>
            </a:pPr>
            <a:endParaRPr lang="cs-CZ" sz="2800" smtClean="0">
              <a:solidFill>
                <a:schemeClr val="tx1">
                  <a:lumMod val="65000"/>
                </a:schemeClr>
              </a:solidFill>
            </a:endParaRPr>
          </a:p>
          <a:p>
            <a:pPr marL="441325" indent="-441325">
              <a:lnSpc>
                <a:spcPct val="110000"/>
              </a:lnSpc>
            </a:pPr>
            <a:endParaRPr lang="cs-CZ" sz="3000" dirty="0" smtClean="0">
              <a:solidFill>
                <a:schemeClr val="tx1">
                  <a:lumMod val="65000"/>
                </a:schemeClr>
              </a:solidFill>
            </a:endParaRPr>
          </a:p>
          <a:p>
            <a:pPr lvl="1"/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  <a:p>
            <a:pPr marL="0" indent="0">
              <a:buNone/>
            </a:pPr>
            <a:endParaRPr lang="cs-CZ" sz="2800" dirty="0" smtClean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6869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363</TotalTime>
  <Words>949</Words>
  <Application>Microsoft Office PowerPoint</Application>
  <PresentationFormat>Vlastní</PresentationFormat>
  <Paragraphs>223</Paragraphs>
  <Slides>28</Slides>
  <Notes>20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Ion</vt:lpstr>
      <vt:lpstr>PROCEEDINGS IN COURT OF I. INSTANCE  CONTENTIOUS AND NON-CONTENTIOUS PROCEEDINGS</vt:lpstr>
      <vt:lpstr>CONTENTS</vt:lpstr>
      <vt:lpstr>LEGISLATION</vt:lpstr>
      <vt:lpstr>CONTENTIOUS PROCEEDINGS IN THE COURT OF I. INSTANCE</vt:lpstr>
      <vt:lpstr>COURSE OF THE PROCEEDINGS</vt:lpstr>
      <vt:lpstr>PRIOR TO COMMENCEMENT OF THE PROCEEDINGS</vt:lpstr>
      <vt:lpstr>COMMENCEMENT OF THE PROCEEDINGS</vt:lpstr>
      <vt:lpstr>COMMENCEMENT</vt:lpstr>
      <vt:lpstr>ESSENTIALS I</vt:lpstr>
      <vt:lpstr>ESSENTIALS II</vt:lpstr>
      <vt:lpstr>CORRECTION OF ACTION</vt:lpstr>
      <vt:lpstr>PROCEDURAL CONDITIONS</vt:lpstr>
      <vt:lpstr>TERMINOLOGY</vt:lpstr>
      <vt:lpstr>CLASIFICATION I</vt:lpstr>
      <vt:lpstr>CLASIFICATION II</vt:lpstr>
      <vt:lpstr>PREPARATION OF HEARING</vt:lpstr>
      <vt:lpstr>BASIC FACTS</vt:lpstr>
      <vt:lpstr>ARRANGEMENTS</vt:lpstr>
      <vt:lpstr>MEASURES FOR EXPEDITING THE PROCEEDINGS</vt:lpstr>
      <vt:lpstr>BASIC FACTS AND PURPOSE</vt:lpstr>
      <vt:lpstr>HEARING</vt:lpstr>
      <vt:lpstr>THE BASIC FACTS</vt:lpstr>
      <vt:lpstr>NON - CONTENTIOUS PROCEEDINGS</vt:lpstr>
      <vt:lpstr>LEGISLATION </vt:lpstr>
      <vt:lpstr>DISTINCTION AND FUNDAMENTAL PRINCIPLES</vt:lpstr>
      <vt:lpstr>DISTINCTION AND FUNDAMENTAL PRINCIPLES</vt:lpstr>
      <vt:lpstr>TYPES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Justice</dc:title>
  <dc:creator>Petr Hořín</dc:creator>
  <cp:lastModifiedBy>Anna</cp:lastModifiedBy>
  <cp:revision>572</cp:revision>
  <cp:lastPrinted>2019-09-19T12:46:21Z</cp:lastPrinted>
  <dcterms:created xsi:type="dcterms:W3CDTF">2019-09-17T19:07:43Z</dcterms:created>
  <dcterms:modified xsi:type="dcterms:W3CDTF">2019-11-20T23:14:29Z</dcterms:modified>
</cp:coreProperties>
</file>