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6" r:id="rId1"/>
  </p:sldMasterIdLst>
  <p:notesMasterIdLst>
    <p:notesMasterId r:id="rId37"/>
  </p:notesMasterIdLst>
  <p:handoutMasterIdLst>
    <p:handoutMasterId r:id="rId38"/>
  </p:handoutMasterIdLst>
  <p:sldIdLst>
    <p:sldId id="259" r:id="rId2"/>
    <p:sldId id="299" r:id="rId3"/>
    <p:sldId id="300" r:id="rId4"/>
    <p:sldId id="301" r:id="rId5"/>
    <p:sldId id="302" r:id="rId6"/>
    <p:sldId id="293" r:id="rId7"/>
    <p:sldId id="285" r:id="rId8"/>
    <p:sldId id="257" r:id="rId9"/>
    <p:sldId id="271" r:id="rId10"/>
    <p:sldId id="258" r:id="rId11"/>
    <p:sldId id="295" r:id="rId12"/>
    <p:sldId id="296" r:id="rId13"/>
    <p:sldId id="281" r:id="rId14"/>
    <p:sldId id="298" r:id="rId15"/>
    <p:sldId id="297" r:id="rId16"/>
    <p:sldId id="269" r:id="rId17"/>
    <p:sldId id="261" r:id="rId18"/>
    <p:sldId id="272" r:id="rId19"/>
    <p:sldId id="262" r:id="rId20"/>
    <p:sldId id="275" r:id="rId21"/>
    <p:sldId id="277" r:id="rId22"/>
    <p:sldId id="266" r:id="rId23"/>
    <p:sldId id="284" r:id="rId24"/>
    <p:sldId id="283" r:id="rId25"/>
    <p:sldId id="287" r:id="rId26"/>
    <p:sldId id="276" r:id="rId27"/>
    <p:sldId id="286" r:id="rId28"/>
    <p:sldId id="294" r:id="rId29"/>
    <p:sldId id="288" r:id="rId30"/>
    <p:sldId id="280" r:id="rId31"/>
    <p:sldId id="289" r:id="rId32"/>
    <p:sldId id="290" r:id="rId33"/>
    <p:sldId id="291" r:id="rId34"/>
    <p:sldId id="292" r:id="rId35"/>
    <p:sldId id="279" r:id="rId36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88845" autoAdjust="0"/>
  </p:normalViewPr>
  <p:slideViewPr>
    <p:cSldViewPr snapToGrid="0">
      <p:cViewPr varScale="1">
        <p:scale>
          <a:sx n="79" d="100"/>
          <a:sy n="79" d="100"/>
        </p:scale>
        <p:origin x="96" y="3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-2988" y="-11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4AC0F-15B4-4E2D-A37D-BBD3226D3FA7}" type="datetimeFigureOut">
              <a:rPr lang="cs-CZ" smtClean="0"/>
              <a:pPr/>
              <a:t>04.12.2019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4941D4-0E04-421F-82F7-D21FF1455D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540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2D7FA3-A32B-416F-9349-373BC9200398}" type="datetimeFigureOut">
              <a:rPr lang="cs-CZ" smtClean="0"/>
              <a:pPr/>
              <a:t>04.12.2019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44665-C98B-4465-AACE-16E8717CB9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995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97872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2847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8793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85718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85718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06841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49473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3650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sz="12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71583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sz="1200" b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9530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sz="1200" b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8028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57782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sz="1200" b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3656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sz="1200" b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80289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sz="1200" b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3656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1200" dirty="0" smtClean="0"/>
              <a:t>Povinnost mlčenlivosti </a:t>
            </a:r>
            <a:r>
              <a:rPr lang="cs-CZ" altLang="cs-CZ" sz="1200" b="0" dirty="0" smtClean="0"/>
              <a:t>nemá vůči osobě, kterou pověřuje provedením jednotlivých úkonů, jestliže tato má povinnost sama mlčenlivost zachovávat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1200" b="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1200" b="0" dirty="0" smtClean="0"/>
              <a:t>Zaměstnanci advokáta/společnosti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3656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sz="1200" b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36561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sz="1200" b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36561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sz="1200" b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36561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sz="1200" b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36561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sz="1200" b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36561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sz="1200" b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365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96839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5622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879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8793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3885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2847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284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04.12.2019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3477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04.12.2019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013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04.12.2019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523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04.12.2019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1141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04.12.2019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5197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04.12.2019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51947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04.12.2019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6332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04.12.2019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22143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04.12.2019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8660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04.12.2019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15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04.12.2019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435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04.12.2019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098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04.12.2019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6994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04.12.2019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865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04.12.2019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6054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04.12.2019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4283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04.12.2019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360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F1A59CC-1637-43CB-B61D-B0538919099D}" type="datetimeFigureOut">
              <a:rPr lang="cs-CZ" smtClean="0"/>
              <a:pPr/>
              <a:t>04.12.2019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1508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  <p:sldLayoutId id="2147483938" r:id="rId12"/>
    <p:sldLayoutId id="2147483939" r:id="rId13"/>
    <p:sldLayoutId id="2147483940" r:id="rId14"/>
    <p:sldLayoutId id="2147483941" r:id="rId15"/>
    <p:sldLayoutId id="2147483942" r:id="rId16"/>
    <p:sldLayoutId id="21474839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5013" y="771895"/>
            <a:ext cx="9915896" cy="3474241"/>
          </a:xfrm>
        </p:spPr>
        <p:txBody>
          <a:bodyPr/>
          <a:lstStyle/>
          <a:p>
            <a:r>
              <a:rPr lang="cs-CZ" sz="5500" b="1" smtClean="0">
                <a:solidFill>
                  <a:schemeClr val="accent2"/>
                </a:solidFill>
              </a:rPr>
              <a:t>LEGAL REMEDIES, EXECUTION, INSOLVENCY</a:t>
            </a:r>
            <a:endParaRPr lang="en-GB" sz="5500" b="1">
              <a:solidFill>
                <a:schemeClr val="accent2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body" idx="1"/>
          </p:nvPr>
        </p:nvSpPr>
        <p:spPr>
          <a:xfrm>
            <a:off x="475013" y="4569357"/>
            <a:ext cx="9505600" cy="1599668"/>
          </a:xfrm>
        </p:spPr>
        <p:txBody>
          <a:bodyPr>
            <a:noAutofit/>
          </a:bodyPr>
          <a:lstStyle/>
          <a:p>
            <a:r>
              <a:rPr lang="cs-CZ" sz="1600" b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+mn-lt"/>
              </a:rPr>
              <a:t>Anna Zemandlová</a:t>
            </a:r>
            <a:endParaRPr lang="cs-CZ" sz="1600" b="1" dirty="0">
              <a:solidFill>
                <a:schemeClr val="accent4">
                  <a:lumMod val="20000"/>
                  <a:lumOff val="80000"/>
                </a:schemeClr>
              </a:solidFill>
              <a:latin typeface="+mn-lt"/>
            </a:endParaRPr>
          </a:p>
          <a:p>
            <a:pPr>
              <a:spcBef>
                <a:spcPts val="0"/>
              </a:spcBef>
            </a:pPr>
            <a:endParaRPr lang="cs-CZ" sz="1600" b="1" dirty="0" smtClean="0">
              <a:latin typeface="+mn-lt"/>
            </a:endParaRPr>
          </a:p>
          <a:p>
            <a:pPr>
              <a:spcBef>
                <a:spcPts val="0"/>
              </a:spcBef>
            </a:pPr>
            <a:r>
              <a:rPr lang="en-GB" sz="1600" b="1" smtClean="0">
                <a:latin typeface="+mn-lt"/>
              </a:rPr>
              <a:t>Department  of Civil Procedure</a:t>
            </a:r>
          </a:p>
          <a:p>
            <a:pPr>
              <a:spcBef>
                <a:spcPts val="0"/>
              </a:spcBef>
            </a:pPr>
            <a:r>
              <a:rPr lang="en-GB" sz="1600" b="1" smtClean="0">
                <a:latin typeface="+mn-lt"/>
              </a:rPr>
              <a:t>Faculty of Law</a:t>
            </a:r>
          </a:p>
          <a:p>
            <a:pPr>
              <a:spcBef>
                <a:spcPts val="0"/>
              </a:spcBef>
            </a:pPr>
            <a:r>
              <a:rPr lang="en-GB" sz="1600" b="1" smtClean="0">
                <a:latin typeface="+mn-lt"/>
              </a:rPr>
              <a:t>Masaryk University </a:t>
            </a:r>
            <a:endParaRPr lang="en-GB" sz="1600" b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393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0887" y="440545"/>
            <a:ext cx="7921238" cy="843969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GROUNDS FOR EXECUTION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49085" y="1485900"/>
            <a:ext cx="9201749" cy="506004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tabLst>
                <a:tab pos="536575" algn="l"/>
              </a:tabLst>
            </a:pPr>
            <a:r>
              <a:rPr lang="cs-CZ" sz="4000" smtClean="0">
                <a:solidFill>
                  <a:schemeClr val="tx1">
                    <a:lumMod val="75000"/>
                  </a:schemeClr>
                </a:solidFill>
              </a:rPr>
              <a:t> 	</a:t>
            </a:r>
            <a:r>
              <a:rPr lang="cs-CZ" sz="40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Execution title </a:t>
            </a:r>
            <a:endParaRPr lang="cs-CZ" sz="4000" smtClean="0">
              <a:solidFill>
                <a:schemeClr val="tx1">
                  <a:lumMod val="75000"/>
                </a:schemeClr>
              </a:solidFill>
            </a:endParaRPr>
          </a:p>
          <a:p>
            <a:pPr marL="536575" lvl="1" indent="-536575">
              <a:lnSpc>
                <a:spcPct val="120000"/>
              </a:lnSpc>
            </a:pPr>
            <a:r>
              <a:rPr lang="cs-CZ" sz="38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CRIMINAL JUSTICE </a:t>
            </a:r>
            <a:r>
              <a:rPr lang="cs-CZ" sz="2800" smtClean="0">
                <a:solidFill>
                  <a:schemeClr val="tx1">
                    <a:lumMod val="75000"/>
                  </a:schemeClr>
                </a:solidFill>
              </a:rPr>
              <a:t>(guilt and punishment for criminal offences)</a:t>
            </a:r>
            <a:endParaRPr lang="cs-CZ" sz="3800" smtClean="0">
              <a:solidFill>
                <a:schemeClr val="tx1">
                  <a:lumMod val="75000"/>
                </a:schemeClr>
              </a:solidFill>
            </a:endParaRPr>
          </a:p>
          <a:p>
            <a:pPr marL="536575" indent="-536575">
              <a:lnSpc>
                <a:spcPct val="120000"/>
              </a:lnSpc>
            </a:pPr>
            <a:r>
              <a:rPr lang="cs-CZ" sz="40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ADMNISTRATIVE JUSTICE</a:t>
            </a:r>
            <a:r>
              <a:rPr lang="cs-CZ" sz="400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sz="2600" smtClean="0">
                <a:solidFill>
                  <a:schemeClr val="tx1">
                    <a:lumMod val="75000"/>
                  </a:schemeClr>
                </a:solidFill>
              </a:rPr>
              <a:t>(protection against administrative decisions/inacion/unlawful interference)</a:t>
            </a:r>
            <a:endParaRPr lang="cs-CZ" sz="3000" smtClean="0">
              <a:solidFill>
                <a:schemeClr val="tx1">
                  <a:lumMod val="75000"/>
                </a:schemeClr>
              </a:solidFill>
            </a:endParaRPr>
          </a:p>
          <a:p>
            <a:pPr marL="536575" indent="-536575">
              <a:lnSpc>
                <a:spcPct val="120000"/>
              </a:lnSpc>
            </a:pPr>
            <a:r>
              <a:rPr lang="cs-CZ" sz="40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CONSTITUIONAL JUSTICE </a:t>
            </a:r>
            <a:r>
              <a:rPr lang="cs-CZ" sz="2800" smtClean="0">
                <a:solidFill>
                  <a:schemeClr val="tx2">
                    <a:lumMod val="75000"/>
                  </a:schemeClr>
                </a:solidFill>
              </a:rPr>
              <a:t>(protection of constitutionality) </a:t>
            </a:r>
            <a:endParaRPr lang="cs-CZ" sz="40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5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0887" y="440545"/>
            <a:ext cx="7921238" cy="843969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DUALISM OF EXECUTION PROCEEDINGS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625" y="1952625"/>
            <a:ext cx="9622210" cy="4593318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tabLst>
                <a:tab pos="536575" algn="l"/>
              </a:tabLst>
            </a:pPr>
            <a:r>
              <a:rPr lang="cs-CZ" sz="3200" smtClean="0">
                <a:solidFill>
                  <a:schemeClr val="tx1">
                    <a:lumMod val="75000"/>
                  </a:schemeClr>
                </a:solidFill>
              </a:rPr>
              <a:t> Overload  of courts</a:t>
            </a:r>
          </a:p>
          <a:p>
            <a:pPr marL="0" indent="0">
              <a:lnSpc>
                <a:spcPct val="120000"/>
              </a:lnSpc>
              <a:tabLst>
                <a:tab pos="536575" algn="l"/>
              </a:tabLst>
            </a:pPr>
            <a:r>
              <a:rPr lang="cs-CZ" sz="3200" b="1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sz="3200" smtClean="0">
                <a:solidFill>
                  <a:schemeClr val="tx1">
                    <a:lumMod val="75000"/>
                  </a:schemeClr>
                </a:solidFill>
              </a:rPr>
              <a:t>Free choice of creditor</a:t>
            </a:r>
          </a:p>
          <a:p>
            <a:pPr marL="0" indent="0">
              <a:lnSpc>
                <a:spcPct val="120000"/>
              </a:lnSpc>
              <a:tabLst>
                <a:tab pos="536575" algn="l"/>
              </a:tabLst>
            </a:pPr>
            <a:r>
              <a:rPr lang="cs-CZ" sz="3200" smtClean="0">
                <a:solidFill>
                  <a:schemeClr val="tx1">
                    <a:lumMod val="75000"/>
                  </a:schemeClr>
                </a:solidFill>
              </a:rPr>
              <a:t> Civil Procedure Code = </a:t>
            </a:r>
            <a:r>
              <a:rPr lang="cs-CZ" sz="3200" i="1" smtClean="0">
                <a:solidFill>
                  <a:schemeClr val="tx1">
                    <a:lumMod val="75000"/>
                  </a:schemeClr>
                </a:solidFill>
              </a:rPr>
              <a:t>lex generalis </a:t>
            </a:r>
            <a:r>
              <a:rPr lang="cs-CZ" sz="3200" smtClean="0">
                <a:solidFill>
                  <a:schemeClr val="tx1">
                    <a:lumMod val="75000"/>
                  </a:schemeClr>
                </a:solidFill>
              </a:rPr>
              <a:t>→ Execution Act = </a:t>
            </a:r>
            <a:r>
              <a:rPr lang="cs-CZ" sz="3200" i="1" smtClean="0">
                <a:solidFill>
                  <a:schemeClr val="tx1">
                    <a:lumMod val="75000"/>
                  </a:schemeClr>
                </a:solidFill>
              </a:rPr>
              <a:t>lex specialis</a:t>
            </a:r>
          </a:p>
          <a:p>
            <a:pPr marL="0" indent="0">
              <a:lnSpc>
                <a:spcPct val="120000"/>
              </a:lnSpc>
              <a:tabLst>
                <a:tab pos="536575" algn="l"/>
              </a:tabLst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5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0887" y="440545"/>
            <a:ext cx="7921238" cy="843969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EXECUTORS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625" y="1952625"/>
            <a:ext cx="9622210" cy="4593318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tabLst>
                <a:tab pos="536575" algn="l"/>
              </a:tabLst>
            </a:pPr>
            <a:r>
              <a:rPr lang="cs-CZ" sz="3200" smtClean="0">
                <a:solidFill>
                  <a:schemeClr val="tx1">
                    <a:lumMod val="75000"/>
                  </a:schemeClr>
                </a:solidFill>
              </a:rPr>
              <a:t> persons of private law authorized to particular activities within execution proceedings</a:t>
            </a:r>
          </a:p>
          <a:p>
            <a:pPr marL="0" indent="0">
              <a:lnSpc>
                <a:spcPct val="120000"/>
              </a:lnSpc>
              <a:tabLst>
                <a:tab pos="536575" algn="l"/>
              </a:tabLst>
            </a:pPr>
            <a:r>
              <a:rPr lang="cs-CZ" sz="3200" smtClean="0">
                <a:solidFill>
                  <a:schemeClr val="tx1">
                    <a:lumMod val="75000"/>
                  </a:schemeClr>
                </a:solidFill>
              </a:rPr>
              <a:t> Ministry of Justice and heads of the county courts supervision</a:t>
            </a:r>
          </a:p>
          <a:p>
            <a:pPr marL="0" indent="0">
              <a:lnSpc>
                <a:spcPct val="120000"/>
              </a:lnSpc>
              <a:tabLst>
                <a:tab pos="536575" algn="l"/>
              </a:tabLst>
            </a:pPr>
            <a:r>
              <a:rPr lang="cs-CZ" sz="32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0" indent="0">
              <a:lnSpc>
                <a:spcPct val="120000"/>
              </a:lnSpc>
              <a:tabLst>
                <a:tab pos="536575" algn="l"/>
              </a:tabLst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5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smtClean="0">
                <a:solidFill>
                  <a:schemeClr val="accent2"/>
                </a:solidFill>
              </a:rPr>
              <a:t>INSOLVATION</a:t>
            </a:r>
            <a:endParaRPr lang="cs-CZ" b="1">
              <a:solidFill>
                <a:schemeClr val="accent2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BASIC FACTS &amp; FUNDAMENTAL PRINCIPLES, </a:t>
            </a:r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3829" y="420413"/>
            <a:ext cx="9717006" cy="929415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LEGISLATION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1475" y="1333500"/>
            <a:ext cx="9679360" cy="4867603"/>
          </a:xfrm>
        </p:spPr>
        <p:txBody>
          <a:bodyPr>
            <a:normAutofit/>
          </a:bodyPr>
          <a:lstStyle/>
          <a:p>
            <a:r>
              <a:rPr lang="cs-CZ" sz="2400" b="1" smtClean="0">
                <a:solidFill>
                  <a:schemeClr val="tx1">
                    <a:lumMod val="75000"/>
                  </a:schemeClr>
                </a:solidFill>
              </a:rPr>
              <a:t>Civil Procedure Act </a:t>
            </a:r>
            <a:r>
              <a:rPr lang="cs-CZ" sz="2400" smtClean="0">
                <a:solidFill>
                  <a:schemeClr val="tx1">
                    <a:lumMod val="75000"/>
                  </a:schemeClr>
                </a:solidFill>
              </a:rPr>
              <a:t>(No. 99/1963 Coll.)</a:t>
            </a:r>
          </a:p>
          <a:p>
            <a:r>
              <a:rPr lang="cs-CZ" altLang="cs-CZ" sz="2400" b="1" smtClean="0">
                <a:solidFill>
                  <a:schemeClr val="tx1">
                    <a:lumMod val="75000"/>
                  </a:schemeClr>
                </a:solidFill>
              </a:rPr>
              <a:t>Insolvency Act </a:t>
            </a:r>
            <a:r>
              <a:rPr lang="cs-CZ" altLang="cs-CZ" sz="2400" smtClean="0">
                <a:solidFill>
                  <a:schemeClr val="tx1">
                    <a:lumMod val="75000"/>
                  </a:schemeClr>
                </a:solidFill>
              </a:rPr>
              <a:t>(No. 182/2006 Coll.)</a:t>
            </a:r>
          </a:p>
          <a:p>
            <a:r>
              <a:rPr lang="cs-CZ" altLang="cs-CZ" sz="2400" b="1" smtClean="0">
                <a:solidFill>
                  <a:schemeClr val="tx1">
                    <a:lumMod val="75000"/>
                  </a:schemeClr>
                </a:solidFill>
              </a:rPr>
              <a:t>Act on Executions/Enforcement Code </a:t>
            </a:r>
            <a:r>
              <a:rPr lang="cs-CZ" altLang="cs-CZ" sz="2400" smtClean="0">
                <a:solidFill>
                  <a:schemeClr val="tx1">
                    <a:lumMod val="75000"/>
                  </a:schemeClr>
                </a:solidFill>
              </a:rPr>
              <a:t>(No, 120/2001 Coll.)</a:t>
            </a:r>
          </a:p>
          <a:p>
            <a:r>
              <a:rPr lang="cs-CZ" altLang="cs-CZ" sz="2400" smtClean="0">
                <a:solidFill>
                  <a:schemeClr val="tx1">
                    <a:lumMod val="75000"/>
                  </a:schemeClr>
                </a:solidFill>
              </a:rPr>
              <a:t>Act No. 119/2001 Coll., on rules for simultaneous executions</a:t>
            </a:r>
          </a:p>
          <a:p>
            <a:r>
              <a:rPr lang="cs-CZ" altLang="cs-CZ" sz="2400" smtClean="0">
                <a:solidFill>
                  <a:schemeClr val="tx1">
                    <a:lumMod val="75000"/>
                  </a:schemeClr>
                </a:solidFill>
              </a:rPr>
              <a:t>Rules of Procedure for County and District Courts (Ministry of Justice Order No.  37/1992 Coll.)</a:t>
            </a:r>
          </a:p>
          <a:p>
            <a:r>
              <a:rPr lang="cs-CZ" altLang="cs-CZ" sz="2400" smtClean="0">
                <a:solidFill>
                  <a:schemeClr val="tx1">
                    <a:lumMod val="75000"/>
                  </a:schemeClr>
                </a:solidFill>
              </a:rPr>
              <a:t>Minisry of Justice Order No. 330/2001 Coll., on reward of executors  </a:t>
            </a:r>
          </a:p>
        </p:txBody>
      </p:sp>
    </p:spTree>
    <p:extLst>
      <p:ext uri="{BB962C8B-B14F-4D97-AF65-F5344CB8AC3E}">
        <p14:creationId xmlns:p14="http://schemas.microsoft.com/office/powerpoint/2010/main" val="22776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3377" y="240976"/>
            <a:ext cx="8943929" cy="1256482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BASIC FACTS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7829" y="1436913"/>
            <a:ext cx="9463005" cy="4764189"/>
          </a:xfrm>
        </p:spPr>
        <p:txBody>
          <a:bodyPr>
            <a:normAutofit/>
          </a:bodyPr>
          <a:lstStyle/>
          <a:p>
            <a:r>
              <a:rPr lang="cs-CZ" sz="3200" smtClean="0">
                <a:solidFill>
                  <a:schemeClr val="tx1">
                    <a:lumMod val="75000"/>
                  </a:schemeClr>
                </a:solidFill>
              </a:rPr>
              <a:t>Special collective proceedings in cases of debtor´s inability to fulfill the obligations (bankrupcy)</a:t>
            </a:r>
            <a:endParaRPr lang="en-GB" sz="2400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10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3377" y="240976"/>
            <a:ext cx="8943929" cy="1256482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FUNDAMENTAL PRINCIPLES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7829" y="1436913"/>
            <a:ext cx="9463005" cy="4764189"/>
          </a:xfrm>
        </p:spPr>
        <p:txBody>
          <a:bodyPr>
            <a:normAutofit/>
          </a:bodyPr>
          <a:lstStyle/>
          <a:p>
            <a:r>
              <a:rPr lang="cs-CZ" sz="3200" smtClean="0">
                <a:solidFill>
                  <a:schemeClr val="tx1">
                    <a:lumMod val="75000"/>
                  </a:schemeClr>
                </a:solidFill>
              </a:rPr>
              <a:t>(lay judges</a:t>
            </a:r>
            <a:r>
              <a:rPr lang="cs-CZ" sz="2400" smtClean="0">
                <a:solidFill>
                  <a:schemeClr val="tx1">
                    <a:lumMod val="75000"/>
                  </a:schemeClr>
                </a:solidFill>
              </a:rPr>
              <a:t>)</a:t>
            </a:r>
            <a:endParaRPr lang="en-GB" sz="2400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10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5421" y="294290"/>
            <a:ext cx="7885703" cy="1212116"/>
          </a:xfrm>
        </p:spPr>
        <p:txBody>
          <a:bodyPr/>
          <a:lstStyle/>
          <a:p>
            <a:pPr algn="ctr"/>
            <a:r>
              <a:rPr lang="cs-CZ" sz="3600" b="1" smtClean="0">
                <a:solidFill>
                  <a:schemeClr val="accent2"/>
                </a:solidFill>
              </a:rPr>
              <a:t>INDEPENDENCE AND IMPARTIALITY OF COURTS AND JUDGES</a:t>
            </a:r>
            <a:endParaRPr lang="cs-CZ" sz="3600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4543" y="2008413"/>
            <a:ext cx="9626291" cy="4441373"/>
          </a:xfrm>
        </p:spPr>
        <p:txBody>
          <a:bodyPr>
            <a:normAutofit fontScale="85000" lnSpcReduction="10000"/>
          </a:bodyPr>
          <a:lstStyle/>
          <a:p>
            <a:r>
              <a:rPr lang="cs-CZ" sz="3200" smtClean="0">
                <a:solidFill>
                  <a:schemeClr val="tx1">
                    <a:lumMod val="65000"/>
                  </a:schemeClr>
                </a:solidFill>
              </a:rPr>
              <a:t>J</a:t>
            </a:r>
            <a:r>
              <a:rPr lang="en-US" sz="3200" smtClean="0">
                <a:solidFill>
                  <a:schemeClr val="tx1">
                    <a:lumMod val="65000"/>
                  </a:schemeClr>
                </a:solidFill>
              </a:rPr>
              <a:t>udicial independence </a:t>
            </a:r>
            <a:r>
              <a:rPr lang="cs-CZ" sz="3200" smtClean="0">
                <a:solidFill>
                  <a:schemeClr val="tx1">
                    <a:lumMod val="65000"/>
                  </a:schemeClr>
                </a:solidFill>
              </a:rPr>
              <a:t>is not</a:t>
            </a:r>
            <a:r>
              <a:rPr lang="en-US" sz="3200" smtClean="0">
                <a:solidFill>
                  <a:schemeClr val="tx1">
                    <a:lumMod val="65000"/>
                  </a:schemeClr>
                </a:solidFill>
              </a:rPr>
              <a:t> the private right of judges but</a:t>
            </a:r>
            <a:r>
              <a:rPr lang="en-US" sz="3200" b="1" smtClean="0">
                <a:solidFill>
                  <a:schemeClr val="tx1">
                    <a:lumMod val="65000"/>
                  </a:schemeClr>
                </a:solidFill>
              </a:rPr>
              <a:t> the</a:t>
            </a:r>
            <a:r>
              <a:rPr lang="cs-CZ" sz="3200" b="1" smtClean="0">
                <a:solidFill>
                  <a:schemeClr val="tx1">
                    <a:lumMod val="65000"/>
                  </a:schemeClr>
                </a:solidFill>
              </a:rPr>
              <a:t> </a:t>
            </a:r>
            <a:r>
              <a:rPr lang="en-US" sz="3200" b="1" smtClean="0">
                <a:solidFill>
                  <a:schemeClr val="tx1">
                    <a:lumMod val="65000"/>
                  </a:schemeClr>
                </a:solidFill>
              </a:rPr>
              <a:t>foundation of judicial impartiality and a</a:t>
            </a:r>
            <a:r>
              <a:rPr lang="cs-CZ" sz="3200" b="1" smtClean="0">
                <a:solidFill>
                  <a:schemeClr val="tx1">
                    <a:lumMod val="65000"/>
                  </a:schemeClr>
                </a:solidFill>
              </a:rPr>
              <a:t> consttutional right</a:t>
            </a:r>
          </a:p>
          <a:p>
            <a:r>
              <a:rPr lang="cs-CZ" sz="3200" b="1" smtClean="0">
                <a:solidFill>
                  <a:schemeClr val="tx1">
                    <a:lumMod val="65000"/>
                  </a:schemeClr>
                </a:solidFill>
              </a:rPr>
              <a:t>Independent judiciary </a:t>
            </a:r>
            <a:r>
              <a:rPr lang="cs-CZ" sz="3200" smtClean="0">
                <a:solidFill>
                  <a:schemeClr val="tx1">
                    <a:lumMod val="65000"/>
                  </a:schemeClr>
                </a:solidFill>
              </a:rPr>
              <a:t>(free from extraneous influence)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v"/>
            </a:pPr>
            <a:r>
              <a:rPr lang="cs-CZ" sz="2800" smtClean="0">
                <a:solidFill>
                  <a:schemeClr val="tx1">
                    <a:lumMod val="65000"/>
                  </a:schemeClr>
                </a:solidFill>
              </a:rPr>
              <a:t>Art . 6 ECHR 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v"/>
            </a:pPr>
            <a:r>
              <a:rPr lang="cs-CZ" sz="2800" smtClean="0">
                <a:solidFill>
                  <a:schemeClr val="tx1">
                    <a:lumMod val="65000"/>
                  </a:schemeClr>
                </a:solidFill>
              </a:rPr>
              <a:t>Art. 81 s 82 of Constitution 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v"/>
            </a:pPr>
            <a:r>
              <a:rPr lang="cs-CZ" sz="2800" smtClean="0">
                <a:solidFill>
                  <a:schemeClr val="tx1">
                    <a:lumMod val="65000"/>
                  </a:schemeClr>
                </a:solidFill>
              </a:rPr>
              <a:t>Art. 36 of Charter of Fundamental Rights and Freedoms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v"/>
            </a:pPr>
            <a:r>
              <a:rPr lang="cs-CZ" sz="2800" smtClean="0">
                <a:solidFill>
                  <a:schemeClr val="tx1">
                    <a:lumMod val="65000"/>
                  </a:schemeClr>
                </a:solidFill>
              </a:rPr>
              <a:t>§ 1 and 79 of the Act No 6/2002 Coll., on Courts, Judges, Lay –judges and the State Administration of Courts</a:t>
            </a:r>
            <a:endParaRPr lang="cs-CZ" sz="2400" smtClean="0">
              <a:solidFill>
                <a:schemeClr val="tx1">
                  <a:lumMod val="65000"/>
                </a:schemeClr>
              </a:solidFill>
            </a:endParaRPr>
          </a:p>
          <a:p>
            <a:endParaRPr lang="cs-CZ" sz="3200" dirty="0" smtClean="0">
              <a:solidFill>
                <a:schemeClr val="tx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44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392" y="296882"/>
            <a:ext cx="7885703" cy="1068779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OBJECTIVE CONDITIONS AND GURANTEES 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3558" y="1828800"/>
            <a:ext cx="9457278" cy="4643119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altLang="cs-CZ" sz="2400" smtClean="0">
                <a:solidFill>
                  <a:schemeClr val="tx2">
                    <a:lumMod val="75000"/>
                  </a:schemeClr>
                </a:solidFill>
              </a:rPr>
              <a:t>Impartialit</a:t>
            </a:r>
            <a:r>
              <a:rPr lang="cs-CZ" altLang="cs-CZ" sz="2400" smtClean="0">
                <a:solidFill>
                  <a:schemeClr val="tx2">
                    <a:lumMod val="75000"/>
                  </a:schemeClr>
                </a:solidFill>
              </a:rPr>
              <a:t>y</a:t>
            </a:r>
          </a:p>
          <a:p>
            <a:pPr lvl="1">
              <a:defRPr/>
            </a:pPr>
            <a:r>
              <a:rPr lang="en-US" altLang="cs-CZ" sz="2200" b="1" smtClean="0">
                <a:solidFill>
                  <a:schemeClr val="tx2">
                    <a:lumMod val="75000"/>
                  </a:schemeClr>
                </a:solidFill>
              </a:rPr>
              <a:t>fundamental </a:t>
            </a:r>
            <a:r>
              <a:rPr lang="en-US" altLang="cs-CZ" sz="22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qualification of a judge </a:t>
            </a:r>
            <a:r>
              <a:rPr lang="en-US" altLang="cs-CZ" sz="2200" b="1" smtClean="0">
                <a:solidFill>
                  <a:schemeClr val="tx2">
                    <a:lumMod val="75000"/>
                  </a:schemeClr>
                </a:solidFill>
              </a:rPr>
              <a:t>and</a:t>
            </a:r>
            <a:endParaRPr lang="cs-CZ" altLang="cs-CZ" sz="2200" b="1" smtClean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defRPr/>
            </a:pPr>
            <a:r>
              <a:rPr lang="en-US" altLang="cs-CZ" sz="2200" b="1" smtClean="0">
                <a:solidFill>
                  <a:schemeClr val="tx2">
                    <a:lumMod val="75000"/>
                  </a:schemeClr>
                </a:solidFill>
              </a:rPr>
              <a:t>core attribute of the </a:t>
            </a:r>
            <a:r>
              <a:rPr lang="en-US" altLang="cs-CZ" sz="22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judiciary</a:t>
            </a:r>
          </a:p>
          <a:p>
            <a:pPr>
              <a:defRPr/>
            </a:pPr>
            <a:r>
              <a:rPr lang="cs-CZ" altLang="cs-CZ" sz="2400" b="1" smtClean="0">
                <a:solidFill>
                  <a:schemeClr val="tx2">
                    <a:lumMod val="75000"/>
                  </a:schemeClr>
                </a:solidFill>
              </a:rPr>
              <a:t>Personal qualities  </a:t>
            </a:r>
            <a:r>
              <a:rPr lang="cs-CZ" altLang="cs-CZ" sz="2400" smtClean="0">
                <a:solidFill>
                  <a:schemeClr val="tx2">
                    <a:lumMod val="75000"/>
                  </a:schemeClr>
                </a:solidFill>
              </a:rPr>
              <a:t>(ability to make impartial and independent decisions)</a:t>
            </a:r>
          </a:p>
          <a:p>
            <a:pPr>
              <a:defRPr/>
            </a:pPr>
            <a:r>
              <a:rPr lang="cs-CZ" altLang="cs-CZ" sz="2400" b="1" smtClean="0">
                <a:solidFill>
                  <a:schemeClr val="tx2">
                    <a:lumMod val="75000"/>
                  </a:schemeClr>
                </a:solidFill>
              </a:rPr>
              <a:t>Conditions of service and tenure </a:t>
            </a:r>
            <a:r>
              <a:rPr lang="cs-CZ" altLang="cs-CZ" sz="2400" smtClean="0">
                <a:solidFill>
                  <a:schemeClr val="tx2">
                    <a:lumMod val="75000"/>
                  </a:schemeClr>
                </a:solidFill>
              </a:rPr>
              <a:t>(security of tenure, exclusion of </a:t>
            </a:r>
            <a:r>
              <a:rPr lang="en-US" altLang="cs-CZ" sz="2400" smtClean="0">
                <a:solidFill>
                  <a:schemeClr val="tx2">
                    <a:lumMod val="75000"/>
                  </a:schemeClr>
                </a:solidFill>
              </a:rPr>
              <a:t>remov</a:t>
            </a:r>
            <a:r>
              <a:rPr lang="cs-CZ" altLang="cs-CZ" sz="2400" smtClean="0">
                <a:solidFill>
                  <a:schemeClr val="tx2">
                    <a:lumMod val="75000"/>
                  </a:schemeClr>
                </a:solidFill>
              </a:rPr>
              <a:t>ability/</a:t>
            </a:r>
            <a:r>
              <a:rPr lang="en-US" altLang="cs-CZ" sz="2400" smtClean="0">
                <a:solidFill>
                  <a:schemeClr val="tx2">
                    <a:lumMod val="75000"/>
                  </a:schemeClr>
                </a:solidFill>
              </a:rPr>
              <a:t>transfer</a:t>
            </a:r>
            <a:r>
              <a:rPr lang="cs-CZ" altLang="cs-CZ" sz="24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cs-CZ" sz="2400" smtClean="0">
                <a:solidFill>
                  <a:schemeClr val="tx2">
                    <a:lumMod val="75000"/>
                  </a:schemeClr>
                </a:solidFill>
              </a:rPr>
              <a:t>to another court</a:t>
            </a:r>
            <a:r>
              <a:rPr lang="cs-CZ" altLang="cs-CZ" sz="240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>
              <a:defRPr/>
            </a:pPr>
            <a:r>
              <a:rPr lang="cs-CZ" altLang="cs-CZ" sz="2400" smtClean="0">
                <a:solidFill>
                  <a:schemeClr val="tx2">
                    <a:lumMod val="75000"/>
                  </a:schemeClr>
                </a:solidFill>
              </a:rPr>
              <a:t>Security of </a:t>
            </a:r>
            <a:r>
              <a:rPr lang="cs-CZ" altLang="cs-CZ" sz="2400" b="1" smtClean="0">
                <a:solidFill>
                  <a:schemeClr val="tx2">
                    <a:lumMod val="75000"/>
                  </a:schemeClr>
                </a:solidFill>
              </a:rPr>
              <a:t>remuneration </a:t>
            </a:r>
          </a:p>
          <a:p>
            <a:pPr>
              <a:defRPr/>
            </a:pPr>
            <a:r>
              <a:rPr lang="cs-CZ" altLang="cs-CZ" sz="2400" smtClean="0">
                <a:solidFill>
                  <a:schemeClr val="tx2">
                    <a:lumMod val="75000"/>
                  </a:schemeClr>
                </a:solidFill>
              </a:rPr>
              <a:t>Incompatibility with other (public) functions/activities</a:t>
            </a:r>
          </a:p>
          <a:p>
            <a:pPr>
              <a:defRPr/>
            </a:pPr>
            <a:r>
              <a:rPr lang="cs-CZ" altLang="cs-CZ" sz="2400" b="1" smtClean="0">
                <a:solidFill>
                  <a:schemeClr val="tx2">
                    <a:lumMod val="75000"/>
                  </a:schemeClr>
                </a:solidFill>
              </a:rPr>
              <a:t>Appointment of judges </a:t>
            </a:r>
            <a:r>
              <a:rPr lang="cs-CZ" altLang="cs-CZ" sz="2400" smtClean="0">
                <a:solidFill>
                  <a:schemeClr val="tx2">
                    <a:lumMod val="75000"/>
                  </a:schemeClr>
                </a:solidFill>
              </a:rPr>
              <a:t>(by president, no time limit) </a:t>
            </a:r>
          </a:p>
          <a:p>
            <a:pPr>
              <a:defRPr/>
            </a:pPr>
            <a:r>
              <a:rPr lang="cs-CZ" altLang="cs-CZ" sz="2400" smtClean="0">
                <a:solidFill>
                  <a:schemeClr val="tx2">
                    <a:lumMod val="75000"/>
                  </a:schemeClr>
                </a:solidFill>
              </a:rPr>
              <a:t>Publicity of court hearing</a:t>
            </a:r>
          </a:p>
          <a:p>
            <a:pPr>
              <a:defRPr/>
            </a:pPr>
            <a:r>
              <a:rPr lang="cs-CZ" altLang="cs-CZ" sz="2400" b="1" smtClean="0">
                <a:solidFill>
                  <a:schemeClr val="tx2">
                    <a:lumMod val="75000"/>
                  </a:schemeClr>
                </a:solidFill>
              </a:rPr>
              <a:t>Disciplinary liaability </a:t>
            </a:r>
          </a:p>
          <a:p>
            <a:pPr>
              <a:defRPr/>
            </a:pPr>
            <a:endParaRPr lang="cs-CZ" altLang="cs-CZ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90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3547" y="375384"/>
            <a:ext cx="9010685" cy="890389"/>
          </a:xfrm>
        </p:spPr>
        <p:txBody>
          <a:bodyPr>
            <a:normAutofit/>
          </a:bodyPr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„STATUTORY JUDGE“ PRINCIPLE 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3979" y="1524000"/>
            <a:ext cx="10892589" cy="467710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cs-CZ" sz="2800" b="1" i="1" smtClean="0">
                <a:solidFill>
                  <a:schemeClr val="tx1">
                    <a:lumMod val="75000"/>
                  </a:schemeClr>
                </a:solidFill>
              </a:rPr>
              <a:t>„</a:t>
            </a:r>
            <a:r>
              <a:rPr lang="en-US" sz="2800" i="1" smtClean="0">
                <a:solidFill>
                  <a:schemeClr val="tx1">
                    <a:lumMod val="75000"/>
                  </a:schemeClr>
                </a:solidFill>
              </a:rPr>
              <a:t>Nobody shall be denied his or her statutory judge</a:t>
            </a:r>
            <a:r>
              <a:rPr lang="cs-CZ" sz="2800" i="1" smtClean="0">
                <a:solidFill>
                  <a:schemeClr val="tx1">
                    <a:lumMod val="75000"/>
                  </a:schemeClr>
                </a:solidFill>
              </a:rPr>
              <a:t>. </a:t>
            </a:r>
            <a:r>
              <a:rPr lang="en-US" sz="2800" i="1" smtClean="0">
                <a:solidFill>
                  <a:schemeClr val="tx1">
                    <a:lumMod val="75000"/>
                  </a:schemeClr>
                </a:solidFill>
              </a:rPr>
              <a:t>The jurisdiction of the court and the competence of the judge are set by law.</a:t>
            </a:r>
            <a:r>
              <a:rPr lang="cs-CZ" sz="2800" i="1" smtClean="0">
                <a:solidFill>
                  <a:schemeClr val="tx1">
                    <a:lumMod val="75000"/>
                  </a:schemeClr>
                </a:solidFill>
              </a:rPr>
              <a:t>“</a:t>
            </a:r>
            <a:r>
              <a:rPr lang="cs-CZ" sz="2800" smtClean="0">
                <a:solidFill>
                  <a:schemeClr val="tx1">
                    <a:lumMod val="75000"/>
                  </a:schemeClr>
                </a:solidFill>
              </a:rPr>
              <a:t> (Art. 38 /1/ of Charter)</a:t>
            </a:r>
            <a:endParaRPr lang="cs-CZ" sz="2800" b="1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cs-CZ" sz="2800" smtClean="0">
                <a:solidFill>
                  <a:schemeClr val="tx1">
                    <a:lumMod val="75000"/>
                  </a:schemeClr>
                </a:solidFill>
              </a:rPr>
              <a:t>Prevention of external influence </a:t>
            </a:r>
          </a:p>
          <a:p>
            <a:pPr>
              <a:lnSpc>
                <a:spcPct val="120000"/>
              </a:lnSpc>
            </a:pPr>
            <a:r>
              <a:rPr lang="cs-CZ" sz="2800" smtClean="0">
                <a:solidFill>
                  <a:schemeClr val="tx1">
                    <a:lumMod val="75000"/>
                  </a:schemeClr>
                </a:solidFill>
              </a:rPr>
              <a:t>Statutory (transparetnt) rules regarding court and judge selection (composition of panel)</a:t>
            </a:r>
          </a:p>
          <a:p>
            <a:pPr>
              <a:lnSpc>
                <a:spcPct val="120000"/>
              </a:lnSpc>
            </a:pPr>
            <a:r>
              <a:rPr lang="cs-CZ" sz="2800" b="1" smtClean="0">
                <a:solidFill>
                  <a:schemeClr val="tx1">
                    <a:lumMod val="75000"/>
                  </a:schemeClr>
                </a:solidFill>
              </a:rPr>
              <a:t>Work time - schedule </a:t>
            </a:r>
            <a:r>
              <a:rPr lang="cs-CZ" sz="2800" smtClean="0">
                <a:solidFill>
                  <a:schemeClr val="tx1">
                    <a:lumMod val="75000"/>
                  </a:schemeClr>
                </a:solidFill>
              </a:rPr>
              <a:t>– method of assignment of cases to judges (each court)</a:t>
            </a:r>
            <a:endParaRPr lang="cs-CZ" sz="2800" dirty="0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65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323850" y="314326"/>
            <a:ext cx="9656763" cy="3448050"/>
          </a:xfrm>
        </p:spPr>
        <p:txBody>
          <a:bodyPr/>
          <a:lstStyle/>
          <a:p>
            <a:r>
              <a:rPr lang="cs-CZ" b="1" smtClean="0">
                <a:solidFill>
                  <a:schemeClr val="accent2"/>
                </a:solidFill>
              </a:rPr>
              <a:t/>
            </a:r>
            <a:br>
              <a:rPr lang="cs-CZ" b="1" smtClean="0">
                <a:solidFill>
                  <a:schemeClr val="accent2"/>
                </a:solidFill>
              </a:rPr>
            </a:br>
            <a:r>
              <a:rPr lang="cs-CZ" b="1" smtClean="0">
                <a:solidFill>
                  <a:schemeClr val="accent2"/>
                </a:solidFill>
              </a:rPr>
              <a:t>	LEGAL REMEDIES</a:t>
            </a:r>
            <a:endParaRPr lang="cs-CZ" b="1">
              <a:solidFill>
                <a:schemeClr val="accent2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890016" y="4777380"/>
            <a:ext cx="9090597" cy="861420"/>
          </a:xfrm>
        </p:spPr>
        <p:txBody>
          <a:bodyPr/>
          <a:lstStyle/>
          <a:p>
            <a:r>
              <a:rPr lang="cs-CZ" smtClean="0"/>
              <a:t>LEGISLATION, TYPES OF REMEDIES, ORDINARY AND EXTRAORDINARY LEGAL REMEDIES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55707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5421" y="423512"/>
            <a:ext cx="9353985" cy="1082894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JUDICIAL SYSTEM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0017" y="1405288"/>
            <a:ext cx="9480818" cy="4795815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90000"/>
              </a:lnSpc>
              <a:defRPr/>
            </a:pPr>
            <a:r>
              <a:rPr lang="cs-CZ" altLang="cs-CZ" sz="2800" b="1" smtClean="0">
                <a:solidFill>
                  <a:schemeClr val="tx1">
                    <a:lumMod val="75000"/>
                  </a:schemeClr>
                </a:solidFill>
              </a:rPr>
              <a:t>  Supreme Court/Supreme Administrative	Court 	</a:t>
            </a:r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(Brno)</a:t>
            </a:r>
          </a:p>
          <a:p>
            <a:pPr marL="457200" lvl="1" indent="0">
              <a:lnSpc>
                <a:spcPct val="90000"/>
              </a:lnSpc>
              <a:defRPr/>
            </a:pPr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  </a:t>
            </a:r>
            <a:r>
              <a:rPr lang="cs-CZ" altLang="cs-CZ" sz="2800" b="1" smtClean="0">
                <a:solidFill>
                  <a:schemeClr val="tx1">
                    <a:lumMod val="75000"/>
                  </a:schemeClr>
                </a:solidFill>
              </a:rPr>
              <a:t>High Courts </a:t>
            </a:r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(Praha, Olomouc)</a:t>
            </a:r>
          </a:p>
          <a:p>
            <a:pPr marL="457200" lvl="1" indent="0">
              <a:lnSpc>
                <a:spcPct val="90000"/>
              </a:lnSpc>
              <a:defRPr/>
            </a:pPr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  </a:t>
            </a:r>
            <a:r>
              <a:rPr lang="cs-CZ" altLang="cs-CZ" sz="2800" b="1" smtClean="0">
                <a:solidFill>
                  <a:schemeClr val="tx1">
                    <a:lumMod val="75000"/>
                  </a:schemeClr>
                </a:solidFill>
              </a:rPr>
              <a:t>District Courts </a:t>
            </a:r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(8)</a:t>
            </a:r>
          </a:p>
          <a:p>
            <a:pPr marL="457200" lvl="1" indent="0">
              <a:lnSpc>
                <a:spcPct val="90000"/>
              </a:lnSpc>
              <a:defRPr/>
            </a:pPr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  </a:t>
            </a:r>
            <a:r>
              <a:rPr lang="cs-CZ" altLang="cs-CZ" sz="2800" b="1" smtClean="0">
                <a:solidFill>
                  <a:schemeClr val="tx1">
                    <a:lumMod val="75000"/>
                  </a:schemeClr>
                </a:solidFill>
              </a:rPr>
              <a:t>Regional Courts </a:t>
            </a:r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(63)</a:t>
            </a:r>
          </a:p>
          <a:p>
            <a:pPr marL="457200" lvl="1" indent="0">
              <a:lnSpc>
                <a:spcPct val="90000"/>
              </a:lnSpc>
              <a:buNone/>
              <a:defRPr/>
            </a:pPr>
            <a:endParaRPr lang="cs-CZ" altLang="cs-CZ" sz="2800" smtClean="0">
              <a:solidFill>
                <a:schemeClr val="tx1">
                  <a:lumMod val="75000"/>
                </a:schemeClr>
              </a:solidFill>
            </a:endParaRPr>
          </a:p>
          <a:p>
            <a:pPr marL="457200" lvl="1" indent="0">
              <a:lnSpc>
                <a:spcPct val="90000"/>
              </a:lnSpc>
              <a:defRPr/>
            </a:pPr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altLang="cs-CZ" sz="2800" b="1" smtClean="0">
                <a:solidFill>
                  <a:schemeClr val="tx1">
                    <a:lumMod val="75000"/>
                  </a:schemeClr>
                </a:solidFill>
              </a:rPr>
              <a:t>Constitutional Court </a:t>
            </a:r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(Brno)</a:t>
            </a:r>
          </a:p>
        </p:txBody>
      </p:sp>
    </p:spTree>
    <p:extLst>
      <p:ext uri="{BB962C8B-B14F-4D97-AF65-F5344CB8AC3E}">
        <p14:creationId xmlns:p14="http://schemas.microsoft.com/office/powerpoint/2010/main" val="310351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6276" y="147287"/>
            <a:ext cx="9527406" cy="871888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CONSTITUTIONAL COURT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7701" y="1009650"/>
            <a:ext cx="11047856" cy="518693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cs-CZ" altLang="cs-CZ" sz="64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Judicial protection of constitutionality </a:t>
            </a:r>
            <a:r>
              <a:rPr lang="cs-CZ" altLang="cs-CZ" sz="6400" smtClean="0">
                <a:solidFill>
                  <a:schemeClr val="tx1">
                    <a:lumMod val="75000"/>
                  </a:schemeClr>
                </a:solidFill>
              </a:rPr>
              <a:t>(special court system) </a:t>
            </a:r>
          </a:p>
          <a:p>
            <a:pPr>
              <a:lnSpc>
                <a:spcPct val="120000"/>
              </a:lnSpc>
              <a:defRPr/>
            </a:pPr>
            <a:r>
              <a:rPr lang="cs-CZ" altLang="cs-CZ" sz="6400" smtClean="0">
                <a:solidFill>
                  <a:schemeClr val="tx1">
                    <a:lumMod val="75000"/>
                  </a:schemeClr>
                </a:solidFill>
              </a:rPr>
              <a:t>15 judges appointed for period of 10 years</a:t>
            </a:r>
          </a:p>
          <a:p>
            <a:pPr>
              <a:lnSpc>
                <a:spcPct val="120000"/>
              </a:lnSpc>
              <a:defRPr/>
            </a:pPr>
            <a:r>
              <a:rPr lang="cs-CZ" altLang="cs-CZ" sz="6400" smtClean="0">
                <a:solidFill>
                  <a:schemeClr val="tx1">
                    <a:lumMod val="75000"/>
                  </a:schemeClr>
                </a:solidFill>
              </a:rPr>
              <a:t>Structure - </a:t>
            </a:r>
            <a:r>
              <a:rPr lang="cs-CZ" altLang="cs-CZ" sz="6400" b="1" smtClean="0">
                <a:solidFill>
                  <a:schemeClr val="tx1">
                    <a:lumMod val="75000"/>
                  </a:schemeClr>
                </a:solidFill>
              </a:rPr>
              <a:t>plenum</a:t>
            </a:r>
            <a:r>
              <a:rPr lang="cs-CZ" altLang="cs-CZ" sz="6400" smtClean="0">
                <a:solidFill>
                  <a:schemeClr val="tx1">
                    <a:lumMod val="75000"/>
                  </a:schemeClr>
                </a:solidFill>
              </a:rPr>
              <a:t> (all judges), four </a:t>
            </a:r>
            <a:r>
              <a:rPr lang="cs-CZ" altLang="cs-CZ" sz="6400" b="1" smtClean="0">
                <a:solidFill>
                  <a:schemeClr val="tx1">
                    <a:lumMod val="75000"/>
                  </a:schemeClr>
                </a:solidFill>
              </a:rPr>
              <a:t>three-member panels </a:t>
            </a:r>
          </a:p>
          <a:p>
            <a:pPr>
              <a:lnSpc>
                <a:spcPct val="120000"/>
              </a:lnSpc>
              <a:defRPr/>
            </a:pPr>
            <a:r>
              <a:rPr lang="cs-CZ" altLang="cs-CZ" sz="6400" smtClean="0">
                <a:solidFill>
                  <a:schemeClr val="tx1">
                    <a:lumMod val="75000"/>
                  </a:schemeClr>
                </a:solidFill>
              </a:rPr>
              <a:t>Scope of juisdriction - § 87 of Constitution</a:t>
            </a:r>
          </a:p>
          <a:p>
            <a:pPr lvl="1">
              <a:lnSpc>
                <a:spcPct val="120000"/>
              </a:lnSpc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cs-CZ" altLang="cs-CZ" sz="6200" b="1" smtClean="0">
                <a:solidFill>
                  <a:schemeClr val="accent2"/>
                </a:solidFill>
              </a:rPr>
              <a:t>a</a:t>
            </a:r>
            <a:r>
              <a:rPr lang="en-US" altLang="cs-CZ" sz="6200" b="1" smtClean="0">
                <a:solidFill>
                  <a:schemeClr val="accent2"/>
                </a:solidFill>
              </a:rPr>
              <a:t>nnul</a:t>
            </a:r>
            <a:r>
              <a:rPr lang="en-GB" altLang="cs-CZ" sz="6200" b="1" smtClean="0">
                <a:solidFill>
                  <a:schemeClr val="accent2"/>
                </a:solidFill>
              </a:rPr>
              <a:t>men</a:t>
            </a:r>
            <a:r>
              <a:rPr lang="cs-CZ" altLang="cs-CZ" sz="6200" b="1" smtClean="0">
                <a:solidFill>
                  <a:schemeClr val="accent2"/>
                </a:solidFill>
              </a:rPr>
              <a:t>t of</a:t>
            </a:r>
            <a:r>
              <a:rPr lang="en-US" altLang="cs-CZ" sz="6200" b="1" smtClean="0">
                <a:solidFill>
                  <a:schemeClr val="accent2"/>
                </a:solidFill>
              </a:rPr>
              <a:t> statutes</a:t>
            </a:r>
            <a:r>
              <a:rPr lang="cs-CZ" altLang="cs-CZ" sz="6200" b="1" smtClean="0">
                <a:solidFill>
                  <a:schemeClr val="accent2"/>
                </a:solidFill>
              </a:rPr>
              <a:t>/</a:t>
            </a:r>
            <a:r>
              <a:rPr lang="en-US" altLang="cs-CZ" sz="6200" b="1" smtClean="0">
                <a:solidFill>
                  <a:schemeClr val="accent2"/>
                </a:solidFill>
              </a:rPr>
              <a:t>provisions</a:t>
            </a:r>
            <a:r>
              <a:rPr lang="cs-CZ" altLang="cs-CZ" sz="6200" b="1" smtClean="0">
                <a:solidFill>
                  <a:schemeClr val="accent2"/>
                </a:solidFill>
              </a:rPr>
              <a:t> </a:t>
            </a:r>
            <a:r>
              <a:rPr lang="cs-CZ" altLang="cs-CZ" sz="6200" smtClean="0">
                <a:solidFill>
                  <a:schemeClr val="tx1">
                    <a:lumMod val="75000"/>
                  </a:schemeClr>
                </a:solidFill>
              </a:rPr>
              <a:t>contrary to </a:t>
            </a:r>
            <a:r>
              <a:rPr lang="en-US" altLang="cs-CZ" sz="6200" smtClean="0">
                <a:solidFill>
                  <a:schemeClr val="tx1">
                    <a:lumMod val="75000"/>
                  </a:schemeClr>
                </a:solidFill>
              </a:rPr>
              <a:t>the constitutional order</a:t>
            </a:r>
          </a:p>
          <a:p>
            <a:pPr lvl="1">
              <a:lnSpc>
                <a:spcPct val="120000"/>
              </a:lnSpc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cs-CZ" altLang="cs-CZ" sz="6200" b="1" smtClean="0">
                <a:solidFill>
                  <a:schemeClr val="accent2"/>
                </a:solidFill>
              </a:rPr>
              <a:t>a</a:t>
            </a:r>
            <a:r>
              <a:rPr lang="en-US" altLang="cs-CZ" sz="6200" b="1" smtClean="0">
                <a:solidFill>
                  <a:schemeClr val="accent2"/>
                </a:solidFill>
              </a:rPr>
              <a:t>nnul</a:t>
            </a:r>
            <a:r>
              <a:rPr lang="en-GB" altLang="cs-CZ" sz="6200" b="1" smtClean="0">
                <a:solidFill>
                  <a:schemeClr val="accent2"/>
                </a:solidFill>
              </a:rPr>
              <a:t>men</a:t>
            </a:r>
            <a:r>
              <a:rPr lang="cs-CZ" altLang="cs-CZ" sz="6200" b="1" smtClean="0">
                <a:solidFill>
                  <a:schemeClr val="accent2"/>
                </a:solidFill>
              </a:rPr>
              <a:t>t of</a:t>
            </a:r>
            <a:r>
              <a:rPr lang="en-US" altLang="cs-CZ" sz="6200" b="1" smtClean="0">
                <a:solidFill>
                  <a:schemeClr val="accent2"/>
                </a:solidFill>
              </a:rPr>
              <a:t> other legal</a:t>
            </a:r>
            <a:r>
              <a:rPr lang="cs-CZ" altLang="cs-CZ" sz="6200" b="1" smtClean="0">
                <a:solidFill>
                  <a:schemeClr val="accent2"/>
                </a:solidFill>
              </a:rPr>
              <a:t> acts/in</a:t>
            </a:r>
            <a:r>
              <a:rPr lang="en-US" altLang="cs-CZ" sz="6200" b="1" smtClean="0">
                <a:solidFill>
                  <a:schemeClr val="accent2"/>
                </a:solidFill>
              </a:rPr>
              <a:t>dividual provisions </a:t>
            </a:r>
            <a:r>
              <a:rPr lang="cs-CZ" altLang="cs-CZ" sz="6200" smtClean="0">
                <a:solidFill>
                  <a:schemeClr val="tx1">
                    <a:lumMod val="75000"/>
                  </a:schemeClr>
                </a:solidFill>
              </a:rPr>
              <a:t>contrary</a:t>
            </a:r>
            <a:r>
              <a:rPr lang="cs-CZ" altLang="cs-CZ" sz="6200" b="1" smtClean="0">
                <a:solidFill>
                  <a:schemeClr val="accent2"/>
                </a:solidFill>
              </a:rPr>
              <a:t> </a:t>
            </a:r>
            <a:r>
              <a:rPr lang="cs-CZ" altLang="cs-CZ" sz="6200" smtClean="0">
                <a:solidFill>
                  <a:schemeClr val="tx1">
                    <a:lumMod val="75000"/>
                  </a:schemeClr>
                </a:solidFill>
              </a:rPr>
              <a:t>to </a:t>
            </a:r>
            <a:r>
              <a:rPr lang="en-US" altLang="cs-CZ" sz="6200" smtClean="0">
                <a:solidFill>
                  <a:schemeClr val="tx1">
                    <a:lumMod val="75000"/>
                  </a:schemeClr>
                </a:solidFill>
              </a:rPr>
              <a:t>constitutional order or a statute</a:t>
            </a:r>
          </a:p>
          <a:p>
            <a:pPr lvl="1">
              <a:lnSpc>
                <a:spcPct val="120000"/>
              </a:lnSpc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n-US" altLang="cs-CZ" sz="6200" b="1" smtClean="0">
                <a:solidFill>
                  <a:schemeClr val="accent2"/>
                </a:solidFill>
              </a:rPr>
              <a:t>constitutional complaints</a:t>
            </a:r>
            <a:endParaRPr lang="cs-CZ" altLang="cs-CZ" sz="6200" b="1" smtClean="0">
              <a:solidFill>
                <a:schemeClr val="accent2"/>
              </a:solidFill>
            </a:endParaRPr>
          </a:p>
          <a:p>
            <a:pPr lvl="2">
              <a:lnSpc>
                <a:spcPct val="120000"/>
              </a:lnSpc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cs-CZ" altLang="cs-CZ" sz="6000" b="1" smtClean="0">
                <a:solidFill>
                  <a:schemeClr val="accent2"/>
                </a:solidFill>
              </a:rPr>
              <a:t>	</a:t>
            </a:r>
            <a:r>
              <a:rPr lang="cs-CZ" altLang="cs-CZ" sz="6000" b="1" smtClean="0">
                <a:solidFill>
                  <a:schemeClr val="tx1">
                    <a:lumMod val="75000"/>
                  </a:schemeClr>
                </a:solidFill>
              </a:rPr>
              <a:t>individuals/legal </a:t>
            </a:r>
            <a:r>
              <a:rPr lang="en-US" altLang="cs-CZ" sz="6000" b="1" smtClean="0">
                <a:solidFill>
                  <a:schemeClr val="tx1">
                    <a:lumMod val="75000"/>
                  </a:schemeClr>
                </a:solidFill>
              </a:rPr>
              <a:t>persons </a:t>
            </a:r>
            <a:r>
              <a:rPr lang="en-US" altLang="cs-CZ" sz="6000" smtClean="0">
                <a:solidFill>
                  <a:schemeClr val="tx1">
                    <a:lumMod val="75000"/>
                  </a:schemeClr>
                </a:solidFill>
              </a:rPr>
              <a:t>against final decisions </a:t>
            </a:r>
            <a:r>
              <a:rPr lang="cs-CZ" altLang="cs-CZ" sz="6000" smtClean="0">
                <a:solidFill>
                  <a:schemeClr val="tx1">
                    <a:lumMod val="75000"/>
                  </a:schemeClr>
                </a:solidFill>
              </a:rPr>
              <a:t>/interference of public </a:t>
            </a:r>
            <a:r>
              <a:rPr lang="en-US" altLang="cs-CZ" sz="6000" smtClean="0">
                <a:solidFill>
                  <a:schemeClr val="tx1">
                    <a:lumMod val="75000"/>
                  </a:schemeClr>
                </a:solidFill>
              </a:rPr>
              <a:t>authorities</a:t>
            </a:r>
          </a:p>
          <a:p>
            <a:pPr lvl="2">
              <a:lnSpc>
                <a:spcPct val="120000"/>
              </a:lnSpc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cs-CZ" altLang="cs-CZ" sz="6000" b="1" smtClean="0">
                <a:solidFill>
                  <a:schemeClr val="tx1">
                    <a:lumMod val="75000"/>
                  </a:schemeClr>
                </a:solidFill>
              </a:rPr>
              <a:t>	</a:t>
            </a:r>
            <a:r>
              <a:rPr lang="en-US" altLang="cs-CZ" sz="6000" b="1" smtClean="0">
                <a:solidFill>
                  <a:schemeClr val="tx1">
                    <a:lumMod val="75000"/>
                  </a:schemeClr>
                </a:solidFill>
              </a:rPr>
              <a:t>representative body of a self-governing region </a:t>
            </a:r>
            <a:r>
              <a:rPr lang="en-US" altLang="cs-CZ" sz="6000" smtClean="0">
                <a:solidFill>
                  <a:schemeClr val="tx1">
                    <a:lumMod val="75000"/>
                  </a:schemeClr>
                </a:solidFill>
              </a:rPr>
              <a:t>against an unlawful </a:t>
            </a:r>
            <a:r>
              <a:rPr lang="cs-CZ" altLang="cs-CZ" sz="6000" smtClean="0">
                <a:solidFill>
                  <a:schemeClr val="tx1">
                    <a:lumMod val="75000"/>
                  </a:schemeClr>
                </a:solidFill>
              </a:rPr>
              <a:t>interferebce  of </a:t>
            </a:r>
            <a:r>
              <a:rPr lang="en-US" altLang="cs-CZ" sz="6000" smtClean="0">
                <a:solidFill>
                  <a:schemeClr val="tx1">
                    <a:lumMod val="75000"/>
                  </a:schemeClr>
                </a:solidFill>
              </a:rPr>
              <a:t>the state</a:t>
            </a:r>
          </a:p>
          <a:p>
            <a:pPr lvl="1">
              <a:lnSpc>
                <a:spcPct val="120000"/>
              </a:lnSpc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n-US" altLang="cs-CZ" sz="6200" b="1" smtClean="0">
                <a:solidFill>
                  <a:schemeClr val="accent2"/>
                </a:solidFill>
              </a:rPr>
              <a:t>jurisdictional disputes between state bodies</a:t>
            </a:r>
            <a:r>
              <a:rPr lang="en-US" altLang="cs-CZ" sz="6200" smtClean="0">
                <a:solidFill>
                  <a:schemeClr val="tx1">
                    <a:lumMod val="75000"/>
                  </a:schemeClr>
                </a:solidFill>
              </a:rPr>
              <a:t>, state bodies and bodies of self-governing regions, and between bodies of self-governing regions</a:t>
            </a:r>
            <a:endParaRPr lang="cs-CZ" altLang="cs-CZ" sz="6200" smtClean="0">
              <a:solidFill>
                <a:schemeClr val="tx1">
                  <a:lumMod val="75000"/>
                </a:schemeClr>
              </a:solidFill>
            </a:endParaRPr>
          </a:p>
          <a:p>
            <a:pPr lvl="1">
              <a:lnSpc>
                <a:spcPct val="120000"/>
              </a:lnSpc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n-US" altLang="cs-CZ" sz="6200" b="1" smtClean="0">
                <a:solidFill>
                  <a:schemeClr val="accent2"/>
                </a:solidFill>
              </a:rPr>
              <a:t>constitutional charge </a:t>
            </a:r>
            <a:r>
              <a:rPr lang="en-US" altLang="cs-CZ" sz="6200" smtClean="0">
                <a:solidFill>
                  <a:schemeClr val="tx1">
                    <a:lumMod val="75000"/>
                  </a:schemeClr>
                </a:solidFill>
              </a:rPr>
              <a:t>brought by the Senate </a:t>
            </a:r>
            <a:r>
              <a:rPr lang="en-US" altLang="cs-CZ" sz="6200" b="1" smtClean="0">
                <a:solidFill>
                  <a:schemeClr val="tx1">
                    <a:lumMod val="75000"/>
                  </a:schemeClr>
                </a:solidFill>
              </a:rPr>
              <a:t>against the </a:t>
            </a:r>
            <a:r>
              <a:rPr lang="cs-CZ" altLang="cs-CZ" sz="6200" b="1" smtClean="0">
                <a:solidFill>
                  <a:schemeClr val="tx1">
                    <a:lumMod val="75000"/>
                  </a:schemeClr>
                </a:solidFill>
              </a:rPr>
              <a:t>p</a:t>
            </a:r>
            <a:r>
              <a:rPr lang="en-US" altLang="cs-CZ" sz="6200" b="1" smtClean="0">
                <a:solidFill>
                  <a:schemeClr val="tx1">
                    <a:lumMod val="75000"/>
                  </a:schemeClr>
                </a:solidFill>
              </a:rPr>
              <a:t>resident</a:t>
            </a:r>
            <a:endParaRPr lang="cs-CZ" altLang="cs-CZ" sz="6200" smtClean="0">
              <a:solidFill>
                <a:schemeClr val="tx1">
                  <a:lumMod val="75000"/>
                </a:schemeClr>
              </a:solidFill>
            </a:endParaRPr>
          </a:p>
          <a:p>
            <a:pPr lvl="1">
              <a:lnSpc>
                <a:spcPct val="120000"/>
              </a:lnSpc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cs-CZ" altLang="cs-CZ" sz="6200" smtClean="0">
                <a:solidFill>
                  <a:schemeClr val="tx1">
                    <a:lumMod val="75000"/>
                  </a:schemeClr>
                </a:solidFill>
              </a:rPr>
              <a:t>etc. </a:t>
            </a:r>
          </a:p>
          <a:p>
            <a:pPr>
              <a:lnSpc>
                <a:spcPct val="120000"/>
              </a:lnSpc>
              <a:defRPr/>
            </a:pPr>
            <a:endParaRPr lang="en-US" altLang="cs-CZ" sz="6400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86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9533" y="374744"/>
            <a:ext cx="9353985" cy="1082894"/>
          </a:xfrm>
        </p:spPr>
        <p:txBody>
          <a:bodyPr/>
          <a:lstStyle/>
          <a:p>
            <a:pPr algn="ctr"/>
            <a:r>
              <a:rPr lang="cs-CZ" sz="4000" b="1" smtClean="0">
                <a:solidFill>
                  <a:schemeClr val="accent2"/>
                </a:solidFill>
              </a:rPr>
              <a:t>SUPREME ADMINISTRATIVE COURT</a:t>
            </a:r>
            <a:endParaRPr lang="cs-CZ" sz="4000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0015" y="1645920"/>
            <a:ext cx="11301985" cy="455980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cs-CZ" altLang="cs-CZ" sz="8000" b="1" smtClean="0">
                <a:solidFill>
                  <a:schemeClr val="tx1">
                    <a:lumMod val="75000"/>
                  </a:schemeClr>
                </a:solidFill>
              </a:rPr>
              <a:t>T</a:t>
            </a:r>
            <a:r>
              <a:rPr lang="en-US" altLang="cs-CZ" sz="8000" b="1" smtClean="0">
                <a:solidFill>
                  <a:schemeClr val="tx1">
                    <a:lumMod val="75000"/>
                  </a:schemeClr>
                </a:solidFill>
              </a:rPr>
              <a:t>he highest judicial authority </a:t>
            </a:r>
            <a:r>
              <a:rPr lang="en-US" altLang="cs-CZ" sz="8000" smtClean="0">
                <a:solidFill>
                  <a:schemeClr val="tx1">
                    <a:lumMod val="75000"/>
                  </a:schemeClr>
                </a:solidFill>
              </a:rPr>
              <a:t>in matters falling within the competence of </a:t>
            </a:r>
            <a:r>
              <a:rPr lang="en-US" altLang="cs-CZ" sz="80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administrative</a:t>
            </a:r>
            <a:r>
              <a:rPr lang="en-US" altLang="cs-CZ" sz="8000" b="1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altLang="cs-CZ" sz="80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courts</a:t>
            </a:r>
            <a:endParaRPr lang="cs-CZ" altLang="cs-CZ" sz="8000" b="1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cs-CZ" altLang="cs-CZ" sz="8000" b="1" smtClean="0">
                <a:solidFill>
                  <a:schemeClr val="tx1">
                    <a:lumMod val="75000"/>
                  </a:schemeClr>
                </a:solidFill>
              </a:rPr>
              <a:t>Chambers </a:t>
            </a:r>
            <a:r>
              <a:rPr lang="cs-CZ" altLang="cs-CZ" sz="5600" smtClean="0">
                <a:solidFill>
                  <a:schemeClr val="tx1">
                    <a:lumMod val="75000"/>
                  </a:schemeClr>
                </a:solidFill>
              </a:rPr>
              <a:t>(three member, seven/nine member extended chamber, special chamber)</a:t>
            </a:r>
          </a:p>
          <a:p>
            <a:pPr>
              <a:lnSpc>
                <a:spcPct val="120000"/>
              </a:lnSpc>
              <a:defRPr/>
            </a:pPr>
            <a:r>
              <a:rPr lang="cs-CZ" altLang="cs-CZ" sz="80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U</a:t>
            </a:r>
            <a:r>
              <a:rPr lang="en-US" altLang="cs-CZ" sz="80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nity and legality </a:t>
            </a:r>
            <a:r>
              <a:rPr lang="cs-CZ" altLang="cs-CZ" sz="8000" smtClean="0">
                <a:solidFill>
                  <a:schemeClr val="tx1">
                    <a:lumMod val="75000"/>
                  </a:schemeClr>
                </a:solidFill>
              </a:rPr>
              <a:t>of the c</a:t>
            </a:r>
            <a:r>
              <a:rPr lang="en-US" altLang="cs-CZ" sz="8000" smtClean="0">
                <a:solidFill>
                  <a:schemeClr val="tx1">
                    <a:lumMod val="75000"/>
                  </a:schemeClr>
                </a:solidFill>
              </a:rPr>
              <a:t>ase-law</a:t>
            </a:r>
            <a:r>
              <a:rPr lang="cs-CZ" altLang="cs-CZ" sz="8000" smtClean="0">
                <a:solidFill>
                  <a:schemeClr val="tx1">
                    <a:lumMod val="75000"/>
                  </a:schemeClr>
                </a:solidFill>
              </a:rPr>
              <a:t> o</a:t>
            </a:r>
            <a:r>
              <a:rPr lang="en-US" altLang="cs-CZ" sz="8000" smtClean="0">
                <a:solidFill>
                  <a:schemeClr val="tx1">
                    <a:lumMod val="75000"/>
                  </a:schemeClr>
                </a:solidFill>
              </a:rPr>
              <a:t>f regional courts and administrative authorities </a:t>
            </a:r>
            <a:endParaRPr lang="cs-CZ" altLang="cs-CZ" sz="8000" smtClean="0">
              <a:solidFill>
                <a:schemeClr val="tx1">
                  <a:lumMod val="75000"/>
                </a:schemeClr>
              </a:solidFill>
            </a:endParaRPr>
          </a:p>
          <a:p>
            <a:pPr lvl="1">
              <a:lnSpc>
                <a:spcPct val="120000"/>
              </a:lnSpc>
              <a:defRPr/>
            </a:pPr>
            <a:r>
              <a:rPr lang="en-US" sz="7000" b="1" smtClean="0">
                <a:solidFill>
                  <a:schemeClr val="accent2"/>
                </a:solidFill>
              </a:rPr>
              <a:t>cassation complaint 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(c</a:t>
            </a:r>
            <a:r>
              <a:rPr lang="en-US" sz="5600" smtClean="0">
                <a:solidFill>
                  <a:schemeClr val="tx1">
                    <a:lumMod val="75000"/>
                  </a:schemeClr>
                </a:solidFill>
              </a:rPr>
              <a:t>hallenging final decisions of regional courts in matters of administrative justice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, a</a:t>
            </a:r>
            <a:r>
              <a:rPr lang="en-US" sz="5600" smtClean="0">
                <a:solidFill>
                  <a:schemeClr val="tx1">
                    <a:lumMod val="75000"/>
                  </a:schemeClr>
                </a:solidFill>
              </a:rPr>
              <a:t>gainst the decisions of regional courts on the measures of a general nature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US" sz="5600" smtClean="0">
                <a:solidFill>
                  <a:schemeClr val="tx1">
                    <a:lumMod val="75000"/>
                  </a:schemeClr>
                </a:solidFill>
              </a:rPr>
              <a:t>issues of local and regional referendum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) </a:t>
            </a:r>
            <a:endParaRPr lang="cs-CZ" sz="7000" smtClean="0">
              <a:solidFill>
                <a:schemeClr val="tx1">
                  <a:lumMod val="75000"/>
                </a:schemeClr>
              </a:solidFill>
            </a:endParaRPr>
          </a:p>
          <a:p>
            <a:pPr lvl="1">
              <a:lnSpc>
                <a:spcPct val="120000"/>
              </a:lnSpc>
              <a:defRPr/>
            </a:pPr>
            <a:r>
              <a:rPr lang="en-US" sz="7000" b="1" smtClean="0">
                <a:solidFill>
                  <a:schemeClr val="tx1">
                    <a:lumMod val="75000"/>
                  </a:schemeClr>
                </a:solidFill>
              </a:rPr>
              <a:t>protection against </a:t>
            </a:r>
            <a:r>
              <a:rPr lang="en-US" sz="7000" b="1" smtClean="0">
                <a:solidFill>
                  <a:schemeClr val="accent2"/>
                </a:solidFill>
              </a:rPr>
              <a:t>inaction </a:t>
            </a:r>
            <a:endParaRPr lang="cs-CZ" sz="7000" b="1" smtClean="0">
              <a:solidFill>
                <a:schemeClr val="accent2"/>
              </a:solidFill>
            </a:endParaRPr>
          </a:p>
          <a:p>
            <a:pPr lvl="1">
              <a:lnSpc>
                <a:spcPct val="120000"/>
              </a:lnSpc>
              <a:defRPr/>
            </a:pPr>
            <a:r>
              <a:rPr lang="en-US" sz="7000" b="1" smtClean="0">
                <a:solidFill>
                  <a:schemeClr val="tx1">
                    <a:lumMod val="75000"/>
                  </a:schemeClr>
                </a:solidFill>
              </a:rPr>
              <a:t>protection against </a:t>
            </a:r>
            <a:r>
              <a:rPr lang="en-US" sz="7000" b="1" smtClean="0">
                <a:solidFill>
                  <a:schemeClr val="accent2"/>
                </a:solidFill>
              </a:rPr>
              <a:t>unlawful interference </a:t>
            </a:r>
            <a:endParaRPr lang="cs-CZ" sz="7000" b="1" smtClean="0">
              <a:solidFill>
                <a:schemeClr val="accent2"/>
              </a:solidFill>
            </a:endParaRPr>
          </a:p>
          <a:p>
            <a:pPr lvl="1">
              <a:lnSpc>
                <a:spcPct val="120000"/>
              </a:lnSpc>
              <a:defRPr/>
            </a:pPr>
            <a:r>
              <a:rPr lang="en-US" sz="7000" b="1" smtClean="0">
                <a:solidFill>
                  <a:schemeClr val="accent2"/>
                </a:solidFill>
              </a:rPr>
              <a:t>electoral matters </a:t>
            </a:r>
            <a:r>
              <a:rPr lang="cs-CZ" sz="7000" smtClean="0">
                <a:solidFill>
                  <a:schemeClr val="tx1">
                    <a:lumMod val="75000"/>
                  </a:schemeClr>
                </a:solidFill>
              </a:rPr>
              <a:t>(</a:t>
            </a:r>
            <a:r>
              <a:rPr lang="en-US" sz="7000" smtClean="0">
                <a:solidFill>
                  <a:schemeClr val="tx1">
                    <a:lumMod val="75000"/>
                  </a:schemeClr>
                </a:solidFill>
              </a:rPr>
              <a:t>incl</a:t>
            </a:r>
            <a:r>
              <a:rPr lang="cs-CZ" sz="7000" smtClean="0">
                <a:solidFill>
                  <a:schemeClr val="tx1">
                    <a:lumMod val="75000"/>
                  </a:schemeClr>
                </a:solidFill>
              </a:rPr>
              <a:t>.</a:t>
            </a:r>
            <a:r>
              <a:rPr lang="en-US" sz="7000" smtClean="0">
                <a:solidFill>
                  <a:schemeClr val="tx1">
                    <a:lumMod val="75000"/>
                  </a:schemeClr>
                </a:solidFill>
              </a:rPr>
              <a:t> presidential election</a:t>
            </a:r>
            <a:r>
              <a:rPr lang="cs-CZ" sz="7000" smtClean="0">
                <a:solidFill>
                  <a:schemeClr val="tx1">
                    <a:lumMod val="75000"/>
                  </a:schemeClr>
                </a:solidFill>
              </a:rPr>
              <a:t>)</a:t>
            </a:r>
          </a:p>
          <a:p>
            <a:pPr lvl="1">
              <a:lnSpc>
                <a:spcPct val="120000"/>
              </a:lnSpc>
              <a:defRPr/>
            </a:pPr>
            <a:r>
              <a:rPr lang="en-US" sz="7000" b="1" smtClean="0">
                <a:solidFill>
                  <a:schemeClr val="tx1">
                    <a:lumMod val="75000"/>
                  </a:schemeClr>
                </a:solidFill>
              </a:rPr>
              <a:t>registration and dissolution of </a:t>
            </a:r>
            <a:r>
              <a:rPr lang="en-US" sz="7000" b="1" smtClean="0">
                <a:solidFill>
                  <a:schemeClr val="accent2"/>
                </a:solidFill>
              </a:rPr>
              <a:t>political parties and movements </a:t>
            </a:r>
            <a:endParaRPr lang="cs-CZ" sz="7000" b="1" smtClean="0">
              <a:solidFill>
                <a:schemeClr val="accent2"/>
              </a:solidFill>
            </a:endParaRPr>
          </a:p>
          <a:p>
            <a:pPr lvl="1">
              <a:lnSpc>
                <a:spcPct val="120000"/>
              </a:lnSpc>
              <a:defRPr/>
            </a:pPr>
            <a:r>
              <a:rPr lang="en-US" sz="7000" b="1" smtClean="0">
                <a:solidFill>
                  <a:schemeClr val="tx1">
                    <a:lumMod val="75000"/>
                  </a:schemeClr>
                </a:solidFill>
              </a:rPr>
              <a:t>positive </a:t>
            </a:r>
            <a:r>
              <a:rPr lang="cs-CZ" sz="7000" b="1" smtClean="0">
                <a:solidFill>
                  <a:schemeClr val="tx1">
                    <a:lumMod val="75000"/>
                  </a:schemeClr>
                </a:solidFill>
              </a:rPr>
              <a:t>/</a:t>
            </a:r>
            <a:r>
              <a:rPr lang="en-US" sz="7000" b="1" smtClean="0">
                <a:solidFill>
                  <a:schemeClr val="tx1">
                    <a:lumMod val="75000"/>
                  </a:schemeClr>
                </a:solidFill>
              </a:rPr>
              <a:t>negative </a:t>
            </a:r>
            <a:r>
              <a:rPr lang="en-US" sz="7000" b="1" smtClean="0">
                <a:solidFill>
                  <a:schemeClr val="accent2"/>
                </a:solidFill>
              </a:rPr>
              <a:t>conflicts of competence 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(a</a:t>
            </a:r>
            <a:r>
              <a:rPr lang="en-US" sz="5600" smtClean="0">
                <a:solidFill>
                  <a:schemeClr val="tx1">
                    <a:lumMod val="75000"/>
                  </a:schemeClr>
                </a:solidFill>
              </a:rPr>
              <a:t>dministrative authorities and/or territorial or professional self-governing bodies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)</a:t>
            </a:r>
            <a:endParaRPr lang="cs-CZ" sz="7000" smtClean="0">
              <a:solidFill>
                <a:schemeClr val="tx1">
                  <a:lumMod val="75000"/>
                </a:schemeClr>
              </a:solidFill>
            </a:endParaRPr>
          </a:p>
          <a:p>
            <a:pPr lvl="1">
              <a:lnSpc>
                <a:spcPct val="120000"/>
              </a:lnSpc>
              <a:defRPr/>
            </a:pPr>
            <a:r>
              <a:rPr lang="en-US" sz="7000" b="1" smtClean="0">
                <a:solidFill>
                  <a:schemeClr val="tx1">
                    <a:lumMod val="75000"/>
                  </a:schemeClr>
                </a:solidFill>
              </a:rPr>
              <a:t>disciplinary court </a:t>
            </a:r>
            <a:r>
              <a:rPr lang="cs-CZ" sz="7000" b="1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(</a:t>
            </a:r>
            <a:r>
              <a:rPr lang="en-US" sz="5600" smtClean="0">
                <a:solidFill>
                  <a:schemeClr val="tx1">
                    <a:lumMod val="75000"/>
                  </a:schemeClr>
                </a:solidFill>
              </a:rPr>
              <a:t>judges, state prosecutors and enforcement agents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)</a:t>
            </a:r>
            <a:endParaRPr lang="cs-CZ" sz="7000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42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9397" y="486888"/>
            <a:ext cx="9470009" cy="1019518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COURT HIERARCHY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4945" y="1304544"/>
            <a:ext cx="9249012" cy="488468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defRPr/>
            </a:pPr>
            <a:r>
              <a:rPr lang="cs-CZ" sz="2400" b="1" smtClean="0">
                <a:solidFill>
                  <a:schemeClr val="tx1">
                    <a:lumMod val="75000"/>
                  </a:schemeClr>
                </a:solidFill>
              </a:rPr>
              <a:t>T</a:t>
            </a:r>
            <a:r>
              <a:rPr lang="en-US" sz="2400" b="1" smtClean="0">
                <a:solidFill>
                  <a:schemeClr val="tx1">
                    <a:lumMod val="75000"/>
                  </a:schemeClr>
                </a:solidFill>
              </a:rPr>
              <a:t>wo-instance</a:t>
            </a:r>
            <a:r>
              <a:rPr lang="cs-CZ" sz="2400" b="1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sz="2400" smtClean="0">
                <a:solidFill>
                  <a:schemeClr val="tx1">
                    <a:lumMod val="75000"/>
                  </a:schemeClr>
                </a:solidFill>
              </a:rPr>
              <a:t>(three tier)</a:t>
            </a:r>
            <a:r>
              <a:rPr lang="en-US" sz="240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400" b="1" smtClean="0">
                <a:solidFill>
                  <a:schemeClr val="tx1">
                    <a:lumMod val="75000"/>
                  </a:schemeClr>
                </a:solidFill>
              </a:rPr>
              <a:t>system</a:t>
            </a: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cs-CZ" sz="2400" smtClean="0">
                <a:solidFill>
                  <a:schemeClr val="tx1">
                    <a:lumMod val="75000"/>
                  </a:schemeClr>
                </a:solidFill>
              </a:rPr>
              <a:t>Court of first instance </a:t>
            </a:r>
          </a:p>
          <a:p>
            <a:pPr lvl="1">
              <a:lnSpc>
                <a:spcPct val="120000"/>
              </a:lnSpc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cs-CZ" sz="2200" smtClean="0">
                <a:solidFill>
                  <a:schemeClr val="tx1">
                    <a:lumMod val="75000"/>
                  </a:schemeClr>
                </a:solidFill>
              </a:rPr>
              <a:t>Regional court</a:t>
            </a:r>
          </a:p>
          <a:p>
            <a:pPr lvl="1">
              <a:lnSpc>
                <a:spcPct val="120000"/>
              </a:lnSpc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cs-CZ" sz="2200" smtClean="0">
                <a:solidFill>
                  <a:schemeClr val="tx1">
                    <a:lumMod val="75000"/>
                  </a:schemeClr>
                </a:solidFill>
              </a:rPr>
              <a:t>District court </a:t>
            </a:r>
          </a:p>
          <a:p>
            <a:pPr>
              <a:lnSpc>
                <a:spcPct val="120000"/>
              </a:lnSpc>
              <a:defRPr/>
            </a:pPr>
            <a:r>
              <a:rPr lang="cs-CZ" sz="2400" smtClean="0">
                <a:solidFill>
                  <a:schemeClr val="tx1">
                    <a:lumMod val="75000"/>
                  </a:schemeClr>
                </a:solidFill>
              </a:rPr>
              <a:t>Court of appeal </a:t>
            </a:r>
          </a:p>
          <a:p>
            <a:pPr lvl="1">
              <a:lnSpc>
                <a:spcPct val="120000"/>
              </a:lnSpc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cs-CZ" sz="2200" smtClean="0">
                <a:solidFill>
                  <a:schemeClr val="tx1">
                    <a:lumMod val="75000"/>
                  </a:schemeClr>
                </a:solidFill>
              </a:rPr>
              <a:t>High Court</a:t>
            </a:r>
            <a:endParaRPr lang="en-US" sz="2200" smtClean="0">
              <a:solidFill>
                <a:schemeClr val="tx1">
                  <a:lumMod val="75000"/>
                </a:schemeClr>
              </a:solidFill>
            </a:endParaRPr>
          </a:p>
          <a:p>
            <a:pPr lvl="1">
              <a:lnSpc>
                <a:spcPct val="120000"/>
              </a:lnSpc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cs-CZ" sz="2200" smtClean="0">
                <a:solidFill>
                  <a:schemeClr val="tx1">
                    <a:lumMod val="75000"/>
                  </a:schemeClr>
                </a:solidFill>
              </a:rPr>
              <a:t>Regional court</a:t>
            </a:r>
          </a:p>
          <a:p>
            <a:pPr>
              <a:lnSpc>
                <a:spcPct val="120000"/>
              </a:lnSpc>
              <a:defRPr/>
            </a:pP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01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5421" y="265016"/>
            <a:ext cx="9353985" cy="1082894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SUPREME COURT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36321" y="1860884"/>
            <a:ext cx="11155680" cy="468622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cs-CZ" altLang="cs-CZ" sz="8000" b="1" smtClean="0">
                <a:solidFill>
                  <a:schemeClr val="tx1">
                    <a:lumMod val="75000"/>
                  </a:schemeClr>
                </a:solidFill>
              </a:rPr>
              <a:t>T</a:t>
            </a:r>
            <a:r>
              <a:rPr lang="en-US" altLang="cs-CZ" sz="8000" b="1" smtClean="0">
                <a:solidFill>
                  <a:schemeClr val="tx1">
                    <a:lumMod val="75000"/>
                  </a:schemeClr>
                </a:solidFill>
              </a:rPr>
              <a:t>he </a:t>
            </a:r>
            <a:r>
              <a:rPr lang="en-US" altLang="cs-CZ" sz="80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highest judicial authority </a:t>
            </a:r>
            <a:r>
              <a:rPr lang="en-US" altLang="cs-CZ" sz="8000" b="1" smtClean="0">
                <a:solidFill>
                  <a:schemeClr val="tx1">
                    <a:lumMod val="75000"/>
                  </a:schemeClr>
                </a:solidFill>
              </a:rPr>
              <a:t>in civil and criminal matters </a:t>
            </a:r>
            <a:r>
              <a:rPr lang="cs-CZ" altLang="cs-CZ" sz="8000" b="1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altLang="cs-CZ" sz="5600" smtClean="0">
                <a:solidFill>
                  <a:schemeClr val="tx1">
                    <a:lumMod val="75000"/>
                  </a:schemeClr>
                </a:solidFill>
              </a:rPr>
              <a:t>(except matters decided by Constitutional and Supreme Administrative Court)</a:t>
            </a:r>
          </a:p>
          <a:p>
            <a:pPr>
              <a:lnSpc>
                <a:spcPct val="120000"/>
              </a:lnSpc>
              <a:defRPr/>
            </a:pPr>
            <a:r>
              <a:rPr lang="cs-CZ" altLang="cs-CZ" sz="80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Consistency and legality</a:t>
            </a:r>
            <a:r>
              <a:rPr lang="cs-CZ" altLang="cs-CZ" sz="8000" b="1" smtClean="0">
                <a:solidFill>
                  <a:schemeClr val="tx1">
                    <a:lumMod val="75000"/>
                  </a:schemeClr>
                </a:solidFill>
              </a:rPr>
              <a:t> of decisions </a:t>
            </a:r>
          </a:p>
          <a:p>
            <a:pPr>
              <a:lnSpc>
                <a:spcPct val="120000"/>
              </a:lnSpc>
              <a:defRPr/>
            </a:pPr>
            <a:r>
              <a:rPr lang="cs-CZ" sz="7200" smtClean="0">
                <a:solidFill>
                  <a:schemeClr val="tx1">
                    <a:lumMod val="75000"/>
                  </a:schemeClr>
                </a:solidFill>
              </a:rPr>
              <a:t>Composition and Structure:</a:t>
            </a:r>
          </a:p>
          <a:p>
            <a:pPr lvl="1">
              <a:lnSpc>
                <a:spcPct val="120000"/>
              </a:lnSpc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cs-CZ" sz="72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Pa</a:t>
            </a:r>
            <a:r>
              <a:rPr lang="en-US" sz="72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nels </a:t>
            </a:r>
            <a:r>
              <a:rPr lang="cs-CZ" sz="72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7200" smtClean="0">
                <a:solidFill>
                  <a:schemeClr val="tx1">
                    <a:lumMod val="75000"/>
                  </a:schemeClr>
                </a:solidFill>
              </a:rPr>
              <a:t>(c</a:t>
            </a:r>
            <a:r>
              <a:rPr lang="en-US" sz="7200" smtClean="0">
                <a:solidFill>
                  <a:schemeClr val="tx1">
                    <a:lumMod val="75000"/>
                  </a:schemeClr>
                </a:solidFill>
              </a:rPr>
              <a:t>hairman and two judges</a:t>
            </a:r>
            <a:r>
              <a:rPr lang="cs-CZ" sz="7200" smtClean="0">
                <a:solidFill>
                  <a:schemeClr val="tx1">
                    <a:lumMod val="75000"/>
                  </a:schemeClr>
                </a:solidFill>
              </a:rPr>
              <a:t>) 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- </a:t>
            </a:r>
            <a:r>
              <a:rPr lang="en-US" sz="5600" smtClean="0">
                <a:solidFill>
                  <a:schemeClr val="tx1">
                    <a:lumMod val="75000"/>
                  </a:schemeClr>
                </a:solidFill>
              </a:rPr>
              <a:t>extraordinary appeal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, c</a:t>
            </a:r>
            <a:r>
              <a:rPr lang="en-US" sz="5600" smtClean="0">
                <a:solidFill>
                  <a:schemeClr val="tx1">
                    <a:lumMod val="75000"/>
                  </a:schemeClr>
                </a:solidFill>
              </a:rPr>
              <a:t>omplaints for the violation of law 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(criminal cases), </a:t>
            </a:r>
            <a:r>
              <a:rPr lang="en-US" sz="5600" smtClean="0">
                <a:solidFill>
                  <a:schemeClr val="tx1">
                    <a:lumMod val="75000"/>
                  </a:schemeClr>
                </a:solidFill>
              </a:rPr>
              <a:t>recognition and enforcement of decisions issued by foreign courts 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(if </a:t>
            </a:r>
            <a:r>
              <a:rPr lang="en-US" sz="5600" smtClean="0">
                <a:solidFill>
                  <a:schemeClr val="tx1">
                    <a:lumMod val="75000"/>
                  </a:schemeClr>
                </a:solidFill>
              </a:rPr>
              <a:t>required by a special legal regulation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/i</a:t>
            </a:r>
            <a:r>
              <a:rPr lang="en-US" sz="5600" smtClean="0">
                <a:solidFill>
                  <a:schemeClr val="tx1">
                    <a:lumMod val="75000"/>
                  </a:schemeClr>
                </a:solidFill>
              </a:rPr>
              <a:t>nternational agreement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)</a:t>
            </a:r>
            <a:endParaRPr lang="cs-CZ" sz="7200" smtClean="0">
              <a:solidFill>
                <a:schemeClr val="tx1">
                  <a:lumMod val="75000"/>
                </a:schemeClr>
              </a:solidFill>
            </a:endParaRPr>
          </a:p>
          <a:p>
            <a:pPr lvl="1">
              <a:lnSpc>
                <a:spcPct val="120000"/>
              </a:lnSpc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cs-CZ" sz="72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G</a:t>
            </a:r>
            <a:r>
              <a:rPr lang="en-US" sz="72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rand Panels </a:t>
            </a:r>
            <a:r>
              <a:rPr lang="cs-CZ" sz="7200" smtClean="0">
                <a:solidFill>
                  <a:schemeClr val="tx1">
                    <a:lumMod val="75000"/>
                  </a:schemeClr>
                </a:solidFill>
              </a:rPr>
              <a:t>(min. </a:t>
            </a:r>
            <a:r>
              <a:rPr lang="en-US" sz="7200" smtClean="0">
                <a:solidFill>
                  <a:schemeClr val="tx1">
                    <a:lumMod val="75000"/>
                  </a:schemeClr>
                </a:solidFill>
              </a:rPr>
              <a:t>nine judges of the same </a:t>
            </a:r>
            <a:r>
              <a:rPr lang="cs-CZ" sz="7200" smtClean="0">
                <a:solidFill>
                  <a:schemeClr val="tx1">
                    <a:lumMod val="75000"/>
                  </a:schemeClr>
                </a:solidFill>
              </a:rPr>
              <a:t>d</a:t>
            </a:r>
            <a:r>
              <a:rPr lang="en-US" sz="7200" smtClean="0">
                <a:solidFill>
                  <a:schemeClr val="tx1">
                    <a:lumMod val="75000"/>
                  </a:schemeClr>
                </a:solidFill>
              </a:rPr>
              <a:t>ivision</a:t>
            </a:r>
            <a:r>
              <a:rPr lang="cs-CZ" sz="7200" smtClean="0">
                <a:solidFill>
                  <a:schemeClr val="tx1">
                    <a:lumMod val="75000"/>
                  </a:schemeClr>
                </a:solidFill>
              </a:rPr>
              <a:t>) 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– legal opinion  of a panel is different than expressed in the prior case-law</a:t>
            </a:r>
            <a:endParaRPr lang="en-US" sz="7200" smtClean="0">
              <a:solidFill>
                <a:schemeClr val="tx1">
                  <a:lumMod val="75000"/>
                </a:schemeClr>
              </a:solidFill>
            </a:endParaRPr>
          </a:p>
          <a:p>
            <a:pPr lvl="1">
              <a:lnSpc>
                <a:spcPct val="120000"/>
              </a:lnSpc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n-US" sz="72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Divisions</a:t>
            </a:r>
            <a:r>
              <a:rPr lang="en-US" sz="720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7200" smtClean="0">
                <a:solidFill>
                  <a:schemeClr val="tx1">
                    <a:lumMod val="75000"/>
                  </a:schemeClr>
                </a:solidFill>
              </a:rPr>
              <a:t>(</a:t>
            </a:r>
            <a:r>
              <a:rPr lang="en-US" sz="7200" smtClean="0">
                <a:solidFill>
                  <a:schemeClr val="tx1">
                    <a:lumMod val="75000"/>
                  </a:schemeClr>
                </a:solidFill>
              </a:rPr>
              <a:t>Civil Law and Commercial Division and the Criminal Division</a:t>
            </a:r>
            <a:r>
              <a:rPr lang="cs-CZ" sz="7200" smtClean="0">
                <a:solidFill>
                  <a:schemeClr val="tx1">
                    <a:lumMod val="75000"/>
                  </a:schemeClr>
                </a:solidFill>
              </a:rPr>
              <a:t>) 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– ensure l</a:t>
            </a:r>
            <a:r>
              <a:rPr lang="en-US" sz="5600" smtClean="0">
                <a:solidFill>
                  <a:schemeClr val="tx1">
                    <a:lumMod val="75000"/>
                  </a:schemeClr>
                </a:solidFill>
              </a:rPr>
              <a:t>egality and consistency of decision-making of the courts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 by adoptiing standopints , selection of </a:t>
            </a:r>
            <a:r>
              <a:rPr lang="en-US" sz="5600" smtClean="0">
                <a:solidFill>
                  <a:schemeClr val="tx1">
                    <a:lumMod val="75000"/>
                  </a:schemeClr>
                </a:solidFill>
              </a:rPr>
              <a:t>judgements and decide on their publicatio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n</a:t>
            </a:r>
            <a:endParaRPr lang="en-US" sz="7200" smtClean="0">
              <a:solidFill>
                <a:schemeClr val="tx1">
                  <a:lumMod val="75000"/>
                </a:schemeClr>
              </a:solidFill>
            </a:endParaRPr>
          </a:p>
          <a:p>
            <a:pPr lvl="1">
              <a:lnSpc>
                <a:spcPct val="120000"/>
              </a:lnSpc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n-US" sz="72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Plenum</a:t>
            </a:r>
            <a:r>
              <a:rPr lang="en-US" sz="720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sz="7200" smtClean="0">
                <a:solidFill>
                  <a:schemeClr val="tx1">
                    <a:lumMod val="75000"/>
                  </a:schemeClr>
                </a:solidFill>
              </a:rPr>
              <a:t>(</a:t>
            </a:r>
            <a:r>
              <a:rPr lang="en-US" sz="7200" smtClean="0">
                <a:solidFill>
                  <a:schemeClr val="tx1">
                    <a:lumMod val="75000"/>
                  </a:schemeClr>
                </a:solidFill>
              </a:rPr>
              <a:t>President, Vice-President, Heads of the Divisions, Chairmen of the Panels and other judges of the Supreme Court</a:t>
            </a:r>
            <a:r>
              <a:rPr lang="cs-CZ" sz="7200" smtClean="0">
                <a:solidFill>
                  <a:schemeClr val="tx1">
                    <a:lumMod val="75000"/>
                  </a:schemeClr>
                </a:solidFill>
              </a:rPr>
              <a:t>) 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– the most important body - </a:t>
            </a:r>
            <a:r>
              <a:rPr lang="en-US" sz="5600" smtClean="0">
                <a:solidFill>
                  <a:schemeClr val="tx1">
                    <a:lumMod val="75000"/>
                  </a:schemeClr>
                </a:solidFill>
              </a:rPr>
              <a:t>adopt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ion of</a:t>
            </a:r>
            <a:r>
              <a:rPr lang="en-US" sz="5600" smtClean="0">
                <a:solidFill>
                  <a:schemeClr val="tx1">
                    <a:lumMod val="75000"/>
                  </a:schemeClr>
                </a:solidFill>
              </a:rPr>
              <a:t> standpoints in the matters of particular kind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US" sz="5600" smtClean="0">
                <a:solidFill>
                  <a:schemeClr val="tx1">
                    <a:lumMod val="75000"/>
                  </a:schemeClr>
                </a:solidFill>
              </a:rPr>
              <a:t>issues pertaining to both Divisions </a:t>
            </a:r>
            <a:r>
              <a:rPr lang="cs-CZ" sz="5600" smtClean="0">
                <a:solidFill>
                  <a:schemeClr val="tx1">
                    <a:lumMod val="75000"/>
                  </a:schemeClr>
                </a:solidFill>
              </a:rPr>
              <a:t>, issues </a:t>
            </a:r>
            <a:r>
              <a:rPr lang="en-US" sz="5600" smtClean="0">
                <a:solidFill>
                  <a:schemeClr val="tx1">
                    <a:lumMod val="75000"/>
                  </a:schemeClr>
                </a:solidFill>
              </a:rPr>
              <a:t>disputable between the Divisions</a:t>
            </a:r>
            <a:endParaRPr lang="cs-CZ" sz="72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42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9397" y="486888"/>
            <a:ext cx="9470009" cy="1019518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HIGH COURTS 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381125"/>
            <a:ext cx="9258157" cy="480810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defRPr/>
            </a:pPr>
            <a:r>
              <a:rPr lang="cs-CZ" sz="2400" smtClean="0">
                <a:solidFill>
                  <a:schemeClr val="tx1">
                    <a:lumMod val="75000"/>
                  </a:schemeClr>
                </a:solidFill>
              </a:rPr>
              <a:t>2 high courts seated in </a:t>
            </a:r>
            <a:r>
              <a:rPr lang="cs-CZ" sz="24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Brno and Olomouc </a:t>
            </a:r>
          </a:p>
          <a:p>
            <a:pPr>
              <a:lnSpc>
                <a:spcPct val="120000"/>
              </a:lnSpc>
              <a:defRPr/>
            </a:pPr>
            <a:endParaRPr lang="cs-CZ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cs-CZ" sz="2400" smtClean="0">
                <a:solidFill>
                  <a:schemeClr val="tx1">
                    <a:lumMod val="75000"/>
                  </a:schemeClr>
                </a:solidFill>
              </a:rPr>
              <a:t>Three-member panels </a:t>
            </a:r>
            <a:endParaRPr lang="en-US" sz="28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buNone/>
              <a:defRPr/>
            </a:pP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en-US" sz="24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courts of second instance </a:t>
            </a:r>
            <a:r>
              <a:rPr lang="en-US" sz="2400" smtClean="0">
                <a:solidFill>
                  <a:schemeClr val="tx1">
                    <a:lumMod val="75000"/>
                  </a:schemeClr>
                </a:solidFill>
              </a:rPr>
              <a:t>in cases decided at first instance by the </a:t>
            </a:r>
            <a:r>
              <a:rPr lang="cs-CZ" sz="2400" smtClean="0">
                <a:solidFill>
                  <a:schemeClr val="tx1">
                    <a:lumMod val="75000"/>
                  </a:schemeClr>
                </a:solidFill>
              </a:rPr>
              <a:t>regional</a:t>
            </a:r>
            <a:r>
              <a:rPr lang="en-US" sz="2400" smtClean="0">
                <a:solidFill>
                  <a:schemeClr val="tx1">
                    <a:lumMod val="75000"/>
                  </a:schemeClr>
                </a:solidFill>
              </a:rPr>
              <a:t> courts belonging to their areas</a:t>
            </a:r>
          </a:p>
          <a:p>
            <a:pPr>
              <a:lnSpc>
                <a:spcPct val="120000"/>
              </a:lnSpc>
              <a:defRPr/>
            </a:pP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01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9397" y="486888"/>
            <a:ext cx="9470009" cy="1019518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REGIONAL COURTS 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4945" y="1304544"/>
            <a:ext cx="9249012" cy="4884683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defRPr/>
            </a:pPr>
            <a:r>
              <a:rPr lang="cs-CZ" sz="2400" smtClean="0">
                <a:solidFill>
                  <a:schemeClr val="tx1">
                    <a:lumMod val="75000"/>
                  </a:schemeClr>
                </a:solidFill>
              </a:rPr>
              <a:t>7 regional courts and Municipal Court in Prague </a:t>
            </a:r>
            <a:r>
              <a:rPr lang="cs-CZ" smtClean="0">
                <a:solidFill>
                  <a:schemeClr val="tx1">
                    <a:lumMod val="75000"/>
                  </a:schemeClr>
                </a:solidFill>
              </a:rPr>
              <a:t>(three-member panels/single judge) </a:t>
            </a: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buNone/>
              <a:defRPr/>
            </a:pP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en-US" sz="24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courts of second instance </a:t>
            </a:r>
            <a:r>
              <a:rPr lang="en-US" sz="2400" smtClean="0">
                <a:solidFill>
                  <a:schemeClr val="tx1">
                    <a:lumMod val="75000"/>
                  </a:schemeClr>
                </a:solidFill>
              </a:rPr>
              <a:t>in cases decided at first instance by the district courts belonging to their areas</a:t>
            </a:r>
          </a:p>
          <a:p>
            <a:pPr>
              <a:lnSpc>
                <a:spcPct val="120000"/>
              </a:lnSpc>
              <a:defRPr/>
            </a:pP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en-US" sz="24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courts of first instance</a:t>
            </a:r>
            <a:r>
              <a:rPr lang="cs-CZ" sz="24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400" smtClean="0">
                <a:solidFill>
                  <a:schemeClr val="tx1">
                    <a:lumMod val="75000"/>
                  </a:schemeClr>
                </a:solidFill>
              </a:rPr>
              <a:t>- § 9 (2) of the Civil Procedure Act (</a:t>
            </a: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cs-CZ" sz="24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courts of </a:t>
            </a:r>
            <a:r>
              <a:rPr lang="en-US" sz="24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administrative justice </a:t>
            </a:r>
            <a:r>
              <a:rPr lang="cs-CZ" sz="2400" smtClean="0">
                <a:solidFill>
                  <a:schemeClr val="tx1">
                    <a:lumMod val="75000"/>
                  </a:schemeClr>
                </a:solidFill>
              </a:rPr>
              <a:t>(Code of Administration Justice)</a:t>
            </a: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buNone/>
              <a:defRPr/>
            </a:pP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01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9397" y="486888"/>
            <a:ext cx="9470009" cy="1019518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DISTRICT COURTS 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4945" y="1304544"/>
            <a:ext cx="9249012" cy="488468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defRPr/>
            </a:pPr>
            <a:r>
              <a:rPr lang="cs-CZ" sz="2400" smtClean="0">
                <a:solidFill>
                  <a:schemeClr val="tx1">
                    <a:lumMod val="75000"/>
                  </a:schemeClr>
                </a:solidFill>
              </a:rPr>
              <a:t>Area courts in Prague, Municipal Court in Brno</a:t>
            </a: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en-US" sz="24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courts of first instance</a:t>
            </a:r>
            <a:r>
              <a:rPr lang="cs-CZ" sz="2400" b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400" smtClean="0">
                <a:solidFill>
                  <a:schemeClr val="tx1">
                    <a:lumMod val="75000"/>
                  </a:schemeClr>
                </a:solidFill>
              </a:rPr>
              <a:t>- § 9 (1) of the Civil Procedure Act - general rule </a:t>
            </a: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buNone/>
              <a:defRPr/>
            </a:pP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buNone/>
              <a:defRPr/>
            </a:pP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01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9397" y="486888"/>
            <a:ext cx="9470009" cy="1019518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COURT ADMINISTRATION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4945" y="1304544"/>
            <a:ext cx="9249012" cy="488468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sz="2400" b="1" smtClean="0">
                <a:solidFill>
                  <a:schemeClr val="tx1">
                    <a:lumMod val="75000"/>
                  </a:schemeClr>
                </a:solidFill>
              </a:rPr>
              <a:t>Ministry of Justice of the Czech Republic</a:t>
            </a:r>
            <a:r>
              <a:rPr lang="cs-CZ" sz="2400" b="1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cs-CZ" sz="2400" smtClean="0">
                <a:solidFill>
                  <a:schemeClr val="tx1">
                    <a:lumMod val="75000"/>
                  </a:schemeClr>
                </a:solidFill>
              </a:rPr>
              <a:t>-  </a:t>
            </a:r>
            <a:r>
              <a:rPr lang="en-US" sz="2400" smtClean="0">
                <a:solidFill>
                  <a:schemeClr val="tx1">
                    <a:lumMod val="75000"/>
                  </a:schemeClr>
                </a:solidFill>
              </a:rPr>
              <a:t>central state administrative body for the courts</a:t>
            </a:r>
          </a:p>
          <a:p>
            <a:pPr>
              <a:lnSpc>
                <a:spcPct val="120000"/>
              </a:lnSpc>
              <a:defRPr/>
            </a:pP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cs-CZ" sz="2400" b="1" smtClean="0">
                <a:solidFill>
                  <a:schemeClr val="tx1">
                    <a:lumMod val="75000"/>
                  </a:schemeClr>
                </a:solidFill>
              </a:rPr>
              <a:t>Administratitive activity </a:t>
            </a:r>
            <a:r>
              <a:rPr lang="cs-CZ" sz="2400" smtClean="0">
                <a:solidFill>
                  <a:schemeClr val="tx1">
                    <a:lumMod val="75000"/>
                  </a:schemeClr>
                </a:solidFill>
              </a:rPr>
              <a:t>– </a:t>
            </a:r>
            <a:r>
              <a:rPr lang="en-US" sz="2400" smtClean="0">
                <a:solidFill>
                  <a:schemeClr val="tx1">
                    <a:lumMod val="75000"/>
                  </a:schemeClr>
                </a:solidFill>
              </a:rPr>
              <a:t>directly</a:t>
            </a:r>
            <a:r>
              <a:rPr lang="cs-CZ" sz="2400" smtClean="0">
                <a:solidFill>
                  <a:schemeClr val="tx1">
                    <a:lumMod val="75000"/>
                  </a:schemeClr>
                </a:solidFill>
              </a:rPr>
              <a:t>/by pr</a:t>
            </a:r>
            <a:r>
              <a:rPr lang="en-US" sz="2400" smtClean="0">
                <a:solidFill>
                  <a:schemeClr val="tx1">
                    <a:lumMod val="75000"/>
                  </a:schemeClr>
                </a:solidFill>
              </a:rPr>
              <a:t>esidents of the courts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4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cs-CZ" sz="2400" smtClean="0">
                <a:solidFill>
                  <a:schemeClr val="tx1">
                    <a:lumMod val="75000"/>
                  </a:schemeClr>
                </a:solidFill>
              </a:rPr>
              <a:t>Proper function of the judicial system </a:t>
            </a:r>
            <a:endParaRPr lang="en-US" sz="2400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01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038225" y="3019425"/>
            <a:ext cx="8894763" cy="1828800"/>
          </a:xfrm>
        </p:spPr>
        <p:txBody>
          <a:bodyPr/>
          <a:lstStyle/>
          <a:p>
            <a:r>
              <a:rPr lang="cs-CZ" b="1" smtClean="0">
                <a:solidFill>
                  <a:schemeClr val="accent2"/>
                </a:solidFill>
              </a:rPr>
              <a:t>CIVIL PROCEDURE</a:t>
            </a:r>
            <a:br>
              <a:rPr lang="cs-CZ" b="1" smtClean="0">
                <a:solidFill>
                  <a:schemeClr val="accent2"/>
                </a:solidFill>
              </a:rPr>
            </a:br>
            <a:endParaRPr lang="cs-CZ" b="1">
              <a:solidFill>
                <a:schemeClr val="accent2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CHARACTERISTIC, TYPES</a:t>
            </a:r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3829" y="420413"/>
            <a:ext cx="9717006" cy="929415"/>
          </a:xfrm>
        </p:spPr>
        <p:txBody>
          <a:bodyPr/>
          <a:lstStyle/>
          <a:p>
            <a:pPr algn="ctr"/>
            <a:r>
              <a:rPr lang="cs-CZ" sz="4800" b="1" smtClean="0">
                <a:solidFill>
                  <a:schemeClr val="accent2"/>
                </a:solidFill>
              </a:rPr>
              <a:t>LEGISLATION</a:t>
            </a:r>
            <a:endParaRPr lang="cs-CZ" sz="4800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1103" y="1731264"/>
            <a:ext cx="9599731" cy="4469839"/>
          </a:xfrm>
        </p:spPr>
        <p:txBody>
          <a:bodyPr>
            <a:normAutofit/>
          </a:bodyPr>
          <a:lstStyle/>
          <a:p>
            <a:r>
              <a:rPr lang="cs-CZ" sz="2800" b="1" smtClean="0">
                <a:solidFill>
                  <a:schemeClr val="tx1">
                    <a:lumMod val="75000"/>
                  </a:schemeClr>
                </a:solidFill>
              </a:rPr>
              <a:t>Code on Civil Procedure </a:t>
            </a:r>
            <a:r>
              <a:rPr lang="cs-CZ" sz="2800" smtClean="0">
                <a:solidFill>
                  <a:schemeClr val="tx1">
                    <a:lumMod val="75000"/>
                  </a:schemeClr>
                </a:solidFill>
              </a:rPr>
              <a:t>(No. 99/1963 Coll.) – „CCP“</a:t>
            </a:r>
          </a:p>
          <a:p>
            <a:endParaRPr lang="cs-CZ" altLang="cs-CZ" sz="2800" b="1" smtClean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cs-CZ" altLang="cs-CZ" sz="2800" b="1" smtClean="0">
                <a:solidFill>
                  <a:schemeClr val="tx1">
                    <a:lumMod val="75000"/>
                  </a:schemeClr>
                </a:solidFill>
              </a:rPr>
              <a:t>Spcial Proceedings Act </a:t>
            </a:r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(No. 292/2013 Coll.) – „SPA“</a:t>
            </a:r>
          </a:p>
          <a:p>
            <a:pPr marL="0" indent="0">
              <a:buNone/>
            </a:pPr>
            <a:endParaRPr lang="cs-CZ" altLang="cs-CZ" sz="2800" b="1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26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71772" y="305913"/>
            <a:ext cx="9470009" cy="1019518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FUNDAMENTAL ATTRIBUTES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2425" y="1285875"/>
            <a:ext cx="9591532" cy="490335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altLang="cs-CZ" sz="2800" smtClean="0">
                <a:solidFill>
                  <a:schemeClr val="tx1">
                    <a:lumMod val="75000"/>
                  </a:schemeClr>
                </a:solidFill>
              </a:rPr>
              <a:t>the procedure</a:t>
            </a:r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altLang="cs-CZ" sz="2800" smtClean="0">
                <a:solidFill>
                  <a:schemeClr val="tx1">
                    <a:lumMod val="75000"/>
                  </a:schemeClr>
                </a:solidFill>
              </a:rPr>
              <a:t>of court and participants in civil judicial proceedings </a:t>
            </a:r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to </a:t>
            </a:r>
            <a:r>
              <a:rPr lang="cs-CZ" altLang="cs-CZ" sz="2800" b="1" smtClean="0">
                <a:solidFill>
                  <a:schemeClr val="tx1">
                    <a:lumMod val="75000"/>
                  </a:schemeClr>
                </a:solidFill>
              </a:rPr>
              <a:t>a</a:t>
            </a:r>
            <a:r>
              <a:rPr lang="en-US" altLang="cs-CZ" sz="2800" b="1" smtClean="0">
                <a:solidFill>
                  <a:schemeClr val="tx1">
                    <a:lumMod val="75000"/>
                  </a:schemeClr>
                </a:solidFill>
              </a:rPr>
              <a:t>ssure protection of </a:t>
            </a:r>
            <a:r>
              <a:rPr lang="cs-CZ" altLang="cs-CZ" sz="2800" b="1" smtClean="0">
                <a:solidFill>
                  <a:schemeClr val="tx1">
                    <a:lumMod val="75000"/>
                  </a:schemeClr>
                </a:solidFill>
              </a:rPr>
              <a:t>private </a:t>
            </a:r>
            <a:r>
              <a:rPr lang="en-US" altLang="cs-CZ" sz="2800" b="1" smtClean="0">
                <a:solidFill>
                  <a:schemeClr val="tx1">
                    <a:lumMod val="75000"/>
                  </a:schemeClr>
                </a:solidFill>
              </a:rPr>
              <a:t>rights and lawful interests</a:t>
            </a:r>
            <a:r>
              <a:rPr lang="en-US" altLang="cs-CZ" sz="2800" smtClean="0">
                <a:solidFill>
                  <a:schemeClr val="tx1">
                    <a:lumMod val="75000"/>
                  </a:schemeClr>
                </a:solidFill>
              </a:rPr>
              <a:t> of</a:t>
            </a:r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altLang="cs-CZ" sz="2800" smtClean="0">
                <a:solidFill>
                  <a:schemeClr val="tx1">
                    <a:lumMod val="75000"/>
                  </a:schemeClr>
                </a:solidFill>
              </a:rPr>
              <a:t>the participants</a:t>
            </a:r>
            <a:endParaRPr lang="cs-CZ" altLang="cs-CZ" sz="28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endParaRPr lang="cs-CZ" altLang="cs-CZ" sz="28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court = independent and impartial decision-making body</a:t>
            </a:r>
          </a:p>
          <a:p>
            <a:pPr>
              <a:lnSpc>
                <a:spcPct val="120000"/>
              </a:lnSpc>
              <a:defRPr/>
            </a:pPr>
            <a:endParaRPr lang="cs-CZ" altLang="cs-CZ" sz="28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Legally binding (enforcable) decision </a:t>
            </a:r>
          </a:p>
          <a:p>
            <a:pPr>
              <a:lnSpc>
                <a:spcPct val="120000"/>
              </a:lnSpc>
              <a:defRPr/>
            </a:pPr>
            <a:endParaRPr lang="cs-CZ" altLang="cs-CZ" sz="28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altLang="cs-CZ" sz="2800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01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9397" y="486888"/>
            <a:ext cx="9470009" cy="1019518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TYPES 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9101" y="1495425"/>
            <a:ext cx="9524856" cy="469380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defRPr/>
            </a:pPr>
            <a:r>
              <a:rPr lang="cs-CZ" altLang="cs-CZ" sz="2800" b="1" smtClean="0">
                <a:solidFill>
                  <a:schemeClr val="tx1">
                    <a:lumMod val="75000"/>
                  </a:schemeClr>
                </a:solidFill>
              </a:rPr>
              <a:t>Contenious</a:t>
            </a:r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 proceedings (litigation, adversary) </a:t>
            </a:r>
          </a:p>
          <a:p>
            <a:pPr>
              <a:lnSpc>
                <a:spcPct val="120000"/>
              </a:lnSpc>
              <a:defRPr/>
            </a:pPr>
            <a:r>
              <a:rPr lang="cs-CZ" altLang="cs-CZ" sz="2800" b="1" smtClean="0">
                <a:solidFill>
                  <a:schemeClr val="tx1">
                    <a:lumMod val="75000"/>
                  </a:schemeClr>
                </a:solidFill>
              </a:rPr>
              <a:t>Non-contentious</a:t>
            </a:r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 proceedings (prevention, protection)</a:t>
            </a:r>
          </a:p>
          <a:p>
            <a:pPr>
              <a:lnSpc>
                <a:spcPct val="120000"/>
              </a:lnSpc>
              <a:defRPr/>
            </a:pPr>
            <a:endParaRPr lang="cs-CZ" altLang="cs-CZ" sz="28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cs-CZ" altLang="cs-CZ" sz="2800" b="1" smtClean="0">
                <a:solidFill>
                  <a:schemeClr val="tx1">
                    <a:lumMod val="75000"/>
                  </a:schemeClr>
                </a:solidFill>
              </a:rPr>
              <a:t>Initial proceedings </a:t>
            </a:r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(court trial)</a:t>
            </a:r>
          </a:p>
          <a:p>
            <a:pPr>
              <a:lnSpc>
                <a:spcPct val="120000"/>
              </a:lnSpc>
              <a:defRPr/>
            </a:pPr>
            <a:r>
              <a:rPr lang="cs-CZ" altLang="cs-CZ" sz="2800" b="1" smtClean="0">
                <a:solidFill>
                  <a:schemeClr val="tx1">
                    <a:lumMod val="75000"/>
                  </a:schemeClr>
                </a:solidFill>
              </a:rPr>
              <a:t>Execution proceedings </a:t>
            </a:r>
            <a:endParaRPr lang="cs-CZ" altLang="cs-CZ" sz="28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endParaRPr lang="cs-CZ" altLang="cs-CZ" sz="28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endParaRPr lang="cs-CZ" altLang="cs-CZ" sz="2800" dirty="0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01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038225" y="3019425"/>
            <a:ext cx="8894763" cy="1828800"/>
          </a:xfrm>
        </p:spPr>
        <p:txBody>
          <a:bodyPr/>
          <a:lstStyle/>
          <a:p>
            <a:r>
              <a:rPr lang="cs-CZ" b="1" smtClean="0">
                <a:solidFill>
                  <a:schemeClr val="accent2"/>
                </a:solidFill>
              </a:rPr>
              <a:t>CIVIL PROCEDURE LAW</a:t>
            </a:r>
            <a:br>
              <a:rPr lang="cs-CZ" b="1" smtClean="0">
                <a:solidFill>
                  <a:schemeClr val="accent2"/>
                </a:solidFill>
              </a:rPr>
            </a:br>
            <a:endParaRPr lang="cs-CZ" b="1">
              <a:solidFill>
                <a:schemeClr val="accent2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definition and SOURCES </a:t>
            </a:r>
            <a:endParaRPr lang="cs-CZ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9397" y="486888"/>
            <a:ext cx="9470009" cy="1019518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DEFINITION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9101" y="1495425"/>
            <a:ext cx="9524856" cy="469380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defRPr/>
            </a:pPr>
            <a:r>
              <a:rPr lang="cs-CZ" altLang="cs-CZ" sz="2800" b="1" smtClean="0">
                <a:solidFill>
                  <a:schemeClr val="tx1">
                    <a:lumMod val="75000"/>
                  </a:schemeClr>
                </a:solidFill>
              </a:rPr>
              <a:t>set of rules regulating civil procedure </a:t>
            </a:r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(rights and duties of the participating subjects) </a:t>
            </a:r>
          </a:p>
          <a:p>
            <a:pPr>
              <a:lnSpc>
                <a:spcPct val="120000"/>
              </a:lnSpc>
              <a:defRPr/>
            </a:pPr>
            <a:endParaRPr lang="cs-CZ" altLang="cs-CZ" sz="280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participating subjects – court, parties and other bodies/persons 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altLang="cs-CZ" sz="2800" dirty="0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01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9397" y="486888"/>
            <a:ext cx="9470009" cy="1019518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SOURCES OF CIVIL PROCEDURE LAW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9101" y="1495425"/>
            <a:ext cx="9524856" cy="469380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defRPr/>
            </a:pPr>
            <a:endParaRPr lang="cs-CZ" altLang="cs-CZ" sz="2800" b="1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cs-CZ" altLang="cs-CZ" sz="2800" b="1" smtClean="0">
                <a:solidFill>
                  <a:schemeClr val="tx1">
                    <a:lumMod val="75000"/>
                  </a:schemeClr>
                </a:solidFill>
              </a:rPr>
              <a:t>Civil Procedure Act </a:t>
            </a:r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(No. 99/1963 Coll.)</a:t>
            </a:r>
          </a:p>
          <a:p>
            <a:pPr>
              <a:lnSpc>
                <a:spcPct val="120000"/>
              </a:lnSpc>
              <a:defRPr/>
            </a:pPr>
            <a:r>
              <a:rPr lang="cs-CZ" altLang="cs-CZ" sz="2800" b="1" smtClean="0">
                <a:solidFill>
                  <a:schemeClr val="tx1">
                    <a:lumMod val="75000"/>
                  </a:schemeClr>
                </a:solidFill>
              </a:rPr>
              <a:t>Act on Non-Contentious Proceedings </a:t>
            </a:r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(No. 292/2013 Coll.)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altLang="cs-CZ" sz="2800" dirty="0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01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19397" y="1876301"/>
            <a:ext cx="9161217" cy="1293619"/>
          </a:xfrm>
        </p:spPr>
        <p:txBody>
          <a:bodyPr/>
          <a:lstStyle/>
          <a:p>
            <a:r>
              <a:rPr lang="cs-CZ" b="1" smtClean="0">
                <a:solidFill>
                  <a:schemeClr val="accent1"/>
                </a:solidFill>
              </a:rPr>
              <a:t>THANK YOU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819398" y="3811979"/>
            <a:ext cx="9161216" cy="1825802"/>
          </a:xfrm>
        </p:spPr>
        <p:txBody>
          <a:bodyPr/>
          <a:lstStyle/>
          <a:p>
            <a:r>
              <a:rPr lang="cs-CZ" dirty="0" smtClean="0"/>
              <a:t>ANNA.ZEMANDLOVA@LAW.MUNI.CZ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1497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3829" y="420413"/>
            <a:ext cx="9717006" cy="929415"/>
          </a:xfrm>
        </p:spPr>
        <p:txBody>
          <a:bodyPr/>
          <a:lstStyle/>
          <a:p>
            <a:pPr algn="ctr"/>
            <a:r>
              <a:rPr lang="cs-CZ" sz="4800" b="1" smtClean="0">
                <a:solidFill>
                  <a:schemeClr val="accent2"/>
                </a:solidFill>
              </a:rPr>
              <a:t>TYPES OF LEGAL REMEDIES</a:t>
            </a:r>
            <a:endParaRPr lang="cs-CZ" sz="4800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1103" y="1731264"/>
            <a:ext cx="9599731" cy="4469839"/>
          </a:xfrm>
        </p:spPr>
        <p:txBody>
          <a:bodyPr>
            <a:normAutofit lnSpcReduction="10000"/>
          </a:bodyPr>
          <a:lstStyle/>
          <a:p>
            <a:r>
              <a:rPr lang="cs-CZ" sz="2800" b="1" smtClean="0">
                <a:solidFill>
                  <a:schemeClr val="tx1">
                    <a:lumMod val="75000"/>
                  </a:schemeClr>
                </a:solidFill>
              </a:rPr>
              <a:t>Ordinary </a:t>
            </a:r>
            <a:r>
              <a:rPr lang="cs-CZ" sz="2800" smtClean="0">
                <a:solidFill>
                  <a:schemeClr val="tx1">
                    <a:lumMod val="75000"/>
                  </a:schemeClr>
                </a:solidFill>
              </a:rPr>
              <a:t>(x not final and conclusive decisions of the court of I. instance)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2400" b="1" smtClean="0">
                <a:solidFill>
                  <a:schemeClr val="accent2"/>
                </a:solidFill>
              </a:rPr>
              <a:t>Appeal</a:t>
            </a:r>
            <a:r>
              <a:rPr lang="cs-CZ" sz="2400" smtClean="0">
                <a:solidFill>
                  <a:schemeClr val="tx1">
                    <a:lumMod val="75000"/>
                  </a:schemeClr>
                </a:solidFill>
              </a:rPr>
              <a:t> (§ 201 – 226 CCP)</a:t>
            </a:r>
          </a:p>
          <a:p>
            <a:endParaRPr lang="cs-CZ" altLang="cs-CZ" sz="2800" b="1">
              <a:solidFill>
                <a:schemeClr val="tx1">
                  <a:lumMod val="75000"/>
                </a:schemeClr>
              </a:solidFill>
            </a:endParaRPr>
          </a:p>
          <a:p>
            <a:r>
              <a:rPr lang="cs-CZ" altLang="cs-CZ" sz="2800" b="1" smtClean="0">
                <a:solidFill>
                  <a:schemeClr val="tx1">
                    <a:lumMod val="75000"/>
                  </a:schemeClr>
                </a:solidFill>
              </a:rPr>
              <a:t>Extraordinary </a:t>
            </a:r>
            <a:r>
              <a:rPr lang="cs-CZ" sz="2800" smtClean="0">
                <a:solidFill>
                  <a:schemeClr val="tx1">
                    <a:lumMod val="75000"/>
                  </a:schemeClr>
                </a:solidFill>
              </a:rPr>
              <a:t>(</a:t>
            </a:r>
            <a:r>
              <a:rPr lang="cs-CZ" sz="2800">
                <a:solidFill>
                  <a:schemeClr val="tx1">
                    <a:lumMod val="75000"/>
                  </a:schemeClr>
                </a:solidFill>
              </a:rPr>
              <a:t>x final and </a:t>
            </a:r>
            <a:r>
              <a:rPr lang="cs-CZ" sz="2800" smtClean="0">
                <a:solidFill>
                  <a:schemeClr val="tx1">
                    <a:lumMod val="75000"/>
                  </a:schemeClr>
                </a:solidFill>
              </a:rPr>
              <a:t>conclusive </a:t>
            </a:r>
            <a:r>
              <a:rPr lang="cs-CZ" sz="2800">
                <a:solidFill>
                  <a:schemeClr val="tx1">
                    <a:lumMod val="75000"/>
                  </a:schemeClr>
                </a:solidFill>
              </a:rPr>
              <a:t>decisions of court oppeal)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600" b="1" smtClean="0">
                <a:solidFill>
                  <a:schemeClr val="accent2"/>
                </a:solidFill>
              </a:rPr>
              <a:t>Extraordinary appeal </a:t>
            </a:r>
            <a:r>
              <a:rPr lang="cs-CZ" altLang="cs-CZ" sz="2600" smtClean="0">
                <a:solidFill>
                  <a:schemeClr val="tx1">
                    <a:lumMod val="75000"/>
                  </a:schemeClr>
                </a:solidFill>
              </a:rPr>
              <a:t>(§ 236 – 243g)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600" b="1" smtClean="0">
                <a:solidFill>
                  <a:schemeClr val="accent2"/>
                </a:solidFill>
              </a:rPr>
              <a:t>Suit for retrial </a:t>
            </a:r>
            <a:r>
              <a:rPr lang="cs-CZ" altLang="cs-CZ" sz="2600" smtClean="0">
                <a:solidFill>
                  <a:schemeClr val="tx1">
                    <a:lumMod val="75000"/>
                  </a:schemeClr>
                </a:solidFill>
              </a:rPr>
              <a:t>(§ 228 – 235i CCP)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600" b="1" smtClean="0">
                <a:solidFill>
                  <a:schemeClr val="accent2"/>
                </a:solidFill>
              </a:rPr>
              <a:t>Nullity suit </a:t>
            </a:r>
            <a:r>
              <a:rPr lang="cs-CZ" altLang="cs-CZ" sz="2600">
                <a:solidFill>
                  <a:schemeClr val="tx1">
                    <a:lumMod val="75000"/>
                  </a:schemeClr>
                </a:solidFill>
              </a:rPr>
              <a:t>(§ 228 – </a:t>
            </a:r>
            <a:r>
              <a:rPr lang="cs-CZ" altLang="cs-CZ" sz="2600" smtClean="0">
                <a:solidFill>
                  <a:schemeClr val="tx1">
                    <a:lumMod val="75000"/>
                  </a:schemeClr>
                </a:solidFill>
              </a:rPr>
              <a:t>235i CCP)</a:t>
            </a:r>
            <a:endParaRPr lang="cs-CZ" altLang="cs-CZ" sz="260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altLang="cs-CZ" sz="2800" smtClean="0">
              <a:solidFill>
                <a:schemeClr val="tx1">
                  <a:lumMod val="75000"/>
                </a:schemeClr>
              </a:solidFill>
            </a:endParaRPr>
          </a:p>
          <a:p>
            <a:pPr lvl="1"/>
            <a:endParaRPr lang="cs-CZ" altLang="cs-CZ" sz="2600" smtClean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altLang="cs-CZ" sz="2800" b="1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50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3829" y="420413"/>
            <a:ext cx="9717006" cy="929415"/>
          </a:xfrm>
        </p:spPr>
        <p:txBody>
          <a:bodyPr/>
          <a:lstStyle/>
          <a:p>
            <a:pPr algn="ctr"/>
            <a:r>
              <a:rPr lang="cs-CZ" sz="4800" b="1" smtClean="0">
                <a:solidFill>
                  <a:schemeClr val="accent2"/>
                </a:solidFill>
              </a:rPr>
              <a:t>ADMISSIBILITY</a:t>
            </a:r>
            <a:endParaRPr lang="cs-CZ" sz="4800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5488" y="1548384"/>
            <a:ext cx="9575346" cy="4652719"/>
          </a:xfrm>
        </p:spPr>
        <p:txBody>
          <a:bodyPr>
            <a:normAutofit/>
          </a:bodyPr>
          <a:lstStyle/>
          <a:p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PRINCIPLE OF UNIVERSALITY:</a:t>
            </a:r>
          </a:p>
          <a:p>
            <a:pPr marL="400050" lvl="1" indent="0">
              <a:buNone/>
            </a:pPr>
            <a:r>
              <a:rPr lang="cs-CZ" altLang="cs-CZ" sz="2600" i="1" smtClean="0">
                <a:solidFill>
                  <a:schemeClr val="tx1">
                    <a:lumMod val="75000"/>
                  </a:schemeClr>
                </a:solidFill>
              </a:rPr>
              <a:t>„</a:t>
            </a:r>
            <a:r>
              <a:rPr lang="en-US" altLang="cs-CZ" sz="2600" i="1" smtClean="0">
                <a:solidFill>
                  <a:schemeClr val="tx1">
                    <a:lumMod val="75000"/>
                  </a:schemeClr>
                </a:solidFill>
              </a:rPr>
              <a:t>The </a:t>
            </a:r>
            <a:r>
              <a:rPr lang="en-US" altLang="cs-CZ" sz="2600" i="1">
                <a:solidFill>
                  <a:schemeClr val="tx1">
                    <a:lumMod val="75000"/>
                  </a:schemeClr>
                </a:solidFill>
              </a:rPr>
              <a:t>participant may appeal against a decision of the</a:t>
            </a:r>
          </a:p>
          <a:p>
            <a:pPr marL="400050" lvl="1" indent="0">
              <a:buNone/>
            </a:pPr>
            <a:r>
              <a:rPr lang="en-US" altLang="cs-CZ" sz="2600" i="1">
                <a:solidFill>
                  <a:schemeClr val="tx1">
                    <a:lumMod val="75000"/>
                  </a:schemeClr>
                </a:solidFill>
              </a:rPr>
              <a:t>district court or against a decision of the regional court</a:t>
            </a:r>
          </a:p>
          <a:p>
            <a:pPr marL="400050" lvl="1" indent="0">
              <a:buNone/>
            </a:pPr>
            <a:r>
              <a:rPr lang="en-US" altLang="cs-CZ" sz="2600" i="1">
                <a:solidFill>
                  <a:schemeClr val="tx1">
                    <a:lumMod val="75000"/>
                  </a:schemeClr>
                </a:solidFill>
              </a:rPr>
              <a:t>issued in the first instance proceedings</a:t>
            </a:r>
            <a:r>
              <a:rPr lang="en-US" altLang="cs-CZ" sz="2600" b="1" i="1">
                <a:solidFill>
                  <a:schemeClr val="tx1">
                    <a:lumMod val="75000"/>
                  </a:schemeClr>
                </a:solidFill>
              </a:rPr>
              <a:t> unless it is</a:t>
            </a:r>
          </a:p>
          <a:p>
            <a:pPr marL="400050" lvl="1" indent="0">
              <a:buNone/>
            </a:pPr>
            <a:r>
              <a:rPr lang="en-US" altLang="cs-CZ" sz="2600" b="1" i="1">
                <a:solidFill>
                  <a:schemeClr val="tx1">
                    <a:lumMod val="75000"/>
                  </a:schemeClr>
                </a:solidFill>
              </a:rPr>
              <a:t>excluded by </a:t>
            </a:r>
            <a:r>
              <a:rPr lang="en-US" altLang="cs-CZ" sz="2600" b="1" i="1" smtClean="0">
                <a:solidFill>
                  <a:schemeClr val="tx1">
                    <a:lumMod val="75000"/>
                  </a:schemeClr>
                </a:solidFill>
              </a:rPr>
              <a:t>law</a:t>
            </a:r>
            <a:r>
              <a:rPr lang="cs-CZ" altLang="cs-CZ" sz="2600" i="1" smtClean="0">
                <a:solidFill>
                  <a:schemeClr val="tx1">
                    <a:lumMod val="75000"/>
                  </a:schemeClr>
                </a:solidFill>
              </a:rPr>
              <a:t>.“</a:t>
            </a:r>
            <a:endParaRPr lang="cs-CZ" altLang="cs-CZ" sz="2600" i="1">
              <a:solidFill>
                <a:schemeClr val="tx1">
                  <a:lumMod val="75000"/>
                </a:schemeClr>
              </a:solidFill>
            </a:endParaRPr>
          </a:p>
          <a:p>
            <a:r>
              <a:rPr lang="cs-CZ" altLang="cs-CZ" sz="2800" smtClean="0">
                <a:solidFill>
                  <a:schemeClr val="tx1">
                    <a:lumMod val="75000"/>
                  </a:schemeClr>
                </a:solidFill>
              </a:rPr>
              <a:t>EXCEPTIONS: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600" smtClean="0">
                <a:solidFill>
                  <a:schemeClr val="tx1">
                    <a:lumMod val="75000"/>
                  </a:schemeClr>
                </a:solidFill>
              </a:rPr>
              <a:t>§ 202 CCP (+ particular decisions according to SPA)</a:t>
            </a:r>
          </a:p>
          <a:p>
            <a:pPr lvl="1"/>
            <a:endParaRPr lang="cs-CZ" altLang="cs-CZ" sz="2600" smtClean="0">
              <a:solidFill>
                <a:schemeClr val="tx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altLang="cs-CZ" sz="2800" b="1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91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323850" y="314326"/>
            <a:ext cx="9656763" cy="3448050"/>
          </a:xfrm>
        </p:spPr>
        <p:txBody>
          <a:bodyPr/>
          <a:lstStyle/>
          <a:p>
            <a:r>
              <a:rPr lang="cs-CZ" b="1" smtClean="0">
                <a:solidFill>
                  <a:schemeClr val="accent2"/>
                </a:solidFill>
              </a:rPr>
              <a:t/>
            </a:r>
            <a:br>
              <a:rPr lang="cs-CZ" b="1" smtClean="0">
                <a:solidFill>
                  <a:schemeClr val="accent2"/>
                </a:solidFill>
              </a:rPr>
            </a:br>
            <a:r>
              <a:rPr lang="cs-CZ" b="1" smtClean="0">
                <a:solidFill>
                  <a:schemeClr val="accent2"/>
                </a:solidFill>
              </a:rPr>
              <a:t>	EXECUTION</a:t>
            </a:r>
            <a:endParaRPr lang="cs-CZ" b="1">
              <a:solidFill>
                <a:schemeClr val="accent2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890016" y="4777380"/>
            <a:ext cx="9090597" cy="861420"/>
          </a:xfrm>
        </p:spPr>
        <p:txBody>
          <a:bodyPr/>
          <a:lstStyle/>
          <a:p>
            <a:r>
              <a:rPr lang="cs-CZ" smtClean="0"/>
              <a:t>Legislation,  constitutional grounds, essential attributes, system</a:t>
            </a:r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3829" y="420413"/>
            <a:ext cx="9717006" cy="929415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LEGISLATION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1103" y="1731264"/>
            <a:ext cx="9599731" cy="4469839"/>
          </a:xfrm>
        </p:spPr>
        <p:txBody>
          <a:bodyPr>
            <a:normAutofit/>
          </a:bodyPr>
          <a:lstStyle/>
          <a:p>
            <a:r>
              <a:rPr lang="cs-CZ" sz="2400" b="1" smtClean="0">
                <a:solidFill>
                  <a:schemeClr val="tx1">
                    <a:lumMod val="75000"/>
                  </a:schemeClr>
                </a:solidFill>
              </a:rPr>
              <a:t>Civil Procedure Act </a:t>
            </a:r>
            <a:r>
              <a:rPr lang="cs-CZ" sz="2400" smtClean="0">
                <a:solidFill>
                  <a:schemeClr val="tx1">
                    <a:lumMod val="75000"/>
                  </a:schemeClr>
                </a:solidFill>
              </a:rPr>
              <a:t>(No. 99/1963 Coll.)</a:t>
            </a:r>
          </a:p>
          <a:p>
            <a:endParaRPr lang="cs-CZ" altLang="cs-CZ" sz="2400" b="1" smtClean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cs-CZ" altLang="cs-CZ" sz="2400" b="1" smtClean="0">
                <a:solidFill>
                  <a:schemeClr val="tx1">
                    <a:lumMod val="75000"/>
                  </a:schemeClr>
                </a:solidFill>
              </a:rPr>
              <a:t>Act on Non-Contentious Proceedings </a:t>
            </a:r>
            <a:r>
              <a:rPr lang="cs-CZ" altLang="cs-CZ" sz="2400" smtClean="0">
                <a:solidFill>
                  <a:schemeClr val="tx1">
                    <a:lumMod val="75000"/>
                  </a:schemeClr>
                </a:solidFill>
              </a:rPr>
              <a:t>(No. 292/2013 Coll.)</a:t>
            </a:r>
          </a:p>
          <a:p>
            <a:endParaRPr lang="cs-CZ" altLang="cs-CZ" sz="2400" b="1" smtClean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cs-CZ" altLang="cs-CZ" sz="2400" b="1" smtClean="0">
                <a:solidFill>
                  <a:schemeClr val="tx1">
                    <a:lumMod val="75000"/>
                  </a:schemeClr>
                </a:solidFill>
              </a:rPr>
              <a:t>Executions/Enforcement Code </a:t>
            </a:r>
            <a:r>
              <a:rPr lang="cs-CZ" altLang="cs-CZ" sz="2400" smtClean="0">
                <a:solidFill>
                  <a:schemeClr val="tx1">
                    <a:lumMod val="75000"/>
                  </a:schemeClr>
                </a:solidFill>
              </a:rPr>
              <a:t>(No, 120/2001 Coll.)</a:t>
            </a:r>
          </a:p>
          <a:p>
            <a:endParaRPr lang="cs-CZ" altLang="cs-CZ" sz="2400" smtClean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cs-CZ" altLang="cs-CZ" sz="2400" smtClean="0">
                <a:solidFill>
                  <a:schemeClr val="tx1">
                    <a:lumMod val="75000"/>
                  </a:schemeClr>
                </a:solidFill>
              </a:rPr>
              <a:t>Act No. 119/2001 Coll., on Rules for Simultaneous Executions</a:t>
            </a:r>
          </a:p>
        </p:txBody>
      </p:sp>
    </p:spTree>
    <p:extLst>
      <p:ext uri="{BB962C8B-B14F-4D97-AF65-F5344CB8AC3E}">
        <p14:creationId xmlns:p14="http://schemas.microsoft.com/office/powerpoint/2010/main" val="22776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3829" y="420413"/>
            <a:ext cx="9717006" cy="929415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BASIC FACTS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249" y="1428750"/>
            <a:ext cx="9574585" cy="4772353"/>
          </a:xfrm>
        </p:spPr>
        <p:txBody>
          <a:bodyPr>
            <a:normAutofit fontScale="92500" lnSpcReduction="20000"/>
          </a:bodyPr>
          <a:lstStyle/>
          <a:p>
            <a:r>
              <a:rPr lang="cs-CZ" sz="2400" smtClean="0">
                <a:solidFill>
                  <a:schemeClr val="tx1">
                    <a:lumMod val="65000"/>
                  </a:schemeClr>
                </a:solidFill>
              </a:rPr>
              <a:t>Fair trial  principle </a:t>
            </a:r>
          </a:p>
          <a:p>
            <a:pPr lvl="1">
              <a:buFont typeface="Wingdings" pitchFamily="2" charset="2"/>
              <a:buChar char="v"/>
            </a:pPr>
            <a:r>
              <a:rPr lang="cs-CZ" sz="2200" smtClean="0">
                <a:solidFill>
                  <a:schemeClr val="tx1">
                    <a:lumMod val="65000"/>
                  </a:schemeClr>
                </a:solidFill>
              </a:rPr>
              <a:t>„law finding“ (protection of breached/endangered right)</a:t>
            </a:r>
          </a:p>
          <a:p>
            <a:pPr lvl="1">
              <a:buFont typeface="Wingdings" pitchFamily="2" charset="2"/>
              <a:buChar char="v"/>
            </a:pPr>
            <a:r>
              <a:rPr lang="cs-CZ" sz="2200" smtClean="0">
                <a:solidFill>
                  <a:schemeClr val="tx1">
                    <a:lumMod val="65000"/>
                  </a:schemeClr>
                </a:solidFill>
              </a:rPr>
              <a:t>enforcability of law (execution)</a:t>
            </a:r>
          </a:p>
          <a:p>
            <a:r>
              <a:rPr lang="cs-CZ" sz="2400" smtClean="0">
                <a:solidFill>
                  <a:schemeClr val="tx1">
                    <a:lumMod val="65000"/>
                  </a:schemeClr>
                </a:solidFill>
              </a:rPr>
              <a:t>Petition of entitled person</a:t>
            </a:r>
          </a:p>
          <a:p>
            <a:r>
              <a:rPr lang="cs-CZ" sz="2400" smtClean="0">
                <a:solidFill>
                  <a:schemeClr val="tx1">
                    <a:lumMod val="65000"/>
                  </a:schemeClr>
                </a:solidFill>
              </a:rPr>
              <a:t>State authority  </a:t>
            </a:r>
          </a:p>
          <a:p>
            <a:r>
              <a:rPr lang="cs-CZ" sz="2400" smtClean="0">
                <a:solidFill>
                  <a:schemeClr val="tx1">
                    <a:lumMod val="65000"/>
                  </a:schemeClr>
                </a:solidFill>
              </a:rPr>
              <a:t>Duality of exe proceedings </a:t>
            </a:r>
          </a:p>
          <a:p>
            <a:pPr lvl="1"/>
            <a:r>
              <a:rPr lang="cs-CZ" sz="2200" smtClean="0">
                <a:solidFill>
                  <a:schemeClr val="tx1">
                    <a:lumMod val="65000"/>
                  </a:schemeClr>
                </a:solidFill>
              </a:rPr>
              <a:t>Courts</a:t>
            </a:r>
          </a:p>
          <a:p>
            <a:pPr lvl="1"/>
            <a:r>
              <a:rPr lang="cs-CZ" sz="2200" smtClean="0">
                <a:solidFill>
                  <a:schemeClr val="tx1">
                    <a:lumMod val="65000"/>
                  </a:schemeClr>
                </a:solidFill>
              </a:rPr>
              <a:t>executors</a:t>
            </a:r>
          </a:p>
          <a:p>
            <a:r>
              <a:rPr lang="cs-CZ" sz="2400" smtClean="0">
                <a:solidFill>
                  <a:schemeClr val="tx1">
                    <a:lumMod val="65000"/>
                  </a:schemeClr>
                </a:solidFill>
              </a:rPr>
              <a:t>Functions</a:t>
            </a:r>
          </a:p>
          <a:p>
            <a:pPr lvl="1">
              <a:buFont typeface="Wingdings" pitchFamily="2" charset="2"/>
              <a:buChar char="v"/>
            </a:pPr>
            <a:r>
              <a:rPr lang="cs-CZ" sz="2200" smtClean="0">
                <a:solidFill>
                  <a:schemeClr val="tx1">
                    <a:lumMod val="65000"/>
                  </a:schemeClr>
                </a:solidFill>
              </a:rPr>
              <a:t>Compensation </a:t>
            </a:r>
          </a:p>
          <a:p>
            <a:pPr lvl="1">
              <a:buFont typeface="Wingdings" pitchFamily="2" charset="2"/>
              <a:buChar char="v"/>
            </a:pPr>
            <a:r>
              <a:rPr lang="cs-CZ" sz="2200" smtClean="0">
                <a:solidFill>
                  <a:schemeClr val="tx1">
                    <a:lumMod val="65000"/>
                  </a:schemeClr>
                </a:solidFill>
              </a:rPr>
              <a:t>Security</a:t>
            </a:r>
          </a:p>
          <a:p>
            <a:pPr lvl="1">
              <a:buFont typeface="Wingdings" pitchFamily="2" charset="2"/>
              <a:buChar char="v"/>
            </a:pPr>
            <a:r>
              <a:rPr lang="cs-CZ" sz="2200" b="1" u="sng" smtClean="0">
                <a:solidFill>
                  <a:schemeClr val="tx1">
                    <a:lumMod val="65000"/>
                  </a:schemeClr>
                </a:solidFill>
              </a:rPr>
              <a:t>Not</a:t>
            </a:r>
            <a:r>
              <a:rPr lang="cs-CZ" sz="2200" smtClean="0">
                <a:solidFill>
                  <a:schemeClr val="tx1">
                    <a:lumMod val="65000"/>
                  </a:schemeClr>
                </a:solidFill>
              </a:rPr>
              <a:t> sanction</a:t>
            </a:r>
          </a:p>
          <a:p>
            <a:pPr lvl="1"/>
            <a:endParaRPr lang="cs-CZ" sz="2200" smtClean="0">
              <a:solidFill>
                <a:schemeClr val="tx1">
                  <a:lumMod val="65000"/>
                </a:schemeClr>
              </a:solidFill>
            </a:endParaRPr>
          </a:p>
          <a:p>
            <a:endParaRPr lang="cs-CZ" sz="2400" smtClean="0">
              <a:solidFill>
                <a:schemeClr val="tx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6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4014" y="461933"/>
            <a:ext cx="8537721" cy="782744"/>
          </a:xfrm>
        </p:spPr>
        <p:txBody>
          <a:bodyPr/>
          <a:lstStyle/>
          <a:p>
            <a:pPr algn="ctr"/>
            <a:r>
              <a:rPr lang="cs-CZ" b="1" smtClean="0">
                <a:solidFill>
                  <a:schemeClr val="accent2"/>
                </a:solidFill>
              </a:rPr>
              <a:t>ESSENTIAL PRINCIPLES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4443" y="1634671"/>
            <a:ext cx="9499292" cy="4517446"/>
          </a:xfrm>
        </p:spPr>
        <p:txBody>
          <a:bodyPr>
            <a:normAutofit fontScale="92500" lnSpcReduction="10000"/>
          </a:bodyPr>
          <a:lstStyle/>
          <a:p>
            <a:pPr marL="441325" indent="-441325">
              <a:lnSpc>
                <a:spcPct val="110000"/>
              </a:lnSpc>
            </a:pPr>
            <a:r>
              <a:rPr lang="cs-CZ" sz="3000" b="1" smtClean="0">
                <a:solidFill>
                  <a:schemeClr val="tx1">
                    <a:lumMod val="65000"/>
                  </a:schemeClr>
                </a:solidFill>
              </a:rPr>
              <a:t>Judicial power </a:t>
            </a:r>
            <a:r>
              <a:rPr lang="cs-CZ" sz="3000" smtClean="0">
                <a:solidFill>
                  <a:schemeClr val="tx1">
                    <a:lumMod val="65000"/>
                  </a:schemeClr>
                </a:solidFill>
              </a:rPr>
              <a:t>= state power exercised by 		independents courts (protection of individual rights and interests)</a:t>
            </a:r>
            <a:endParaRPr lang="cs-CZ" sz="3000" dirty="0" smtClean="0">
              <a:solidFill>
                <a:schemeClr val="tx1">
                  <a:lumMod val="65000"/>
                </a:schemeClr>
              </a:solidFill>
            </a:endParaRPr>
          </a:p>
          <a:p>
            <a:pPr marL="441325" indent="-441325">
              <a:lnSpc>
                <a:spcPct val="110000"/>
              </a:lnSpc>
            </a:pPr>
            <a:endParaRPr lang="cs-CZ" sz="3000" dirty="0" smtClean="0">
              <a:solidFill>
                <a:schemeClr val="tx1">
                  <a:lumMod val="65000"/>
                </a:schemeClr>
              </a:solidFill>
            </a:endParaRPr>
          </a:p>
          <a:p>
            <a:pPr marL="441325" indent="-441325">
              <a:lnSpc>
                <a:spcPct val="110000"/>
              </a:lnSpc>
            </a:pPr>
            <a:r>
              <a:rPr lang="cs-CZ" sz="3000" b="1" smtClean="0">
                <a:solidFill>
                  <a:schemeClr val="tx1">
                    <a:lumMod val="65000"/>
                  </a:schemeClr>
                </a:solidFill>
              </a:rPr>
              <a:t>Considering and legally binding decision-making in individual cases </a:t>
            </a:r>
          </a:p>
          <a:p>
            <a:pPr marL="449263" indent="-449263">
              <a:lnSpc>
                <a:spcPct val="110000"/>
              </a:lnSpc>
            </a:pPr>
            <a:endParaRPr lang="cs-CZ" sz="3000" smtClean="0">
              <a:solidFill>
                <a:schemeClr val="tx1">
                  <a:lumMod val="65000"/>
                </a:schemeClr>
              </a:solidFill>
            </a:endParaRPr>
          </a:p>
          <a:p>
            <a:pPr marL="449263" indent="-449263">
              <a:lnSpc>
                <a:spcPct val="110000"/>
              </a:lnSpc>
            </a:pPr>
            <a:r>
              <a:rPr lang="cs-CZ" sz="3000" b="1" smtClean="0">
                <a:solidFill>
                  <a:schemeClr val="tx1">
                    <a:lumMod val="65000"/>
                  </a:schemeClr>
                </a:solidFill>
              </a:rPr>
              <a:t>Procedure set by the law </a:t>
            </a:r>
            <a:r>
              <a:rPr lang="cs-CZ" sz="3000" smtClean="0">
                <a:solidFill>
                  <a:schemeClr val="tx1">
                    <a:lumMod val="65000"/>
                  </a:schemeClr>
                </a:solidFill>
              </a:rPr>
              <a:t>(criminal, civil and administrative judicial procedure)</a:t>
            </a:r>
            <a:endParaRPr lang="cs-CZ" sz="3000" dirty="0" smtClean="0">
              <a:solidFill>
                <a:schemeClr val="tx1">
                  <a:lumMod val="65000"/>
                </a:schemeClr>
              </a:solidFill>
            </a:endParaRPr>
          </a:p>
          <a:p>
            <a:pPr lvl="1"/>
            <a:endParaRPr lang="cs-CZ" sz="2800" dirty="0" smtClean="0">
              <a:solidFill>
                <a:schemeClr val="tx1">
                  <a:lumMod val="65000"/>
                </a:schemeClr>
              </a:solidFill>
            </a:endParaRPr>
          </a:p>
          <a:p>
            <a:pPr marL="0" indent="0">
              <a:buNone/>
            </a:pPr>
            <a:endParaRPr lang="cs-CZ" sz="2800" dirty="0" smtClean="0">
              <a:solidFill>
                <a:schemeClr val="tx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69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1401</Words>
  <Application>Microsoft Office PowerPoint</Application>
  <PresentationFormat>Širokoúhlá obrazovka</PresentationFormat>
  <Paragraphs>238</Paragraphs>
  <Slides>35</Slides>
  <Notes>29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1" baseType="lpstr">
      <vt:lpstr>Arial</vt:lpstr>
      <vt:lpstr>Calibri</vt:lpstr>
      <vt:lpstr>Century Gothic</vt:lpstr>
      <vt:lpstr>Wingdings</vt:lpstr>
      <vt:lpstr>Wingdings 3</vt:lpstr>
      <vt:lpstr>Ion</vt:lpstr>
      <vt:lpstr>LEGAL REMEDIES, EXECUTION, INSOLVENCY</vt:lpstr>
      <vt:lpstr>  LEGAL REMEDIES</vt:lpstr>
      <vt:lpstr>LEGISLATION</vt:lpstr>
      <vt:lpstr>TYPES OF LEGAL REMEDIES</vt:lpstr>
      <vt:lpstr>ADMISSIBILITY</vt:lpstr>
      <vt:lpstr>  EXECUTION</vt:lpstr>
      <vt:lpstr>LEGISLATION</vt:lpstr>
      <vt:lpstr>BASIC FACTS</vt:lpstr>
      <vt:lpstr>ESSENTIAL PRINCIPLES</vt:lpstr>
      <vt:lpstr>GROUNDS FOR EXECUTION</vt:lpstr>
      <vt:lpstr>DUALISM OF EXECUTION PROCEEDINGS</vt:lpstr>
      <vt:lpstr>EXECUTORS</vt:lpstr>
      <vt:lpstr>INSOLVATION</vt:lpstr>
      <vt:lpstr>LEGISLATION</vt:lpstr>
      <vt:lpstr>BASIC FACTS</vt:lpstr>
      <vt:lpstr>FUNDAMENTAL PRINCIPLES</vt:lpstr>
      <vt:lpstr>INDEPENDENCE AND IMPARTIALITY OF COURTS AND JUDGES</vt:lpstr>
      <vt:lpstr>OBJECTIVE CONDITIONS AND GURANTEES </vt:lpstr>
      <vt:lpstr>„STATUTORY JUDGE“ PRINCIPLE </vt:lpstr>
      <vt:lpstr>JUDICIAL SYSTEM</vt:lpstr>
      <vt:lpstr>CONSTITUTIONAL COURT</vt:lpstr>
      <vt:lpstr>SUPREME ADMINISTRATIVE COURT</vt:lpstr>
      <vt:lpstr>COURT HIERARCHY</vt:lpstr>
      <vt:lpstr>SUPREME COURT</vt:lpstr>
      <vt:lpstr>HIGH COURTS </vt:lpstr>
      <vt:lpstr>REGIONAL COURTS </vt:lpstr>
      <vt:lpstr>DISTRICT COURTS </vt:lpstr>
      <vt:lpstr>COURT ADMINISTRATION</vt:lpstr>
      <vt:lpstr>CIVIL PROCEDURE </vt:lpstr>
      <vt:lpstr>FUNDAMENTAL ATTRIBUTES</vt:lpstr>
      <vt:lpstr>TYPES </vt:lpstr>
      <vt:lpstr>CIVIL PROCEDURE LAW </vt:lpstr>
      <vt:lpstr>DEFINITION</vt:lpstr>
      <vt:lpstr>SOURCES OF CIVIL PROCEDURE LAW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Justice</dc:title>
  <dc:creator>Petr Hořín</dc:creator>
  <cp:lastModifiedBy>Anna Zemandlová</cp:lastModifiedBy>
  <cp:revision>366</cp:revision>
  <cp:lastPrinted>2019-09-19T12:46:21Z</cp:lastPrinted>
  <dcterms:created xsi:type="dcterms:W3CDTF">2019-09-17T19:07:43Z</dcterms:created>
  <dcterms:modified xsi:type="dcterms:W3CDTF">2019-12-04T14:39:23Z</dcterms:modified>
</cp:coreProperties>
</file>