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37"/>
  </p:notesMasterIdLst>
  <p:handoutMasterIdLst>
    <p:handoutMasterId r:id="rId38"/>
  </p:handoutMasterIdLst>
  <p:sldIdLst>
    <p:sldId id="259" r:id="rId2"/>
    <p:sldId id="299" r:id="rId3"/>
    <p:sldId id="300" r:id="rId4"/>
    <p:sldId id="301" r:id="rId5"/>
    <p:sldId id="302" r:id="rId6"/>
    <p:sldId id="293" r:id="rId7"/>
    <p:sldId id="285" r:id="rId8"/>
    <p:sldId id="257" r:id="rId9"/>
    <p:sldId id="271" r:id="rId10"/>
    <p:sldId id="258" r:id="rId11"/>
    <p:sldId id="295" r:id="rId12"/>
    <p:sldId id="296" r:id="rId13"/>
    <p:sldId id="281" r:id="rId14"/>
    <p:sldId id="298" r:id="rId15"/>
    <p:sldId id="297" r:id="rId16"/>
    <p:sldId id="269" r:id="rId17"/>
    <p:sldId id="261" r:id="rId18"/>
    <p:sldId id="272" r:id="rId19"/>
    <p:sldId id="262" r:id="rId20"/>
    <p:sldId id="275" r:id="rId21"/>
    <p:sldId id="277" r:id="rId22"/>
    <p:sldId id="266" r:id="rId23"/>
    <p:sldId id="284" r:id="rId24"/>
    <p:sldId id="283" r:id="rId25"/>
    <p:sldId id="287" r:id="rId26"/>
    <p:sldId id="276" r:id="rId27"/>
    <p:sldId id="286" r:id="rId28"/>
    <p:sldId id="294" r:id="rId29"/>
    <p:sldId id="288" r:id="rId30"/>
    <p:sldId id="280" r:id="rId31"/>
    <p:sldId id="289" r:id="rId32"/>
    <p:sldId id="290" r:id="rId33"/>
    <p:sldId id="291" r:id="rId34"/>
    <p:sldId id="292" r:id="rId35"/>
    <p:sldId id="279" r:id="rId3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845" autoAdjust="0"/>
  </p:normalViewPr>
  <p:slideViewPr>
    <p:cSldViewPr snapToGrid="0">
      <p:cViewPr varScale="1">
        <p:scale>
          <a:sx n="79" d="100"/>
          <a:sy n="79" d="100"/>
        </p:scale>
        <p:origin x="96" y="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988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787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8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79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71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71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684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947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65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58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30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2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7782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28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dirty="0" smtClean="0"/>
              <a:t>Povinnost mlčenlivosti </a:t>
            </a:r>
            <a:r>
              <a:rPr lang="cs-CZ" altLang="cs-CZ" sz="1200" b="0" dirty="0" smtClean="0"/>
              <a:t>nemá vůči osobě, kterou pověřuje provedením jednotlivých úkonů, jestliže tato má povinnost sama mlčenlivost zachovávat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b="0" dirty="0" smtClean="0"/>
              <a:t>Zaměstnanci advokáta/společnosti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36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83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622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7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79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885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8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28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013" y="771895"/>
            <a:ext cx="9915896" cy="3474241"/>
          </a:xfrm>
        </p:spPr>
        <p:txBody>
          <a:bodyPr/>
          <a:lstStyle/>
          <a:p>
            <a:r>
              <a:rPr lang="cs-CZ" sz="5500" b="1" smtClean="0">
                <a:solidFill>
                  <a:schemeClr val="accent2"/>
                </a:solidFill>
              </a:rPr>
              <a:t>LEGAL REMEDIES, EXECUTION, INSOLVENCY</a:t>
            </a:r>
            <a:endParaRPr lang="en-GB" sz="5500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body" idx="1"/>
          </p:nvPr>
        </p:nvSpPr>
        <p:spPr>
          <a:xfrm>
            <a:off x="475013" y="4569357"/>
            <a:ext cx="9505600" cy="1599668"/>
          </a:xfrm>
        </p:spPr>
        <p:txBody>
          <a:bodyPr>
            <a:noAutofit/>
          </a:bodyPr>
          <a:lstStyle/>
          <a:p>
            <a:r>
              <a:rPr lang="cs-CZ" sz="1600" b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t>Anna Zemandlová</a:t>
            </a:r>
            <a:endParaRPr lang="cs-CZ" sz="1600" b="1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1600" b="1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Department  of Civil Procedure</a:t>
            </a: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Faculty of Law</a:t>
            </a: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Masaryk University </a:t>
            </a:r>
            <a:endParaRPr lang="en-GB" sz="16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887" y="440545"/>
            <a:ext cx="7921238" cy="84396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GROUNDS FOR EXECUTION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9085" y="1485900"/>
            <a:ext cx="9201749" cy="50600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	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Execution title </a:t>
            </a:r>
            <a:endParaRPr lang="cs-CZ" sz="4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lvl="1" indent="-536575">
              <a:lnSpc>
                <a:spcPct val="120000"/>
              </a:lnSpc>
            </a:pPr>
            <a:r>
              <a:rPr lang="cs-CZ" sz="3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CRIMINAL JUSTICE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(guilt and punishment for criminal offences)</a:t>
            </a:r>
            <a:endParaRPr lang="cs-CZ" sz="38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ADMNISTRATIVE JUSTICE</a:t>
            </a: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600" smtClean="0">
                <a:solidFill>
                  <a:schemeClr val="tx1">
                    <a:lumMod val="75000"/>
                  </a:schemeClr>
                </a:solidFill>
              </a:rPr>
              <a:t>(protection against administrative decisions/inacion/unlawful interference)</a:t>
            </a:r>
            <a:endParaRPr lang="cs-CZ" sz="3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CONSTITUIONAL JUSTICE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(protection of constitutionality) </a:t>
            </a:r>
            <a:endParaRPr lang="cs-CZ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887" y="440545"/>
            <a:ext cx="7921238" cy="84396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DUALISM OF EXECUTION PROCEEDINGS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952625"/>
            <a:ext cx="9622210" cy="459331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 Overload  of courts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Free choice of creditor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 Civil Procedure Code = </a:t>
            </a:r>
            <a:r>
              <a:rPr lang="cs-CZ" sz="3200" i="1" smtClean="0">
                <a:solidFill>
                  <a:schemeClr val="tx1">
                    <a:lumMod val="75000"/>
                  </a:schemeClr>
                </a:solidFill>
              </a:rPr>
              <a:t>lex generalis 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→ Execution Act = </a:t>
            </a:r>
            <a:r>
              <a:rPr lang="cs-CZ" sz="3200" i="1" smtClean="0">
                <a:solidFill>
                  <a:schemeClr val="tx1">
                    <a:lumMod val="75000"/>
                  </a:schemeClr>
                </a:solidFill>
              </a:rPr>
              <a:t>lex specialis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887" y="440545"/>
            <a:ext cx="7921238" cy="84396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EXECUTORS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952625"/>
            <a:ext cx="9622210" cy="459331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 persons of private law authorized to particular activities within execution proceedings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 Ministry of Justice and heads of the county courts supervision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INSOLVATION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BASIC FACTS &amp; FUNDAMENTAL PRINCIPLES, 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LEGISLATION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5" y="1333500"/>
            <a:ext cx="9679360" cy="4867603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Civil Procedure Act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(No. 99/1963 Coll.)</a:t>
            </a:r>
          </a:p>
          <a:p>
            <a:r>
              <a:rPr lang="cs-CZ" altLang="cs-CZ" sz="2400" b="1" smtClean="0">
                <a:solidFill>
                  <a:schemeClr val="tx1">
                    <a:lumMod val="75000"/>
                  </a:schemeClr>
                </a:solidFill>
              </a:rPr>
              <a:t>Insolvency Act 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(No. 182/2006 Coll.)</a:t>
            </a:r>
          </a:p>
          <a:p>
            <a:r>
              <a:rPr lang="cs-CZ" altLang="cs-CZ" sz="2400" b="1" smtClean="0">
                <a:solidFill>
                  <a:schemeClr val="tx1">
                    <a:lumMod val="75000"/>
                  </a:schemeClr>
                </a:solidFill>
              </a:rPr>
              <a:t>Act on Executions/Enforcement Code 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(No, 120/2001 Coll.)</a:t>
            </a:r>
          </a:p>
          <a:p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Act No. 119/2001 Coll., on rules for simultaneous executions</a:t>
            </a:r>
          </a:p>
          <a:p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Rules of Procedure for County and District Courts (Ministry of Justice Order No.  37/1992 Coll.)</a:t>
            </a:r>
          </a:p>
          <a:p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Minisry of Justice Order No. 330/2001 Coll., on reward of executors  </a:t>
            </a:r>
          </a:p>
        </p:txBody>
      </p:sp>
    </p:spTree>
    <p:extLst>
      <p:ext uri="{BB962C8B-B14F-4D97-AF65-F5344CB8AC3E}">
        <p14:creationId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77" y="240976"/>
            <a:ext cx="8943929" cy="1256482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BASIC FACTS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1436913"/>
            <a:ext cx="9463005" cy="4764189"/>
          </a:xfrm>
        </p:spPr>
        <p:txBody>
          <a:bodyPr>
            <a:normAutofit/>
          </a:bodyPr>
          <a:lstStyle/>
          <a:p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Special collective proceedings in cases of debtor´s inability to fulfill the obligations (bankrupcy)</a:t>
            </a:r>
            <a:endParaRPr lang="en-GB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77" y="240976"/>
            <a:ext cx="8943929" cy="1256482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PRINCIPLES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1436913"/>
            <a:ext cx="9463005" cy="4764189"/>
          </a:xfrm>
        </p:spPr>
        <p:txBody>
          <a:bodyPr>
            <a:normAutofit/>
          </a:bodyPr>
          <a:lstStyle/>
          <a:p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(lay judges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en-GB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94290"/>
            <a:ext cx="7885703" cy="1212116"/>
          </a:xfrm>
        </p:spPr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INDEPENDENCE AND IMPARTIALITY OF COURTS AND JUDGES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543" y="2008413"/>
            <a:ext cx="9626291" cy="4441373"/>
          </a:xfrm>
        </p:spPr>
        <p:txBody>
          <a:bodyPr>
            <a:normAutofit fontScale="85000" lnSpcReduction="10000"/>
          </a:bodyPr>
          <a:lstStyle/>
          <a:p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J</a:t>
            </a:r>
            <a:r>
              <a:rPr lang="en-US" sz="3200" smtClean="0">
                <a:solidFill>
                  <a:schemeClr val="tx1">
                    <a:lumMod val="65000"/>
                  </a:schemeClr>
                </a:solidFill>
              </a:rPr>
              <a:t>udicial independence </a:t>
            </a: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is not</a:t>
            </a:r>
            <a:r>
              <a:rPr lang="en-US" sz="3200" smtClean="0">
                <a:solidFill>
                  <a:schemeClr val="tx1">
                    <a:lumMod val="65000"/>
                  </a:schemeClr>
                </a:solidFill>
              </a:rPr>
              <a:t> the private right of judges but</a:t>
            </a:r>
            <a:r>
              <a:rPr lang="en-US" sz="3200" b="1" smtClean="0">
                <a:solidFill>
                  <a:schemeClr val="tx1">
                    <a:lumMod val="65000"/>
                  </a:schemeClr>
                </a:solidFill>
              </a:rPr>
              <a:t> the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3200" b="1" smtClean="0">
                <a:solidFill>
                  <a:schemeClr val="tx1">
                    <a:lumMod val="65000"/>
                  </a:schemeClr>
                </a:solidFill>
              </a:rPr>
              <a:t>foundation of judicial impartiality and a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 consttutional right</a:t>
            </a:r>
          </a:p>
          <a:p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Independent judiciary </a:t>
            </a: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(free from extraneous influence)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 . 6 ECHR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Art. 81 s 82 of Constitution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Art. 36 of Charter of Fundamental Rights and Freedoms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§ 1 and 79 of the Act No 6/2002 Coll., on Courts, Judges, Lay –judges and the State Administration of Courts</a:t>
            </a:r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32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392" y="296882"/>
            <a:ext cx="7885703" cy="106877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OBJECTIVE CONDITIONS AND GURANTEES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558" y="1828800"/>
            <a:ext cx="9457278" cy="464311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Impartialit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y</a:t>
            </a: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fundamental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qualification of a judge </a:t>
            </a: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endParaRPr lang="cs-CZ" altLang="cs-CZ" sz="2200" b="1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core attribute of the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judiciary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Personal qualities 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(ability to make impartial and independent decisions)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Conditions of service and tenure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(security of tenure, exclusion of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remov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ability/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transfer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to another court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Security of </a:t>
            </a: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remuneration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Incompatibility with other (public) functions/activities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Appointment of judges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(by president, no time limit)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Publicity of court hearing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Disciplinary liaability </a:t>
            </a:r>
          </a:p>
          <a:p>
            <a:pPr>
              <a:defRPr/>
            </a:pPr>
            <a:endParaRPr lang="cs-CZ" altLang="cs-CZ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547" y="375384"/>
            <a:ext cx="9010685" cy="890389"/>
          </a:xfrm>
        </p:spPr>
        <p:txBody>
          <a:bodyPr>
            <a:normAutofit/>
          </a:bodyPr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„STATUTORY JUDGE“ PRINCIPLE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979" y="1524000"/>
            <a:ext cx="10892589" cy="46771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800" b="1" i="1" smtClean="0">
                <a:solidFill>
                  <a:schemeClr val="tx1">
                    <a:lumMod val="75000"/>
                  </a:schemeClr>
                </a:solidFill>
              </a:rPr>
              <a:t>„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Nobody shall be denied his or her statutory judge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The jurisdiction of the court and the competence of the judge are set by law.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“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 (Art. 38 /1/ of Charter)</a:t>
            </a:r>
            <a:endParaRPr 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Prevention of external influence </a:t>
            </a: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Statutory (transparetnt) rules regarding court and judge selection (composition of panel)</a:t>
            </a:r>
          </a:p>
          <a:p>
            <a:pPr>
              <a:lnSpc>
                <a:spcPct val="120000"/>
              </a:lnSpc>
            </a:pP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Work time - schedule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– method of assignment of cases to judges (each court)</a:t>
            </a:r>
            <a:endParaRPr 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850" y="314326"/>
            <a:ext cx="9656763" cy="344805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/>
            </a:r>
            <a:br>
              <a:rPr lang="cs-CZ" b="1" smtClean="0">
                <a:solidFill>
                  <a:schemeClr val="accent2"/>
                </a:solidFill>
              </a:rPr>
            </a:br>
            <a:r>
              <a:rPr lang="cs-CZ" b="1" smtClean="0">
                <a:solidFill>
                  <a:schemeClr val="accent2"/>
                </a:solidFill>
              </a:rPr>
              <a:t>	LEGAL REMEDIES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90016" y="4777380"/>
            <a:ext cx="9090597" cy="861420"/>
          </a:xfrm>
        </p:spPr>
        <p:txBody>
          <a:bodyPr/>
          <a:lstStyle/>
          <a:p>
            <a:r>
              <a:rPr lang="cs-CZ" smtClean="0"/>
              <a:t>LEGISLATION, TYPES OF REMEDIES, ORDINARY AND EXTRAORDINARY LEGAL REMEDIES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570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423512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JUDICIAL SYSTEM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017" y="1405288"/>
            <a:ext cx="9480818" cy="479581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  Supreme Court/Supreme Administrative	Court 	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High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(Praha, Olomouc)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District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(8)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Regional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(63)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Constitutional Court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</p:txBody>
      </p:sp>
    </p:spTree>
    <p:extLst>
      <p:ext uri="{BB962C8B-B14F-4D97-AF65-F5344CB8AC3E}">
        <p14:creationId xmlns:p14="http://schemas.microsoft.com/office/powerpoint/2010/main" val="3103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6" y="147287"/>
            <a:ext cx="9527406" cy="87188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CONSTITUTIONAL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1" y="1009650"/>
            <a:ext cx="11047856" cy="518693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6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Judicial protection of constitutionality 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(special court system)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15 judges appointed for period of 10 years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Structure - </a:t>
            </a: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plenum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 (all judges), four </a:t>
            </a: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Scope of juisdriction - § 87 of Constitution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b="1" smtClean="0">
                <a:solidFill>
                  <a:schemeClr val="accent2"/>
                </a:solidFill>
              </a:rPr>
              <a:t>a</a:t>
            </a:r>
            <a:r>
              <a:rPr lang="en-US" altLang="cs-CZ" sz="6200" b="1" smtClean="0">
                <a:solidFill>
                  <a:schemeClr val="accent2"/>
                </a:solidFill>
              </a:rPr>
              <a:t>nnul</a:t>
            </a:r>
            <a:r>
              <a:rPr lang="en-GB" altLang="cs-CZ" sz="6200" b="1" smtClean="0">
                <a:solidFill>
                  <a:schemeClr val="accent2"/>
                </a:solidFill>
              </a:rPr>
              <a:t>men</a:t>
            </a:r>
            <a:r>
              <a:rPr lang="cs-CZ" altLang="cs-CZ" sz="6200" b="1" smtClean="0">
                <a:solidFill>
                  <a:schemeClr val="accent2"/>
                </a:solidFill>
              </a:rPr>
              <a:t>t of</a:t>
            </a:r>
            <a:r>
              <a:rPr lang="en-US" altLang="cs-CZ" sz="6200" b="1" smtClean="0">
                <a:solidFill>
                  <a:schemeClr val="accent2"/>
                </a:solidFill>
              </a:rPr>
              <a:t> statutes</a:t>
            </a:r>
            <a:r>
              <a:rPr lang="cs-CZ" altLang="cs-CZ" sz="6200" b="1" smtClean="0">
                <a:solidFill>
                  <a:schemeClr val="accent2"/>
                </a:solidFill>
              </a:rPr>
              <a:t>/</a:t>
            </a:r>
            <a:r>
              <a:rPr lang="en-US" altLang="cs-CZ" sz="6200" b="1" smtClean="0">
                <a:solidFill>
                  <a:schemeClr val="accent2"/>
                </a:solidFill>
              </a:rPr>
              <a:t>provisions</a:t>
            </a:r>
            <a:r>
              <a:rPr lang="cs-CZ" altLang="cs-CZ" sz="6200" b="1" smtClean="0">
                <a:solidFill>
                  <a:schemeClr val="accent2"/>
                </a:solidFill>
              </a:rPr>
              <a:t>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contrary to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the constitutional order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b="1" smtClean="0">
                <a:solidFill>
                  <a:schemeClr val="accent2"/>
                </a:solidFill>
              </a:rPr>
              <a:t>a</a:t>
            </a:r>
            <a:r>
              <a:rPr lang="en-US" altLang="cs-CZ" sz="6200" b="1" smtClean="0">
                <a:solidFill>
                  <a:schemeClr val="accent2"/>
                </a:solidFill>
              </a:rPr>
              <a:t>nnul</a:t>
            </a:r>
            <a:r>
              <a:rPr lang="en-GB" altLang="cs-CZ" sz="6200" b="1" smtClean="0">
                <a:solidFill>
                  <a:schemeClr val="accent2"/>
                </a:solidFill>
              </a:rPr>
              <a:t>men</a:t>
            </a:r>
            <a:r>
              <a:rPr lang="cs-CZ" altLang="cs-CZ" sz="6200" b="1" smtClean="0">
                <a:solidFill>
                  <a:schemeClr val="accent2"/>
                </a:solidFill>
              </a:rPr>
              <a:t>t of</a:t>
            </a:r>
            <a:r>
              <a:rPr lang="en-US" altLang="cs-CZ" sz="6200" b="1" smtClean="0">
                <a:solidFill>
                  <a:schemeClr val="accent2"/>
                </a:solidFill>
              </a:rPr>
              <a:t> other legal</a:t>
            </a:r>
            <a:r>
              <a:rPr lang="cs-CZ" altLang="cs-CZ" sz="6200" b="1" smtClean="0">
                <a:solidFill>
                  <a:schemeClr val="accent2"/>
                </a:solidFill>
              </a:rPr>
              <a:t> acts/in</a:t>
            </a:r>
            <a:r>
              <a:rPr lang="en-US" altLang="cs-CZ" sz="6200" b="1" smtClean="0">
                <a:solidFill>
                  <a:schemeClr val="accent2"/>
                </a:solidFill>
              </a:rPr>
              <a:t>dividual provisions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contrary</a:t>
            </a:r>
            <a:r>
              <a:rPr lang="cs-CZ" altLang="cs-CZ" sz="6200" b="1" smtClean="0">
                <a:solidFill>
                  <a:schemeClr val="accent2"/>
                </a:solidFill>
              </a:rPr>
              <a:t> </a:t>
            </a: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constitutional order or a statute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constitutional complaints</a:t>
            </a:r>
            <a:endParaRPr lang="cs-CZ" altLang="cs-CZ" sz="6200" b="1" smtClean="0">
              <a:solidFill>
                <a:schemeClr val="accent2"/>
              </a:solidFill>
            </a:endParaRP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000" b="1" smtClean="0">
                <a:solidFill>
                  <a:schemeClr val="accent2"/>
                </a:solidFill>
              </a:rPr>
              <a:t>	</a:t>
            </a:r>
            <a:r>
              <a:rPr lang="cs-CZ" altLang="cs-CZ" sz="6000" b="1" smtClean="0">
                <a:solidFill>
                  <a:schemeClr val="tx1">
                    <a:lumMod val="75000"/>
                  </a:schemeClr>
                </a:solidFill>
              </a:rPr>
              <a:t>individuals/legal </a:t>
            </a:r>
            <a:r>
              <a:rPr lang="en-US" altLang="cs-CZ" sz="6000" b="1" smtClean="0">
                <a:solidFill>
                  <a:schemeClr val="tx1">
                    <a:lumMod val="75000"/>
                  </a:schemeClr>
                </a:solidFill>
              </a:rPr>
              <a:t>persons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against final decisions </a:t>
            </a:r>
            <a:r>
              <a:rPr lang="cs-CZ" altLang="cs-CZ" sz="6000" smtClean="0">
                <a:solidFill>
                  <a:schemeClr val="tx1">
                    <a:lumMod val="75000"/>
                  </a:schemeClr>
                </a:solidFill>
              </a:rPr>
              <a:t>/interference of public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authorities</a:t>
            </a: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000" b="1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en-US" altLang="cs-CZ" sz="6000" b="1" smtClean="0">
                <a:solidFill>
                  <a:schemeClr val="tx1">
                    <a:lumMod val="75000"/>
                  </a:schemeClr>
                </a:solidFill>
              </a:rPr>
              <a:t>representative body of a self-governing region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against an unlawful </a:t>
            </a:r>
            <a:r>
              <a:rPr lang="cs-CZ" altLang="cs-CZ" sz="6000" smtClean="0">
                <a:solidFill>
                  <a:schemeClr val="tx1">
                    <a:lumMod val="75000"/>
                  </a:schemeClr>
                </a:solidFill>
              </a:rPr>
              <a:t>interferebce  of </a:t>
            </a:r>
            <a:r>
              <a:rPr lang="en-US" altLang="cs-CZ" sz="6000" smtClean="0">
                <a:solidFill>
                  <a:schemeClr val="tx1">
                    <a:lumMod val="75000"/>
                  </a:schemeClr>
                </a:solidFill>
              </a:rPr>
              <a:t>the state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jurisdictional disputes between state bodies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, state bodies and bodies of self-governing regions, and between bodies of self-governing regions</a:t>
            </a:r>
            <a:endParaRPr lang="cs-CZ" altLang="cs-CZ" sz="6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6200" b="1" smtClean="0">
                <a:solidFill>
                  <a:schemeClr val="accent2"/>
                </a:solidFill>
              </a:rPr>
              <a:t>constitutional charge </a:t>
            </a:r>
            <a:r>
              <a:rPr lang="en-US" altLang="cs-CZ" sz="6200" smtClean="0">
                <a:solidFill>
                  <a:schemeClr val="tx1">
                    <a:lumMod val="75000"/>
                  </a:schemeClr>
                </a:solidFill>
              </a:rPr>
              <a:t>brought by the Senate </a:t>
            </a:r>
            <a:r>
              <a:rPr lang="en-US" altLang="cs-CZ" sz="6200" b="1" smtClean="0">
                <a:solidFill>
                  <a:schemeClr val="tx1">
                    <a:lumMod val="75000"/>
                  </a:schemeClr>
                </a:solidFill>
              </a:rPr>
              <a:t>against the </a:t>
            </a:r>
            <a:r>
              <a:rPr lang="cs-CZ" altLang="cs-CZ" sz="6200" b="1" smtClean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altLang="cs-CZ" sz="6200" b="1" smtClean="0">
                <a:solidFill>
                  <a:schemeClr val="tx1">
                    <a:lumMod val="75000"/>
                  </a:schemeClr>
                </a:solidFill>
              </a:rPr>
              <a:t>resident</a:t>
            </a:r>
            <a:endParaRPr lang="cs-CZ" altLang="cs-CZ" sz="6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6200" smtClean="0">
                <a:solidFill>
                  <a:schemeClr val="tx1">
                    <a:lumMod val="75000"/>
                  </a:schemeClr>
                </a:solidFill>
              </a:rPr>
              <a:t>etc. </a:t>
            </a:r>
          </a:p>
          <a:p>
            <a:pPr>
              <a:lnSpc>
                <a:spcPct val="120000"/>
              </a:lnSpc>
              <a:defRPr/>
            </a:pPr>
            <a:endParaRPr lang="en-US" altLang="cs-CZ" sz="6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533" y="374744"/>
            <a:ext cx="9353985" cy="1082894"/>
          </a:xfrm>
        </p:spPr>
        <p:txBody>
          <a:bodyPr/>
          <a:lstStyle/>
          <a:p>
            <a:pPr algn="ctr"/>
            <a:r>
              <a:rPr lang="cs-CZ" sz="4000" b="1" smtClean="0">
                <a:solidFill>
                  <a:schemeClr val="accent2"/>
                </a:solidFill>
              </a:rPr>
              <a:t>SUPREME ADMINISTRATIVE COURT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0015" y="1645920"/>
            <a:ext cx="11301985" cy="45598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highest judicial authority 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in matters falling within the competence of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</a:t>
            </a:r>
            <a:endParaRPr lang="cs-CZ" altLang="cs-CZ" sz="80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Chambers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(three member, seven/nine member extended chamber, special chamber)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U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nity and legality 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of the c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ase-law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 o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f regional courts and administrative authorities </a:t>
            </a:r>
            <a:endParaRPr lang="cs-CZ" altLang="cs-CZ" sz="8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cassation complaint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hallenging final decisions of regional courts in matters of administrative justice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gainst the decisions of regional courts on the measures of a general nature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of local and regional referendum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inaction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unlawful interference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electoral matters 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incl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 presidential election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registration and dissolution of </a:t>
            </a:r>
            <a:r>
              <a:rPr lang="en-US" sz="7000" b="1" smtClean="0">
                <a:solidFill>
                  <a:schemeClr val="accent2"/>
                </a:solidFill>
              </a:rPr>
              <a:t>political parties and movements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positive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/</a:t>
            </a: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negative </a:t>
            </a:r>
            <a:r>
              <a:rPr lang="en-US" sz="7000" b="1" smtClean="0">
                <a:solidFill>
                  <a:schemeClr val="accent2"/>
                </a:solidFill>
              </a:rPr>
              <a:t>conflicts of competence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dministrative authorities and/or territorial or professional self-governing bodies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disciplinary court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judges, state prosecutors and enforcement agents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HIERARCHY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wo-instance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(three tier)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system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Court of first instance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District court </a:t>
            </a: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Court of appeal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High Court</a:t>
            </a:r>
            <a:endParaRPr lang="en-US" sz="2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65016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SUPREME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6321" y="1860884"/>
            <a:ext cx="11155680" cy="46862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highest judicial authority 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in civil and criminal matters 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(except matters decided by Constitutional and Supreme Administrative Court)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Consistency and legality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of decisions </a:t>
            </a:r>
          </a:p>
          <a:p>
            <a:pPr>
              <a:lnSpc>
                <a:spcPct val="120000"/>
              </a:lnSpc>
              <a:defRPr/>
            </a:pP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Composition and Structure: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nels </a:t>
            </a: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hairman and two judges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extraordinary appeal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omplaints for the violation of law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(criminal cases),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recognition and enforcement of decisions issued by foreign courts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(if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required by a special legal regulation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/i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nternational agreement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rand Panels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(min. 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nine judges of the same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d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legal opinion  of a panel is different than expressed in the prior case-law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Divisions</a:t>
            </a:r>
            <a:r>
              <a:rPr lang="en-US" sz="72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Civil Law and Commercial Division and the Criminal Division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ensure l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egality and consistency of decision-making of the courts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 by adoptiing standopints , selection of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judgements and decide on their publicatio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n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Plenum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President, Vice-President, Heads of the Divisions, Chairmen of the Panels and other judges of the Supreme Court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the most important body 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adopt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ion of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 standpoints in the matters of particular kind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pertaining to both Divisions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issues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disputable between the Divisions</a:t>
            </a:r>
            <a:endParaRPr lang="cs-CZ" sz="7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HIGH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81125"/>
            <a:ext cx="9258157" cy="48081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2 high courts seated in 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Brno and Olomouc </a:t>
            </a:r>
          </a:p>
          <a:p>
            <a:pPr>
              <a:lnSpc>
                <a:spcPct val="120000"/>
              </a:lnSpc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  <a:endParaRPr lang="en-US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regional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REGIONAL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7 regional courts and Municipal Court in Prague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</a:rPr>
              <a:t>(three-member panels/single judge)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district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(2) of the Civil Procedure Act (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 justice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(Code of Administration Justice)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DISTRICT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Area courts in Prague, Municipal Court in Brno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(1) of the Civil Procedure Act - general rule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ADMINISTRATION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Ministry of Justice of the Czech Republic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central state administrative body for the courts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Administratitive activity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directly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/by pr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esidents of the courts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Proper function of the judicial system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CHARACTERISTIC, TYPES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sz="4800" b="1" smtClean="0">
                <a:solidFill>
                  <a:schemeClr val="accent2"/>
                </a:solidFill>
              </a:rPr>
              <a:t>LEGISLATION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103" y="1731264"/>
            <a:ext cx="9599731" cy="4469839"/>
          </a:xfrm>
        </p:spPr>
        <p:txBody>
          <a:bodyPr>
            <a:normAutofit/>
          </a:bodyPr>
          <a:lstStyle/>
          <a:p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Code on Civil Procedure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(No. 99/1963 Coll.) – „CCP“</a:t>
            </a:r>
          </a:p>
          <a:p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Spcial Proceedings Act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(No. 292/2013 Coll.) – „SPA“</a:t>
            </a:r>
          </a:p>
          <a:p>
            <a:pPr marL="0" indent="0">
              <a:buNone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772" y="305913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ATTRIBUTES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5" y="1285875"/>
            <a:ext cx="9591532" cy="49033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the procedure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of court and participants in civil judicial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altLang="cs-CZ" sz="2800" b="1" smtClean="0">
                <a:solidFill>
                  <a:schemeClr val="tx1">
                    <a:lumMod val="75000"/>
                  </a:schemeClr>
                </a:solidFill>
              </a:rPr>
              <a:t>ssure protection of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private </a:t>
            </a:r>
            <a:r>
              <a:rPr lang="en-US" altLang="cs-CZ" sz="2800" b="1" smtClean="0">
                <a:solidFill>
                  <a:schemeClr val="tx1">
                    <a:lumMod val="75000"/>
                  </a:schemeClr>
                </a:solidFill>
              </a:rPr>
              <a:t>rights and lawful interests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 of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the participants</a:t>
            </a: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court = independent and impartial decision-making body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Legally binding (enforcable) decision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TYPES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Contenious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proceedings (litigation, adversary)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Non-contentious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proceedings (prevention, protection)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Initial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(court trial)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Execution proceedings </a:t>
            </a: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 LAW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definition and SOURCES </a:t>
            </a:r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DEFINITION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set of rules regulating civil procedure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(rights and duties of the participating subjects)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participating subjects – court, parties and other bodies/persons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SOURCES OF CIVIL PROCEDURE LAW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Civil Procedure Act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(No. 99/1963 Coll.)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Act on Non-Contentious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(No. 292/2013 Coll.)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9397" y="1876301"/>
            <a:ext cx="9161217" cy="1293619"/>
          </a:xfrm>
        </p:spPr>
        <p:txBody>
          <a:bodyPr/>
          <a:lstStyle/>
          <a:p>
            <a:r>
              <a:rPr lang="cs-CZ" b="1" smtClean="0">
                <a:solidFill>
                  <a:schemeClr val="accent1"/>
                </a:solidFill>
              </a:rPr>
              <a:t>THANK YOU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19398" y="3811979"/>
            <a:ext cx="9161216" cy="1825802"/>
          </a:xfrm>
        </p:spPr>
        <p:txBody>
          <a:bodyPr/>
          <a:lstStyle/>
          <a:p>
            <a:r>
              <a:rPr lang="cs-CZ" dirty="0" smtClean="0"/>
              <a:t>ANNA.ZEMANDLOVA@LAW.MUNI.CZ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9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sz="4800" b="1" smtClean="0">
                <a:solidFill>
                  <a:schemeClr val="accent2"/>
                </a:solidFill>
              </a:rPr>
              <a:t>TYPES OF LEGAL REMEDIES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103" y="1731264"/>
            <a:ext cx="9599731" cy="4469839"/>
          </a:xfrm>
        </p:spPr>
        <p:txBody>
          <a:bodyPr>
            <a:normAutofit lnSpcReduction="10000"/>
          </a:bodyPr>
          <a:lstStyle/>
          <a:p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Ordinary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(x not final and conclusive decisions of the court of I. instance)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400" b="1" smtClean="0">
                <a:solidFill>
                  <a:schemeClr val="accent2"/>
                </a:solidFill>
              </a:rPr>
              <a:t>Appeal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 (§ 201 – 226 CCP)</a:t>
            </a:r>
          </a:p>
          <a:p>
            <a:endParaRPr lang="cs-CZ" altLang="cs-CZ" sz="2800" b="1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Extraordinary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cs-CZ" sz="2800">
                <a:solidFill>
                  <a:schemeClr val="tx1">
                    <a:lumMod val="75000"/>
                  </a:schemeClr>
                </a:solidFill>
              </a:rPr>
              <a:t>x final and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conclusive </a:t>
            </a:r>
            <a:r>
              <a:rPr lang="cs-CZ" sz="2800">
                <a:solidFill>
                  <a:schemeClr val="tx1">
                    <a:lumMod val="75000"/>
                  </a:schemeClr>
                </a:solidFill>
              </a:rPr>
              <a:t>decisions of court oppeal)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600" b="1" smtClean="0">
                <a:solidFill>
                  <a:schemeClr val="accent2"/>
                </a:solidFill>
              </a:rPr>
              <a:t>Extraordinary appeal </a:t>
            </a:r>
            <a:r>
              <a:rPr lang="cs-CZ" altLang="cs-CZ" sz="2600" smtClean="0">
                <a:solidFill>
                  <a:schemeClr val="tx1">
                    <a:lumMod val="75000"/>
                  </a:schemeClr>
                </a:solidFill>
              </a:rPr>
              <a:t>(§ 236 – 243g)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600" b="1" smtClean="0">
                <a:solidFill>
                  <a:schemeClr val="accent2"/>
                </a:solidFill>
              </a:rPr>
              <a:t>Suit for retrial </a:t>
            </a:r>
            <a:r>
              <a:rPr lang="cs-CZ" altLang="cs-CZ" sz="2600" smtClean="0">
                <a:solidFill>
                  <a:schemeClr val="tx1">
                    <a:lumMod val="75000"/>
                  </a:schemeClr>
                </a:solidFill>
              </a:rPr>
              <a:t>(§ 228 – 235i CCP)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600" b="1" smtClean="0">
                <a:solidFill>
                  <a:schemeClr val="accent2"/>
                </a:solidFill>
              </a:rPr>
              <a:t>Nullity suit </a:t>
            </a:r>
            <a:r>
              <a:rPr lang="cs-CZ" altLang="cs-CZ" sz="2600">
                <a:solidFill>
                  <a:schemeClr val="tx1">
                    <a:lumMod val="75000"/>
                  </a:schemeClr>
                </a:solidFill>
              </a:rPr>
              <a:t>(§ 228 – </a:t>
            </a:r>
            <a:r>
              <a:rPr lang="cs-CZ" altLang="cs-CZ" sz="2600" smtClean="0">
                <a:solidFill>
                  <a:schemeClr val="tx1">
                    <a:lumMod val="75000"/>
                  </a:schemeClr>
                </a:solidFill>
              </a:rPr>
              <a:t>235i CCP)</a:t>
            </a:r>
            <a:endParaRPr lang="cs-CZ" altLang="cs-CZ" sz="260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endParaRPr lang="cs-CZ" altLang="cs-CZ" sz="260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sz="4800" b="1" smtClean="0">
                <a:solidFill>
                  <a:schemeClr val="accent2"/>
                </a:solidFill>
              </a:rPr>
              <a:t>ADMISSIBILITY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488" y="1548384"/>
            <a:ext cx="9575346" cy="4652719"/>
          </a:xfrm>
        </p:spPr>
        <p:txBody>
          <a:bodyPr>
            <a:normAutofit/>
          </a:bodyPr>
          <a:lstStyle/>
          <a:p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PRINCIPLE OF UNIVERSALITY:</a:t>
            </a:r>
          </a:p>
          <a:p>
            <a:pPr marL="400050" lvl="1" indent="0">
              <a:buNone/>
            </a:pPr>
            <a:r>
              <a:rPr lang="cs-CZ" altLang="cs-CZ" sz="2600" i="1" smtClean="0">
                <a:solidFill>
                  <a:schemeClr val="tx1">
                    <a:lumMod val="75000"/>
                  </a:schemeClr>
                </a:solidFill>
              </a:rPr>
              <a:t>„</a:t>
            </a:r>
            <a:r>
              <a:rPr lang="en-US" altLang="cs-CZ" sz="2600" i="1" smtClean="0">
                <a:solidFill>
                  <a:schemeClr val="tx1">
                    <a:lumMod val="75000"/>
                  </a:schemeClr>
                </a:solidFill>
              </a:rPr>
              <a:t>The </a:t>
            </a:r>
            <a:r>
              <a:rPr lang="en-US" altLang="cs-CZ" sz="2600" i="1">
                <a:solidFill>
                  <a:schemeClr val="tx1">
                    <a:lumMod val="75000"/>
                  </a:schemeClr>
                </a:solidFill>
              </a:rPr>
              <a:t>participant may appeal against a decision of the</a:t>
            </a:r>
          </a:p>
          <a:p>
            <a:pPr marL="400050" lvl="1" indent="0">
              <a:buNone/>
            </a:pPr>
            <a:r>
              <a:rPr lang="en-US" altLang="cs-CZ" sz="2600" i="1">
                <a:solidFill>
                  <a:schemeClr val="tx1">
                    <a:lumMod val="75000"/>
                  </a:schemeClr>
                </a:solidFill>
              </a:rPr>
              <a:t>district court or against a decision of the regional court</a:t>
            </a:r>
          </a:p>
          <a:p>
            <a:pPr marL="400050" lvl="1" indent="0">
              <a:buNone/>
            </a:pPr>
            <a:r>
              <a:rPr lang="en-US" altLang="cs-CZ" sz="2600" i="1">
                <a:solidFill>
                  <a:schemeClr val="tx1">
                    <a:lumMod val="75000"/>
                  </a:schemeClr>
                </a:solidFill>
              </a:rPr>
              <a:t>issued in the first instance proceedings</a:t>
            </a:r>
            <a:r>
              <a:rPr lang="en-US" altLang="cs-CZ" sz="2600" b="1" i="1">
                <a:solidFill>
                  <a:schemeClr val="tx1">
                    <a:lumMod val="75000"/>
                  </a:schemeClr>
                </a:solidFill>
              </a:rPr>
              <a:t> unless it is</a:t>
            </a:r>
          </a:p>
          <a:p>
            <a:pPr marL="400050" lvl="1" indent="0">
              <a:buNone/>
            </a:pPr>
            <a:r>
              <a:rPr lang="en-US" altLang="cs-CZ" sz="2600" b="1" i="1">
                <a:solidFill>
                  <a:schemeClr val="tx1">
                    <a:lumMod val="75000"/>
                  </a:schemeClr>
                </a:solidFill>
              </a:rPr>
              <a:t>excluded by </a:t>
            </a:r>
            <a:r>
              <a:rPr lang="en-US" altLang="cs-CZ" sz="2600" b="1" i="1" smtClean="0">
                <a:solidFill>
                  <a:schemeClr val="tx1">
                    <a:lumMod val="75000"/>
                  </a:schemeClr>
                </a:solidFill>
              </a:rPr>
              <a:t>law</a:t>
            </a:r>
            <a:r>
              <a:rPr lang="cs-CZ" altLang="cs-CZ" sz="2600" i="1" smtClean="0">
                <a:solidFill>
                  <a:schemeClr val="tx1">
                    <a:lumMod val="75000"/>
                  </a:schemeClr>
                </a:solidFill>
              </a:rPr>
              <a:t>.“</a:t>
            </a:r>
            <a:endParaRPr lang="cs-CZ" altLang="cs-CZ" sz="2600" i="1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EXCEPTIONS: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600" smtClean="0">
                <a:solidFill>
                  <a:schemeClr val="tx1">
                    <a:lumMod val="75000"/>
                  </a:schemeClr>
                </a:solidFill>
              </a:rPr>
              <a:t>§ 202 CCP (+ particular decisions according to SPA)</a:t>
            </a:r>
          </a:p>
          <a:p>
            <a:pPr lvl="1"/>
            <a:endParaRPr lang="cs-CZ" altLang="cs-CZ" sz="260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850" y="314326"/>
            <a:ext cx="9656763" cy="344805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/>
            </a:r>
            <a:br>
              <a:rPr lang="cs-CZ" b="1" smtClean="0">
                <a:solidFill>
                  <a:schemeClr val="accent2"/>
                </a:solidFill>
              </a:rPr>
            </a:br>
            <a:r>
              <a:rPr lang="cs-CZ" b="1" smtClean="0">
                <a:solidFill>
                  <a:schemeClr val="accent2"/>
                </a:solidFill>
              </a:rPr>
              <a:t>	EXECUTION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90016" y="4777380"/>
            <a:ext cx="9090597" cy="861420"/>
          </a:xfrm>
        </p:spPr>
        <p:txBody>
          <a:bodyPr/>
          <a:lstStyle/>
          <a:p>
            <a:r>
              <a:rPr lang="cs-CZ" smtClean="0"/>
              <a:t>Legislation,  constitutional grounds, essential attributes, system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LEGISLATION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103" y="1731264"/>
            <a:ext cx="9599731" cy="4469839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Civil Procedure Act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(No. 99/1963 Coll.)</a:t>
            </a:r>
          </a:p>
          <a:p>
            <a:endParaRPr lang="cs-CZ" altLang="cs-CZ" sz="2400" b="1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400" b="1" smtClean="0">
                <a:solidFill>
                  <a:schemeClr val="tx1">
                    <a:lumMod val="75000"/>
                  </a:schemeClr>
                </a:solidFill>
              </a:rPr>
              <a:t>Act on Non-Contentious Proceedings 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(No. 292/2013 Coll.)</a:t>
            </a:r>
          </a:p>
          <a:p>
            <a:endParaRPr lang="cs-CZ" altLang="cs-CZ" sz="2400" b="1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400" b="1" smtClean="0">
                <a:solidFill>
                  <a:schemeClr val="tx1">
                    <a:lumMod val="75000"/>
                  </a:schemeClr>
                </a:solidFill>
              </a:rPr>
              <a:t>Executions/Enforcement Code 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(No, 120/2001 Coll.)</a:t>
            </a:r>
          </a:p>
          <a:p>
            <a:endParaRPr lang="cs-CZ" alt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Act No. 119/2001 Coll., on Rules for Simultaneous Executions</a:t>
            </a:r>
          </a:p>
        </p:txBody>
      </p:sp>
    </p:spTree>
    <p:extLst>
      <p:ext uri="{BB962C8B-B14F-4D97-AF65-F5344CB8AC3E}">
        <p14:creationId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BASIC FACTS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249" y="1428750"/>
            <a:ext cx="9574585" cy="4772353"/>
          </a:xfrm>
        </p:spPr>
        <p:txBody>
          <a:bodyPr>
            <a:normAutofit fontScale="92500" lnSpcReduction="20000"/>
          </a:bodyPr>
          <a:lstStyle/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Fair trial  principle </a:t>
            </a:r>
          </a:p>
          <a:p>
            <a:pPr lvl="1">
              <a:buFont typeface="Wingdings" pitchFamily="2" charset="2"/>
              <a:buChar char="v"/>
            </a:pPr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„law finding“ (protection of breached/endangered right)</a:t>
            </a:r>
          </a:p>
          <a:p>
            <a:pPr lvl="1">
              <a:buFont typeface="Wingdings" pitchFamily="2" charset="2"/>
              <a:buChar char="v"/>
            </a:pPr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enforcability of law (execution)</a:t>
            </a: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Petition of entitled person</a:t>
            </a: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State authority  </a:t>
            </a: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Duality of exe proceedings </a:t>
            </a:r>
          </a:p>
          <a:p>
            <a:pPr lvl="1"/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Courts</a:t>
            </a:r>
          </a:p>
          <a:p>
            <a:pPr lvl="1"/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executors</a:t>
            </a: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Functions</a:t>
            </a:r>
          </a:p>
          <a:p>
            <a:pPr lvl="1">
              <a:buFont typeface="Wingdings" pitchFamily="2" charset="2"/>
              <a:buChar char="v"/>
            </a:pPr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Compensation </a:t>
            </a:r>
          </a:p>
          <a:p>
            <a:pPr lvl="1">
              <a:buFont typeface="Wingdings" pitchFamily="2" charset="2"/>
              <a:buChar char="v"/>
            </a:pPr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Security</a:t>
            </a:r>
          </a:p>
          <a:p>
            <a:pPr lvl="1">
              <a:buFont typeface="Wingdings" pitchFamily="2" charset="2"/>
              <a:buChar char="v"/>
            </a:pPr>
            <a:r>
              <a:rPr lang="cs-CZ" sz="2200" b="1" u="sng" smtClean="0">
                <a:solidFill>
                  <a:schemeClr val="tx1">
                    <a:lumMod val="65000"/>
                  </a:schemeClr>
                </a:solidFill>
              </a:rPr>
              <a:t>Not</a:t>
            </a:r>
            <a:r>
              <a:rPr lang="cs-CZ" sz="2200" smtClean="0">
                <a:solidFill>
                  <a:schemeClr val="tx1">
                    <a:lumMod val="65000"/>
                  </a:schemeClr>
                </a:solidFill>
              </a:rPr>
              <a:t> sanction</a:t>
            </a:r>
          </a:p>
          <a:p>
            <a:pPr lvl="1"/>
            <a:endParaRPr lang="cs-CZ" sz="22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4014" y="461933"/>
            <a:ext cx="8537721" cy="78274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ESSENTIAL PRINCIPLES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4443" y="1634671"/>
            <a:ext cx="9499292" cy="4517446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Judicial power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= state power exercised by 		independents courts (protection of individual rights and interests)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Considering and legally binding decision-making in individual cases </a:t>
            </a:r>
          </a:p>
          <a:p>
            <a:pPr marL="449263" indent="-449263">
              <a:lnSpc>
                <a:spcPct val="110000"/>
              </a:lnSpc>
            </a:pPr>
            <a:endParaRPr lang="cs-CZ" sz="3000" smtClean="0">
              <a:solidFill>
                <a:schemeClr val="tx1">
                  <a:lumMod val="65000"/>
                </a:schemeClr>
              </a:solidFill>
            </a:endParaRPr>
          </a:p>
          <a:p>
            <a:pPr marL="449263" indent="-449263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Procedure set by the law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(criminal, civil and administrative judicial procedure)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1401</Words>
  <Application>Microsoft Office PowerPoint</Application>
  <PresentationFormat>Širokoúhlá obrazovka</PresentationFormat>
  <Paragraphs>238</Paragraphs>
  <Slides>35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Century Gothic</vt:lpstr>
      <vt:lpstr>Wingdings</vt:lpstr>
      <vt:lpstr>Wingdings 3</vt:lpstr>
      <vt:lpstr>Ion</vt:lpstr>
      <vt:lpstr>LEGAL REMEDIES, EXECUTION, INSOLVENCY</vt:lpstr>
      <vt:lpstr>  LEGAL REMEDIES</vt:lpstr>
      <vt:lpstr>LEGISLATION</vt:lpstr>
      <vt:lpstr>TYPES OF LEGAL REMEDIES</vt:lpstr>
      <vt:lpstr>ADMISSIBILITY</vt:lpstr>
      <vt:lpstr>  EXECUTION</vt:lpstr>
      <vt:lpstr>LEGISLATION</vt:lpstr>
      <vt:lpstr>BASIC FACTS</vt:lpstr>
      <vt:lpstr>ESSENTIAL PRINCIPLES</vt:lpstr>
      <vt:lpstr>GROUNDS FOR EXECUTION</vt:lpstr>
      <vt:lpstr>DUALISM OF EXECUTION PROCEEDINGS</vt:lpstr>
      <vt:lpstr>EXECUTORS</vt:lpstr>
      <vt:lpstr>INSOLVATION</vt:lpstr>
      <vt:lpstr>LEGISLATION</vt:lpstr>
      <vt:lpstr>BASIC FACTS</vt:lpstr>
      <vt:lpstr>FUNDAMENTAL PRINCIPLES</vt:lpstr>
      <vt:lpstr>INDEPENDENCE AND IMPARTIALITY OF COURTS AND JUDGES</vt:lpstr>
      <vt:lpstr>OBJECTIVE CONDITIONS AND GURANTEES </vt:lpstr>
      <vt:lpstr>„STATUTORY JUDGE“ PRINCIPLE </vt:lpstr>
      <vt:lpstr>JUDICIAL SYSTEM</vt:lpstr>
      <vt:lpstr>CONSTITUTIONAL COURT</vt:lpstr>
      <vt:lpstr>SUPREME ADMINISTRATIVE COURT</vt:lpstr>
      <vt:lpstr>COURT HIERARCHY</vt:lpstr>
      <vt:lpstr>SUPREME COURT</vt:lpstr>
      <vt:lpstr>HIGH COURTS </vt:lpstr>
      <vt:lpstr>REGIONAL COURTS </vt:lpstr>
      <vt:lpstr>DISTRICT COURTS </vt:lpstr>
      <vt:lpstr>COURT ADMINISTRATION</vt:lpstr>
      <vt:lpstr>CIVIL PROCEDURE </vt:lpstr>
      <vt:lpstr>FUNDAMENTAL ATTRIBUTES</vt:lpstr>
      <vt:lpstr>TYPES </vt:lpstr>
      <vt:lpstr>CIVIL PROCEDURE LAW </vt:lpstr>
      <vt:lpstr>DEFINITION</vt:lpstr>
      <vt:lpstr>SOURCES OF CIVIL PROCEDURE LAW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Anna Zemandlová</cp:lastModifiedBy>
  <cp:revision>366</cp:revision>
  <cp:lastPrinted>2019-09-19T12:46:21Z</cp:lastPrinted>
  <dcterms:created xsi:type="dcterms:W3CDTF">2019-09-17T19:07:43Z</dcterms:created>
  <dcterms:modified xsi:type="dcterms:W3CDTF">2019-12-04T14:39:23Z</dcterms:modified>
</cp:coreProperties>
</file>