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8"/>
  </p:notesMasterIdLst>
  <p:sldIdLst>
    <p:sldId id="256" r:id="rId2"/>
    <p:sldId id="258" r:id="rId3"/>
    <p:sldId id="266" r:id="rId4"/>
    <p:sldId id="297" r:id="rId5"/>
    <p:sldId id="298" r:id="rId6"/>
    <p:sldId id="259" r:id="rId7"/>
    <p:sldId id="261" r:id="rId8"/>
    <p:sldId id="262" r:id="rId9"/>
    <p:sldId id="299" r:id="rId10"/>
    <p:sldId id="301" r:id="rId11"/>
    <p:sldId id="327" r:id="rId12"/>
    <p:sldId id="308" r:id="rId13"/>
    <p:sldId id="293" r:id="rId14"/>
    <p:sldId id="325" r:id="rId15"/>
    <p:sldId id="326" r:id="rId16"/>
    <p:sldId id="309" r:id="rId17"/>
    <p:sldId id="310" r:id="rId18"/>
    <p:sldId id="302" r:id="rId19"/>
    <p:sldId id="303" r:id="rId20"/>
    <p:sldId id="304" r:id="rId21"/>
    <p:sldId id="305" r:id="rId22"/>
    <p:sldId id="306" r:id="rId23"/>
    <p:sldId id="307" r:id="rId24"/>
    <p:sldId id="311" r:id="rId25"/>
    <p:sldId id="312" r:id="rId26"/>
    <p:sldId id="313" r:id="rId27"/>
    <p:sldId id="315" r:id="rId28"/>
    <p:sldId id="316" r:id="rId29"/>
    <p:sldId id="317" r:id="rId30"/>
    <p:sldId id="318" r:id="rId31"/>
    <p:sldId id="319" r:id="rId32"/>
    <p:sldId id="320" r:id="rId33"/>
    <p:sldId id="321" r:id="rId34"/>
    <p:sldId id="322" r:id="rId35"/>
    <p:sldId id="323" r:id="rId36"/>
    <p:sldId id="324" r:id="rId37"/>
  </p:sldIdLst>
  <p:sldSz cx="9144000" cy="5143500" type="screen16x9"/>
  <p:notesSz cx="6858000" cy="9144000"/>
  <p:embeddedFontLst>
    <p:embeddedFont>
      <p:font typeface="Roboto Slab" panose="020B0604020202020204" charset="0"/>
      <p:regular r:id="rId39"/>
      <p:bold r:id="rId40"/>
    </p:embeddedFont>
    <p:embeddedFont>
      <p:font typeface="Nixie One" panose="020B0604020202020204" charset="0"/>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1AD3B4A-EFA4-49ED-A349-4A4B431667C7}">
  <a:tblStyle styleId="{71AD3B4A-EFA4-49ED-A349-4A4B431667C7}"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2" d="100"/>
          <a:sy n="52" d="100"/>
        </p:scale>
        <p:origin x="78" y="14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44431395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1575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03723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685663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p:nvPr/>
        </p:nvSpPr>
        <p:spPr>
          <a:xfrm>
            <a:off x="0" y="4288500"/>
            <a:ext cx="9144000" cy="2475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10" name="Shape 10"/>
          <p:cNvSpPr/>
          <p:nvPr/>
        </p:nvSpPr>
        <p:spPr>
          <a:xfrm>
            <a:off x="0" y="0"/>
            <a:ext cx="91440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11" name="Shape 11"/>
          <p:cNvSpPr/>
          <p:nvPr/>
        </p:nvSpPr>
        <p:spPr>
          <a:xfrm>
            <a:off x="0" y="500625"/>
            <a:ext cx="9144000" cy="38241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0" y="4493604"/>
            <a:ext cx="9144000" cy="118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0" y="4584075"/>
            <a:ext cx="9144000" cy="5594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
        <p:nvSpPr>
          <p:cNvPr id="14" name="Shape 14"/>
          <p:cNvSpPr txBox="1">
            <a:spLocks noGrp="1"/>
          </p:cNvSpPr>
          <p:nvPr>
            <p:ph type="ctrTitle"/>
          </p:nvPr>
        </p:nvSpPr>
        <p:spPr>
          <a:xfrm>
            <a:off x="685800" y="2601425"/>
            <a:ext cx="5810400" cy="1159799"/>
          </a:xfrm>
          <a:prstGeom prst="rect">
            <a:avLst/>
          </a:prstGeom>
        </p:spPr>
        <p:txBody>
          <a:bodyPr lIns="91425" tIns="91425" rIns="91425" bIns="91425" anchor="b" anchorCtr="0"/>
          <a:lstStyle>
            <a:lvl1pPr lvl="0">
              <a:spcBef>
                <a:spcPts val="0"/>
              </a:spcBef>
              <a:buSzPct val="100000"/>
              <a:defRPr sz="4800"/>
            </a:lvl1pPr>
            <a:lvl2pPr lvl="1" algn="ctr">
              <a:spcBef>
                <a:spcPts val="0"/>
              </a:spcBef>
              <a:buSzPct val="100000"/>
              <a:defRPr sz="6000"/>
            </a:lvl2pPr>
            <a:lvl3pPr lvl="2" algn="ctr">
              <a:spcBef>
                <a:spcPts val="0"/>
              </a:spcBef>
              <a:buSzPct val="100000"/>
              <a:defRPr sz="6000"/>
            </a:lvl3pPr>
            <a:lvl4pPr lvl="3" algn="ctr">
              <a:spcBef>
                <a:spcPts val="0"/>
              </a:spcBef>
              <a:buSzPct val="100000"/>
              <a:defRPr sz="6000"/>
            </a:lvl4pPr>
            <a:lvl5pPr lvl="4" algn="ctr">
              <a:spcBef>
                <a:spcPts val="0"/>
              </a:spcBef>
              <a:buSzPct val="100000"/>
              <a:defRPr sz="6000"/>
            </a:lvl5pPr>
            <a:lvl6pPr lvl="5" algn="ctr">
              <a:spcBef>
                <a:spcPts val="0"/>
              </a:spcBef>
              <a:buSzPct val="100000"/>
              <a:defRPr sz="6000"/>
            </a:lvl6pPr>
            <a:lvl7pPr lvl="6" algn="ctr">
              <a:spcBef>
                <a:spcPts val="0"/>
              </a:spcBef>
              <a:buSzPct val="100000"/>
              <a:defRPr sz="6000"/>
            </a:lvl7pPr>
            <a:lvl8pPr lvl="7" algn="ctr">
              <a:spcBef>
                <a:spcPts val="0"/>
              </a:spcBef>
              <a:buSzPct val="100000"/>
              <a:defRPr sz="6000"/>
            </a:lvl8pPr>
            <a:lvl9pPr lvl="8" algn="ctr">
              <a:spcBef>
                <a:spcPts val="0"/>
              </a:spcBef>
              <a:buSzPct val="100000"/>
              <a:defRPr sz="6000"/>
            </a:lvl9pPr>
          </a:lstStyle>
          <a:p>
            <a:endParaRPr/>
          </a:p>
        </p:txBody>
      </p:sp>
    </p:spTree>
    <p:extLst>
      <p:ext uri="{BB962C8B-B14F-4D97-AF65-F5344CB8AC3E}">
        <p14:creationId xmlns:p14="http://schemas.microsoft.com/office/powerpoint/2010/main" val="3832785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6"/>
        <p:cNvGrpSpPr/>
        <p:nvPr/>
      </p:nvGrpSpPr>
      <p:grpSpPr>
        <a:xfrm>
          <a:off x="0" y="0"/>
          <a:ext cx="0" cy="0"/>
          <a:chOff x="0" y="0"/>
          <a:chExt cx="0" cy="0"/>
        </a:xfrm>
      </p:grpSpPr>
      <p:sp>
        <p:nvSpPr>
          <p:cNvPr id="77" name="Shape 77"/>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78" name="Shape 78"/>
          <p:cNvSpPr/>
          <p:nvPr/>
        </p:nvSpPr>
        <p:spPr>
          <a:xfrm>
            <a:off x="0" y="500625"/>
            <a:ext cx="2472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79" name="Shape 79"/>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80" name="Shape 80"/>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81" name="Shape 81"/>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4017183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40"/>
        <p:cNvGrpSpPr/>
        <p:nvPr/>
      </p:nvGrpSpPr>
      <p:grpSpPr>
        <a:xfrm>
          <a:off x="0" y="0"/>
          <a:ext cx="0" cy="0"/>
          <a:chOff x="0" y="0"/>
          <a:chExt cx="0" cy="0"/>
        </a:xfrm>
      </p:grpSpPr>
      <p:sp>
        <p:nvSpPr>
          <p:cNvPr id="41" name="Shape 41"/>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42" name="Shape 42"/>
          <p:cNvSpPr/>
          <p:nvPr/>
        </p:nvSpPr>
        <p:spPr>
          <a:xfrm>
            <a:off x="0" y="500625"/>
            <a:ext cx="45720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43" name="Shape 43"/>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44" name="Shape 44"/>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45" name="Shape 45"/>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cxnSp>
        <p:nvCxnSpPr>
          <p:cNvPr id="46" name="Shape 46"/>
          <p:cNvCxnSpPr/>
          <p:nvPr/>
        </p:nvCxnSpPr>
        <p:spPr>
          <a:xfrm>
            <a:off x="1037450" y="809725"/>
            <a:ext cx="0" cy="470700"/>
          </a:xfrm>
          <a:prstGeom prst="straightConnector1">
            <a:avLst/>
          </a:prstGeom>
          <a:noFill/>
          <a:ln w="9525" cap="flat" cmpd="sng">
            <a:solidFill>
              <a:srgbClr val="18637B"/>
            </a:solidFill>
            <a:prstDash val="solid"/>
            <a:round/>
            <a:headEnd type="none" w="lg" len="lg"/>
            <a:tailEnd type="none" w="lg" len="lg"/>
          </a:ln>
        </p:spPr>
      </p:cxnSp>
      <p:sp>
        <p:nvSpPr>
          <p:cNvPr id="47" name="Shape 47"/>
          <p:cNvSpPr txBox="1">
            <a:spLocks noGrp="1"/>
          </p:cNvSpPr>
          <p:nvPr>
            <p:ph type="title"/>
          </p:nvPr>
        </p:nvSpPr>
        <p:spPr>
          <a:xfrm>
            <a:off x="1146025" y="530725"/>
            <a:ext cx="3208799" cy="10287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body" idx="1"/>
          </p:nvPr>
        </p:nvSpPr>
        <p:spPr>
          <a:xfrm>
            <a:off x="1146025" y="1767275"/>
            <a:ext cx="3660300" cy="31586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
        <p:nvSpPr>
          <p:cNvPr id="49" name="Shape 49"/>
          <p:cNvSpPr txBox="1">
            <a:spLocks noGrp="1"/>
          </p:cNvSpPr>
          <p:nvPr>
            <p:ph type="body" idx="2"/>
          </p:nvPr>
        </p:nvSpPr>
        <p:spPr>
          <a:xfrm>
            <a:off x="5026623" y="1767275"/>
            <a:ext cx="3660300" cy="31586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Tree>
    <p:extLst>
      <p:ext uri="{BB962C8B-B14F-4D97-AF65-F5344CB8AC3E}">
        <p14:creationId xmlns:p14="http://schemas.microsoft.com/office/powerpoint/2010/main" val="6239113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46025" y="530725"/>
            <a:ext cx="3208799" cy="1028700"/>
          </a:xfrm>
          <a:prstGeom prst="rect">
            <a:avLst/>
          </a:prstGeom>
          <a:noFill/>
          <a:ln>
            <a:noFill/>
          </a:ln>
        </p:spPr>
        <p:txBody>
          <a:bodyPr lIns="91425" tIns="91425" rIns="91425" bIns="91425" anchor="ctr" anchorCtr="0"/>
          <a:lstStyle>
            <a:lvl1pPr lvl="0">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1pPr>
            <a:lvl2pPr lvl="1">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2pPr>
            <a:lvl3pPr lvl="2">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3pPr>
            <a:lvl4pPr lvl="3">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4pPr>
            <a:lvl5pPr lvl="4">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5pPr>
            <a:lvl6pPr lvl="5">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6pPr>
            <a:lvl7pPr lvl="6">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7pPr>
            <a:lvl8pPr lvl="7">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8pPr>
            <a:lvl9pPr lvl="8">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1146025" y="1767275"/>
            <a:ext cx="7540800" cy="3158699"/>
          </a:xfrm>
          <a:prstGeom prst="rect">
            <a:avLst/>
          </a:prstGeom>
          <a:noFill/>
          <a:ln>
            <a:noFill/>
          </a:ln>
        </p:spPr>
        <p:txBody>
          <a:bodyPr lIns="91425" tIns="91425" rIns="91425" bIns="91425" anchor="t" anchorCtr="0"/>
          <a:lstStyle>
            <a:lvl1pPr lvl="0">
              <a:spcBef>
                <a:spcPts val="600"/>
              </a:spcBef>
              <a:buClr>
                <a:srgbClr val="114454"/>
              </a:buClr>
              <a:buSzPct val="100000"/>
              <a:buFont typeface="Nixie One"/>
              <a:buChar char="▪"/>
              <a:defRPr sz="3000">
                <a:solidFill>
                  <a:srgbClr val="114454"/>
                </a:solidFill>
                <a:latin typeface="Nixie One"/>
                <a:ea typeface="Nixie One"/>
                <a:cs typeface="Nixie One"/>
                <a:sym typeface="Nixie One"/>
              </a:defRPr>
            </a:lvl1pPr>
            <a:lvl2pPr lvl="1">
              <a:spcBef>
                <a:spcPts val="480"/>
              </a:spcBef>
              <a:buClr>
                <a:srgbClr val="114454"/>
              </a:buClr>
              <a:buSzPct val="100000"/>
              <a:buFont typeface="Nixie One"/>
              <a:buChar char="▫"/>
              <a:defRPr sz="2400">
                <a:solidFill>
                  <a:srgbClr val="114454"/>
                </a:solidFill>
                <a:latin typeface="Nixie One"/>
                <a:ea typeface="Nixie One"/>
                <a:cs typeface="Nixie One"/>
                <a:sym typeface="Nixie One"/>
              </a:defRPr>
            </a:lvl2pPr>
            <a:lvl3pPr lvl="2">
              <a:spcBef>
                <a:spcPts val="480"/>
              </a:spcBef>
              <a:buClr>
                <a:srgbClr val="114454"/>
              </a:buClr>
              <a:buSzPct val="100000"/>
              <a:buFont typeface="Nixie One"/>
              <a:defRPr sz="2400">
                <a:solidFill>
                  <a:srgbClr val="114454"/>
                </a:solidFill>
                <a:latin typeface="Nixie One"/>
                <a:ea typeface="Nixie One"/>
                <a:cs typeface="Nixie One"/>
                <a:sym typeface="Nixie One"/>
              </a:defRPr>
            </a:lvl3pPr>
            <a:lvl4pPr lvl="3">
              <a:spcBef>
                <a:spcPts val="360"/>
              </a:spcBef>
              <a:buClr>
                <a:srgbClr val="114454"/>
              </a:buClr>
              <a:buSzPct val="100000"/>
              <a:buFont typeface="Nixie One"/>
              <a:defRPr sz="1800">
                <a:solidFill>
                  <a:srgbClr val="114454"/>
                </a:solidFill>
                <a:latin typeface="Nixie One"/>
                <a:ea typeface="Nixie One"/>
                <a:cs typeface="Nixie One"/>
                <a:sym typeface="Nixie One"/>
              </a:defRPr>
            </a:lvl4pPr>
            <a:lvl5pPr lvl="4">
              <a:spcBef>
                <a:spcPts val="360"/>
              </a:spcBef>
              <a:buClr>
                <a:srgbClr val="114454"/>
              </a:buClr>
              <a:buSzPct val="100000"/>
              <a:buFont typeface="Nixie One"/>
              <a:defRPr sz="1800">
                <a:solidFill>
                  <a:srgbClr val="114454"/>
                </a:solidFill>
                <a:latin typeface="Nixie One"/>
                <a:ea typeface="Nixie One"/>
                <a:cs typeface="Nixie One"/>
                <a:sym typeface="Nixie One"/>
              </a:defRPr>
            </a:lvl5pPr>
            <a:lvl6pPr lvl="5">
              <a:spcBef>
                <a:spcPts val="360"/>
              </a:spcBef>
              <a:buClr>
                <a:srgbClr val="114454"/>
              </a:buClr>
              <a:buSzPct val="100000"/>
              <a:buFont typeface="Nixie One"/>
              <a:defRPr sz="1800">
                <a:solidFill>
                  <a:srgbClr val="114454"/>
                </a:solidFill>
                <a:latin typeface="Nixie One"/>
                <a:ea typeface="Nixie One"/>
                <a:cs typeface="Nixie One"/>
                <a:sym typeface="Nixie One"/>
              </a:defRPr>
            </a:lvl6pPr>
            <a:lvl7pPr lvl="6">
              <a:spcBef>
                <a:spcPts val="360"/>
              </a:spcBef>
              <a:buClr>
                <a:srgbClr val="114454"/>
              </a:buClr>
              <a:buSzPct val="100000"/>
              <a:buFont typeface="Nixie One"/>
              <a:defRPr sz="1800">
                <a:solidFill>
                  <a:srgbClr val="114454"/>
                </a:solidFill>
                <a:latin typeface="Nixie One"/>
                <a:ea typeface="Nixie One"/>
                <a:cs typeface="Nixie One"/>
                <a:sym typeface="Nixie One"/>
              </a:defRPr>
            </a:lvl7pPr>
            <a:lvl8pPr lvl="7">
              <a:spcBef>
                <a:spcPts val="360"/>
              </a:spcBef>
              <a:buClr>
                <a:srgbClr val="114454"/>
              </a:buClr>
              <a:buSzPct val="100000"/>
              <a:buFont typeface="Nixie One"/>
              <a:defRPr sz="1800">
                <a:solidFill>
                  <a:srgbClr val="114454"/>
                </a:solidFill>
                <a:latin typeface="Nixie One"/>
                <a:ea typeface="Nixie One"/>
                <a:cs typeface="Nixie One"/>
                <a:sym typeface="Nixie One"/>
              </a:defRPr>
            </a:lvl8pPr>
            <a:lvl9pPr lvl="8">
              <a:spcBef>
                <a:spcPts val="360"/>
              </a:spcBef>
              <a:buClr>
                <a:srgbClr val="114454"/>
              </a:buClr>
              <a:buSzPct val="100000"/>
              <a:buFont typeface="Nixie One"/>
              <a:defRPr sz="1800">
                <a:solidFill>
                  <a:srgbClr val="114454"/>
                </a:solidFill>
                <a:latin typeface="Nixie One"/>
                <a:ea typeface="Nixie One"/>
                <a:cs typeface="Nixie One"/>
                <a:sym typeface="Nixie One"/>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gi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457202" y="973232"/>
            <a:ext cx="7921688" cy="1159799"/>
          </a:xfrm>
          <a:prstGeom prst="rect">
            <a:avLst/>
          </a:prstGeom>
        </p:spPr>
        <p:txBody>
          <a:bodyPr lIns="91425" tIns="91425" rIns="91425" bIns="91425" anchor="b" anchorCtr="0">
            <a:noAutofit/>
          </a:bodyPr>
          <a:lstStyle/>
          <a:p>
            <a:pPr lvl="0"/>
            <a:r>
              <a:rPr lang="en-US" sz="4400" dirty="0"/>
              <a:t>BASICS OF </a:t>
            </a:r>
            <a:r>
              <a:rPr lang="en-US" sz="4400" dirty="0" smtClean="0"/>
              <a:t>EU </a:t>
            </a:r>
            <a:r>
              <a:rPr lang="en-US" sz="4400" dirty="0"/>
              <a:t>ENVIRONMENTAL LAW</a:t>
            </a:r>
            <a:endParaRPr lang="en" sz="4400" dirty="0"/>
          </a:p>
        </p:txBody>
      </p:sp>
      <p:sp>
        <p:nvSpPr>
          <p:cNvPr id="3" name="Obdélník 2"/>
          <p:cNvSpPr/>
          <p:nvPr/>
        </p:nvSpPr>
        <p:spPr>
          <a:xfrm>
            <a:off x="0" y="4417310"/>
            <a:ext cx="9432758"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Rectangle 2"/>
          <p:cNvSpPr>
            <a:spLocks noChangeArrowheads="1"/>
          </p:cNvSpPr>
          <p:nvPr/>
        </p:nvSpPr>
        <p:spPr bwMode="auto">
          <a:xfrm>
            <a:off x="457202" y="4114799"/>
            <a:ext cx="4322480" cy="14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graphicFrame>
        <p:nvGraphicFramePr>
          <p:cNvPr id="5" name="Objekt 4"/>
          <p:cNvGraphicFramePr>
            <a:graphicFrameLocks noChangeAspect="1"/>
          </p:cNvGraphicFramePr>
          <p:nvPr>
            <p:extLst/>
          </p:nvPr>
        </p:nvGraphicFramePr>
        <p:xfrm>
          <a:off x="457203" y="4507548"/>
          <a:ext cx="733923" cy="733923"/>
        </p:xfrm>
        <a:graphic>
          <a:graphicData uri="http://schemas.openxmlformats.org/presentationml/2006/ole">
            <mc:AlternateContent xmlns:mc="http://schemas.openxmlformats.org/markup-compatibility/2006">
              <mc:Choice xmlns:v="urn:schemas-microsoft-com:vml" Requires="v">
                <p:oleObj spid="_x0000_s9226" r:id="rId4" imgW="3457575" imgH="3448050" progId="CorelDRAW.Graphic.11">
                  <p:embed/>
                </p:oleObj>
              </mc:Choice>
              <mc:Fallback>
                <p:oleObj r:id="rId4" imgW="3457575" imgH="3448050" progId="CorelDRAW.Graphic.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3" y="4507548"/>
                        <a:ext cx="733923" cy="733923"/>
                      </a:xfrm>
                      <a:prstGeom prst="rect">
                        <a:avLst/>
                      </a:prstGeom>
                      <a:noFill/>
                    </p:spPr>
                  </p:pic>
                </p:oleObj>
              </mc:Fallback>
            </mc:AlternateContent>
          </a:graphicData>
        </a:graphic>
      </p:graphicFrame>
      <p:pic>
        <p:nvPicPr>
          <p:cNvPr id="1027" name="Picture 3" descr="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9154" y="4507548"/>
            <a:ext cx="670593" cy="710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F:\vojtech\Pictures\Obrázky\logo katedry\logoENG.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31490" y="4417310"/>
            <a:ext cx="1851580" cy="815621"/>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4957010" y="4601250"/>
            <a:ext cx="4186990" cy="923330"/>
          </a:xfrm>
          <a:prstGeom prst="rect">
            <a:avLst/>
          </a:prstGeom>
          <a:noFill/>
        </p:spPr>
        <p:txBody>
          <a:bodyPr wrap="square" rtlCol="0">
            <a:spAutoFit/>
          </a:bodyPr>
          <a:lstStyle/>
          <a:p>
            <a:r>
              <a:rPr lang="cs-CZ" sz="1800" dirty="0" smtClean="0">
                <a:solidFill>
                  <a:schemeClr val="tx1"/>
                </a:solidFill>
                <a:latin typeface="Roboto Slab" panose="020B0604020202020204" charset="0"/>
                <a:ea typeface="Roboto Slab" panose="020B0604020202020204" charset="0"/>
              </a:rPr>
              <a:t>5. 3. 2018</a:t>
            </a:r>
          </a:p>
          <a:p>
            <a:r>
              <a:rPr lang="cs-CZ" sz="1800" dirty="0" smtClean="0">
                <a:solidFill>
                  <a:schemeClr val="tx1"/>
                </a:solidFill>
                <a:latin typeface="Roboto Slab" panose="020B0604020202020204" charset="0"/>
                <a:ea typeface="Roboto Slab" panose="020B0604020202020204" charset="0"/>
              </a:rPr>
              <a:t>Mgr</a:t>
            </a:r>
            <a:r>
              <a:rPr lang="cs-CZ" sz="1800" dirty="0">
                <a:solidFill>
                  <a:schemeClr val="tx1"/>
                </a:solidFill>
                <a:latin typeface="Roboto Slab" panose="020B0604020202020204" charset="0"/>
                <a:ea typeface="Roboto Slab" panose="020B0604020202020204" charset="0"/>
              </a:rPr>
              <a:t>. Vojtěch Vomáčka, Ph.D., LL.M</a:t>
            </a:r>
            <a:r>
              <a:rPr lang="cs-CZ" sz="1800" dirty="0">
                <a:solidFill>
                  <a:schemeClr val="bg1"/>
                </a:solidFill>
                <a:latin typeface="Roboto Slab" panose="020B0604020202020204" charset="0"/>
                <a:ea typeface="Roboto Slab" panose="020B0604020202020204" charset="0"/>
              </a:rPr>
              <a:t>.</a:t>
            </a:r>
          </a:p>
          <a:p>
            <a:endParaRPr lang="cs-CZ" sz="1800" dirty="0">
              <a:solidFill>
                <a:schemeClr val="bg1"/>
              </a:solidFill>
              <a:latin typeface="Roboto Slab" panose="020B0604020202020204" charset="0"/>
              <a:ea typeface="Roboto Slab" panose="020B0604020202020204" charset="0"/>
            </a:endParaRPr>
          </a:p>
        </p:txBody>
      </p:sp>
      <p:sp>
        <p:nvSpPr>
          <p:cNvPr id="2" name="TextovéPole 1"/>
          <p:cNvSpPr txBox="1"/>
          <p:nvPr/>
        </p:nvSpPr>
        <p:spPr>
          <a:xfrm>
            <a:off x="457202" y="2413363"/>
            <a:ext cx="6453346" cy="1015663"/>
          </a:xfrm>
          <a:prstGeom prst="rect">
            <a:avLst/>
          </a:prstGeom>
          <a:noFill/>
        </p:spPr>
        <p:txBody>
          <a:bodyPr wrap="square" rtlCol="0">
            <a:spAutoFit/>
          </a:bodyPr>
          <a:lstStyle/>
          <a:p>
            <a:r>
              <a:rPr lang="en-US" sz="2000" dirty="0">
                <a:solidFill>
                  <a:schemeClr val="bg1"/>
                </a:solidFill>
                <a:latin typeface="Roboto Slab" panose="020B0604020202020204" charset="0"/>
                <a:ea typeface="Roboto Slab" panose="020B0604020202020204" charset="0"/>
              </a:rPr>
              <a:t> Harmonization of environmental requirements. EU law transposition and implementation. The role of national courts and the role of CJEU. </a:t>
            </a:r>
            <a:endParaRPr lang="cs-CZ" dirty="0"/>
          </a:p>
        </p:txBody>
      </p:sp>
    </p:spTree>
    <p:extLst>
      <p:ext uri="{BB962C8B-B14F-4D97-AF65-F5344CB8AC3E}">
        <p14:creationId xmlns:p14="http://schemas.microsoft.com/office/powerpoint/2010/main" val="625471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smtClean="0">
                <a:solidFill>
                  <a:schemeClr val="accent1"/>
                </a:solidFill>
                <a:latin typeface="Roboto Slab" panose="020B0604020202020204" charset="0"/>
                <a:ea typeface="Roboto Slab" panose="020B0604020202020204" charset="0"/>
                <a:cs typeface="Nixie One"/>
                <a:sym typeface="Nixie One"/>
              </a:rPr>
              <a:t>Transposition</a:t>
            </a:r>
            <a:r>
              <a:rPr lang="cs-CZ" sz="1800" b="1" dirty="0" smtClean="0">
                <a:solidFill>
                  <a:schemeClr val="accent1"/>
                </a:solidFill>
                <a:latin typeface="Roboto Slab" panose="020B0604020202020204" charset="0"/>
                <a:ea typeface="Roboto Slab" panose="020B0604020202020204" charset="0"/>
                <a:cs typeface="Nixie One"/>
                <a:sym typeface="Nixie One"/>
              </a:rPr>
              <a:t> and </a:t>
            </a:r>
            <a:r>
              <a:rPr lang="cs-CZ" sz="1800" b="1" dirty="0" err="1" smtClean="0">
                <a:solidFill>
                  <a:schemeClr val="accent1"/>
                </a:solidFill>
                <a:latin typeface="Roboto Slab" panose="020B0604020202020204" charset="0"/>
                <a:ea typeface="Roboto Slab" panose="020B0604020202020204" charset="0"/>
                <a:cs typeface="Nixie One"/>
                <a:sym typeface="Nixie One"/>
              </a:rPr>
              <a:t>implementation</a:t>
            </a:r>
            <a:endParaRPr lang="cs-CZ" sz="1800" b="1" dirty="0" smtClean="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smtClean="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4" name="TextovéPole 3"/>
          <p:cNvSpPr txBox="1"/>
          <p:nvPr/>
        </p:nvSpPr>
        <p:spPr>
          <a:xfrm>
            <a:off x="629272" y="927939"/>
            <a:ext cx="7467600" cy="3631763"/>
          </a:xfrm>
          <a:prstGeom prst="rect">
            <a:avLst/>
          </a:prstGeom>
          <a:noFill/>
        </p:spPr>
        <p:txBody>
          <a:bodyPr wrap="square" rtlCol="0">
            <a:spAutoFit/>
          </a:bodyPr>
          <a:lstStyle/>
          <a:p>
            <a:r>
              <a:rPr lang="en-US" sz="1800" b="1" dirty="0">
                <a:latin typeface="Roboto Slab" panose="020B0604020202020204" charset="0"/>
                <a:ea typeface="Roboto Slab" panose="020B0604020202020204" charset="0"/>
              </a:rPr>
              <a:t>Art. 4 (3) TEU:</a:t>
            </a:r>
          </a:p>
          <a:p>
            <a:r>
              <a:rPr lang="en-US" sz="1800" dirty="0">
                <a:latin typeface="Roboto Slab" panose="020B0604020202020204" charset="0"/>
                <a:ea typeface="Roboto Slab" panose="020B0604020202020204" charset="0"/>
              </a:rPr>
              <a:t>Pursuant to the principle of sincere cooperation, the Union and the Member States shall, in full mutual respect, assist each other in carrying out tasks which flow from the Treaties.</a:t>
            </a:r>
          </a:p>
          <a:p>
            <a:endParaRPr lang="en-US" sz="1800" dirty="0">
              <a:latin typeface="Roboto Slab" panose="020B0604020202020204" charset="0"/>
              <a:ea typeface="Roboto Slab" panose="020B0604020202020204" charset="0"/>
            </a:endParaRPr>
          </a:p>
          <a:p>
            <a:r>
              <a:rPr lang="en-US" sz="1800" b="1" i="1" dirty="0">
                <a:latin typeface="Roboto Slab" panose="020B0604020202020204" charset="0"/>
                <a:ea typeface="Roboto Slab" panose="020B0604020202020204" charset="0"/>
              </a:rPr>
              <a:t>The Member States shall </a:t>
            </a:r>
            <a:r>
              <a:rPr lang="en-US" sz="1800" b="1" i="1" dirty="0">
                <a:solidFill>
                  <a:schemeClr val="accent5"/>
                </a:solidFill>
                <a:latin typeface="Roboto Slab" panose="020B0604020202020204" charset="0"/>
                <a:ea typeface="Roboto Slab" panose="020B0604020202020204" charset="0"/>
              </a:rPr>
              <a:t>take any appropriate measure, general or particular, to ensure fulfilment of the obligations arising out of the Treaties or resulting from the acts of the institutions of the Union</a:t>
            </a:r>
            <a:r>
              <a:rPr lang="en-US" sz="1800" b="1" i="1" dirty="0">
                <a:latin typeface="Roboto Slab" panose="020B0604020202020204" charset="0"/>
                <a:ea typeface="Roboto Slab" panose="020B0604020202020204" charset="0"/>
              </a:rPr>
              <a:t>.</a:t>
            </a:r>
          </a:p>
          <a:p>
            <a:endParaRPr lang="en-US" sz="1800" dirty="0">
              <a:latin typeface="Roboto Slab" panose="020B0604020202020204" charset="0"/>
              <a:ea typeface="Roboto Slab" panose="020B0604020202020204" charset="0"/>
            </a:endParaRPr>
          </a:p>
          <a:p>
            <a:r>
              <a:rPr lang="en-US" sz="1800" b="1" i="1" dirty="0">
                <a:latin typeface="Roboto Slab" panose="020B0604020202020204" charset="0"/>
                <a:ea typeface="Roboto Slab" panose="020B0604020202020204" charset="0"/>
              </a:rPr>
              <a:t>The Member States shall facilitate the achievement of the Union's tasks and </a:t>
            </a:r>
            <a:r>
              <a:rPr lang="en-US" sz="1800" b="1" i="1" dirty="0">
                <a:solidFill>
                  <a:schemeClr val="accent4"/>
                </a:solidFill>
                <a:latin typeface="Roboto Slab" panose="020B0604020202020204" charset="0"/>
                <a:ea typeface="Roboto Slab" panose="020B0604020202020204" charset="0"/>
              </a:rPr>
              <a:t>refrain from any measure which could </a:t>
            </a:r>
            <a:r>
              <a:rPr lang="en-US" sz="1800" b="1" i="1" dirty="0" err="1">
                <a:solidFill>
                  <a:schemeClr val="accent4"/>
                </a:solidFill>
                <a:latin typeface="Roboto Slab" panose="020B0604020202020204" charset="0"/>
                <a:ea typeface="Roboto Slab" panose="020B0604020202020204" charset="0"/>
              </a:rPr>
              <a:t>jeopardise</a:t>
            </a:r>
            <a:r>
              <a:rPr lang="en-US" sz="1800" b="1" i="1" dirty="0">
                <a:solidFill>
                  <a:schemeClr val="accent4"/>
                </a:solidFill>
                <a:latin typeface="Roboto Slab" panose="020B0604020202020204" charset="0"/>
                <a:ea typeface="Roboto Slab" panose="020B0604020202020204" charset="0"/>
              </a:rPr>
              <a:t> the attainment of the Union's objectives</a:t>
            </a:r>
            <a:r>
              <a:rPr lang="en-US" sz="1800" b="1" i="1" dirty="0">
                <a:latin typeface="Roboto Slab" panose="020B0604020202020204" charset="0"/>
                <a:ea typeface="Roboto Slab" panose="020B0604020202020204" charset="0"/>
              </a:rPr>
              <a:t>.</a:t>
            </a:r>
          </a:p>
          <a:p>
            <a:endParaRPr lang="cs-CZ" b="1" dirty="0"/>
          </a:p>
        </p:txBody>
      </p:sp>
    </p:spTree>
    <p:extLst>
      <p:ext uri="{BB962C8B-B14F-4D97-AF65-F5344CB8AC3E}">
        <p14:creationId xmlns:p14="http://schemas.microsoft.com/office/powerpoint/2010/main" val="7493515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11"/>
          <p:cNvSpPr txBox="1">
            <a:spLocks/>
          </p:cNvSpPr>
          <p:nvPr/>
        </p:nvSpPr>
        <p:spPr>
          <a:xfrm>
            <a:off x="1958837" y="-186813"/>
            <a:ext cx="5732028" cy="1028700"/>
          </a:xfrm>
          <a:prstGeom prst="rect">
            <a:avLst/>
          </a:prstGeom>
        </p:spPr>
        <p:txBody>
          <a:bodyPr lIns="91425" tIns="91425" rIns="91425" bIns="91425" anchor="ctr" anchorCtr="0">
            <a:noAutofit/>
          </a:bodyPr>
          <a:lstStyle/>
          <a:p>
            <a:pPr lvl="3">
              <a:spcBef>
                <a:spcPts val="600"/>
              </a:spcBef>
            </a:pPr>
            <a:r>
              <a:rPr lang="cs-CZ" sz="1800" b="1" i="1" dirty="0">
                <a:solidFill>
                  <a:schemeClr val="accent3"/>
                </a:solidFill>
                <a:latin typeface="Roboto Slab" panose="020B0604020202020204" charset="0"/>
                <a:ea typeface="Roboto Slab" panose="020B0604020202020204" charset="0"/>
                <a:cs typeface="Nixie One"/>
                <a:sym typeface="Nixie One"/>
              </a:rPr>
              <a:t>E</a:t>
            </a:r>
            <a:r>
              <a:rPr lang="cs-CZ" sz="1800" b="1" i="1" dirty="0" smtClean="0">
                <a:solidFill>
                  <a:schemeClr val="accent3"/>
                </a:solidFill>
                <a:latin typeface="Roboto Slab" panose="020B0604020202020204" charset="0"/>
                <a:ea typeface="Roboto Slab" panose="020B0604020202020204" charset="0"/>
                <a:cs typeface="Nixie One"/>
                <a:sym typeface="Nixie One"/>
              </a:rPr>
              <a:t>XAMPLE: SANCTIONS</a:t>
            </a:r>
            <a:endParaRPr lang="en-GB" sz="1800" b="1" i="1" dirty="0">
              <a:solidFill>
                <a:schemeClr val="accent3"/>
              </a:solidFill>
              <a:latin typeface="Roboto Slab" panose="020B0604020202020204" charset="0"/>
              <a:ea typeface="Roboto Slab" panose="020B0604020202020204" charset="0"/>
              <a:cs typeface="Nixie One"/>
              <a:sym typeface="Nixie One"/>
            </a:endParaRPr>
          </a:p>
        </p:txBody>
      </p:sp>
      <p:sp>
        <p:nvSpPr>
          <p:cNvPr id="2" name="TextovéPole 1"/>
          <p:cNvSpPr txBox="1"/>
          <p:nvPr/>
        </p:nvSpPr>
        <p:spPr>
          <a:xfrm>
            <a:off x="757115" y="472174"/>
            <a:ext cx="8135471" cy="4170372"/>
          </a:xfrm>
          <a:prstGeom prst="rect">
            <a:avLst/>
          </a:prstGeom>
          <a:noFill/>
        </p:spPr>
        <p:txBody>
          <a:bodyPr wrap="square" rtlCol="0">
            <a:spAutoFit/>
          </a:bodyPr>
          <a:lstStyle/>
          <a:p>
            <a:endParaRPr lang="cs-CZ" b="1" dirty="0">
              <a:latin typeface="Roboto Slab" charset="0"/>
              <a:ea typeface="Roboto Slab" charset="0"/>
            </a:endParaRPr>
          </a:p>
          <a:p>
            <a:pPr marL="285750" indent="-285750">
              <a:buFont typeface="Arial" pitchFamily="34" charset="0"/>
              <a:buChar char="•"/>
            </a:pPr>
            <a:endParaRPr lang="cs-CZ" sz="800" b="1" dirty="0">
              <a:latin typeface="Roboto Slab" charset="0"/>
              <a:ea typeface="Roboto Slab" charset="0"/>
            </a:endParaRPr>
          </a:p>
          <a:p>
            <a:r>
              <a:rPr lang="cs-CZ" b="1" dirty="0" smtClean="0">
                <a:solidFill>
                  <a:schemeClr val="accent6"/>
                </a:solidFill>
                <a:latin typeface="Roboto Slab" charset="0"/>
                <a:ea typeface="Roboto Slab" charset="0"/>
              </a:rPr>
              <a:t>1) </a:t>
            </a:r>
            <a:r>
              <a:rPr lang="cs-CZ" b="1" dirty="0" err="1">
                <a:solidFill>
                  <a:schemeClr val="accent6"/>
                </a:solidFill>
                <a:latin typeface="Roboto Slab" charset="0"/>
                <a:ea typeface="Roboto Slab" charset="0"/>
              </a:rPr>
              <a:t>Particular</a:t>
            </a:r>
            <a:r>
              <a:rPr lang="cs-CZ" b="1" dirty="0">
                <a:solidFill>
                  <a:schemeClr val="accent6"/>
                </a:solidFill>
                <a:latin typeface="Roboto Slab" charset="0"/>
                <a:ea typeface="Roboto Slab" charset="0"/>
              </a:rPr>
              <a:t> </a:t>
            </a:r>
            <a:r>
              <a:rPr lang="cs-CZ" b="1" dirty="0" err="1">
                <a:solidFill>
                  <a:schemeClr val="accent6"/>
                </a:solidFill>
                <a:latin typeface="Roboto Slab" charset="0"/>
                <a:ea typeface="Roboto Slab" charset="0"/>
              </a:rPr>
              <a:t>requirements</a:t>
            </a:r>
            <a:endParaRPr lang="cs-CZ" b="1" dirty="0">
              <a:solidFill>
                <a:schemeClr val="accent6"/>
              </a:solidFill>
              <a:latin typeface="Roboto Slab" charset="0"/>
              <a:ea typeface="Roboto Slab" charset="0"/>
            </a:endParaRPr>
          </a:p>
          <a:p>
            <a:r>
              <a:rPr lang="cs-CZ" dirty="0" err="1">
                <a:solidFill>
                  <a:schemeClr val="tx1"/>
                </a:solidFill>
                <a:latin typeface="Roboto Slab" charset="0"/>
                <a:ea typeface="Roboto Slab" charset="0"/>
              </a:rPr>
              <a:t>Numerous</a:t>
            </a:r>
            <a:r>
              <a:rPr lang="cs-CZ" dirty="0">
                <a:solidFill>
                  <a:schemeClr val="tx1"/>
                </a:solidFill>
                <a:latin typeface="Roboto Slab" charset="0"/>
                <a:ea typeface="Roboto Slab" charset="0"/>
              </a:rPr>
              <a:t> </a:t>
            </a:r>
            <a:r>
              <a:rPr lang="cs-CZ" dirty="0" err="1">
                <a:solidFill>
                  <a:schemeClr val="tx1"/>
                </a:solidFill>
                <a:latin typeface="Roboto Slab" charset="0"/>
                <a:ea typeface="Roboto Slab" charset="0"/>
              </a:rPr>
              <a:t>directives</a:t>
            </a:r>
            <a:r>
              <a:rPr lang="cs-CZ" dirty="0">
                <a:solidFill>
                  <a:schemeClr val="tx1"/>
                </a:solidFill>
                <a:latin typeface="Roboto Slab" charset="0"/>
                <a:ea typeface="Roboto Slab" charset="0"/>
              </a:rPr>
              <a:t> </a:t>
            </a:r>
            <a:r>
              <a:rPr lang="cs-CZ" dirty="0" err="1">
                <a:solidFill>
                  <a:schemeClr val="tx1"/>
                </a:solidFill>
                <a:latin typeface="Roboto Slab" charset="0"/>
                <a:ea typeface="Roboto Slab" charset="0"/>
              </a:rPr>
              <a:t>require</a:t>
            </a:r>
            <a:r>
              <a:rPr lang="cs-CZ" dirty="0">
                <a:solidFill>
                  <a:schemeClr val="tx1"/>
                </a:solidFill>
                <a:latin typeface="Roboto Slab" charset="0"/>
                <a:ea typeface="Roboto Slab" charset="0"/>
              </a:rPr>
              <a:t> MS to </a:t>
            </a:r>
            <a:r>
              <a:rPr lang="cs-CZ" dirty="0" err="1">
                <a:solidFill>
                  <a:schemeClr val="tx1"/>
                </a:solidFill>
                <a:latin typeface="Roboto Slab" charset="0"/>
                <a:ea typeface="Roboto Slab" charset="0"/>
              </a:rPr>
              <a:t>establish</a:t>
            </a:r>
            <a:r>
              <a:rPr lang="cs-CZ" dirty="0">
                <a:solidFill>
                  <a:schemeClr val="tx1"/>
                </a:solidFill>
                <a:latin typeface="Roboto Slab" charset="0"/>
                <a:ea typeface="Roboto Slab" charset="0"/>
              </a:rPr>
              <a:t> 1) </a:t>
            </a:r>
            <a:r>
              <a:rPr lang="cs-CZ" dirty="0" err="1">
                <a:solidFill>
                  <a:schemeClr val="tx1"/>
                </a:solidFill>
                <a:latin typeface="Roboto Slab" charset="0"/>
                <a:ea typeface="Roboto Slab" charset="0"/>
              </a:rPr>
              <a:t>effective</a:t>
            </a:r>
            <a:r>
              <a:rPr lang="cs-CZ" dirty="0">
                <a:solidFill>
                  <a:schemeClr val="tx1"/>
                </a:solidFill>
                <a:latin typeface="Roboto Slab" charset="0"/>
                <a:ea typeface="Roboto Slab" charset="0"/>
              </a:rPr>
              <a:t> </a:t>
            </a:r>
            <a:r>
              <a:rPr lang="cs-CZ" dirty="0" err="1">
                <a:solidFill>
                  <a:schemeClr val="tx1"/>
                </a:solidFill>
                <a:latin typeface="Roboto Slab" charset="0"/>
                <a:ea typeface="Roboto Slab" charset="0"/>
              </a:rPr>
              <a:t>system</a:t>
            </a:r>
            <a:r>
              <a:rPr lang="cs-CZ" dirty="0">
                <a:solidFill>
                  <a:schemeClr val="tx1"/>
                </a:solidFill>
                <a:latin typeface="Roboto Slab" charset="0"/>
                <a:ea typeface="Roboto Slab" charset="0"/>
              </a:rPr>
              <a:t> </a:t>
            </a:r>
            <a:r>
              <a:rPr lang="cs-CZ" dirty="0" err="1">
                <a:solidFill>
                  <a:schemeClr val="tx1"/>
                </a:solidFill>
                <a:latin typeface="Roboto Slab" charset="0"/>
                <a:ea typeface="Roboto Slab" charset="0"/>
              </a:rPr>
              <a:t>of</a:t>
            </a:r>
            <a:r>
              <a:rPr lang="cs-CZ" dirty="0">
                <a:solidFill>
                  <a:schemeClr val="tx1"/>
                </a:solidFill>
                <a:latin typeface="Roboto Slab" charset="0"/>
                <a:ea typeface="Roboto Slab" charset="0"/>
              </a:rPr>
              <a:t> </a:t>
            </a:r>
            <a:r>
              <a:rPr lang="cs-CZ" dirty="0" err="1">
                <a:solidFill>
                  <a:schemeClr val="tx1"/>
                </a:solidFill>
                <a:latin typeface="Roboto Slab" charset="0"/>
                <a:ea typeface="Roboto Slab" charset="0"/>
              </a:rPr>
              <a:t>sanctions</a:t>
            </a:r>
            <a:r>
              <a:rPr lang="cs-CZ" dirty="0">
                <a:solidFill>
                  <a:schemeClr val="tx1"/>
                </a:solidFill>
                <a:latin typeface="Roboto Slab" charset="0"/>
                <a:ea typeface="Roboto Slab" charset="0"/>
              </a:rPr>
              <a:t>, 2) </a:t>
            </a:r>
            <a:r>
              <a:rPr lang="cs-CZ" dirty="0" err="1">
                <a:solidFill>
                  <a:schemeClr val="tx1"/>
                </a:solidFill>
                <a:latin typeface="Roboto Slab" charset="0"/>
                <a:ea typeface="Roboto Slab" charset="0"/>
              </a:rPr>
              <a:t>effective</a:t>
            </a:r>
            <a:r>
              <a:rPr lang="cs-CZ" dirty="0">
                <a:solidFill>
                  <a:schemeClr val="tx1"/>
                </a:solidFill>
                <a:latin typeface="Roboto Slab" charset="0"/>
                <a:ea typeface="Roboto Slab" charset="0"/>
              </a:rPr>
              <a:t> </a:t>
            </a:r>
            <a:r>
              <a:rPr lang="cs-CZ" dirty="0" err="1">
                <a:solidFill>
                  <a:schemeClr val="tx1"/>
                </a:solidFill>
                <a:latin typeface="Roboto Slab" charset="0"/>
                <a:ea typeface="Roboto Slab" charset="0"/>
              </a:rPr>
              <a:t>system</a:t>
            </a:r>
            <a:r>
              <a:rPr lang="cs-CZ" dirty="0">
                <a:solidFill>
                  <a:schemeClr val="tx1"/>
                </a:solidFill>
                <a:latin typeface="Roboto Slab" charset="0"/>
                <a:ea typeface="Roboto Slab" charset="0"/>
              </a:rPr>
              <a:t> </a:t>
            </a:r>
            <a:r>
              <a:rPr lang="cs-CZ" dirty="0" err="1">
                <a:solidFill>
                  <a:schemeClr val="tx1"/>
                </a:solidFill>
                <a:latin typeface="Roboto Slab" charset="0"/>
                <a:ea typeface="Roboto Slab" charset="0"/>
              </a:rPr>
              <a:t>of</a:t>
            </a:r>
            <a:r>
              <a:rPr lang="cs-CZ" dirty="0">
                <a:solidFill>
                  <a:schemeClr val="tx1"/>
                </a:solidFill>
                <a:latin typeface="Roboto Slab" charset="0"/>
                <a:ea typeface="Roboto Slab" charset="0"/>
              </a:rPr>
              <a:t> </a:t>
            </a:r>
            <a:r>
              <a:rPr lang="cs-CZ" dirty="0" err="1">
                <a:solidFill>
                  <a:schemeClr val="tx1"/>
                </a:solidFill>
                <a:latin typeface="Roboto Slab" charset="0"/>
                <a:ea typeface="Roboto Slab" charset="0"/>
              </a:rPr>
              <a:t>sanctions</a:t>
            </a:r>
            <a:r>
              <a:rPr lang="cs-CZ" dirty="0">
                <a:solidFill>
                  <a:schemeClr val="tx1"/>
                </a:solidFill>
                <a:latin typeface="Roboto Slab" charset="0"/>
                <a:ea typeface="Roboto Slab" charset="0"/>
              </a:rPr>
              <a:t> </a:t>
            </a:r>
            <a:r>
              <a:rPr lang="cs-CZ" dirty="0" err="1">
                <a:solidFill>
                  <a:schemeClr val="tx1"/>
                </a:solidFill>
                <a:latin typeface="Roboto Slab" charset="0"/>
                <a:ea typeface="Roboto Slab" charset="0"/>
              </a:rPr>
              <a:t>with</a:t>
            </a:r>
            <a:r>
              <a:rPr lang="cs-CZ" dirty="0">
                <a:solidFill>
                  <a:schemeClr val="tx1"/>
                </a:solidFill>
                <a:latin typeface="Roboto Slab" charset="0"/>
                <a:ea typeface="Roboto Slab" charset="0"/>
              </a:rPr>
              <a:t> </a:t>
            </a:r>
            <a:r>
              <a:rPr lang="cs-CZ" dirty="0" err="1">
                <a:solidFill>
                  <a:schemeClr val="tx1"/>
                </a:solidFill>
                <a:latin typeface="Roboto Slab" charset="0"/>
                <a:ea typeface="Roboto Slab" charset="0"/>
              </a:rPr>
              <a:t>particular</a:t>
            </a:r>
            <a:r>
              <a:rPr lang="cs-CZ" dirty="0">
                <a:solidFill>
                  <a:schemeClr val="tx1"/>
                </a:solidFill>
                <a:latin typeface="Roboto Slab" charset="0"/>
                <a:ea typeface="Roboto Slab" charset="0"/>
              </a:rPr>
              <a:t> </a:t>
            </a:r>
            <a:r>
              <a:rPr lang="cs-CZ" dirty="0" err="1">
                <a:solidFill>
                  <a:schemeClr val="tx1"/>
                </a:solidFill>
                <a:latin typeface="Roboto Slab" charset="0"/>
                <a:ea typeface="Roboto Slab" charset="0"/>
              </a:rPr>
              <a:t>sanctions</a:t>
            </a:r>
            <a:r>
              <a:rPr lang="cs-CZ" dirty="0">
                <a:solidFill>
                  <a:schemeClr val="tx1"/>
                </a:solidFill>
                <a:latin typeface="Roboto Slab" charset="0"/>
                <a:ea typeface="Roboto Slab" charset="0"/>
              </a:rPr>
              <a:t> and </a:t>
            </a:r>
            <a:r>
              <a:rPr lang="cs-CZ" dirty="0" err="1">
                <a:solidFill>
                  <a:schemeClr val="tx1"/>
                </a:solidFill>
                <a:latin typeface="Roboto Slab" charset="0"/>
                <a:ea typeface="Roboto Slab" charset="0"/>
              </a:rPr>
              <a:t>measures</a:t>
            </a:r>
            <a:r>
              <a:rPr lang="cs-CZ" dirty="0">
                <a:solidFill>
                  <a:schemeClr val="tx1"/>
                </a:solidFill>
                <a:latin typeface="Roboto Slab" charset="0"/>
                <a:ea typeface="Roboto Slab" charset="0"/>
              </a:rPr>
              <a:t> (</a:t>
            </a:r>
            <a:r>
              <a:rPr lang="cs-CZ" dirty="0" err="1">
                <a:solidFill>
                  <a:schemeClr val="tx1"/>
                </a:solidFill>
                <a:latin typeface="Roboto Slab" charset="0"/>
                <a:ea typeface="Roboto Slab" charset="0"/>
              </a:rPr>
              <a:t>withdrawal</a:t>
            </a:r>
            <a:r>
              <a:rPr lang="cs-CZ" dirty="0">
                <a:solidFill>
                  <a:schemeClr val="tx1"/>
                </a:solidFill>
                <a:latin typeface="Roboto Slab" charset="0"/>
                <a:ea typeface="Roboto Slab" charset="0"/>
              </a:rPr>
              <a:t> </a:t>
            </a:r>
            <a:r>
              <a:rPr lang="cs-CZ" dirty="0" err="1">
                <a:solidFill>
                  <a:schemeClr val="tx1"/>
                </a:solidFill>
                <a:latin typeface="Roboto Slab" charset="0"/>
                <a:ea typeface="Roboto Slab" charset="0"/>
              </a:rPr>
              <a:t>of</a:t>
            </a:r>
            <a:r>
              <a:rPr lang="cs-CZ" dirty="0">
                <a:solidFill>
                  <a:schemeClr val="tx1"/>
                </a:solidFill>
                <a:latin typeface="Roboto Slab" charset="0"/>
                <a:ea typeface="Roboto Slab" charset="0"/>
              </a:rPr>
              <a:t> </a:t>
            </a:r>
            <a:r>
              <a:rPr lang="cs-CZ" dirty="0" err="1">
                <a:solidFill>
                  <a:schemeClr val="tx1"/>
                </a:solidFill>
                <a:latin typeface="Roboto Slab" charset="0"/>
                <a:ea typeface="Roboto Slab" charset="0"/>
              </a:rPr>
              <a:t>permit</a:t>
            </a:r>
            <a:r>
              <a:rPr lang="cs-CZ" dirty="0">
                <a:solidFill>
                  <a:schemeClr val="tx1"/>
                </a:solidFill>
                <a:latin typeface="Roboto Slab" charset="0"/>
                <a:ea typeface="Roboto Slab" charset="0"/>
              </a:rPr>
              <a:t>, </a:t>
            </a:r>
            <a:r>
              <a:rPr lang="en-US" dirty="0">
                <a:solidFill>
                  <a:schemeClr val="tx1"/>
                </a:solidFill>
                <a:latin typeface="Roboto Slab" charset="0"/>
                <a:ea typeface="Roboto Slab" charset="0"/>
              </a:rPr>
              <a:t>measures to ensure that compliance is</a:t>
            </a:r>
            <a:r>
              <a:rPr lang="cs-CZ" dirty="0">
                <a:solidFill>
                  <a:schemeClr val="tx1"/>
                </a:solidFill>
                <a:latin typeface="Roboto Slab" charset="0"/>
                <a:ea typeface="Roboto Slab" charset="0"/>
              </a:rPr>
              <a:t> </a:t>
            </a:r>
            <a:r>
              <a:rPr lang="en-US" dirty="0">
                <a:solidFill>
                  <a:schemeClr val="tx1"/>
                </a:solidFill>
                <a:latin typeface="Roboto Slab" charset="0"/>
                <a:ea typeface="Roboto Slab" charset="0"/>
              </a:rPr>
              <a:t>restored within the shortest possible time</a:t>
            </a:r>
            <a:r>
              <a:rPr lang="cs-CZ" dirty="0">
                <a:solidFill>
                  <a:schemeClr val="tx1"/>
                </a:solidFill>
                <a:latin typeface="Roboto Slab" charset="0"/>
                <a:ea typeface="Roboto Slab" charset="0"/>
              </a:rPr>
              <a:t>) </a:t>
            </a:r>
            <a:endParaRPr lang="cs-CZ" dirty="0" smtClean="0">
              <a:solidFill>
                <a:schemeClr val="tx1"/>
              </a:solidFill>
              <a:latin typeface="Roboto Slab" charset="0"/>
              <a:ea typeface="Roboto Slab" charset="0"/>
            </a:endParaRPr>
          </a:p>
          <a:p>
            <a:endParaRPr lang="cs-CZ" dirty="0">
              <a:solidFill>
                <a:schemeClr val="tx1"/>
              </a:solidFill>
              <a:latin typeface="Roboto Slab" charset="0"/>
              <a:ea typeface="Roboto Slab" charset="0"/>
            </a:endParaRPr>
          </a:p>
          <a:p>
            <a:r>
              <a:rPr lang="cs-CZ" b="1" dirty="0" smtClean="0">
                <a:solidFill>
                  <a:schemeClr val="accent6"/>
                </a:solidFill>
                <a:latin typeface="Roboto Slab" charset="0"/>
                <a:ea typeface="Roboto Slab" charset="0"/>
              </a:rPr>
              <a:t>2) </a:t>
            </a:r>
            <a:r>
              <a:rPr lang="cs-CZ" b="1" dirty="0">
                <a:solidFill>
                  <a:schemeClr val="accent6"/>
                </a:solidFill>
                <a:latin typeface="Roboto Slab" charset="0"/>
                <a:ea typeface="Roboto Slab" charset="0"/>
              </a:rPr>
              <a:t>Duty </a:t>
            </a:r>
            <a:r>
              <a:rPr lang="cs-CZ" b="1" dirty="0" err="1">
                <a:solidFill>
                  <a:schemeClr val="accent6"/>
                </a:solidFill>
                <a:latin typeface="Roboto Slab" charset="0"/>
                <a:ea typeface="Roboto Slab" charset="0"/>
              </a:rPr>
              <a:t>of</a:t>
            </a:r>
            <a:r>
              <a:rPr lang="cs-CZ" b="1" dirty="0">
                <a:solidFill>
                  <a:schemeClr val="accent6"/>
                </a:solidFill>
                <a:latin typeface="Roboto Slab" charset="0"/>
                <a:ea typeface="Roboto Slab" charset="0"/>
              </a:rPr>
              <a:t> </a:t>
            </a:r>
            <a:r>
              <a:rPr lang="cs-CZ" b="1" dirty="0" err="1">
                <a:solidFill>
                  <a:schemeClr val="accent6"/>
                </a:solidFill>
                <a:latin typeface="Roboto Slab" charset="0"/>
                <a:ea typeface="Roboto Slab" charset="0"/>
              </a:rPr>
              <a:t>cooperation</a:t>
            </a:r>
            <a:r>
              <a:rPr lang="cs-CZ" b="1" dirty="0">
                <a:solidFill>
                  <a:schemeClr val="accent6"/>
                </a:solidFill>
                <a:latin typeface="Roboto Slab" charset="0"/>
                <a:ea typeface="Roboto Slab" charset="0"/>
              </a:rPr>
              <a:t> </a:t>
            </a:r>
            <a:r>
              <a:rPr lang="cs-CZ" b="1" dirty="0" err="1">
                <a:solidFill>
                  <a:schemeClr val="accent6"/>
                </a:solidFill>
                <a:latin typeface="Roboto Slab" charset="0"/>
                <a:ea typeface="Roboto Slab" charset="0"/>
              </a:rPr>
              <a:t>of</a:t>
            </a:r>
            <a:r>
              <a:rPr lang="cs-CZ" b="1" dirty="0">
                <a:solidFill>
                  <a:schemeClr val="accent6"/>
                </a:solidFill>
                <a:latin typeface="Roboto Slab" charset="0"/>
                <a:ea typeface="Roboto Slab" charset="0"/>
              </a:rPr>
              <a:t> </a:t>
            </a:r>
            <a:r>
              <a:rPr lang="cs-CZ" b="1" dirty="0" err="1">
                <a:solidFill>
                  <a:schemeClr val="accent6"/>
                </a:solidFill>
                <a:latin typeface="Roboto Slab" charset="0"/>
                <a:ea typeface="Roboto Slab" charset="0"/>
              </a:rPr>
              <a:t>the</a:t>
            </a:r>
            <a:r>
              <a:rPr lang="cs-CZ" b="1" dirty="0">
                <a:solidFill>
                  <a:schemeClr val="accent6"/>
                </a:solidFill>
                <a:latin typeface="Roboto Slab" charset="0"/>
                <a:ea typeface="Roboto Slab" charset="0"/>
              </a:rPr>
              <a:t> </a:t>
            </a:r>
            <a:r>
              <a:rPr lang="cs-CZ" b="1" dirty="0" err="1">
                <a:solidFill>
                  <a:schemeClr val="accent6"/>
                </a:solidFill>
                <a:latin typeface="Roboto Slab" charset="0"/>
                <a:ea typeface="Roboto Slab" charset="0"/>
              </a:rPr>
              <a:t>member</a:t>
            </a:r>
            <a:r>
              <a:rPr lang="cs-CZ" b="1" dirty="0">
                <a:solidFill>
                  <a:schemeClr val="accent6"/>
                </a:solidFill>
                <a:latin typeface="Roboto Slab" charset="0"/>
                <a:ea typeface="Roboto Slab" charset="0"/>
              </a:rPr>
              <a:t> </a:t>
            </a:r>
            <a:r>
              <a:rPr lang="cs-CZ" b="1" dirty="0" err="1">
                <a:solidFill>
                  <a:schemeClr val="accent6"/>
                </a:solidFill>
                <a:latin typeface="Roboto Slab" charset="0"/>
                <a:ea typeface="Roboto Slab" charset="0"/>
              </a:rPr>
              <a:t>states</a:t>
            </a:r>
            <a:endParaRPr lang="cs-CZ" b="1" dirty="0">
              <a:solidFill>
                <a:schemeClr val="accent6"/>
              </a:solidFill>
              <a:latin typeface="Roboto Slab" charset="0"/>
              <a:ea typeface="Roboto Slab" charset="0"/>
            </a:endParaRPr>
          </a:p>
          <a:p>
            <a:r>
              <a:rPr lang="cs-CZ" dirty="0" err="1">
                <a:latin typeface="Roboto Slab" charset="0"/>
                <a:ea typeface="Roboto Slab" charset="0"/>
              </a:rPr>
              <a:t>Geelhoed</a:t>
            </a:r>
            <a:r>
              <a:rPr lang="cs-CZ" dirty="0">
                <a:latin typeface="Roboto Slab" charset="0"/>
                <a:ea typeface="Roboto Slab" charset="0"/>
              </a:rPr>
              <a:t> in C-304/02: </a:t>
            </a:r>
          </a:p>
          <a:p>
            <a:r>
              <a:rPr lang="en-US" i="1" dirty="0">
                <a:latin typeface="Roboto Slab" charset="0"/>
                <a:ea typeface="Roboto Slab" charset="0"/>
              </a:rPr>
              <a:t>Member States are under a general obligation under Article 10 EC </a:t>
            </a:r>
            <a:r>
              <a:rPr lang="en-US" b="1" i="1" dirty="0">
                <a:latin typeface="Roboto Slab" charset="0"/>
                <a:ea typeface="Roboto Slab" charset="0"/>
              </a:rPr>
              <a:t>to take all measures necessary to ensure that Community law is applied and enforced effectively</a:t>
            </a:r>
            <a:r>
              <a:rPr lang="en-US" i="1" dirty="0">
                <a:latin typeface="Roboto Slab" charset="0"/>
                <a:ea typeface="Roboto Slab" charset="0"/>
              </a:rPr>
              <a:t> and that its ‘</a:t>
            </a:r>
            <a:r>
              <a:rPr lang="en-US" i="1" dirty="0" err="1">
                <a:latin typeface="Roboto Slab" charset="0"/>
                <a:ea typeface="Roboto Slab" charset="0"/>
              </a:rPr>
              <a:t>effet</a:t>
            </a:r>
            <a:r>
              <a:rPr lang="en-US" i="1" dirty="0">
                <a:latin typeface="Roboto Slab" charset="0"/>
                <a:ea typeface="Roboto Slab" charset="0"/>
              </a:rPr>
              <a:t> utile’ is achieved.</a:t>
            </a:r>
            <a:r>
              <a:rPr lang="cs-CZ" i="1" dirty="0">
                <a:latin typeface="Roboto Slab" charset="0"/>
                <a:ea typeface="Roboto Slab" charset="0"/>
              </a:rPr>
              <a:t>(…) </a:t>
            </a:r>
            <a:r>
              <a:rPr lang="en-US" i="1" dirty="0">
                <a:latin typeface="Roboto Slab" charset="0"/>
                <a:ea typeface="Roboto Slab" charset="0"/>
              </a:rPr>
              <a:t>to ensure ‘</a:t>
            </a:r>
            <a:r>
              <a:rPr lang="en-US" b="1" i="1" dirty="0">
                <a:latin typeface="Roboto Slab" charset="0"/>
                <a:ea typeface="Roboto Slab" charset="0"/>
              </a:rPr>
              <a:t>that infringements of Community law are </a:t>
            </a:r>
            <a:r>
              <a:rPr lang="en-US" b="1" i="1" dirty="0" err="1">
                <a:latin typeface="Roboto Slab" charset="0"/>
                <a:ea typeface="Roboto Slab" charset="0"/>
              </a:rPr>
              <a:t>penalised</a:t>
            </a:r>
            <a:r>
              <a:rPr lang="en-US" b="1" i="1" dirty="0">
                <a:latin typeface="Roboto Slab" charset="0"/>
                <a:ea typeface="Roboto Slab" charset="0"/>
              </a:rPr>
              <a:t> under conditions, both procedural and substantive, which are analogous to those applicable to infringements of national law </a:t>
            </a:r>
            <a:r>
              <a:rPr lang="en-US" i="1" dirty="0">
                <a:latin typeface="Roboto Slab" charset="0"/>
                <a:ea typeface="Roboto Slab" charset="0"/>
              </a:rPr>
              <a:t>of a similar nature and importance and which, in any event, make the penalty effective, proportionate and dissuasive.</a:t>
            </a:r>
            <a:r>
              <a:rPr lang="en-US" dirty="0">
                <a:latin typeface="Roboto Slab" charset="0"/>
                <a:ea typeface="Roboto Slab" charset="0"/>
              </a:rPr>
              <a:t> </a:t>
            </a:r>
            <a:endParaRPr lang="cs-CZ" dirty="0">
              <a:latin typeface="Roboto Slab" charset="0"/>
              <a:ea typeface="Roboto Slab" charset="0"/>
            </a:endParaRPr>
          </a:p>
          <a:p>
            <a:endParaRPr lang="cs-CZ" sz="500" dirty="0">
              <a:latin typeface="Roboto Slab" charset="0"/>
              <a:ea typeface="Roboto Slab" charset="0"/>
            </a:endParaRPr>
          </a:p>
          <a:p>
            <a:r>
              <a:rPr lang="cs-CZ" dirty="0">
                <a:latin typeface="Roboto Slab" charset="0"/>
                <a:ea typeface="Roboto Slab" charset="0"/>
              </a:rPr>
              <a:t>- </a:t>
            </a:r>
            <a:r>
              <a:rPr lang="en-US" dirty="0">
                <a:latin typeface="Roboto Slab" charset="0"/>
                <a:ea typeface="Roboto Slab" charset="0"/>
              </a:rPr>
              <a:t>Taken as a whole, the system of remedies must be dissuasive</a:t>
            </a:r>
            <a:r>
              <a:rPr lang="cs-CZ" dirty="0">
                <a:latin typeface="Roboto Slab" charset="0"/>
                <a:ea typeface="Roboto Slab" charset="0"/>
              </a:rPr>
              <a:t> (</a:t>
            </a:r>
            <a:r>
              <a:rPr lang="cs-CZ" dirty="0" err="1">
                <a:latin typeface="Roboto Slab" charset="0"/>
                <a:ea typeface="Roboto Slab" charset="0"/>
              </a:rPr>
              <a:t>see</a:t>
            </a:r>
            <a:r>
              <a:rPr lang="cs-CZ" dirty="0">
                <a:latin typeface="Roboto Slab" charset="0"/>
                <a:ea typeface="Roboto Slab" charset="0"/>
              </a:rPr>
              <a:t> </a:t>
            </a:r>
            <a:r>
              <a:rPr lang="cs-CZ" b="1" dirty="0">
                <a:latin typeface="Roboto Slab" charset="0"/>
                <a:ea typeface="Roboto Slab" charset="0"/>
              </a:rPr>
              <a:t>C‑565/12</a:t>
            </a:r>
            <a:r>
              <a:rPr lang="cs-CZ" dirty="0">
                <a:latin typeface="Roboto Slab" charset="0"/>
                <a:ea typeface="Roboto Slab" charset="0"/>
              </a:rPr>
              <a:t>)</a:t>
            </a:r>
          </a:p>
          <a:p>
            <a:endParaRPr lang="cs-CZ" dirty="0">
              <a:solidFill>
                <a:schemeClr val="tx1"/>
              </a:solidFill>
              <a:latin typeface="Roboto Slab" charset="0"/>
              <a:ea typeface="Roboto Slab" charset="0"/>
            </a:endParaRPr>
          </a:p>
          <a:p>
            <a:endParaRPr lang="cs-CZ" b="1" dirty="0">
              <a:solidFill>
                <a:schemeClr val="accent6"/>
              </a:solidFill>
              <a:latin typeface="Roboto Slab" charset="0"/>
              <a:ea typeface="Roboto Slab" charset="0"/>
            </a:endParaRPr>
          </a:p>
          <a:p>
            <a:r>
              <a:rPr lang="cs-CZ" b="1" dirty="0">
                <a:solidFill>
                  <a:schemeClr val="accent6"/>
                </a:solidFill>
                <a:latin typeface="Roboto Slab" charset="0"/>
                <a:ea typeface="Roboto Slab" charset="0"/>
              </a:rPr>
              <a:t> </a:t>
            </a:r>
          </a:p>
        </p:txBody>
      </p:sp>
    </p:spTree>
    <p:extLst>
      <p:ext uri="{BB962C8B-B14F-4D97-AF65-F5344CB8AC3E}">
        <p14:creationId xmlns:p14="http://schemas.microsoft.com/office/powerpoint/2010/main" val="326803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fade">
                                      <p:cBhvr>
                                        <p:cTn id="3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smtClean="0">
                <a:solidFill>
                  <a:schemeClr val="accent1"/>
                </a:solidFill>
                <a:latin typeface="Roboto Slab" panose="020B0604020202020204" charset="0"/>
                <a:ea typeface="Roboto Slab" panose="020B0604020202020204" charset="0"/>
                <a:cs typeface="Nixie One"/>
                <a:sym typeface="Nixie One"/>
              </a:rPr>
              <a:t>Transposition</a:t>
            </a:r>
            <a:r>
              <a:rPr lang="cs-CZ" sz="1800" b="1" dirty="0" smtClean="0">
                <a:solidFill>
                  <a:schemeClr val="accent1"/>
                </a:solidFill>
                <a:latin typeface="Roboto Slab" panose="020B0604020202020204" charset="0"/>
                <a:ea typeface="Roboto Slab" panose="020B0604020202020204" charset="0"/>
                <a:cs typeface="Nixie One"/>
                <a:sym typeface="Nixie One"/>
              </a:rPr>
              <a:t> and </a:t>
            </a:r>
            <a:r>
              <a:rPr lang="cs-CZ" sz="1800" b="1" dirty="0" err="1" smtClean="0">
                <a:solidFill>
                  <a:schemeClr val="accent1"/>
                </a:solidFill>
                <a:latin typeface="Roboto Slab" panose="020B0604020202020204" charset="0"/>
                <a:ea typeface="Roboto Slab" panose="020B0604020202020204" charset="0"/>
                <a:cs typeface="Nixie One"/>
                <a:sym typeface="Nixie One"/>
              </a:rPr>
              <a:t>implementation</a:t>
            </a:r>
            <a:endParaRPr lang="cs-CZ" sz="1800" b="1" dirty="0" smtClean="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smtClean="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5" name="TextovéPole 4"/>
          <p:cNvSpPr txBox="1"/>
          <p:nvPr/>
        </p:nvSpPr>
        <p:spPr>
          <a:xfrm>
            <a:off x="586354" y="1020890"/>
            <a:ext cx="8280920" cy="3477875"/>
          </a:xfrm>
          <a:prstGeom prst="rect">
            <a:avLst/>
          </a:prstGeom>
          <a:noFill/>
        </p:spPr>
        <p:txBody>
          <a:bodyPr wrap="square" rtlCol="0">
            <a:spAutoFit/>
          </a:bodyPr>
          <a:lstStyle/>
          <a:p>
            <a:r>
              <a:rPr lang="cs-CZ" sz="2000" dirty="0" err="1" smtClean="0">
                <a:latin typeface="Roboto Slab" panose="020B0604020202020204" charset="0"/>
                <a:ea typeface="Roboto Slab" panose="020B0604020202020204" charset="0"/>
              </a:rPr>
              <a:t>Result</a:t>
            </a:r>
            <a:r>
              <a:rPr lang="cs-CZ" sz="2000" dirty="0" smtClean="0">
                <a:latin typeface="Roboto Slab" panose="020B0604020202020204" charset="0"/>
                <a:ea typeface="Roboto Slab" panose="020B0604020202020204" charset="0"/>
              </a:rPr>
              <a:t>: </a:t>
            </a:r>
            <a:r>
              <a:rPr lang="cs-CZ" sz="2000" dirty="0" err="1" smtClean="0">
                <a:latin typeface="Roboto Slab" panose="020B0604020202020204" charset="0"/>
                <a:ea typeface="Roboto Slab" panose="020B0604020202020204" charset="0"/>
              </a:rPr>
              <a:t>environmental</a:t>
            </a:r>
            <a:r>
              <a:rPr lang="en-US" sz="2000" dirty="0" smtClean="0">
                <a:latin typeface="Roboto Slab" panose="020B0604020202020204" charset="0"/>
                <a:ea typeface="Roboto Slab" panose="020B0604020202020204" charset="0"/>
              </a:rPr>
              <a:t> </a:t>
            </a:r>
            <a:r>
              <a:rPr lang="en-US" sz="2000" dirty="0">
                <a:latin typeface="Roboto Slab" panose="020B0604020202020204" charset="0"/>
                <a:ea typeface="Roboto Slab" panose="020B0604020202020204" charset="0"/>
              </a:rPr>
              <a:t>policy is </a:t>
            </a:r>
            <a:r>
              <a:rPr lang="en-US" sz="2000" dirty="0" smtClean="0">
                <a:latin typeface="Roboto Slab" panose="020B0604020202020204" charset="0"/>
                <a:ea typeface="Roboto Slab" panose="020B0604020202020204" charset="0"/>
              </a:rPr>
              <a:t>highly </a:t>
            </a:r>
            <a:r>
              <a:rPr lang="en-US" sz="2000" dirty="0" err="1" smtClean="0">
                <a:latin typeface="Roboto Slab" panose="020B0604020202020204" charset="0"/>
                <a:ea typeface="Roboto Slab" panose="020B0604020202020204" charset="0"/>
              </a:rPr>
              <a:t>decentralised</a:t>
            </a:r>
            <a:r>
              <a:rPr lang="cs-CZ" sz="2000" dirty="0" smtClean="0">
                <a:latin typeface="Roboto Slab" panose="020B0604020202020204" charset="0"/>
                <a:ea typeface="Roboto Slab" panose="020B0604020202020204" charset="0"/>
              </a:rPr>
              <a:t> </a:t>
            </a:r>
            <a:r>
              <a:rPr lang="cs-CZ" sz="2000" dirty="0" err="1" smtClean="0">
                <a:latin typeface="Roboto Slab" panose="020B0604020202020204" charset="0"/>
                <a:ea typeface="Roboto Slab" panose="020B0604020202020204" charset="0"/>
              </a:rPr>
              <a:t>when</a:t>
            </a:r>
            <a:r>
              <a:rPr lang="cs-CZ" sz="2000" dirty="0" smtClean="0">
                <a:latin typeface="Roboto Slab" panose="020B0604020202020204" charset="0"/>
                <a:ea typeface="Roboto Slab" panose="020B0604020202020204" charset="0"/>
              </a:rPr>
              <a:t> </a:t>
            </a:r>
            <a:r>
              <a:rPr lang="cs-CZ" sz="2000" dirty="0" err="1" smtClean="0">
                <a:latin typeface="Roboto Slab" panose="020B0604020202020204" charset="0"/>
                <a:ea typeface="Roboto Slab" panose="020B0604020202020204" charset="0"/>
              </a:rPr>
              <a:t>it</a:t>
            </a:r>
            <a:r>
              <a:rPr lang="cs-CZ" sz="2000" dirty="0" smtClean="0">
                <a:latin typeface="Roboto Slab" panose="020B0604020202020204" charset="0"/>
                <a:ea typeface="Roboto Slab" panose="020B0604020202020204" charset="0"/>
              </a:rPr>
              <a:t> </a:t>
            </a:r>
            <a:r>
              <a:rPr lang="cs-CZ" sz="2000" dirty="0" err="1" smtClean="0">
                <a:latin typeface="Roboto Slab" panose="020B0604020202020204" charset="0"/>
                <a:ea typeface="Roboto Slab" panose="020B0604020202020204" charset="0"/>
              </a:rPr>
              <a:t>comes</a:t>
            </a:r>
            <a:r>
              <a:rPr lang="cs-CZ" sz="2000" dirty="0" smtClean="0">
                <a:latin typeface="Roboto Slab" panose="020B0604020202020204" charset="0"/>
                <a:ea typeface="Roboto Slab" panose="020B0604020202020204" charset="0"/>
              </a:rPr>
              <a:t> to </a:t>
            </a:r>
            <a:r>
              <a:rPr lang="cs-CZ" sz="2000" dirty="0" err="1" smtClean="0">
                <a:latin typeface="Roboto Slab" panose="020B0604020202020204" charset="0"/>
                <a:ea typeface="Roboto Slab" panose="020B0604020202020204" charset="0"/>
              </a:rPr>
              <a:t>implementation</a:t>
            </a:r>
            <a:r>
              <a:rPr lang="cs-CZ" sz="2000" dirty="0" smtClean="0">
                <a:latin typeface="Roboto Slab" panose="020B0604020202020204" charset="0"/>
                <a:ea typeface="Roboto Slab" panose="020B0604020202020204" charset="0"/>
              </a:rPr>
              <a:t> </a:t>
            </a:r>
            <a:r>
              <a:rPr lang="cs-CZ" sz="2000" dirty="0" err="1" smtClean="0">
                <a:latin typeface="Roboto Slab" panose="020B0604020202020204" charset="0"/>
                <a:ea typeface="Roboto Slab" panose="020B0604020202020204" charset="0"/>
              </a:rPr>
              <a:t>and</a:t>
            </a:r>
            <a:r>
              <a:rPr lang="cs-CZ" sz="2000" dirty="0" smtClean="0">
                <a:latin typeface="Roboto Slab" panose="020B0604020202020204" charset="0"/>
                <a:ea typeface="Roboto Slab" panose="020B0604020202020204" charset="0"/>
              </a:rPr>
              <a:t> </a:t>
            </a:r>
            <a:r>
              <a:rPr lang="cs-CZ" sz="2000" dirty="0" err="1" smtClean="0">
                <a:latin typeface="Roboto Slab" panose="020B0604020202020204" charset="0"/>
                <a:ea typeface="Roboto Slab" panose="020B0604020202020204" charset="0"/>
              </a:rPr>
              <a:t>enforcement</a:t>
            </a:r>
            <a:r>
              <a:rPr lang="cs-CZ" sz="2000" dirty="0" smtClean="0">
                <a:latin typeface="Roboto Slab" panose="020B0604020202020204" charset="0"/>
                <a:ea typeface="Roboto Slab" panose="020B0604020202020204" charset="0"/>
              </a:rPr>
              <a:t>:</a:t>
            </a:r>
          </a:p>
          <a:p>
            <a:endParaRPr lang="cs-CZ" sz="2000" dirty="0" smtClean="0">
              <a:latin typeface="Roboto Slab" panose="020B0604020202020204" charset="0"/>
              <a:ea typeface="Roboto Slab" panose="020B0604020202020204" charset="0"/>
            </a:endParaRPr>
          </a:p>
          <a:p>
            <a:pPr marL="457200" indent="-457200">
              <a:buFont typeface="Arial" pitchFamily="34" charset="0"/>
              <a:buChar char="•"/>
            </a:pPr>
            <a:r>
              <a:rPr lang="cs-CZ" sz="2000" dirty="0" smtClean="0">
                <a:latin typeface="Roboto Slab" panose="020B0604020202020204" charset="0"/>
                <a:ea typeface="Roboto Slab" panose="020B0604020202020204" charset="0"/>
              </a:rPr>
              <a:t>T</a:t>
            </a:r>
            <a:r>
              <a:rPr lang="en-US" sz="2000" dirty="0" smtClean="0">
                <a:latin typeface="Roboto Slab" panose="020B0604020202020204" charset="0"/>
                <a:ea typeface="Roboto Slab" panose="020B0604020202020204" charset="0"/>
              </a:rPr>
              <a:t>he </a:t>
            </a:r>
            <a:r>
              <a:rPr lang="en-US" sz="2000" u="sng" dirty="0">
                <a:latin typeface="Roboto Slab" panose="020B0604020202020204" charset="0"/>
                <a:ea typeface="Roboto Slab" panose="020B0604020202020204" charset="0"/>
              </a:rPr>
              <a:t>control over its implementation </a:t>
            </a:r>
            <a:r>
              <a:rPr lang="en-US" sz="2000" dirty="0">
                <a:latin typeface="Roboto Slab" panose="020B0604020202020204" charset="0"/>
                <a:ea typeface="Roboto Slab" panose="020B0604020202020204" charset="0"/>
              </a:rPr>
              <a:t>is left, by virtue </a:t>
            </a:r>
            <a:r>
              <a:rPr lang="en-US" sz="2000" dirty="0" smtClean="0">
                <a:latin typeface="Roboto Slab" panose="020B0604020202020204" charset="0"/>
                <a:ea typeface="Roboto Slab" panose="020B0604020202020204" charset="0"/>
              </a:rPr>
              <a:t>of </a:t>
            </a:r>
            <a:r>
              <a:rPr lang="en-US" sz="2000" dirty="0">
                <a:latin typeface="Roboto Slab" panose="020B0604020202020204" charset="0"/>
                <a:ea typeface="Roboto Slab" panose="020B0604020202020204" charset="0"/>
              </a:rPr>
              <a:t>Article </a:t>
            </a:r>
            <a:r>
              <a:rPr lang="cs-CZ" sz="2000" dirty="0" smtClean="0">
                <a:latin typeface="Roboto Slab" panose="020B0604020202020204" charset="0"/>
                <a:ea typeface="Roboto Slab" panose="020B0604020202020204" charset="0"/>
              </a:rPr>
              <a:t>192</a:t>
            </a:r>
            <a:r>
              <a:rPr lang="en-US" sz="2000" dirty="0" smtClean="0">
                <a:latin typeface="Roboto Slab" panose="020B0604020202020204" charset="0"/>
                <a:ea typeface="Roboto Slab" panose="020B0604020202020204" charset="0"/>
              </a:rPr>
              <a:t>(</a:t>
            </a:r>
            <a:r>
              <a:rPr lang="cs-CZ" sz="2000" dirty="0" smtClean="0">
                <a:latin typeface="Roboto Slab" panose="020B0604020202020204" charset="0"/>
                <a:ea typeface="Roboto Slab" panose="020B0604020202020204" charset="0"/>
              </a:rPr>
              <a:t>4</a:t>
            </a:r>
            <a:r>
              <a:rPr lang="en-US" sz="2000" dirty="0" smtClean="0">
                <a:latin typeface="Roboto Slab" panose="020B0604020202020204" charset="0"/>
                <a:ea typeface="Roboto Slab" panose="020B0604020202020204" charset="0"/>
              </a:rPr>
              <a:t>) </a:t>
            </a:r>
            <a:r>
              <a:rPr lang="en-US" sz="2000" dirty="0">
                <a:latin typeface="Roboto Slab" panose="020B0604020202020204" charset="0"/>
                <a:ea typeface="Roboto Slab" panose="020B0604020202020204" charset="0"/>
              </a:rPr>
              <a:t>TFEU, to the Member States. </a:t>
            </a:r>
            <a:endParaRPr lang="cs-CZ" sz="2000" dirty="0" smtClean="0">
              <a:latin typeface="Roboto Slab" panose="020B0604020202020204" charset="0"/>
              <a:ea typeface="Roboto Slab" panose="020B0604020202020204" charset="0"/>
            </a:endParaRPr>
          </a:p>
          <a:p>
            <a:pPr marL="457200" indent="-457200">
              <a:buFont typeface="Arial" pitchFamily="34" charset="0"/>
              <a:buChar char="•"/>
            </a:pPr>
            <a:r>
              <a:rPr lang="cs-CZ" sz="2000" u="sng" dirty="0" smtClean="0">
                <a:latin typeface="Roboto Slab" panose="020B0604020202020204" charset="0"/>
                <a:ea typeface="Roboto Slab" panose="020B0604020202020204" charset="0"/>
              </a:rPr>
              <a:t>I</a:t>
            </a:r>
            <a:r>
              <a:rPr lang="en-US" sz="2000" u="sng" dirty="0" err="1" smtClean="0">
                <a:latin typeface="Roboto Slab" panose="020B0604020202020204" charset="0"/>
                <a:ea typeface="Roboto Slab" panose="020B0604020202020204" charset="0"/>
              </a:rPr>
              <a:t>mplementation</a:t>
            </a:r>
            <a:r>
              <a:rPr lang="en-US" sz="2000" u="sng" dirty="0" smtClean="0">
                <a:latin typeface="Roboto Slab" panose="020B0604020202020204" charset="0"/>
                <a:ea typeface="Roboto Slab" panose="020B0604020202020204" charset="0"/>
              </a:rPr>
              <a:t> </a:t>
            </a:r>
            <a:r>
              <a:rPr lang="en-US" sz="2000" u="sng" dirty="0">
                <a:latin typeface="Roboto Slab" panose="020B0604020202020204" charset="0"/>
                <a:ea typeface="Roboto Slab" panose="020B0604020202020204" charset="0"/>
              </a:rPr>
              <a:t>and </a:t>
            </a:r>
            <a:r>
              <a:rPr lang="en-US" sz="2000" u="sng" dirty="0" smtClean="0">
                <a:latin typeface="Roboto Slab" panose="020B0604020202020204" charset="0"/>
                <a:ea typeface="Roboto Slab" panose="020B0604020202020204" charset="0"/>
              </a:rPr>
              <a:t>the enforcement </a:t>
            </a:r>
            <a:r>
              <a:rPr lang="en-US" sz="2000" dirty="0">
                <a:latin typeface="Roboto Slab" panose="020B0604020202020204" charset="0"/>
                <a:ea typeface="Roboto Slab" panose="020B0604020202020204" charset="0"/>
              </a:rPr>
              <a:t>of the EU </a:t>
            </a:r>
            <a:r>
              <a:rPr lang="en-US" sz="2000" dirty="0" err="1">
                <a:latin typeface="Roboto Slab" panose="020B0604020202020204" charset="0"/>
                <a:ea typeface="Roboto Slab" panose="020B0604020202020204" charset="0"/>
              </a:rPr>
              <a:t>harmonised</a:t>
            </a:r>
            <a:r>
              <a:rPr lang="en-US" sz="2000" dirty="0">
                <a:latin typeface="Roboto Slab" panose="020B0604020202020204" charset="0"/>
                <a:ea typeface="Roboto Slab" panose="020B0604020202020204" charset="0"/>
              </a:rPr>
              <a:t> measures is entirely left to the </a:t>
            </a:r>
            <a:r>
              <a:rPr lang="en-US" sz="2000" dirty="0" smtClean="0">
                <a:latin typeface="Roboto Slab" panose="020B0604020202020204" charset="0"/>
                <a:ea typeface="Roboto Slab" panose="020B0604020202020204" charset="0"/>
              </a:rPr>
              <a:t>Member</a:t>
            </a:r>
            <a:r>
              <a:rPr lang="cs-CZ" sz="2000" dirty="0" smtClean="0">
                <a:latin typeface="Roboto Slab" panose="020B0604020202020204" charset="0"/>
                <a:ea typeface="Roboto Slab" panose="020B0604020202020204" charset="0"/>
              </a:rPr>
              <a:t> </a:t>
            </a:r>
            <a:r>
              <a:rPr lang="en-US" sz="2000" dirty="0" smtClean="0">
                <a:latin typeface="Roboto Slab" panose="020B0604020202020204" charset="0"/>
                <a:ea typeface="Roboto Slab" panose="020B0604020202020204" charset="0"/>
              </a:rPr>
              <a:t>States</a:t>
            </a:r>
            <a:r>
              <a:rPr lang="cs-CZ" sz="2000" dirty="0" smtClean="0">
                <a:latin typeface="Roboto Slab" panose="020B0604020202020204" charset="0"/>
                <a:ea typeface="Roboto Slab" panose="020B0604020202020204" charset="0"/>
              </a:rPr>
              <a:t> – </a:t>
            </a:r>
            <a:r>
              <a:rPr lang="cs-CZ" sz="2000" dirty="0" err="1" smtClean="0">
                <a:latin typeface="Roboto Slab" panose="020B0604020202020204" charset="0"/>
                <a:ea typeface="Roboto Slab" panose="020B0604020202020204" charset="0"/>
              </a:rPr>
              <a:t>control</a:t>
            </a:r>
            <a:r>
              <a:rPr lang="cs-CZ" sz="2000" dirty="0" smtClean="0">
                <a:latin typeface="Roboto Slab" panose="020B0604020202020204" charset="0"/>
                <a:ea typeface="Roboto Slab" panose="020B0604020202020204" charset="0"/>
              </a:rPr>
              <a:t> and </a:t>
            </a:r>
            <a:r>
              <a:rPr lang="cs-CZ" sz="2000" dirty="0" err="1" smtClean="0">
                <a:latin typeface="Roboto Slab" panose="020B0604020202020204" charset="0"/>
                <a:ea typeface="Roboto Slab" panose="020B0604020202020204" charset="0"/>
              </a:rPr>
              <a:t>punishment</a:t>
            </a:r>
            <a:r>
              <a:rPr lang="cs-CZ" sz="2000" dirty="0" smtClean="0">
                <a:latin typeface="Roboto Slab" panose="020B0604020202020204" charset="0"/>
                <a:ea typeface="Roboto Slab" panose="020B0604020202020204" charset="0"/>
              </a:rPr>
              <a:t> </a:t>
            </a:r>
            <a:endParaRPr lang="en-US" sz="2000" dirty="0">
              <a:latin typeface="Roboto Slab" panose="020B0604020202020204" charset="0"/>
              <a:ea typeface="Roboto Slab" panose="020B0604020202020204" charset="0"/>
            </a:endParaRPr>
          </a:p>
          <a:p>
            <a:pPr marL="457200" indent="-457200">
              <a:buFont typeface="Arial" pitchFamily="34" charset="0"/>
              <a:buChar char="•"/>
            </a:pPr>
            <a:r>
              <a:rPr lang="cs-CZ" sz="2000" u="sng" dirty="0" smtClean="0">
                <a:latin typeface="Roboto Slab" panose="020B0604020202020204" charset="0"/>
                <a:ea typeface="Roboto Slab" panose="020B0604020202020204" charset="0"/>
              </a:rPr>
              <a:t>D</a:t>
            </a:r>
            <a:r>
              <a:rPr lang="en-US" sz="2000" u="sng" dirty="0" err="1" smtClean="0">
                <a:latin typeface="Roboto Slab" panose="020B0604020202020204" charset="0"/>
                <a:ea typeface="Roboto Slab" panose="020B0604020202020204" charset="0"/>
              </a:rPr>
              <a:t>ecisions</a:t>
            </a:r>
            <a:r>
              <a:rPr lang="en-US" sz="2000" dirty="0" smtClean="0">
                <a:latin typeface="Roboto Slab" panose="020B0604020202020204" charset="0"/>
                <a:ea typeface="Roboto Slab" panose="020B0604020202020204" charset="0"/>
              </a:rPr>
              <a:t> </a:t>
            </a:r>
            <a:r>
              <a:rPr lang="en-US" sz="2000" dirty="0">
                <a:latin typeface="Roboto Slab" panose="020B0604020202020204" charset="0"/>
                <a:ea typeface="Roboto Slab" panose="020B0604020202020204" charset="0"/>
              </a:rPr>
              <a:t>as to whether to grant a license for </a:t>
            </a:r>
            <a:r>
              <a:rPr lang="cs-CZ" sz="2000" dirty="0" smtClean="0">
                <a:latin typeface="Roboto Slab" panose="020B0604020202020204" charset="0"/>
                <a:ea typeface="Roboto Slab" panose="020B0604020202020204" charset="0"/>
              </a:rPr>
              <a:t>o</a:t>
            </a:r>
            <a:r>
              <a:rPr lang="en-US" sz="2000" dirty="0" err="1" smtClean="0">
                <a:latin typeface="Roboto Slab" panose="020B0604020202020204" charset="0"/>
                <a:ea typeface="Roboto Slab" panose="020B0604020202020204" charset="0"/>
              </a:rPr>
              <a:t>perating</a:t>
            </a:r>
            <a:r>
              <a:rPr lang="en-US" sz="2000" dirty="0" smtClean="0">
                <a:latin typeface="Roboto Slab" panose="020B0604020202020204" charset="0"/>
                <a:ea typeface="Roboto Slab" panose="020B0604020202020204" charset="0"/>
              </a:rPr>
              <a:t> </a:t>
            </a:r>
            <a:r>
              <a:rPr lang="en-US" sz="2000" dirty="0">
                <a:latin typeface="Roboto Slab" panose="020B0604020202020204" charset="0"/>
                <a:ea typeface="Roboto Slab" panose="020B0604020202020204" charset="0"/>
              </a:rPr>
              <a:t>a plant, to conduct an EIA, to regulate waste are matters for national, </a:t>
            </a:r>
            <a:r>
              <a:rPr lang="en-US" sz="2000" dirty="0" smtClean="0">
                <a:latin typeface="Roboto Slab" panose="020B0604020202020204" charset="0"/>
                <a:ea typeface="Roboto Slab" panose="020B0604020202020204" charset="0"/>
              </a:rPr>
              <a:t>regional </a:t>
            </a:r>
            <a:r>
              <a:rPr lang="en-US" sz="2000" dirty="0">
                <a:latin typeface="Roboto Slab" panose="020B0604020202020204" charset="0"/>
                <a:ea typeface="Roboto Slab" panose="020B0604020202020204" charset="0"/>
              </a:rPr>
              <a:t>and even to local </a:t>
            </a:r>
            <a:r>
              <a:rPr lang="en-US" sz="2000" dirty="0" smtClean="0">
                <a:latin typeface="Roboto Slab" panose="020B0604020202020204" charset="0"/>
                <a:ea typeface="Roboto Slab" panose="020B0604020202020204" charset="0"/>
              </a:rPr>
              <a:t>authorities</a:t>
            </a:r>
            <a:r>
              <a:rPr lang="cs-CZ" sz="2000" dirty="0" smtClean="0">
                <a:latin typeface="Roboto Slab" panose="020B0604020202020204" charset="0"/>
                <a:ea typeface="Roboto Slab" panose="020B0604020202020204" charset="0"/>
              </a:rPr>
              <a:t>,</a:t>
            </a:r>
            <a:r>
              <a:rPr lang="en-US" sz="2000" dirty="0" smtClean="0">
                <a:latin typeface="Roboto Slab" panose="020B0604020202020204" charset="0"/>
                <a:ea typeface="Roboto Slab" panose="020B0604020202020204" charset="0"/>
              </a:rPr>
              <a:t> </a:t>
            </a:r>
            <a:r>
              <a:rPr lang="en-US" sz="2000" dirty="0">
                <a:latin typeface="Roboto Slab" panose="020B0604020202020204" charset="0"/>
                <a:ea typeface="Roboto Slab" panose="020B0604020202020204" charset="0"/>
              </a:rPr>
              <a:t>not for the Commission</a:t>
            </a:r>
            <a:endParaRPr lang="cs-CZ" sz="2000" dirty="0">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40833644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marL="285750" lvl="0" indent="-285750">
              <a:spcBef>
                <a:spcPts val="600"/>
              </a:spcBef>
              <a:buFont typeface="Arial" panose="020B0604020202020204" pitchFamily="34" charset="0"/>
              <a:buChar char="•"/>
            </a:pPr>
            <a:r>
              <a:rPr lang="cs-CZ" dirty="0" err="1" smtClean="0">
                <a:solidFill>
                  <a:schemeClr val="bg1"/>
                </a:solidFill>
                <a:latin typeface="Roboto Slab" panose="020B0604020202020204" charset="0"/>
                <a:ea typeface="Roboto Slab" panose="020B0604020202020204" charset="0"/>
                <a:cs typeface="Nixie One"/>
                <a:sym typeface="Nixie One"/>
              </a:rPr>
              <a:t>The</a:t>
            </a:r>
            <a:r>
              <a:rPr lang="cs-CZ" dirty="0" smtClean="0">
                <a:solidFill>
                  <a:schemeClr val="bg1"/>
                </a:solidFill>
                <a:latin typeface="Roboto Slab" panose="020B0604020202020204" charset="0"/>
                <a:ea typeface="Roboto Slab" panose="020B0604020202020204" charset="0"/>
                <a:cs typeface="Nixie One"/>
                <a:sym typeface="Nixie One"/>
              </a:rPr>
              <a:t> </a:t>
            </a:r>
            <a:r>
              <a:rPr lang="cs-CZ" dirty="0" err="1">
                <a:solidFill>
                  <a:schemeClr val="bg1"/>
                </a:solidFill>
                <a:latin typeface="Roboto Slab" panose="020B0604020202020204" charset="0"/>
                <a:ea typeface="Roboto Slab" panose="020B0604020202020204" charset="0"/>
                <a:cs typeface="Nixie One"/>
                <a:sym typeface="Nixie One"/>
              </a:rPr>
              <a:t>main</a:t>
            </a:r>
            <a:r>
              <a:rPr lang="cs-CZ" dirty="0">
                <a:solidFill>
                  <a:schemeClr val="bg1"/>
                </a:solidFill>
                <a:latin typeface="Roboto Slab" panose="020B0604020202020204" charset="0"/>
                <a:ea typeface="Roboto Slab" panose="020B0604020202020204" charset="0"/>
                <a:cs typeface="Nixie One"/>
                <a:sym typeface="Nixie One"/>
              </a:rPr>
              <a:t> </a:t>
            </a:r>
            <a:r>
              <a:rPr lang="cs-CZ" dirty="0" err="1">
                <a:solidFill>
                  <a:schemeClr val="bg1"/>
                </a:solidFill>
                <a:latin typeface="Roboto Slab" panose="020B0604020202020204" charset="0"/>
                <a:ea typeface="Roboto Slab" panose="020B0604020202020204" charset="0"/>
                <a:cs typeface="Nixie One"/>
                <a:sym typeface="Nixie One"/>
              </a:rPr>
              <a:t>characteristics</a:t>
            </a:r>
            <a:r>
              <a:rPr lang="cs-CZ" dirty="0">
                <a:solidFill>
                  <a:schemeClr val="bg1"/>
                </a:solidFill>
                <a:latin typeface="Roboto Slab" panose="020B0604020202020204" charset="0"/>
                <a:ea typeface="Roboto Slab" panose="020B0604020202020204" charset="0"/>
                <a:cs typeface="Nixie One"/>
                <a:sym typeface="Nixie One"/>
              </a:rPr>
              <a:t> </a:t>
            </a:r>
            <a:r>
              <a:rPr lang="cs-CZ" dirty="0" err="1">
                <a:solidFill>
                  <a:schemeClr val="bg1"/>
                </a:solidFill>
                <a:latin typeface="Roboto Slab" panose="020B0604020202020204" charset="0"/>
                <a:ea typeface="Roboto Slab" panose="020B0604020202020204" charset="0"/>
                <a:cs typeface="Nixie One"/>
                <a:sym typeface="Nixie One"/>
              </a:rPr>
              <a:t>of</a:t>
            </a:r>
            <a:r>
              <a:rPr lang="cs-CZ" dirty="0">
                <a:solidFill>
                  <a:schemeClr val="bg1"/>
                </a:solidFill>
                <a:latin typeface="Roboto Slab" panose="020B0604020202020204" charset="0"/>
                <a:ea typeface="Roboto Slab" panose="020B0604020202020204" charset="0"/>
                <a:cs typeface="Nixie One"/>
                <a:sym typeface="Nixie One"/>
              </a:rPr>
              <a:t> </a:t>
            </a:r>
            <a:r>
              <a:rPr lang="cs-CZ" dirty="0" err="1">
                <a:solidFill>
                  <a:schemeClr val="bg1"/>
                </a:solidFill>
                <a:latin typeface="Roboto Slab" panose="020B0604020202020204" charset="0"/>
                <a:ea typeface="Roboto Slab" panose="020B0604020202020204" charset="0"/>
                <a:cs typeface="Nixie One"/>
                <a:sym typeface="Nixie One"/>
              </a:rPr>
              <a:t>the</a:t>
            </a:r>
            <a:r>
              <a:rPr lang="cs-CZ" dirty="0">
                <a:solidFill>
                  <a:schemeClr val="bg1"/>
                </a:solidFill>
                <a:latin typeface="Roboto Slab" panose="020B0604020202020204" charset="0"/>
                <a:ea typeface="Roboto Slab" panose="020B0604020202020204" charset="0"/>
                <a:cs typeface="Nixie One"/>
                <a:sym typeface="Nixie One"/>
              </a:rPr>
              <a:t> EU </a:t>
            </a:r>
            <a:r>
              <a:rPr lang="cs-CZ" dirty="0" err="1">
                <a:solidFill>
                  <a:schemeClr val="bg1"/>
                </a:solidFill>
                <a:latin typeface="Roboto Slab" panose="020B0604020202020204" charset="0"/>
                <a:ea typeface="Roboto Slab" panose="020B0604020202020204" charset="0"/>
                <a:cs typeface="Nixie One"/>
                <a:sym typeface="Nixie One"/>
              </a:rPr>
              <a:t>environmental</a:t>
            </a:r>
            <a:r>
              <a:rPr lang="cs-CZ" dirty="0">
                <a:solidFill>
                  <a:schemeClr val="bg1"/>
                </a:solidFill>
                <a:latin typeface="Roboto Slab" panose="020B0604020202020204" charset="0"/>
                <a:ea typeface="Roboto Slab" panose="020B0604020202020204" charset="0"/>
                <a:cs typeface="Nixie One"/>
                <a:sym typeface="Nixie One"/>
              </a:rPr>
              <a:t> </a:t>
            </a:r>
            <a:r>
              <a:rPr lang="cs-CZ" dirty="0" err="1" smtClean="0">
                <a:solidFill>
                  <a:schemeClr val="bg1"/>
                </a:solidFill>
                <a:latin typeface="Roboto Slab" panose="020B0604020202020204" charset="0"/>
                <a:ea typeface="Roboto Slab" panose="020B0604020202020204" charset="0"/>
                <a:cs typeface="Nixie One"/>
                <a:sym typeface="Nixie One"/>
              </a:rPr>
              <a:t>law</a:t>
            </a:r>
            <a:endParaRPr lang="cs-CZ" dirty="0">
              <a:solidFill>
                <a:schemeClr val="bg1"/>
              </a:solidFill>
              <a:latin typeface="Roboto Slab" panose="020B0604020202020204" charset="0"/>
              <a:ea typeface="Roboto Slab" panose="020B0604020202020204" charset="0"/>
              <a:cs typeface="Nixie One"/>
              <a:sym typeface="Nixie One"/>
            </a:endParaRPr>
          </a:p>
        </p:txBody>
      </p:sp>
      <p:sp>
        <p:nvSpPr>
          <p:cNvPr id="119" name="Shape 119"/>
          <p:cNvSpPr txBox="1"/>
          <p:nvPr/>
        </p:nvSpPr>
        <p:spPr>
          <a:xfrm>
            <a:off x="941488" y="1720516"/>
            <a:ext cx="3786923" cy="1498976"/>
          </a:xfrm>
          <a:prstGeom prst="rect">
            <a:avLst/>
          </a:prstGeom>
          <a:noFill/>
          <a:ln>
            <a:noFill/>
          </a:ln>
        </p:spPr>
        <p:txBody>
          <a:bodyPr lIns="91425" tIns="91425" rIns="91425" bIns="91425" anchor="t" anchorCtr="0">
            <a:noAutofit/>
          </a:bodyPr>
          <a:lstStyle/>
          <a:p>
            <a:pPr marL="285750" lvl="0" indent="-285750">
              <a:spcBef>
                <a:spcPts val="600"/>
              </a:spcBef>
              <a:buFont typeface="Arial" panose="020B0604020202020204" pitchFamily="34" charset="0"/>
              <a:buChar char="•"/>
            </a:pPr>
            <a:r>
              <a:rPr lang="cs-CZ" sz="1800" b="1" dirty="0" err="1" smtClean="0">
                <a:solidFill>
                  <a:schemeClr val="tx1"/>
                </a:solidFill>
                <a:latin typeface="Roboto Slab" panose="020B0604020202020204" charset="0"/>
                <a:ea typeface="Roboto Slab" panose="020B0604020202020204" charset="0"/>
                <a:cs typeface="Nixie One"/>
                <a:sym typeface="Nixie One"/>
              </a:rPr>
              <a:t>Correct</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cs-CZ" sz="1800" b="1" dirty="0" err="1" smtClean="0">
                <a:solidFill>
                  <a:schemeClr val="tx1"/>
                </a:solidFill>
                <a:latin typeface="Roboto Slab" panose="020B0604020202020204" charset="0"/>
                <a:ea typeface="Roboto Slab" panose="020B0604020202020204" charset="0"/>
                <a:cs typeface="Nixie One"/>
                <a:sym typeface="Nixie One"/>
              </a:rPr>
              <a:t>application</a:t>
            </a:r>
            <a:r>
              <a:rPr lang="cs-CZ" sz="1800" b="1" dirty="0" smtClean="0">
                <a:solidFill>
                  <a:schemeClr val="tx1"/>
                </a:solidFill>
                <a:latin typeface="Roboto Slab" panose="020B0604020202020204" charset="0"/>
                <a:ea typeface="Roboto Slab" panose="020B0604020202020204" charset="0"/>
                <a:cs typeface="Nixie One"/>
                <a:sym typeface="Nixie One"/>
              </a:rPr>
              <a:t> = </a:t>
            </a:r>
            <a:r>
              <a:rPr lang="cs-CZ" sz="1800" b="1" dirty="0" err="1" smtClean="0">
                <a:solidFill>
                  <a:schemeClr val="tx1"/>
                </a:solidFill>
                <a:latin typeface="Roboto Slab" panose="020B0604020202020204" charset="0"/>
                <a:ea typeface="Roboto Slab" panose="020B0604020202020204" charset="0"/>
                <a:cs typeface="Nixie One"/>
                <a:sym typeface="Nixie One"/>
              </a:rPr>
              <a:t>protection</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cs-CZ" sz="1800" b="1" dirty="0" err="1" smtClean="0">
                <a:solidFill>
                  <a:schemeClr val="tx1"/>
                </a:solidFill>
                <a:latin typeface="Roboto Slab" panose="020B0604020202020204" charset="0"/>
                <a:ea typeface="Roboto Slab" panose="020B0604020202020204" charset="0"/>
                <a:cs typeface="Nixie One"/>
                <a:sym typeface="Nixie One"/>
              </a:rPr>
              <a:t>of</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cs-CZ" sz="1800" b="1" dirty="0" err="1" smtClean="0">
                <a:solidFill>
                  <a:schemeClr val="tx1"/>
                </a:solidFill>
                <a:latin typeface="Roboto Slab" panose="020B0604020202020204" charset="0"/>
                <a:ea typeface="Roboto Slab" panose="020B0604020202020204" charset="0"/>
                <a:cs typeface="Nixie One"/>
                <a:sym typeface="Nixie One"/>
              </a:rPr>
              <a:t>the</a:t>
            </a:r>
            <a:r>
              <a:rPr lang="cs-CZ" sz="1800" b="1" dirty="0" smtClean="0">
                <a:solidFill>
                  <a:schemeClr val="tx1"/>
                </a:solidFill>
                <a:latin typeface="Roboto Slab" panose="020B0604020202020204" charset="0"/>
                <a:ea typeface="Roboto Slab" panose="020B0604020202020204" charset="0"/>
                <a:cs typeface="Nixie One"/>
                <a:sym typeface="Nixie One"/>
              </a:rPr>
              <a:t> </a:t>
            </a:r>
            <a:r>
              <a:rPr lang="cs-CZ" sz="1800" b="1" dirty="0" err="1" smtClean="0">
                <a:solidFill>
                  <a:schemeClr val="tx1"/>
                </a:solidFill>
                <a:latin typeface="Roboto Slab" panose="020B0604020202020204" charset="0"/>
                <a:ea typeface="Roboto Slab" panose="020B0604020202020204" charset="0"/>
                <a:cs typeface="Nixie One"/>
                <a:sym typeface="Nixie One"/>
              </a:rPr>
              <a:t>environment</a:t>
            </a: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b="1" dirty="0" smtClean="0">
                <a:solidFill>
                  <a:schemeClr val="tx1"/>
                </a:solidFill>
                <a:latin typeface="Roboto Slab" panose="020B0604020202020204" charset="0"/>
                <a:ea typeface="Roboto Slab" panose="020B0604020202020204" charset="0"/>
                <a:cs typeface="Nixie One"/>
                <a:sym typeface="Nixie One"/>
              </a:rPr>
              <a:t>(</a:t>
            </a:r>
            <a:r>
              <a:rPr lang="cs-CZ" b="1" dirty="0" err="1" smtClean="0">
                <a:solidFill>
                  <a:schemeClr val="tx1"/>
                </a:solidFill>
                <a:latin typeface="Roboto Slab" panose="020B0604020202020204" charset="0"/>
                <a:ea typeface="Roboto Slab" panose="020B0604020202020204" charset="0"/>
                <a:cs typeface="Nixie One"/>
                <a:sym typeface="Nixie One"/>
              </a:rPr>
              <a:t>specific</a:t>
            </a:r>
            <a:r>
              <a:rPr lang="cs-CZ" b="1" dirty="0" smtClean="0">
                <a:solidFill>
                  <a:schemeClr val="tx1"/>
                </a:solidFill>
                <a:latin typeface="Roboto Slab" panose="020B0604020202020204" charset="0"/>
                <a:ea typeface="Roboto Slab" panose="020B0604020202020204" charset="0"/>
                <a:cs typeface="Nixie One"/>
                <a:sym typeface="Nixie One"/>
              </a:rPr>
              <a:t> </a:t>
            </a:r>
            <a:r>
              <a:rPr lang="cs-CZ" b="1" dirty="0" err="1" smtClean="0">
                <a:solidFill>
                  <a:schemeClr val="tx1"/>
                </a:solidFill>
                <a:latin typeface="Roboto Slab" panose="020B0604020202020204" charset="0"/>
                <a:ea typeface="Roboto Slab" panose="020B0604020202020204" charset="0"/>
                <a:cs typeface="Nixie One"/>
                <a:sym typeface="Nixie One"/>
              </a:rPr>
              <a:t>measures</a:t>
            </a:r>
            <a:r>
              <a:rPr lang="cs-CZ" b="1" dirty="0" smtClean="0">
                <a:solidFill>
                  <a:schemeClr val="tx1"/>
                </a:solidFill>
                <a:latin typeface="Roboto Slab" panose="020B0604020202020204" charset="0"/>
                <a:ea typeface="Roboto Slab" panose="020B0604020202020204" charset="0"/>
                <a:cs typeface="Nixie One"/>
                <a:sym typeface="Nixie One"/>
              </a:rPr>
              <a:t>, </a:t>
            </a:r>
            <a:r>
              <a:rPr lang="cs-CZ" b="1" dirty="0" err="1" smtClean="0">
                <a:solidFill>
                  <a:schemeClr val="tx1"/>
                </a:solidFill>
                <a:latin typeface="Roboto Slab" panose="020B0604020202020204" charset="0"/>
                <a:ea typeface="Roboto Slab" panose="020B0604020202020204" charset="0"/>
                <a:cs typeface="Nixie One"/>
                <a:sym typeface="Nixie One"/>
              </a:rPr>
              <a:t>quality</a:t>
            </a:r>
            <a:r>
              <a:rPr lang="cs-CZ" b="1" dirty="0" smtClean="0">
                <a:solidFill>
                  <a:schemeClr val="tx1"/>
                </a:solidFill>
                <a:latin typeface="Roboto Slab" panose="020B0604020202020204" charset="0"/>
                <a:ea typeface="Roboto Slab" panose="020B0604020202020204" charset="0"/>
                <a:cs typeface="Nixie One"/>
                <a:sym typeface="Nixie One"/>
              </a:rPr>
              <a:t> </a:t>
            </a:r>
            <a:r>
              <a:rPr lang="cs-CZ" b="1" dirty="0" err="1" smtClean="0">
                <a:solidFill>
                  <a:schemeClr val="tx1"/>
                </a:solidFill>
                <a:latin typeface="Roboto Slab" panose="020B0604020202020204" charset="0"/>
                <a:ea typeface="Roboto Slab" panose="020B0604020202020204" charset="0"/>
                <a:cs typeface="Nixie One"/>
                <a:sym typeface="Nixie One"/>
              </a:rPr>
              <a:t>of</a:t>
            </a:r>
            <a:r>
              <a:rPr lang="cs-CZ" b="1" dirty="0" smtClean="0">
                <a:solidFill>
                  <a:schemeClr val="tx1"/>
                </a:solidFill>
                <a:latin typeface="Roboto Slab" panose="020B0604020202020204" charset="0"/>
                <a:ea typeface="Roboto Slab" panose="020B0604020202020204" charset="0"/>
                <a:cs typeface="Nixie One"/>
                <a:sym typeface="Nixie One"/>
              </a:rPr>
              <a:t> air </a:t>
            </a:r>
            <a:r>
              <a:rPr lang="cs-CZ" b="1" dirty="0" err="1" smtClean="0">
                <a:solidFill>
                  <a:schemeClr val="tx1"/>
                </a:solidFill>
                <a:latin typeface="Roboto Slab" panose="020B0604020202020204" charset="0"/>
                <a:ea typeface="Roboto Slab" panose="020B0604020202020204" charset="0"/>
                <a:cs typeface="Nixie One"/>
                <a:sym typeface="Nixie One"/>
              </a:rPr>
              <a:t>or</a:t>
            </a:r>
            <a:r>
              <a:rPr lang="cs-CZ" b="1" dirty="0" smtClean="0">
                <a:solidFill>
                  <a:schemeClr val="tx1"/>
                </a:solidFill>
                <a:latin typeface="Roboto Slab" panose="020B0604020202020204" charset="0"/>
                <a:ea typeface="Roboto Slab" panose="020B0604020202020204" charset="0"/>
                <a:cs typeface="Nixie One"/>
                <a:sym typeface="Nixie One"/>
              </a:rPr>
              <a:t> </a:t>
            </a:r>
            <a:r>
              <a:rPr lang="cs-CZ" b="1" dirty="0" err="1" smtClean="0">
                <a:solidFill>
                  <a:schemeClr val="tx1"/>
                </a:solidFill>
                <a:latin typeface="Roboto Slab" panose="020B0604020202020204" charset="0"/>
                <a:ea typeface="Roboto Slab" panose="020B0604020202020204" charset="0"/>
                <a:cs typeface="Nixie One"/>
                <a:sym typeface="Nixie One"/>
              </a:rPr>
              <a:t>water</a:t>
            </a:r>
            <a:r>
              <a:rPr lang="cs-CZ" b="1" dirty="0" smtClean="0">
                <a:solidFill>
                  <a:schemeClr val="tx1"/>
                </a:solidFill>
                <a:latin typeface="Roboto Slab" panose="020B0604020202020204" charset="0"/>
                <a:ea typeface="Roboto Slab" panose="020B0604020202020204" charset="0"/>
                <a:cs typeface="Nixie One"/>
                <a:sym typeface="Nixie One"/>
              </a:rPr>
              <a:t>)</a:t>
            </a:r>
            <a:endParaRPr lang="cs-CZ"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lgn="r">
              <a:spcBef>
                <a:spcPts val="600"/>
              </a:spcBef>
            </a:pPr>
            <a:endParaRPr lang="cs-CZ" b="1" i="1" dirty="0" smtClean="0">
              <a:solidFill>
                <a:schemeClr val="bg2"/>
              </a:solidFill>
              <a:latin typeface="Roboto Slab" panose="020B0604020202020204" charset="0"/>
              <a:ea typeface="Roboto Slab" panose="020B0604020202020204" charset="0"/>
              <a:cs typeface="Nixie One"/>
              <a:sym typeface="Nixie One"/>
            </a:endParaRPr>
          </a:p>
          <a:p>
            <a:pPr lvl="0" algn="r">
              <a:spcBef>
                <a:spcPts val="600"/>
              </a:spcBef>
            </a:pPr>
            <a:endParaRPr lang="cs-CZ" b="1" i="1" dirty="0">
              <a:solidFill>
                <a:schemeClr val="bg2"/>
              </a:solidFill>
              <a:latin typeface="Roboto Slab" panose="020B0604020202020204" charset="0"/>
              <a:ea typeface="Roboto Slab" panose="020B0604020202020204" charset="0"/>
              <a:cs typeface="Nixie One"/>
              <a:sym typeface="Nixie One"/>
            </a:endParaRPr>
          </a:p>
          <a:p>
            <a:pPr lvl="0" algn="r">
              <a:spcBef>
                <a:spcPts val="600"/>
              </a:spcBef>
            </a:pPr>
            <a:endParaRPr lang="cs-CZ" b="1" i="1" dirty="0" smtClean="0">
              <a:solidFill>
                <a:schemeClr val="bg2"/>
              </a:solidFill>
              <a:latin typeface="Roboto Slab" panose="020B0604020202020204" charset="0"/>
              <a:ea typeface="Roboto Slab" panose="020B0604020202020204" charset="0"/>
              <a:cs typeface="Nixie One"/>
              <a:sym typeface="Nixie One"/>
            </a:endParaRPr>
          </a:p>
          <a:p>
            <a:pPr lvl="0" algn="r">
              <a:spcBef>
                <a:spcPts val="600"/>
              </a:spcBef>
            </a:pPr>
            <a:r>
              <a:rPr lang="cs-CZ" b="1" i="1" dirty="0" err="1" smtClean="0">
                <a:solidFill>
                  <a:schemeClr val="bg2"/>
                </a:solidFill>
                <a:latin typeface="Roboto Slab" panose="020B0604020202020204" charset="0"/>
                <a:ea typeface="Roboto Slab" panose="020B0604020202020204" charset="0"/>
                <a:cs typeface="Nixie One"/>
                <a:sym typeface="Nixie One"/>
              </a:rPr>
              <a:t>Caretta</a:t>
            </a:r>
            <a:r>
              <a:rPr lang="cs-CZ" b="1" i="1" dirty="0" smtClean="0">
                <a:solidFill>
                  <a:schemeClr val="bg2"/>
                </a:solidFill>
                <a:latin typeface="Roboto Slab" panose="020B0604020202020204" charset="0"/>
                <a:ea typeface="Roboto Slab" panose="020B0604020202020204" charset="0"/>
                <a:cs typeface="Nixie One"/>
                <a:sym typeface="Nixie One"/>
              </a:rPr>
              <a:t> </a:t>
            </a:r>
            <a:r>
              <a:rPr lang="cs-CZ" b="1" i="1" dirty="0" err="1" smtClean="0">
                <a:solidFill>
                  <a:schemeClr val="bg2"/>
                </a:solidFill>
                <a:latin typeface="Roboto Slab" panose="020B0604020202020204" charset="0"/>
                <a:ea typeface="Roboto Slab" panose="020B0604020202020204" charset="0"/>
                <a:cs typeface="Nixie One"/>
                <a:sym typeface="Nixie One"/>
              </a:rPr>
              <a:t>caretta</a:t>
            </a:r>
            <a:r>
              <a:rPr lang="cs-CZ" b="1" i="1" dirty="0" smtClean="0">
                <a:solidFill>
                  <a:schemeClr val="bg2"/>
                </a:solidFill>
                <a:latin typeface="Roboto Slab" panose="020B0604020202020204" charset="0"/>
                <a:ea typeface="Roboto Slab" panose="020B0604020202020204" charset="0"/>
                <a:cs typeface="Nixie One"/>
                <a:sym typeface="Nixie One"/>
              </a:rPr>
              <a:t> (C-103/00)</a:t>
            </a:r>
            <a:endParaRPr lang="cs-CZ" sz="1100" b="1" i="1" dirty="0" smtClean="0">
              <a:solidFill>
                <a:schemeClr val="bg2"/>
              </a:solidFill>
              <a:latin typeface="Roboto Slab" panose="020B0604020202020204" charset="0"/>
              <a:ea typeface="Roboto Slab" panose="020B0604020202020204" charset="0"/>
              <a:cs typeface="Nixie One"/>
              <a:sym typeface="Nixie One"/>
            </a:endParaRPr>
          </a:p>
        </p:txBody>
      </p:sp>
      <p:pic>
        <p:nvPicPr>
          <p:cNvPr id="5" name="Picture 2" descr="http://dearcyprus.com/wp-content/uploads/2014/10/Martin_caretta_2000x133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8242" y="1559425"/>
            <a:ext cx="4014521" cy="2687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59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9">
                                            <p:txEl>
                                              <p:pRg st="6" end="6"/>
                                            </p:txEl>
                                          </p:spTgt>
                                        </p:tgtEl>
                                        <p:attrNameLst>
                                          <p:attrName>style.visibility</p:attrName>
                                        </p:attrNameLst>
                                      </p:cBhvr>
                                      <p:to>
                                        <p:strVal val="visible"/>
                                      </p:to>
                                    </p:set>
                                    <p:anim calcmode="lin" valueType="num">
                                      <p:cBhvr additive="base">
                                        <p:cTn id="7" dur="500" fill="hold"/>
                                        <p:tgtEl>
                                          <p:spTgt spid="119">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11"/>
          <p:cNvSpPr txBox="1">
            <a:spLocks/>
          </p:cNvSpPr>
          <p:nvPr/>
        </p:nvSpPr>
        <p:spPr>
          <a:xfrm>
            <a:off x="1555714" y="-113764"/>
            <a:ext cx="5732028" cy="1028700"/>
          </a:xfrm>
          <a:prstGeom prst="rect">
            <a:avLst/>
          </a:prstGeom>
        </p:spPr>
        <p:txBody>
          <a:bodyPr lIns="91425" tIns="91425" rIns="91425" bIns="91425" anchor="ctr" anchorCtr="0">
            <a:noAutofit/>
          </a:bodyPr>
          <a:lstStyle/>
          <a:p>
            <a:pPr lvl="3">
              <a:spcBef>
                <a:spcPts val="600"/>
              </a:spcBef>
            </a:pPr>
            <a:r>
              <a:rPr lang="cs-CZ" sz="1800" b="1" i="1" dirty="0">
                <a:solidFill>
                  <a:schemeClr val="accent3"/>
                </a:solidFill>
                <a:latin typeface="Roboto Slab" panose="020B0604020202020204" charset="0"/>
                <a:ea typeface="Roboto Slab" panose="020B0604020202020204" charset="0"/>
                <a:cs typeface="Nixie One"/>
                <a:sym typeface="Nixie One"/>
              </a:rPr>
              <a:t>HARMONISATION OF INSPECTIONS (CONTROLS)</a:t>
            </a:r>
            <a:endParaRPr lang="en-GB" sz="1800" b="1" i="1" dirty="0">
              <a:solidFill>
                <a:schemeClr val="accent3"/>
              </a:solidFill>
              <a:latin typeface="Roboto Slab" panose="020B0604020202020204" charset="0"/>
              <a:ea typeface="Roboto Slab" panose="020B0604020202020204" charset="0"/>
              <a:cs typeface="Nixie One"/>
              <a:sym typeface="Nixie One"/>
            </a:endParaRPr>
          </a:p>
        </p:txBody>
      </p:sp>
      <p:sp>
        <p:nvSpPr>
          <p:cNvPr id="2" name="TextovéPole 1"/>
          <p:cNvSpPr txBox="1"/>
          <p:nvPr/>
        </p:nvSpPr>
        <p:spPr>
          <a:xfrm>
            <a:off x="753033" y="772596"/>
            <a:ext cx="8135471" cy="3970318"/>
          </a:xfrm>
          <a:prstGeom prst="rect">
            <a:avLst/>
          </a:prstGeom>
          <a:noFill/>
        </p:spPr>
        <p:txBody>
          <a:bodyPr wrap="square" rtlCol="0">
            <a:spAutoFit/>
          </a:bodyPr>
          <a:lstStyle/>
          <a:p>
            <a:r>
              <a:rPr lang="cs-CZ" b="1" dirty="0">
                <a:solidFill>
                  <a:schemeClr val="accent6"/>
                </a:solidFill>
                <a:latin typeface="Roboto Slab" charset="0"/>
                <a:ea typeface="Roboto Slab" charset="0"/>
              </a:rPr>
              <a:t>1) Direct </a:t>
            </a:r>
            <a:r>
              <a:rPr lang="cs-CZ" b="1" dirty="0" err="1">
                <a:solidFill>
                  <a:schemeClr val="accent6"/>
                </a:solidFill>
                <a:latin typeface="Roboto Slab" charset="0"/>
                <a:ea typeface="Roboto Slab" charset="0"/>
              </a:rPr>
              <a:t>inspections</a:t>
            </a:r>
            <a:r>
              <a:rPr lang="cs-CZ" b="1" dirty="0">
                <a:solidFill>
                  <a:schemeClr val="accent6"/>
                </a:solidFill>
                <a:latin typeface="Roboto Slab" charset="0"/>
                <a:ea typeface="Roboto Slab" charset="0"/>
              </a:rPr>
              <a:t> by </a:t>
            </a:r>
            <a:r>
              <a:rPr lang="cs-CZ" b="1" dirty="0" err="1">
                <a:solidFill>
                  <a:schemeClr val="accent6"/>
                </a:solidFill>
                <a:latin typeface="Roboto Slab" charset="0"/>
                <a:ea typeface="Roboto Slab" charset="0"/>
              </a:rPr>
              <a:t>the</a:t>
            </a:r>
            <a:r>
              <a:rPr lang="cs-CZ" b="1" dirty="0">
                <a:solidFill>
                  <a:schemeClr val="accent6"/>
                </a:solidFill>
                <a:latin typeface="Roboto Slab" charset="0"/>
                <a:ea typeface="Roboto Slab" charset="0"/>
              </a:rPr>
              <a:t> EU </a:t>
            </a:r>
            <a:r>
              <a:rPr lang="cs-CZ" b="1" dirty="0" err="1">
                <a:solidFill>
                  <a:schemeClr val="accent6"/>
                </a:solidFill>
                <a:latin typeface="Roboto Slab" charset="0"/>
                <a:ea typeface="Roboto Slab" charset="0"/>
              </a:rPr>
              <a:t>authorities</a:t>
            </a:r>
            <a:endParaRPr lang="cs-CZ" b="1" dirty="0">
              <a:solidFill>
                <a:schemeClr val="accent6"/>
              </a:solidFill>
              <a:latin typeface="Roboto Slab" charset="0"/>
              <a:ea typeface="Roboto Slab" charset="0"/>
            </a:endParaRPr>
          </a:p>
          <a:p>
            <a:endParaRPr lang="cs-CZ" sz="1050" b="1" dirty="0">
              <a:solidFill>
                <a:schemeClr val="accent6"/>
              </a:solidFill>
              <a:latin typeface="Roboto Slab" charset="0"/>
              <a:ea typeface="Roboto Slab" charset="0"/>
            </a:endParaRPr>
          </a:p>
          <a:p>
            <a:r>
              <a:rPr lang="cs-CZ" b="1" dirty="0">
                <a:solidFill>
                  <a:schemeClr val="accent6"/>
                </a:solidFill>
                <a:latin typeface="Roboto Slab" charset="0"/>
                <a:ea typeface="Roboto Slab" charset="0"/>
              </a:rPr>
              <a:t>a) </a:t>
            </a:r>
            <a:r>
              <a:rPr lang="cs-CZ" b="1" dirty="0" err="1">
                <a:solidFill>
                  <a:schemeClr val="accent6"/>
                </a:solidFill>
                <a:latin typeface="Roboto Slab" charset="0"/>
                <a:ea typeface="Roboto Slab" charset="0"/>
              </a:rPr>
              <a:t>Without</a:t>
            </a:r>
            <a:r>
              <a:rPr lang="cs-CZ" b="1" dirty="0">
                <a:solidFill>
                  <a:schemeClr val="accent6"/>
                </a:solidFill>
                <a:latin typeface="Roboto Slab" charset="0"/>
                <a:ea typeface="Roboto Slab" charset="0"/>
              </a:rPr>
              <a:t> a </a:t>
            </a:r>
            <a:r>
              <a:rPr lang="cs-CZ" b="1" dirty="0" err="1">
                <a:solidFill>
                  <a:schemeClr val="accent6"/>
                </a:solidFill>
                <a:latin typeface="Roboto Slab" charset="0"/>
                <a:ea typeface="Roboto Slab" charset="0"/>
              </a:rPr>
              <a:t>necessary</a:t>
            </a:r>
            <a:r>
              <a:rPr lang="cs-CZ" b="1" dirty="0">
                <a:solidFill>
                  <a:schemeClr val="accent6"/>
                </a:solidFill>
                <a:latin typeface="Roboto Slab" charset="0"/>
                <a:ea typeface="Roboto Slab" charset="0"/>
              </a:rPr>
              <a:t> </a:t>
            </a:r>
            <a:r>
              <a:rPr lang="cs-CZ" b="1" dirty="0" err="1">
                <a:solidFill>
                  <a:schemeClr val="accent6"/>
                </a:solidFill>
                <a:latin typeface="Roboto Slab" charset="0"/>
                <a:ea typeface="Roboto Slab" charset="0"/>
              </a:rPr>
              <a:t>consent</a:t>
            </a:r>
            <a:r>
              <a:rPr lang="cs-CZ" b="1" dirty="0">
                <a:solidFill>
                  <a:schemeClr val="accent6"/>
                </a:solidFill>
                <a:latin typeface="Roboto Slab" charset="0"/>
                <a:ea typeface="Roboto Slab" charset="0"/>
              </a:rPr>
              <a:t> </a:t>
            </a:r>
            <a:r>
              <a:rPr lang="cs-CZ" b="1" dirty="0" err="1">
                <a:solidFill>
                  <a:schemeClr val="accent6"/>
                </a:solidFill>
                <a:latin typeface="Roboto Slab" charset="0"/>
                <a:ea typeface="Roboto Slab" charset="0"/>
              </a:rPr>
              <a:t>of</a:t>
            </a:r>
            <a:r>
              <a:rPr lang="cs-CZ" b="1" dirty="0">
                <a:solidFill>
                  <a:schemeClr val="accent6"/>
                </a:solidFill>
                <a:latin typeface="Roboto Slab" charset="0"/>
                <a:ea typeface="Roboto Slab" charset="0"/>
              </a:rPr>
              <a:t> </a:t>
            </a:r>
            <a:r>
              <a:rPr lang="cs-CZ" b="1" dirty="0" err="1">
                <a:solidFill>
                  <a:schemeClr val="accent6"/>
                </a:solidFill>
                <a:latin typeface="Roboto Slab" charset="0"/>
                <a:ea typeface="Roboto Slab" charset="0"/>
              </a:rPr>
              <a:t>the</a:t>
            </a:r>
            <a:r>
              <a:rPr lang="cs-CZ" b="1" dirty="0">
                <a:solidFill>
                  <a:schemeClr val="accent6"/>
                </a:solidFill>
                <a:latin typeface="Roboto Slab" charset="0"/>
                <a:ea typeface="Roboto Slab" charset="0"/>
              </a:rPr>
              <a:t> MS</a:t>
            </a:r>
          </a:p>
          <a:p>
            <a:pPr marL="285750" indent="-285750">
              <a:buFont typeface="Arial" pitchFamily="34" charset="0"/>
              <a:buChar char="•"/>
            </a:pPr>
            <a:r>
              <a:rPr lang="cs-CZ" b="1" dirty="0">
                <a:solidFill>
                  <a:schemeClr val="tx1"/>
                </a:solidFill>
                <a:latin typeface="Roboto Slab" charset="0"/>
                <a:ea typeface="Roboto Slab" charset="0"/>
              </a:rPr>
              <a:t>Art. 101 and 102 TFEU (</a:t>
            </a:r>
            <a:r>
              <a:rPr lang="cs-CZ" b="1" dirty="0" err="1">
                <a:solidFill>
                  <a:schemeClr val="tx1"/>
                </a:solidFill>
                <a:latin typeface="Roboto Slab" charset="0"/>
                <a:ea typeface="Roboto Slab" charset="0"/>
              </a:rPr>
              <a:t>Competition</a:t>
            </a:r>
            <a:r>
              <a:rPr lang="cs-CZ" b="1" dirty="0">
                <a:solidFill>
                  <a:schemeClr val="tx1"/>
                </a:solidFill>
                <a:latin typeface="Roboto Slab" charset="0"/>
                <a:ea typeface="Roboto Slab" charset="0"/>
              </a:rPr>
              <a:t> </a:t>
            </a:r>
            <a:r>
              <a:rPr lang="cs-CZ" b="1" dirty="0" err="1">
                <a:solidFill>
                  <a:schemeClr val="tx1"/>
                </a:solidFill>
                <a:latin typeface="Roboto Slab" charset="0"/>
                <a:ea typeface="Roboto Slab" charset="0"/>
              </a:rPr>
              <a:t>law</a:t>
            </a:r>
            <a:r>
              <a:rPr lang="cs-CZ" b="1" dirty="0">
                <a:solidFill>
                  <a:schemeClr val="tx1"/>
                </a:solidFill>
                <a:latin typeface="Roboto Slab" charset="0"/>
                <a:ea typeface="Roboto Slab" charset="0"/>
              </a:rPr>
              <a:t>), </a:t>
            </a:r>
            <a:r>
              <a:rPr lang="cs-CZ" b="1" dirty="0" err="1">
                <a:solidFill>
                  <a:schemeClr val="tx1"/>
                </a:solidFill>
                <a:latin typeface="Roboto Slab" charset="0"/>
                <a:ea typeface="Roboto Slab" charset="0"/>
              </a:rPr>
              <a:t>gas</a:t>
            </a:r>
            <a:r>
              <a:rPr lang="cs-CZ" b="1" dirty="0">
                <a:solidFill>
                  <a:schemeClr val="tx1"/>
                </a:solidFill>
                <a:latin typeface="Roboto Slab" charset="0"/>
                <a:ea typeface="Roboto Slab" charset="0"/>
              </a:rPr>
              <a:t> </a:t>
            </a:r>
            <a:r>
              <a:rPr lang="cs-CZ" b="1" dirty="0" err="1">
                <a:solidFill>
                  <a:schemeClr val="tx1"/>
                </a:solidFill>
                <a:latin typeface="Roboto Slab" charset="0"/>
                <a:ea typeface="Roboto Slab" charset="0"/>
              </a:rPr>
              <a:t>trade</a:t>
            </a:r>
            <a:r>
              <a:rPr lang="cs-CZ" b="1" dirty="0">
                <a:solidFill>
                  <a:schemeClr val="tx1"/>
                </a:solidFill>
                <a:latin typeface="Roboto Slab" charset="0"/>
                <a:ea typeface="Roboto Slab" charset="0"/>
              </a:rPr>
              <a:t>, </a:t>
            </a:r>
            <a:r>
              <a:rPr lang="cs-CZ" b="1" dirty="0" err="1">
                <a:solidFill>
                  <a:schemeClr val="tx1"/>
                </a:solidFill>
                <a:latin typeface="Roboto Slab" charset="0"/>
                <a:ea typeface="Roboto Slab" charset="0"/>
              </a:rPr>
              <a:t>fuels</a:t>
            </a:r>
            <a:r>
              <a:rPr lang="cs-CZ" b="1" dirty="0">
                <a:solidFill>
                  <a:schemeClr val="tx1"/>
                </a:solidFill>
                <a:latin typeface="Roboto Slab" charset="0"/>
                <a:ea typeface="Roboto Slab" charset="0"/>
              </a:rPr>
              <a:t> and </a:t>
            </a:r>
            <a:r>
              <a:rPr lang="cs-CZ" b="1" dirty="0" err="1">
                <a:solidFill>
                  <a:schemeClr val="tx1"/>
                </a:solidFill>
                <a:latin typeface="Roboto Slab" charset="0"/>
                <a:ea typeface="Roboto Slab" charset="0"/>
              </a:rPr>
              <a:t>biofuels</a:t>
            </a:r>
            <a:r>
              <a:rPr lang="cs-CZ" b="1" dirty="0">
                <a:solidFill>
                  <a:schemeClr val="tx1"/>
                </a:solidFill>
                <a:latin typeface="Roboto Slab" charset="0"/>
                <a:ea typeface="Roboto Slab" charset="0"/>
              </a:rPr>
              <a:t>, </a:t>
            </a:r>
            <a:r>
              <a:rPr lang="cs-CZ" b="1" dirty="0" err="1">
                <a:solidFill>
                  <a:schemeClr val="tx1"/>
                </a:solidFill>
                <a:latin typeface="Roboto Slab" charset="0"/>
                <a:ea typeface="Roboto Slab" charset="0"/>
              </a:rPr>
              <a:t>pharmaceutics</a:t>
            </a:r>
            <a:endParaRPr lang="cs-CZ" b="1" dirty="0">
              <a:solidFill>
                <a:schemeClr val="tx1"/>
              </a:solidFill>
              <a:latin typeface="Roboto Slab" charset="0"/>
              <a:ea typeface="Roboto Slab" charset="0"/>
            </a:endParaRPr>
          </a:p>
          <a:p>
            <a:pPr marL="285750" indent="-285750">
              <a:buFont typeface="Arial" pitchFamily="34" charset="0"/>
              <a:buChar char="•"/>
            </a:pPr>
            <a:r>
              <a:rPr lang="cs-CZ" b="1" dirty="0" err="1">
                <a:solidFill>
                  <a:schemeClr val="tx1"/>
                </a:solidFill>
                <a:latin typeface="Roboto Slab" charset="0"/>
                <a:ea typeface="Roboto Slab" charset="0"/>
              </a:rPr>
              <a:t>Regulation</a:t>
            </a:r>
            <a:r>
              <a:rPr lang="cs-CZ" b="1" dirty="0">
                <a:solidFill>
                  <a:schemeClr val="tx1"/>
                </a:solidFill>
                <a:latin typeface="Roboto Slab" charset="0"/>
                <a:ea typeface="Roboto Slab" charset="0"/>
              </a:rPr>
              <a:t> 2185/96 (</a:t>
            </a:r>
            <a:r>
              <a:rPr lang="cs-CZ" b="1" dirty="0" err="1">
                <a:solidFill>
                  <a:schemeClr val="tx1"/>
                </a:solidFill>
                <a:latin typeface="Roboto Slab" charset="0"/>
                <a:ea typeface="Roboto Slab" charset="0"/>
              </a:rPr>
              <a:t>Customs</a:t>
            </a:r>
            <a:r>
              <a:rPr lang="cs-CZ" b="1" dirty="0">
                <a:solidFill>
                  <a:schemeClr val="tx1"/>
                </a:solidFill>
                <a:latin typeface="Roboto Slab" charset="0"/>
                <a:ea typeface="Roboto Slab" charset="0"/>
              </a:rPr>
              <a:t>) </a:t>
            </a:r>
          </a:p>
          <a:p>
            <a:pPr marL="285750" indent="-285750">
              <a:buFont typeface="Arial" pitchFamily="34" charset="0"/>
              <a:buChar char="•"/>
            </a:pPr>
            <a:r>
              <a:rPr lang="cs-CZ" b="1" dirty="0" err="1">
                <a:solidFill>
                  <a:schemeClr val="tx1"/>
                </a:solidFill>
                <a:latin typeface="Roboto Slab" charset="0"/>
                <a:ea typeface="Roboto Slab" charset="0"/>
              </a:rPr>
              <a:t>Regulation</a:t>
            </a:r>
            <a:r>
              <a:rPr lang="cs-CZ" b="1" dirty="0">
                <a:solidFill>
                  <a:schemeClr val="tx1"/>
                </a:solidFill>
                <a:latin typeface="Roboto Slab" charset="0"/>
                <a:ea typeface="Roboto Slab" charset="0"/>
              </a:rPr>
              <a:t> 1073\/1999 (OLAF </a:t>
            </a:r>
            <a:r>
              <a:rPr lang="cs-CZ" b="1" dirty="0" err="1">
                <a:solidFill>
                  <a:schemeClr val="tx1"/>
                </a:solidFill>
                <a:latin typeface="Roboto Slab" charset="0"/>
                <a:ea typeface="Roboto Slab" charset="0"/>
              </a:rPr>
              <a:t>economic</a:t>
            </a:r>
            <a:r>
              <a:rPr lang="cs-CZ" b="1" dirty="0">
                <a:solidFill>
                  <a:schemeClr val="tx1"/>
                </a:solidFill>
                <a:latin typeface="Roboto Slab" charset="0"/>
                <a:ea typeface="Roboto Slab" charset="0"/>
              </a:rPr>
              <a:t> </a:t>
            </a:r>
            <a:r>
              <a:rPr lang="cs-CZ" b="1" dirty="0" err="1">
                <a:solidFill>
                  <a:schemeClr val="tx1"/>
                </a:solidFill>
                <a:latin typeface="Roboto Slab" charset="0"/>
                <a:ea typeface="Roboto Slab" charset="0"/>
              </a:rPr>
              <a:t>crimes</a:t>
            </a:r>
            <a:r>
              <a:rPr lang="cs-CZ" b="1" dirty="0">
                <a:solidFill>
                  <a:schemeClr val="tx1"/>
                </a:solidFill>
                <a:latin typeface="Roboto Slab" charset="0"/>
                <a:ea typeface="Roboto Slab" charset="0"/>
              </a:rPr>
              <a:t>)</a:t>
            </a:r>
          </a:p>
          <a:p>
            <a:pPr marL="285750" indent="-285750">
              <a:buFont typeface="Arial" pitchFamily="34" charset="0"/>
              <a:buChar char="•"/>
            </a:pPr>
            <a:endParaRPr lang="cs-CZ" sz="1100" b="1" dirty="0">
              <a:solidFill>
                <a:schemeClr val="tx1"/>
              </a:solidFill>
              <a:latin typeface="Roboto Slab" charset="0"/>
              <a:ea typeface="Roboto Slab" charset="0"/>
            </a:endParaRPr>
          </a:p>
          <a:p>
            <a:pPr marL="285750" indent="-285750">
              <a:buFont typeface="Arial" pitchFamily="34" charset="0"/>
              <a:buChar char="•"/>
            </a:pPr>
            <a:r>
              <a:rPr lang="cs-CZ" b="1" dirty="0">
                <a:solidFill>
                  <a:schemeClr val="tx1"/>
                </a:solidFill>
                <a:latin typeface="Roboto Slab" charset="0"/>
                <a:ea typeface="Roboto Slab" charset="0"/>
              </a:rPr>
              <a:t>ENVIRONMENTAL LAW:</a:t>
            </a:r>
          </a:p>
          <a:p>
            <a:pPr marL="285750" indent="-285750">
              <a:buFont typeface="Arial" pitchFamily="34" charset="0"/>
              <a:buChar char="•"/>
            </a:pPr>
            <a:r>
              <a:rPr lang="cs-CZ" b="1" dirty="0">
                <a:solidFill>
                  <a:schemeClr val="accent3"/>
                </a:solidFill>
                <a:latin typeface="Roboto Slab" charset="0"/>
                <a:ea typeface="Roboto Slab" charset="0"/>
              </a:rPr>
              <a:t>DIRECT CONTROLS: </a:t>
            </a:r>
            <a:r>
              <a:rPr lang="cs-CZ" b="1" dirty="0" err="1">
                <a:solidFill>
                  <a:schemeClr val="tx1"/>
                </a:solidFill>
                <a:latin typeface="Roboto Slab" charset="0"/>
                <a:ea typeface="Roboto Slab" charset="0"/>
              </a:rPr>
              <a:t>Regulation</a:t>
            </a:r>
            <a:r>
              <a:rPr lang="cs-CZ" b="1" dirty="0">
                <a:solidFill>
                  <a:schemeClr val="tx1"/>
                </a:solidFill>
                <a:latin typeface="Roboto Slab" charset="0"/>
                <a:ea typeface="Roboto Slab" charset="0"/>
              </a:rPr>
              <a:t> 1224/2009 (</a:t>
            </a:r>
            <a:r>
              <a:rPr lang="cs-CZ" b="1" dirty="0" err="1">
                <a:solidFill>
                  <a:schemeClr val="tx1"/>
                </a:solidFill>
                <a:latin typeface="Roboto Slab" charset="0"/>
                <a:ea typeface="Roboto Slab" charset="0"/>
              </a:rPr>
              <a:t>common</a:t>
            </a:r>
            <a:r>
              <a:rPr lang="cs-CZ" b="1" dirty="0">
                <a:solidFill>
                  <a:schemeClr val="tx1"/>
                </a:solidFill>
                <a:latin typeface="Roboto Slab" charset="0"/>
                <a:ea typeface="Roboto Slab" charset="0"/>
              </a:rPr>
              <a:t> </a:t>
            </a:r>
            <a:r>
              <a:rPr lang="cs-CZ" b="1" dirty="0" err="1">
                <a:solidFill>
                  <a:schemeClr val="tx1"/>
                </a:solidFill>
                <a:latin typeface="Roboto Slab" charset="0"/>
                <a:ea typeface="Roboto Slab" charset="0"/>
              </a:rPr>
              <a:t>fisheries</a:t>
            </a:r>
            <a:r>
              <a:rPr lang="cs-CZ" b="1" dirty="0">
                <a:solidFill>
                  <a:schemeClr val="tx1"/>
                </a:solidFill>
                <a:latin typeface="Roboto Slab" charset="0"/>
                <a:ea typeface="Roboto Slab" charset="0"/>
              </a:rPr>
              <a:t> </a:t>
            </a:r>
            <a:r>
              <a:rPr lang="cs-CZ" b="1" dirty="0" err="1">
                <a:solidFill>
                  <a:schemeClr val="tx1"/>
                </a:solidFill>
                <a:latin typeface="Roboto Slab" charset="0"/>
                <a:ea typeface="Roboto Slab" charset="0"/>
              </a:rPr>
              <a:t>policy</a:t>
            </a:r>
            <a:r>
              <a:rPr lang="cs-CZ" b="1" dirty="0">
                <a:solidFill>
                  <a:schemeClr val="tx1"/>
                </a:solidFill>
                <a:latin typeface="Roboto Slab" charset="0"/>
                <a:ea typeface="Roboto Slab" charset="0"/>
              </a:rPr>
              <a:t>)</a:t>
            </a:r>
            <a:endParaRPr lang="cs-CZ" b="1" dirty="0">
              <a:solidFill>
                <a:schemeClr val="accent3"/>
              </a:solidFill>
              <a:latin typeface="Roboto Slab" charset="0"/>
              <a:ea typeface="Roboto Slab" charset="0"/>
            </a:endParaRPr>
          </a:p>
          <a:p>
            <a:pPr marL="285750" indent="-285750">
              <a:buFont typeface="Arial" pitchFamily="34" charset="0"/>
              <a:buChar char="•"/>
            </a:pPr>
            <a:r>
              <a:rPr lang="cs-CZ" b="1" dirty="0">
                <a:solidFill>
                  <a:schemeClr val="accent3"/>
                </a:solidFill>
                <a:latin typeface="Roboto Slab" charset="0"/>
                <a:ea typeface="Roboto Slab" charset="0"/>
              </a:rPr>
              <a:t>CONTROL OF CONTROLS: </a:t>
            </a:r>
            <a:r>
              <a:rPr lang="cs-CZ" b="1" dirty="0" err="1">
                <a:solidFill>
                  <a:schemeClr val="tx1"/>
                </a:solidFill>
                <a:latin typeface="Roboto Slab" charset="0"/>
                <a:ea typeface="Roboto Slab" charset="0"/>
              </a:rPr>
              <a:t>Directive</a:t>
            </a:r>
            <a:r>
              <a:rPr lang="cs-CZ" b="1" dirty="0">
                <a:solidFill>
                  <a:schemeClr val="tx1"/>
                </a:solidFill>
                <a:latin typeface="Roboto Slab" charset="0"/>
                <a:ea typeface="Roboto Slab" charset="0"/>
              </a:rPr>
              <a:t> 2010/64/EU, Art. 35/1 (</a:t>
            </a:r>
            <a:r>
              <a:rPr lang="en-US" b="1" dirty="0">
                <a:solidFill>
                  <a:schemeClr val="tx1"/>
                </a:solidFill>
                <a:latin typeface="Roboto Slab" charset="0"/>
                <a:ea typeface="Roboto Slab" charset="0"/>
              </a:rPr>
              <a:t>protection of animals used for scientific purposes</a:t>
            </a:r>
            <a:r>
              <a:rPr lang="cs-CZ" b="1" dirty="0">
                <a:solidFill>
                  <a:schemeClr val="tx1"/>
                </a:solidFill>
                <a:latin typeface="Roboto Slab" charset="0"/>
                <a:ea typeface="Roboto Slab" charset="0"/>
              </a:rPr>
              <a:t>) – </a:t>
            </a:r>
            <a:r>
              <a:rPr lang="cs-CZ" b="1" dirty="0" err="1">
                <a:solidFill>
                  <a:schemeClr val="tx1"/>
                </a:solidFill>
                <a:latin typeface="Roboto Slab" charset="0"/>
                <a:ea typeface="Roboto Slab" charset="0"/>
              </a:rPr>
              <a:t>competence</a:t>
            </a:r>
            <a:r>
              <a:rPr lang="cs-CZ" b="1" dirty="0">
                <a:solidFill>
                  <a:schemeClr val="tx1"/>
                </a:solidFill>
                <a:latin typeface="Roboto Slab" charset="0"/>
                <a:ea typeface="Roboto Slab" charset="0"/>
              </a:rPr>
              <a:t> </a:t>
            </a:r>
            <a:r>
              <a:rPr lang="cs-CZ" b="1" dirty="0" err="1">
                <a:solidFill>
                  <a:schemeClr val="tx1"/>
                </a:solidFill>
                <a:latin typeface="Roboto Slab" charset="0"/>
                <a:ea typeface="Roboto Slab" charset="0"/>
              </a:rPr>
              <a:t>of</a:t>
            </a:r>
            <a:r>
              <a:rPr lang="cs-CZ" b="1" dirty="0">
                <a:solidFill>
                  <a:schemeClr val="tx1"/>
                </a:solidFill>
                <a:latin typeface="Roboto Slab" charset="0"/>
                <a:ea typeface="Roboto Slab" charset="0"/>
              </a:rPr>
              <a:t> </a:t>
            </a:r>
            <a:r>
              <a:rPr lang="cs-CZ" b="1" dirty="0" err="1">
                <a:solidFill>
                  <a:schemeClr val="tx1"/>
                </a:solidFill>
                <a:latin typeface="Roboto Slab" charset="0"/>
                <a:ea typeface="Roboto Slab" charset="0"/>
              </a:rPr>
              <a:t>the</a:t>
            </a:r>
            <a:r>
              <a:rPr lang="cs-CZ" b="1" dirty="0">
                <a:solidFill>
                  <a:schemeClr val="tx1"/>
                </a:solidFill>
                <a:latin typeface="Roboto Slab" charset="0"/>
                <a:ea typeface="Roboto Slab" charset="0"/>
              </a:rPr>
              <a:t> </a:t>
            </a:r>
            <a:r>
              <a:rPr lang="cs-CZ" b="1" dirty="0" err="1">
                <a:solidFill>
                  <a:schemeClr val="tx1"/>
                </a:solidFill>
                <a:latin typeface="Roboto Slab" charset="0"/>
                <a:ea typeface="Roboto Slab" charset="0"/>
              </a:rPr>
              <a:t>Commission</a:t>
            </a:r>
            <a:r>
              <a:rPr lang="cs-CZ" b="1" dirty="0">
                <a:solidFill>
                  <a:schemeClr val="tx1"/>
                </a:solidFill>
                <a:latin typeface="Roboto Slab" charset="0"/>
                <a:ea typeface="Roboto Slab" charset="0"/>
              </a:rPr>
              <a:t> to </a:t>
            </a:r>
            <a:r>
              <a:rPr lang="cs-CZ" b="1" dirty="0" err="1">
                <a:solidFill>
                  <a:schemeClr val="tx1"/>
                </a:solidFill>
                <a:latin typeface="Roboto Slab" charset="0"/>
                <a:ea typeface="Roboto Slab" charset="0"/>
              </a:rPr>
              <a:t>carry</a:t>
            </a:r>
            <a:r>
              <a:rPr lang="cs-CZ" b="1" dirty="0">
                <a:solidFill>
                  <a:schemeClr val="tx1"/>
                </a:solidFill>
                <a:latin typeface="Roboto Slab" charset="0"/>
                <a:ea typeface="Roboto Slab" charset="0"/>
              </a:rPr>
              <a:t> </a:t>
            </a:r>
            <a:r>
              <a:rPr lang="cs-CZ" b="1" dirty="0" err="1">
                <a:solidFill>
                  <a:schemeClr val="tx1"/>
                </a:solidFill>
                <a:latin typeface="Roboto Slab" charset="0"/>
                <a:ea typeface="Roboto Slab" charset="0"/>
              </a:rPr>
              <a:t>out</a:t>
            </a:r>
            <a:r>
              <a:rPr lang="cs-CZ" b="1" dirty="0">
                <a:solidFill>
                  <a:schemeClr val="tx1"/>
                </a:solidFill>
                <a:latin typeface="Roboto Slab" charset="0"/>
                <a:ea typeface="Roboto Slab" charset="0"/>
              </a:rPr>
              <a:t> </a:t>
            </a:r>
            <a:r>
              <a:rPr lang="cs-CZ" b="1" dirty="0" err="1">
                <a:solidFill>
                  <a:schemeClr val="tx1"/>
                </a:solidFill>
                <a:latin typeface="Roboto Slab" charset="0"/>
                <a:ea typeface="Roboto Slab" charset="0"/>
              </a:rPr>
              <a:t>inspection</a:t>
            </a:r>
            <a:r>
              <a:rPr lang="cs-CZ" b="1" dirty="0">
                <a:solidFill>
                  <a:schemeClr val="tx1"/>
                </a:solidFill>
                <a:latin typeface="Roboto Slab" charset="0"/>
                <a:ea typeface="Roboto Slab" charset="0"/>
              </a:rPr>
              <a:t> </a:t>
            </a:r>
            <a:r>
              <a:rPr lang="cs-CZ" b="1" dirty="0" err="1">
                <a:solidFill>
                  <a:schemeClr val="tx1"/>
                </a:solidFill>
                <a:latin typeface="Roboto Slab" charset="0"/>
                <a:ea typeface="Roboto Slab" charset="0"/>
              </a:rPr>
              <a:t>provided</a:t>
            </a:r>
            <a:r>
              <a:rPr lang="cs-CZ" b="1" dirty="0">
                <a:solidFill>
                  <a:schemeClr val="tx1"/>
                </a:solidFill>
                <a:latin typeface="Roboto Slab" charset="0"/>
                <a:ea typeface="Roboto Slab" charset="0"/>
              </a:rPr>
              <a:t> </a:t>
            </a:r>
            <a:r>
              <a:rPr lang="cs-CZ" b="1" dirty="0" err="1">
                <a:solidFill>
                  <a:schemeClr val="tx1"/>
                </a:solidFill>
                <a:latin typeface="Roboto Slab" charset="0"/>
                <a:ea typeface="Roboto Slab" charset="0"/>
              </a:rPr>
              <a:t>there</a:t>
            </a:r>
            <a:r>
              <a:rPr lang="cs-CZ" b="1" dirty="0">
                <a:solidFill>
                  <a:schemeClr val="tx1"/>
                </a:solidFill>
                <a:latin typeface="Roboto Slab" charset="0"/>
                <a:ea typeface="Roboto Slab" charset="0"/>
              </a:rPr>
              <a:t> are </a:t>
            </a:r>
            <a:r>
              <a:rPr lang="cs-CZ" b="1" dirty="0" err="1">
                <a:solidFill>
                  <a:schemeClr val="tx1"/>
                </a:solidFill>
                <a:latin typeface="Roboto Slab" charset="0"/>
                <a:ea typeface="Roboto Slab" charset="0"/>
              </a:rPr>
              <a:t>reasonable</a:t>
            </a:r>
            <a:r>
              <a:rPr lang="cs-CZ" b="1" dirty="0">
                <a:solidFill>
                  <a:schemeClr val="tx1"/>
                </a:solidFill>
                <a:latin typeface="Roboto Slab" charset="0"/>
                <a:ea typeface="Roboto Slab" charset="0"/>
              </a:rPr>
              <a:t> </a:t>
            </a:r>
            <a:r>
              <a:rPr lang="cs-CZ" b="1" dirty="0" err="1">
                <a:solidFill>
                  <a:schemeClr val="tx1"/>
                </a:solidFill>
                <a:latin typeface="Roboto Slab" charset="0"/>
                <a:ea typeface="Roboto Slab" charset="0"/>
              </a:rPr>
              <a:t>doubts</a:t>
            </a:r>
            <a:endParaRPr lang="cs-CZ" b="1" dirty="0">
              <a:solidFill>
                <a:schemeClr val="tx1"/>
              </a:solidFill>
              <a:latin typeface="Roboto Slab" charset="0"/>
              <a:ea typeface="Roboto Slab" charset="0"/>
            </a:endParaRPr>
          </a:p>
          <a:p>
            <a:pPr marL="285750" indent="-285750">
              <a:buFont typeface="Arial" pitchFamily="34" charset="0"/>
              <a:buChar char="•"/>
            </a:pPr>
            <a:r>
              <a:rPr lang="cs-CZ" b="1" dirty="0">
                <a:solidFill>
                  <a:schemeClr val="accent3"/>
                </a:solidFill>
                <a:latin typeface="Roboto Slab" charset="0"/>
                <a:ea typeface="Roboto Slab" charset="0"/>
              </a:rPr>
              <a:t>COOPERATIVE CONTROL BUT SEPARATE COMPETENCE TO GATHER INFORMATION: </a:t>
            </a:r>
            <a:r>
              <a:rPr lang="cs-CZ" b="1" dirty="0" err="1">
                <a:solidFill>
                  <a:schemeClr val="tx1"/>
                </a:solidFill>
                <a:latin typeface="Roboto Slab" charset="0"/>
                <a:ea typeface="Roboto Slab" charset="0"/>
              </a:rPr>
              <a:t>Regulation</a:t>
            </a:r>
            <a:r>
              <a:rPr lang="cs-CZ" b="1" dirty="0">
                <a:solidFill>
                  <a:schemeClr val="tx1"/>
                </a:solidFill>
                <a:latin typeface="Roboto Slab" charset="0"/>
                <a:ea typeface="Roboto Slab" charset="0"/>
              </a:rPr>
              <a:t> 1005/09, Art. 28 (</a:t>
            </a:r>
            <a:r>
              <a:rPr lang="cs-CZ" b="1" dirty="0" err="1">
                <a:solidFill>
                  <a:schemeClr val="tx1"/>
                </a:solidFill>
                <a:latin typeface="Roboto Slab" charset="0"/>
                <a:ea typeface="Roboto Slab" charset="0"/>
              </a:rPr>
              <a:t>protection</a:t>
            </a:r>
            <a:r>
              <a:rPr lang="cs-CZ" b="1" dirty="0">
                <a:solidFill>
                  <a:schemeClr val="tx1"/>
                </a:solidFill>
                <a:latin typeface="Roboto Slab" charset="0"/>
                <a:ea typeface="Roboto Slab" charset="0"/>
              </a:rPr>
              <a:t> </a:t>
            </a:r>
            <a:r>
              <a:rPr lang="cs-CZ" b="1" dirty="0" err="1">
                <a:solidFill>
                  <a:schemeClr val="tx1"/>
                </a:solidFill>
                <a:latin typeface="Roboto Slab" charset="0"/>
                <a:ea typeface="Roboto Slab" charset="0"/>
              </a:rPr>
              <a:t>of</a:t>
            </a:r>
            <a:r>
              <a:rPr lang="cs-CZ" b="1" dirty="0">
                <a:solidFill>
                  <a:schemeClr val="tx1"/>
                </a:solidFill>
                <a:latin typeface="Roboto Slab" charset="0"/>
                <a:ea typeface="Roboto Slab" charset="0"/>
              </a:rPr>
              <a:t> </a:t>
            </a:r>
            <a:r>
              <a:rPr lang="cs-CZ" b="1" dirty="0" err="1">
                <a:solidFill>
                  <a:schemeClr val="tx1"/>
                </a:solidFill>
                <a:latin typeface="Roboto Slab" charset="0"/>
                <a:ea typeface="Roboto Slab" charset="0"/>
              </a:rPr>
              <a:t>the</a:t>
            </a:r>
            <a:r>
              <a:rPr lang="cs-CZ" b="1" dirty="0">
                <a:solidFill>
                  <a:schemeClr val="tx1"/>
                </a:solidFill>
                <a:latin typeface="Roboto Slab" charset="0"/>
                <a:ea typeface="Roboto Slab" charset="0"/>
              </a:rPr>
              <a:t> ozone </a:t>
            </a:r>
            <a:r>
              <a:rPr lang="cs-CZ" b="1" dirty="0" err="1">
                <a:solidFill>
                  <a:schemeClr val="tx1"/>
                </a:solidFill>
                <a:latin typeface="Roboto Slab" charset="0"/>
                <a:ea typeface="Roboto Slab" charset="0"/>
              </a:rPr>
              <a:t>layer</a:t>
            </a:r>
            <a:r>
              <a:rPr lang="cs-CZ" b="1" dirty="0">
                <a:solidFill>
                  <a:schemeClr val="tx1"/>
                </a:solidFill>
                <a:latin typeface="Roboto Slab" charset="0"/>
                <a:ea typeface="Roboto Slab" charset="0"/>
              </a:rPr>
              <a:t>)</a:t>
            </a:r>
          </a:p>
          <a:p>
            <a:pPr marL="285750" indent="-285750">
              <a:buFont typeface="Arial" pitchFamily="34" charset="0"/>
              <a:buChar char="•"/>
            </a:pPr>
            <a:endParaRPr lang="cs-CZ" sz="1100" b="1" dirty="0">
              <a:solidFill>
                <a:schemeClr val="tx1"/>
              </a:solidFill>
              <a:latin typeface="Roboto Slab" charset="0"/>
              <a:ea typeface="Roboto Slab" charset="0"/>
            </a:endParaRPr>
          </a:p>
          <a:p>
            <a:r>
              <a:rPr lang="cs-CZ" b="1" dirty="0">
                <a:solidFill>
                  <a:schemeClr val="accent6"/>
                </a:solidFill>
                <a:latin typeface="Roboto Slab" charset="0"/>
                <a:ea typeface="Roboto Slab" charset="0"/>
              </a:rPr>
              <a:t>b) </a:t>
            </a:r>
            <a:r>
              <a:rPr lang="cs-CZ" b="1" dirty="0" err="1">
                <a:solidFill>
                  <a:schemeClr val="accent6"/>
                </a:solidFill>
                <a:latin typeface="Roboto Slab" charset="0"/>
                <a:ea typeface="Roboto Slab" charset="0"/>
              </a:rPr>
              <a:t>With</a:t>
            </a:r>
            <a:r>
              <a:rPr lang="cs-CZ" b="1" dirty="0">
                <a:solidFill>
                  <a:schemeClr val="accent6"/>
                </a:solidFill>
                <a:latin typeface="Roboto Slab" charset="0"/>
                <a:ea typeface="Roboto Slab" charset="0"/>
              </a:rPr>
              <a:t> </a:t>
            </a:r>
            <a:r>
              <a:rPr lang="cs-CZ" b="1" dirty="0" err="1">
                <a:solidFill>
                  <a:schemeClr val="accent6"/>
                </a:solidFill>
                <a:latin typeface="Roboto Slab" charset="0"/>
                <a:ea typeface="Roboto Slab" charset="0"/>
              </a:rPr>
              <a:t>the</a:t>
            </a:r>
            <a:r>
              <a:rPr lang="cs-CZ" b="1" dirty="0">
                <a:solidFill>
                  <a:schemeClr val="accent6"/>
                </a:solidFill>
                <a:latin typeface="Roboto Slab" charset="0"/>
                <a:ea typeface="Roboto Slab" charset="0"/>
              </a:rPr>
              <a:t> </a:t>
            </a:r>
            <a:r>
              <a:rPr lang="cs-CZ" b="1" dirty="0" err="1">
                <a:solidFill>
                  <a:schemeClr val="accent6"/>
                </a:solidFill>
                <a:latin typeface="Roboto Slab" charset="0"/>
                <a:ea typeface="Roboto Slab" charset="0"/>
              </a:rPr>
              <a:t>consent</a:t>
            </a:r>
            <a:r>
              <a:rPr lang="cs-CZ" b="1" dirty="0">
                <a:solidFill>
                  <a:schemeClr val="accent6"/>
                </a:solidFill>
                <a:latin typeface="Roboto Slab" charset="0"/>
                <a:ea typeface="Roboto Slab" charset="0"/>
              </a:rPr>
              <a:t> </a:t>
            </a:r>
            <a:r>
              <a:rPr lang="cs-CZ" b="1" dirty="0" err="1">
                <a:solidFill>
                  <a:schemeClr val="accent6"/>
                </a:solidFill>
                <a:latin typeface="Roboto Slab" charset="0"/>
                <a:ea typeface="Roboto Slab" charset="0"/>
              </a:rPr>
              <a:t>of</a:t>
            </a:r>
            <a:r>
              <a:rPr lang="cs-CZ" b="1" dirty="0">
                <a:solidFill>
                  <a:schemeClr val="accent6"/>
                </a:solidFill>
                <a:latin typeface="Roboto Slab" charset="0"/>
                <a:ea typeface="Roboto Slab" charset="0"/>
              </a:rPr>
              <a:t> </a:t>
            </a:r>
            <a:r>
              <a:rPr lang="cs-CZ" b="1" dirty="0" err="1">
                <a:solidFill>
                  <a:schemeClr val="accent6"/>
                </a:solidFill>
                <a:latin typeface="Roboto Slab" charset="0"/>
                <a:ea typeface="Roboto Slab" charset="0"/>
              </a:rPr>
              <a:t>the</a:t>
            </a:r>
            <a:r>
              <a:rPr lang="cs-CZ" b="1" dirty="0">
                <a:solidFill>
                  <a:schemeClr val="accent6"/>
                </a:solidFill>
                <a:latin typeface="Roboto Slab" charset="0"/>
                <a:ea typeface="Roboto Slab" charset="0"/>
              </a:rPr>
              <a:t> MS</a:t>
            </a:r>
          </a:p>
          <a:p>
            <a:pPr marL="285750" indent="-285750">
              <a:buFont typeface="Arial" pitchFamily="34" charset="0"/>
              <a:buChar char="•"/>
            </a:pPr>
            <a:r>
              <a:rPr lang="cs-CZ" b="1" dirty="0" err="1">
                <a:solidFill>
                  <a:schemeClr val="tx1"/>
                </a:solidFill>
                <a:latin typeface="Roboto Slab" charset="0"/>
                <a:ea typeface="Roboto Slab" charset="0"/>
              </a:rPr>
              <a:t>Fact</a:t>
            </a:r>
            <a:r>
              <a:rPr lang="cs-CZ" b="1" dirty="0">
                <a:solidFill>
                  <a:schemeClr val="tx1"/>
                </a:solidFill>
                <a:latin typeface="Roboto Slab" charset="0"/>
                <a:ea typeface="Roboto Slab" charset="0"/>
              </a:rPr>
              <a:t> </a:t>
            </a:r>
            <a:r>
              <a:rPr lang="cs-CZ" b="1" dirty="0" err="1">
                <a:solidFill>
                  <a:schemeClr val="tx1"/>
                </a:solidFill>
                <a:latin typeface="Roboto Slab" charset="0"/>
                <a:ea typeface="Roboto Slab" charset="0"/>
              </a:rPr>
              <a:t>finding</a:t>
            </a:r>
            <a:r>
              <a:rPr lang="cs-CZ" b="1" dirty="0">
                <a:solidFill>
                  <a:schemeClr val="tx1"/>
                </a:solidFill>
                <a:latin typeface="Roboto Slab" charset="0"/>
                <a:ea typeface="Roboto Slab" charset="0"/>
              </a:rPr>
              <a:t> </a:t>
            </a:r>
            <a:r>
              <a:rPr lang="cs-CZ" b="1" dirty="0" err="1">
                <a:solidFill>
                  <a:schemeClr val="tx1"/>
                </a:solidFill>
                <a:latin typeface="Roboto Slab" charset="0"/>
                <a:ea typeface="Roboto Slab" charset="0"/>
              </a:rPr>
              <a:t>missions</a:t>
            </a:r>
            <a:r>
              <a:rPr lang="cs-CZ" b="1" dirty="0">
                <a:solidFill>
                  <a:schemeClr val="tx1"/>
                </a:solidFill>
                <a:latin typeface="Roboto Slab" charset="0"/>
                <a:ea typeface="Roboto Slab" charset="0"/>
              </a:rPr>
              <a:t> (126, 258 TFEU), no </a:t>
            </a:r>
            <a:r>
              <a:rPr lang="cs-CZ" b="1" dirty="0" err="1">
                <a:solidFill>
                  <a:schemeClr val="tx1"/>
                </a:solidFill>
                <a:latin typeface="Roboto Slab" charset="0"/>
                <a:ea typeface="Roboto Slab" charset="0"/>
              </a:rPr>
              <a:t>framework</a:t>
            </a:r>
            <a:r>
              <a:rPr lang="cs-CZ" b="1" dirty="0">
                <a:solidFill>
                  <a:schemeClr val="tx1"/>
                </a:solidFill>
                <a:latin typeface="Roboto Slab" charset="0"/>
                <a:ea typeface="Roboto Slab" charset="0"/>
              </a:rPr>
              <a:t>, C-387/97 (</a:t>
            </a:r>
            <a:r>
              <a:rPr lang="cs-CZ" b="1" i="1" dirty="0" err="1">
                <a:solidFill>
                  <a:schemeClr val="tx1"/>
                </a:solidFill>
                <a:latin typeface="Roboto Slab" charset="0"/>
                <a:ea typeface="Roboto Slab" charset="0"/>
              </a:rPr>
              <a:t>Waste</a:t>
            </a:r>
            <a:r>
              <a:rPr lang="cs-CZ" b="1" i="1" dirty="0">
                <a:solidFill>
                  <a:schemeClr val="tx1"/>
                </a:solidFill>
                <a:latin typeface="Roboto Slab" charset="0"/>
                <a:ea typeface="Roboto Slab" charset="0"/>
              </a:rPr>
              <a:t> in </a:t>
            </a:r>
            <a:r>
              <a:rPr lang="cs-CZ" b="1" i="1" dirty="0" err="1">
                <a:solidFill>
                  <a:schemeClr val="tx1"/>
                </a:solidFill>
                <a:latin typeface="Roboto Slab" charset="0"/>
                <a:ea typeface="Roboto Slab" charset="0"/>
              </a:rPr>
              <a:t>Crete</a:t>
            </a:r>
            <a:r>
              <a:rPr lang="cs-CZ" b="1" dirty="0">
                <a:solidFill>
                  <a:schemeClr val="tx1"/>
                </a:solidFill>
                <a:latin typeface="Roboto Slab" charset="0"/>
                <a:ea typeface="Roboto Slab" charset="0"/>
              </a:rPr>
              <a:t>), C-103/00 (</a:t>
            </a:r>
            <a:r>
              <a:rPr lang="cs-CZ" b="1" i="1" dirty="0" err="1">
                <a:solidFill>
                  <a:schemeClr val="tx1"/>
                </a:solidFill>
                <a:latin typeface="Roboto Slab" charset="0"/>
                <a:ea typeface="Roboto Slab" charset="0"/>
              </a:rPr>
              <a:t>Caretta</a:t>
            </a:r>
            <a:r>
              <a:rPr lang="cs-CZ" b="1" i="1" dirty="0">
                <a:solidFill>
                  <a:schemeClr val="tx1"/>
                </a:solidFill>
                <a:latin typeface="Roboto Slab" charset="0"/>
                <a:ea typeface="Roboto Slab" charset="0"/>
              </a:rPr>
              <a:t> </a:t>
            </a:r>
            <a:r>
              <a:rPr lang="cs-CZ" b="1" i="1" dirty="0" err="1">
                <a:solidFill>
                  <a:schemeClr val="tx1"/>
                </a:solidFill>
                <a:latin typeface="Roboto Slab" charset="0"/>
                <a:ea typeface="Roboto Slab" charset="0"/>
              </a:rPr>
              <a:t>caretta</a:t>
            </a:r>
            <a:r>
              <a:rPr lang="cs-CZ" b="1" dirty="0">
                <a:solidFill>
                  <a:schemeClr val="tx1"/>
                </a:solidFill>
                <a:latin typeface="Roboto Slab" charset="0"/>
                <a:ea typeface="Roboto Slab" charset="0"/>
              </a:rPr>
              <a:t>).</a:t>
            </a:r>
          </a:p>
        </p:txBody>
      </p:sp>
    </p:spTree>
    <p:extLst>
      <p:ext uri="{BB962C8B-B14F-4D97-AF65-F5344CB8AC3E}">
        <p14:creationId xmlns:p14="http://schemas.microsoft.com/office/powerpoint/2010/main" val="292626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500"/>
                                        <p:tgtEl>
                                          <p:spTgt spid="2">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fade">
                                      <p:cBhvr>
                                        <p:cTn id="33" dur="500"/>
                                        <p:tgtEl>
                                          <p:spTgt spid="2">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
                                            <p:txEl>
                                              <p:pRg st="7" end="7"/>
                                            </p:txEl>
                                          </p:spTgt>
                                        </p:tgtEl>
                                        <p:attrNameLst>
                                          <p:attrName>style.visibility</p:attrName>
                                        </p:attrNameLst>
                                      </p:cBhvr>
                                      <p:to>
                                        <p:strVal val="visible"/>
                                      </p:to>
                                    </p:set>
                                    <p:animEffect transition="in" filter="fade">
                                      <p:cBhvr>
                                        <p:cTn id="38" dur="500"/>
                                        <p:tgtEl>
                                          <p:spTgt spid="2">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Effect transition="in" filter="fade">
                                      <p:cBhvr>
                                        <p:cTn id="43" dur="500"/>
                                        <p:tgtEl>
                                          <p:spTgt spid="2">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
                                            <p:txEl>
                                              <p:pRg st="9" end="9"/>
                                            </p:txEl>
                                          </p:spTgt>
                                        </p:tgtEl>
                                        <p:attrNameLst>
                                          <p:attrName>style.visibility</p:attrName>
                                        </p:attrNameLst>
                                      </p:cBhvr>
                                      <p:to>
                                        <p:strVal val="visible"/>
                                      </p:to>
                                    </p:set>
                                    <p:animEffect transition="in" filter="fade">
                                      <p:cBhvr>
                                        <p:cTn id="48" dur="500"/>
                                        <p:tgtEl>
                                          <p:spTgt spid="2">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
                                            <p:txEl>
                                              <p:pRg st="10" end="10"/>
                                            </p:txEl>
                                          </p:spTgt>
                                        </p:tgtEl>
                                        <p:attrNameLst>
                                          <p:attrName>style.visibility</p:attrName>
                                        </p:attrNameLst>
                                      </p:cBhvr>
                                      <p:to>
                                        <p:strVal val="visible"/>
                                      </p:to>
                                    </p:set>
                                    <p:animEffect transition="in" filter="fade">
                                      <p:cBhvr>
                                        <p:cTn id="53" dur="500"/>
                                        <p:tgtEl>
                                          <p:spTgt spid="2">
                                            <p:txEl>
                                              <p:pRg st="10" end="1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
                                            <p:txEl>
                                              <p:pRg st="12" end="12"/>
                                            </p:txEl>
                                          </p:spTgt>
                                        </p:tgtEl>
                                        <p:attrNameLst>
                                          <p:attrName>style.visibility</p:attrName>
                                        </p:attrNameLst>
                                      </p:cBhvr>
                                      <p:to>
                                        <p:strVal val="visible"/>
                                      </p:to>
                                    </p:set>
                                    <p:animEffect transition="in" filter="fade">
                                      <p:cBhvr>
                                        <p:cTn id="58" dur="500"/>
                                        <p:tgtEl>
                                          <p:spTgt spid="2">
                                            <p:txEl>
                                              <p:pRg st="12" end="1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
                                            <p:txEl>
                                              <p:pRg st="13" end="13"/>
                                            </p:txEl>
                                          </p:spTgt>
                                        </p:tgtEl>
                                        <p:attrNameLst>
                                          <p:attrName>style.visibility</p:attrName>
                                        </p:attrNameLst>
                                      </p:cBhvr>
                                      <p:to>
                                        <p:strVal val="visible"/>
                                      </p:to>
                                    </p:set>
                                    <p:animEffect transition="in" filter="fade">
                                      <p:cBhvr>
                                        <p:cTn id="63"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11"/>
          <p:cNvSpPr txBox="1">
            <a:spLocks/>
          </p:cNvSpPr>
          <p:nvPr/>
        </p:nvSpPr>
        <p:spPr>
          <a:xfrm>
            <a:off x="1585211" y="-136447"/>
            <a:ext cx="5732028" cy="1028700"/>
          </a:xfrm>
          <a:prstGeom prst="rect">
            <a:avLst/>
          </a:prstGeom>
        </p:spPr>
        <p:txBody>
          <a:bodyPr lIns="91425" tIns="91425" rIns="91425" bIns="91425" anchor="ctr" anchorCtr="0">
            <a:noAutofit/>
          </a:bodyPr>
          <a:lstStyle/>
          <a:p>
            <a:pPr lvl="3">
              <a:spcBef>
                <a:spcPts val="600"/>
              </a:spcBef>
            </a:pPr>
            <a:r>
              <a:rPr lang="cs-CZ" sz="1800" b="1" i="1" dirty="0">
                <a:solidFill>
                  <a:schemeClr val="accent3"/>
                </a:solidFill>
                <a:latin typeface="Roboto Slab" panose="020B0604020202020204" charset="0"/>
                <a:ea typeface="Roboto Slab" panose="020B0604020202020204" charset="0"/>
                <a:cs typeface="Nixie One"/>
                <a:sym typeface="Nixie One"/>
              </a:rPr>
              <a:t>HARMONISATION OF INSPECTIONS (CONTROLS)</a:t>
            </a:r>
            <a:endParaRPr lang="en-GB" sz="1800" b="1" i="1" dirty="0">
              <a:solidFill>
                <a:schemeClr val="accent3"/>
              </a:solidFill>
              <a:latin typeface="Roboto Slab" panose="020B0604020202020204" charset="0"/>
              <a:ea typeface="Roboto Slab" panose="020B0604020202020204" charset="0"/>
              <a:cs typeface="Nixie One"/>
              <a:sym typeface="Nixie One"/>
            </a:endParaRPr>
          </a:p>
        </p:txBody>
      </p:sp>
      <p:sp>
        <p:nvSpPr>
          <p:cNvPr id="2" name="TextovéPole 1"/>
          <p:cNvSpPr txBox="1"/>
          <p:nvPr/>
        </p:nvSpPr>
        <p:spPr>
          <a:xfrm>
            <a:off x="753032" y="513500"/>
            <a:ext cx="8135471" cy="4370427"/>
          </a:xfrm>
          <a:prstGeom prst="rect">
            <a:avLst/>
          </a:prstGeom>
          <a:noFill/>
        </p:spPr>
        <p:txBody>
          <a:bodyPr wrap="square" rtlCol="0">
            <a:spAutoFit/>
          </a:bodyPr>
          <a:lstStyle/>
          <a:p>
            <a:r>
              <a:rPr lang="cs-CZ" b="1" dirty="0">
                <a:solidFill>
                  <a:schemeClr val="accent6"/>
                </a:solidFill>
                <a:latin typeface="Roboto Slab" charset="0"/>
                <a:ea typeface="Roboto Slab" charset="0"/>
              </a:rPr>
              <a:t>1) </a:t>
            </a:r>
            <a:r>
              <a:rPr lang="cs-CZ" b="1" dirty="0" err="1">
                <a:solidFill>
                  <a:schemeClr val="accent6"/>
                </a:solidFill>
                <a:latin typeface="Roboto Slab" charset="0"/>
                <a:ea typeface="Roboto Slab" charset="0"/>
              </a:rPr>
              <a:t>Inspections</a:t>
            </a:r>
            <a:r>
              <a:rPr lang="cs-CZ" b="1" dirty="0">
                <a:solidFill>
                  <a:schemeClr val="accent6"/>
                </a:solidFill>
                <a:latin typeface="Roboto Slab" charset="0"/>
                <a:ea typeface="Roboto Slab" charset="0"/>
              </a:rPr>
              <a:t> by </a:t>
            </a:r>
            <a:r>
              <a:rPr lang="cs-CZ" b="1" dirty="0" err="1">
                <a:solidFill>
                  <a:schemeClr val="accent6"/>
                </a:solidFill>
                <a:latin typeface="Roboto Slab" charset="0"/>
                <a:ea typeface="Roboto Slab" charset="0"/>
              </a:rPr>
              <a:t>the</a:t>
            </a:r>
            <a:r>
              <a:rPr lang="cs-CZ" b="1" dirty="0">
                <a:solidFill>
                  <a:schemeClr val="accent6"/>
                </a:solidFill>
                <a:latin typeface="Roboto Slab" charset="0"/>
                <a:ea typeface="Roboto Slab" charset="0"/>
              </a:rPr>
              <a:t> </a:t>
            </a:r>
            <a:r>
              <a:rPr lang="cs-CZ" b="1" dirty="0" err="1">
                <a:solidFill>
                  <a:schemeClr val="accent6"/>
                </a:solidFill>
                <a:latin typeface="Roboto Slab" charset="0"/>
                <a:ea typeface="Roboto Slab" charset="0"/>
              </a:rPr>
              <a:t>national</a:t>
            </a:r>
            <a:r>
              <a:rPr lang="cs-CZ" b="1" dirty="0">
                <a:solidFill>
                  <a:schemeClr val="accent6"/>
                </a:solidFill>
                <a:latin typeface="Roboto Slab" charset="0"/>
                <a:ea typeface="Roboto Slab" charset="0"/>
              </a:rPr>
              <a:t> </a:t>
            </a:r>
            <a:r>
              <a:rPr lang="cs-CZ" b="1" dirty="0" err="1">
                <a:solidFill>
                  <a:schemeClr val="accent6"/>
                </a:solidFill>
                <a:latin typeface="Roboto Slab" charset="0"/>
                <a:ea typeface="Roboto Slab" charset="0"/>
              </a:rPr>
              <a:t>authorities</a:t>
            </a:r>
            <a:endParaRPr lang="cs-CZ" b="1" dirty="0">
              <a:solidFill>
                <a:schemeClr val="accent6"/>
              </a:solidFill>
              <a:latin typeface="Roboto Slab" charset="0"/>
              <a:ea typeface="Roboto Slab" charset="0"/>
            </a:endParaRPr>
          </a:p>
          <a:p>
            <a:endParaRPr lang="cs-CZ" sz="1000" b="1" dirty="0">
              <a:solidFill>
                <a:schemeClr val="accent6"/>
              </a:solidFill>
              <a:latin typeface="Roboto Slab" charset="0"/>
              <a:ea typeface="Roboto Slab" charset="0"/>
            </a:endParaRPr>
          </a:p>
          <a:p>
            <a:pPr marL="285750" indent="-285750">
              <a:buFont typeface="Arial" pitchFamily="34" charset="0"/>
              <a:buChar char="•"/>
            </a:pPr>
            <a:r>
              <a:rPr lang="cs-CZ" b="1" dirty="0" err="1">
                <a:solidFill>
                  <a:schemeClr val="tx1"/>
                </a:solidFill>
                <a:latin typeface="Roboto Slab" charset="0"/>
                <a:ea typeface="Roboto Slab" charset="0"/>
              </a:rPr>
              <a:t>Comperhensive</a:t>
            </a:r>
            <a:r>
              <a:rPr lang="cs-CZ" b="1" dirty="0">
                <a:solidFill>
                  <a:schemeClr val="tx1"/>
                </a:solidFill>
                <a:latin typeface="Roboto Slab" charset="0"/>
                <a:ea typeface="Roboto Slab" charset="0"/>
              </a:rPr>
              <a:t> </a:t>
            </a:r>
            <a:r>
              <a:rPr lang="cs-CZ" b="1" dirty="0" err="1">
                <a:solidFill>
                  <a:schemeClr val="tx1"/>
                </a:solidFill>
                <a:latin typeface="Roboto Slab" charset="0"/>
                <a:ea typeface="Roboto Slab" charset="0"/>
              </a:rPr>
              <a:t>directive</a:t>
            </a:r>
            <a:r>
              <a:rPr lang="cs-CZ" b="1" dirty="0">
                <a:solidFill>
                  <a:schemeClr val="tx1"/>
                </a:solidFill>
                <a:latin typeface="Roboto Slab" charset="0"/>
                <a:ea typeface="Roboto Slab" charset="0"/>
              </a:rPr>
              <a:t> </a:t>
            </a:r>
            <a:r>
              <a:rPr lang="cs-CZ" b="1" dirty="0" err="1">
                <a:solidFill>
                  <a:schemeClr val="tx1"/>
                </a:solidFill>
                <a:latin typeface="Roboto Slab" charset="0"/>
                <a:ea typeface="Roboto Slab" charset="0"/>
              </a:rPr>
              <a:t>proposed</a:t>
            </a:r>
            <a:r>
              <a:rPr lang="cs-CZ" b="1" dirty="0">
                <a:solidFill>
                  <a:schemeClr val="tx1"/>
                </a:solidFill>
                <a:latin typeface="Roboto Slab" charset="0"/>
                <a:ea typeface="Roboto Slab" charset="0"/>
              </a:rPr>
              <a:t> by </a:t>
            </a:r>
            <a:r>
              <a:rPr lang="cs-CZ" b="1" dirty="0" err="1">
                <a:solidFill>
                  <a:schemeClr val="tx1"/>
                </a:solidFill>
                <a:latin typeface="Roboto Slab" charset="0"/>
                <a:ea typeface="Roboto Slab" charset="0"/>
              </a:rPr>
              <a:t>the</a:t>
            </a:r>
            <a:r>
              <a:rPr lang="cs-CZ" b="1" dirty="0">
                <a:solidFill>
                  <a:schemeClr val="tx1"/>
                </a:solidFill>
                <a:latin typeface="Roboto Slab" charset="0"/>
                <a:ea typeface="Roboto Slab" charset="0"/>
              </a:rPr>
              <a:t> </a:t>
            </a:r>
            <a:r>
              <a:rPr lang="cs-CZ" b="1" dirty="0" err="1">
                <a:solidFill>
                  <a:schemeClr val="tx1"/>
                </a:solidFill>
                <a:latin typeface="Roboto Slab" charset="0"/>
                <a:ea typeface="Roboto Slab" charset="0"/>
              </a:rPr>
              <a:t>Parliament</a:t>
            </a:r>
            <a:r>
              <a:rPr lang="cs-CZ" b="1" dirty="0">
                <a:solidFill>
                  <a:schemeClr val="tx1"/>
                </a:solidFill>
                <a:latin typeface="Roboto Slab" charset="0"/>
                <a:ea typeface="Roboto Slab" charset="0"/>
              </a:rPr>
              <a:t> but </a:t>
            </a:r>
            <a:r>
              <a:rPr lang="cs-CZ" b="1" dirty="0" err="1">
                <a:solidFill>
                  <a:schemeClr val="tx1"/>
                </a:solidFill>
                <a:latin typeface="Roboto Slab" charset="0"/>
                <a:ea typeface="Roboto Slab" charset="0"/>
              </a:rPr>
              <a:t>denied</a:t>
            </a:r>
            <a:r>
              <a:rPr lang="cs-CZ" b="1" dirty="0">
                <a:solidFill>
                  <a:schemeClr val="tx1"/>
                </a:solidFill>
                <a:latin typeface="Roboto Slab" charset="0"/>
                <a:ea typeface="Roboto Slab" charset="0"/>
              </a:rPr>
              <a:t> by </a:t>
            </a:r>
            <a:r>
              <a:rPr lang="cs-CZ" b="1" dirty="0" err="1">
                <a:solidFill>
                  <a:schemeClr val="tx1"/>
                </a:solidFill>
                <a:latin typeface="Roboto Slab" charset="0"/>
                <a:ea typeface="Roboto Slab" charset="0"/>
              </a:rPr>
              <a:t>the</a:t>
            </a:r>
            <a:r>
              <a:rPr lang="cs-CZ" b="1" dirty="0">
                <a:solidFill>
                  <a:schemeClr val="tx1"/>
                </a:solidFill>
                <a:latin typeface="Roboto Slab" charset="0"/>
                <a:ea typeface="Roboto Slab" charset="0"/>
              </a:rPr>
              <a:t> </a:t>
            </a:r>
            <a:r>
              <a:rPr lang="cs-CZ" b="1" dirty="0" err="1">
                <a:solidFill>
                  <a:schemeClr val="tx1"/>
                </a:solidFill>
                <a:latin typeface="Roboto Slab" charset="0"/>
                <a:ea typeface="Roboto Slab" charset="0"/>
              </a:rPr>
              <a:t>Council</a:t>
            </a:r>
            <a:r>
              <a:rPr lang="cs-CZ" b="1" dirty="0">
                <a:solidFill>
                  <a:schemeClr val="tx1"/>
                </a:solidFill>
                <a:latin typeface="Roboto Slab" charset="0"/>
                <a:ea typeface="Roboto Slab" charset="0"/>
              </a:rPr>
              <a:t> and </a:t>
            </a:r>
            <a:r>
              <a:rPr lang="cs-CZ" b="1" dirty="0" err="1">
                <a:solidFill>
                  <a:schemeClr val="tx1"/>
                </a:solidFill>
                <a:latin typeface="Roboto Slab" charset="0"/>
                <a:ea typeface="Roboto Slab" charset="0"/>
              </a:rPr>
              <a:t>the</a:t>
            </a:r>
            <a:r>
              <a:rPr lang="cs-CZ" b="1" dirty="0">
                <a:solidFill>
                  <a:schemeClr val="tx1"/>
                </a:solidFill>
                <a:latin typeface="Roboto Slab" charset="0"/>
                <a:ea typeface="Roboto Slab" charset="0"/>
              </a:rPr>
              <a:t> </a:t>
            </a:r>
            <a:r>
              <a:rPr lang="cs-CZ" b="1" dirty="0" err="1">
                <a:solidFill>
                  <a:schemeClr val="tx1"/>
                </a:solidFill>
                <a:latin typeface="Roboto Slab" charset="0"/>
                <a:ea typeface="Roboto Slab" charset="0"/>
              </a:rPr>
              <a:t>Commission</a:t>
            </a:r>
            <a:endParaRPr lang="cs-CZ" b="1" dirty="0">
              <a:solidFill>
                <a:schemeClr val="tx1"/>
              </a:solidFill>
              <a:latin typeface="Roboto Slab" charset="0"/>
              <a:ea typeface="Roboto Slab" charset="0"/>
            </a:endParaRPr>
          </a:p>
          <a:p>
            <a:pPr marL="285750" indent="-285750">
              <a:buFont typeface="Arial" pitchFamily="34" charset="0"/>
              <a:buChar char="•"/>
            </a:pPr>
            <a:r>
              <a:rPr lang="cs-CZ" b="1" dirty="0" err="1">
                <a:solidFill>
                  <a:schemeClr val="tx1"/>
                </a:solidFill>
                <a:latin typeface="Roboto Slab" charset="0"/>
                <a:ea typeface="Roboto Slab" charset="0"/>
              </a:rPr>
              <a:t>Sophisticated</a:t>
            </a:r>
            <a:r>
              <a:rPr lang="cs-CZ" b="1" dirty="0">
                <a:solidFill>
                  <a:schemeClr val="tx1"/>
                </a:solidFill>
                <a:latin typeface="Roboto Slab" charset="0"/>
                <a:ea typeface="Roboto Slab" charset="0"/>
              </a:rPr>
              <a:t> </a:t>
            </a:r>
            <a:r>
              <a:rPr lang="cs-CZ" b="1" dirty="0" err="1">
                <a:solidFill>
                  <a:schemeClr val="tx1"/>
                </a:solidFill>
                <a:latin typeface="Roboto Slab" charset="0"/>
                <a:ea typeface="Roboto Slab" charset="0"/>
              </a:rPr>
              <a:t>rules</a:t>
            </a:r>
            <a:r>
              <a:rPr lang="cs-CZ" b="1" dirty="0">
                <a:solidFill>
                  <a:schemeClr val="tx1"/>
                </a:solidFill>
                <a:latin typeface="Roboto Slab" charset="0"/>
                <a:ea typeface="Roboto Slab" charset="0"/>
              </a:rPr>
              <a:t> </a:t>
            </a:r>
            <a:r>
              <a:rPr lang="cs-CZ" b="1" dirty="0" err="1">
                <a:solidFill>
                  <a:schemeClr val="tx1"/>
                </a:solidFill>
                <a:latin typeface="Roboto Slab" charset="0"/>
                <a:ea typeface="Roboto Slab" charset="0"/>
              </a:rPr>
              <a:t>concerning</a:t>
            </a:r>
            <a:r>
              <a:rPr lang="cs-CZ" b="1" dirty="0">
                <a:solidFill>
                  <a:schemeClr val="tx1"/>
                </a:solidFill>
                <a:latin typeface="Roboto Slab" charset="0"/>
                <a:ea typeface="Roboto Slab" charset="0"/>
              </a:rPr>
              <a:t> food </a:t>
            </a:r>
            <a:r>
              <a:rPr lang="cs-CZ" b="1" dirty="0" err="1">
                <a:solidFill>
                  <a:schemeClr val="tx1"/>
                </a:solidFill>
                <a:latin typeface="Roboto Slab" charset="0"/>
                <a:ea typeface="Roboto Slab" charset="0"/>
              </a:rPr>
              <a:t>safety</a:t>
            </a:r>
            <a:r>
              <a:rPr lang="cs-CZ" b="1" dirty="0">
                <a:solidFill>
                  <a:schemeClr val="tx1"/>
                </a:solidFill>
                <a:latin typeface="Roboto Slab" charset="0"/>
                <a:ea typeface="Roboto Slab" charset="0"/>
              </a:rPr>
              <a:t> (</a:t>
            </a:r>
            <a:r>
              <a:rPr lang="cs-CZ" b="1" dirty="0" err="1">
                <a:solidFill>
                  <a:schemeClr val="tx1"/>
                </a:solidFill>
                <a:latin typeface="Roboto Slab" charset="0"/>
                <a:ea typeface="Roboto Slab" charset="0"/>
              </a:rPr>
              <a:t>Regulation</a:t>
            </a:r>
            <a:r>
              <a:rPr lang="cs-CZ" b="1" dirty="0">
                <a:solidFill>
                  <a:schemeClr val="tx1"/>
                </a:solidFill>
                <a:latin typeface="Roboto Slab" charset="0"/>
                <a:ea typeface="Roboto Slab" charset="0"/>
              </a:rPr>
              <a:t> 882/2006, </a:t>
            </a:r>
            <a:r>
              <a:rPr lang="cs-CZ" b="1" dirty="0" err="1">
                <a:solidFill>
                  <a:schemeClr val="tx1"/>
                </a:solidFill>
                <a:latin typeface="Roboto Slab" charset="0"/>
                <a:ea typeface="Roboto Slab" charset="0"/>
              </a:rPr>
              <a:t>Directive</a:t>
            </a:r>
            <a:r>
              <a:rPr lang="cs-CZ" b="1" dirty="0">
                <a:solidFill>
                  <a:schemeClr val="tx1"/>
                </a:solidFill>
                <a:latin typeface="Roboto Slab" charset="0"/>
                <a:ea typeface="Roboto Slab" charset="0"/>
              </a:rPr>
              <a:t> 90/425/EEC)</a:t>
            </a:r>
          </a:p>
          <a:p>
            <a:pPr marL="285750" indent="-285750">
              <a:buFont typeface="Arial" pitchFamily="34" charset="0"/>
              <a:buChar char="•"/>
            </a:pPr>
            <a:endParaRPr lang="cs-CZ" b="1" dirty="0">
              <a:solidFill>
                <a:schemeClr val="tx1"/>
              </a:solidFill>
              <a:latin typeface="Roboto Slab" charset="0"/>
              <a:ea typeface="Roboto Slab" charset="0"/>
            </a:endParaRPr>
          </a:p>
          <a:p>
            <a:r>
              <a:rPr lang="cs-CZ" b="1" dirty="0">
                <a:solidFill>
                  <a:schemeClr val="accent6"/>
                </a:solidFill>
                <a:latin typeface="Roboto Slab" charset="0"/>
                <a:ea typeface="Roboto Slab" charset="0"/>
              </a:rPr>
              <a:t>ENVIRONMENTAL LAW:</a:t>
            </a:r>
          </a:p>
          <a:p>
            <a:pPr marL="285750" indent="-285750">
              <a:buFont typeface="Arial" pitchFamily="34" charset="0"/>
              <a:buChar char="•"/>
            </a:pPr>
            <a:r>
              <a:rPr lang="cs-CZ" b="1" dirty="0">
                <a:solidFill>
                  <a:schemeClr val="tx1"/>
                </a:solidFill>
                <a:latin typeface="Roboto Slab" charset="0"/>
                <a:ea typeface="Roboto Slab" charset="0"/>
              </a:rPr>
              <a:t>Art. 20 </a:t>
            </a:r>
            <a:r>
              <a:rPr lang="cs-CZ" b="1" dirty="0" err="1">
                <a:solidFill>
                  <a:schemeClr val="tx1"/>
                </a:solidFill>
                <a:latin typeface="Roboto Slab" charset="0"/>
                <a:ea typeface="Roboto Slab" charset="0"/>
              </a:rPr>
              <a:t>Directive</a:t>
            </a:r>
            <a:r>
              <a:rPr lang="cs-CZ" b="1" dirty="0">
                <a:solidFill>
                  <a:schemeClr val="tx1"/>
                </a:solidFill>
                <a:latin typeface="Roboto Slab" charset="0"/>
                <a:ea typeface="Roboto Slab" charset="0"/>
              </a:rPr>
              <a:t> 2012/18/EU </a:t>
            </a:r>
            <a:r>
              <a:rPr lang="en-US" b="1" dirty="0">
                <a:solidFill>
                  <a:schemeClr val="tx1"/>
                </a:solidFill>
                <a:latin typeface="Roboto Slab" charset="0"/>
                <a:ea typeface="Roboto Slab" charset="0"/>
              </a:rPr>
              <a:t>on the control of major-accident hazards involving dangerous substances</a:t>
            </a:r>
            <a:endParaRPr lang="cs-CZ" b="1" dirty="0">
              <a:solidFill>
                <a:schemeClr val="tx1"/>
              </a:solidFill>
              <a:latin typeface="Roboto Slab" charset="0"/>
              <a:ea typeface="Roboto Slab" charset="0"/>
            </a:endParaRPr>
          </a:p>
          <a:p>
            <a:pPr marL="285750" indent="-285750">
              <a:buFont typeface="Arial" pitchFamily="34" charset="0"/>
              <a:buChar char="•"/>
            </a:pPr>
            <a:r>
              <a:rPr lang="cs-CZ" b="1" dirty="0">
                <a:solidFill>
                  <a:schemeClr val="tx1"/>
                </a:solidFill>
                <a:latin typeface="Roboto Slab" charset="0"/>
                <a:ea typeface="Roboto Slab" charset="0"/>
              </a:rPr>
              <a:t>Art. 23  </a:t>
            </a:r>
            <a:r>
              <a:rPr lang="cs-CZ" b="1" dirty="0" err="1">
                <a:solidFill>
                  <a:schemeClr val="tx1"/>
                </a:solidFill>
                <a:latin typeface="Roboto Slab" charset="0"/>
                <a:ea typeface="Roboto Slab" charset="0"/>
              </a:rPr>
              <a:t>Directive</a:t>
            </a:r>
            <a:r>
              <a:rPr lang="cs-CZ" b="1" dirty="0">
                <a:solidFill>
                  <a:schemeClr val="tx1"/>
                </a:solidFill>
                <a:latin typeface="Roboto Slab" charset="0"/>
                <a:ea typeface="Roboto Slab" charset="0"/>
              </a:rPr>
              <a:t> 2012/19/EU </a:t>
            </a:r>
            <a:r>
              <a:rPr lang="en-US" b="1" dirty="0">
                <a:solidFill>
                  <a:schemeClr val="tx1"/>
                </a:solidFill>
                <a:latin typeface="Roboto Slab" charset="0"/>
                <a:ea typeface="Roboto Slab" charset="0"/>
              </a:rPr>
              <a:t>on waste electrical and electronic equipment (WEEE)</a:t>
            </a:r>
            <a:endParaRPr lang="cs-CZ" b="1" dirty="0">
              <a:solidFill>
                <a:schemeClr val="tx1"/>
              </a:solidFill>
              <a:latin typeface="Roboto Slab" charset="0"/>
              <a:ea typeface="Roboto Slab" charset="0"/>
            </a:endParaRPr>
          </a:p>
          <a:p>
            <a:pPr marL="285750" indent="-285750">
              <a:buFont typeface="Arial" pitchFamily="34" charset="0"/>
              <a:buChar char="•"/>
            </a:pPr>
            <a:r>
              <a:rPr lang="cs-CZ" b="1" dirty="0">
                <a:solidFill>
                  <a:schemeClr val="tx1"/>
                </a:solidFill>
                <a:latin typeface="Roboto Slab" charset="0"/>
                <a:ea typeface="Roboto Slab" charset="0"/>
              </a:rPr>
              <a:t>Art. 23  </a:t>
            </a:r>
            <a:r>
              <a:rPr lang="cs-CZ" b="1" dirty="0" err="1">
                <a:solidFill>
                  <a:schemeClr val="tx1"/>
                </a:solidFill>
                <a:latin typeface="Roboto Slab" charset="0"/>
                <a:ea typeface="Roboto Slab" charset="0"/>
              </a:rPr>
              <a:t>Directive</a:t>
            </a:r>
            <a:r>
              <a:rPr lang="cs-CZ" b="1" dirty="0">
                <a:solidFill>
                  <a:schemeClr val="tx1"/>
                </a:solidFill>
                <a:latin typeface="Roboto Slab" charset="0"/>
                <a:ea typeface="Roboto Slab" charset="0"/>
              </a:rPr>
              <a:t> 2010/75/EU </a:t>
            </a:r>
            <a:r>
              <a:rPr lang="en-US" b="1" dirty="0">
                <a:solidFill>
                  <a:schemeClr val="tx1"/>
                </a:solidFill>
                <a:latin typeface="Roboto Slab" charset="0"/>
                <a:ea typeface="Roboto Slab" charset="0"/>
              </a:rPr>
              <a:t>on industrial emissions (</a:t>
            </a:r>
            <a:r>
              <a:rPr lang="cs-CZ" b="1" dirty="0">
                <a:solidFill>
                  <a:schemeClr val="tx1"/>
                </a:solidFill>
                <a:latin typeface="Roboto Slab" charset="0"/>
                <a:ea typeface="Roboto Slab" charset="0"/>
              </a:rPr>
              <a:t>IED)</a:t>
            </a:r>
          </a:p>
          <a:p>
            <a:pPr marL="285750" indent="-285750">
              <a:buFont typeface="Arial" pitchFamily="34" charset="0"/>
              <a:buChar char="•"/>
            </a:pPr>
            <a:r>
              <a:rPr lang="cs-CZ" b="1" dirty="0">
                <a:solidFill>
                  <a:schemeClr val="tx1"/>
                </a:solidFill>
                <a:latin typeface="Roboto Slab" charset="0"/>
                <a:ea typeface="Roboto Slab" charset="0"/>
              </a:rPr>
              <a:t>Art. 34, 35 </a:t>
            </a:r>
            <a:r>
              <a:rPr lang="cs-CZ" b="1" dirty="0" err="1">
                <a:solidFill>
                  <a:schemeClr val="tx1"/>
                </a:solidFill>
                <a:latin typeface="Roboto Slab" charset="0"/>
                <a:ea typeface="Roboto Slab" charset="0"/>
              </a:rPr>
              <a:t>Directive</a:t>
            </a:r>
            <a:r>
              <a:rPr lang="cs-CZ" b="1" dirty="0">
                <a:solidFill>
                  <a:schemeClr val="tx1"/>
                </a:solidFill>
                <a:latin typeface="Roboto Slab" charset="0"/>
                <a:ea typeface="Roboto Slab" charset="0"/>
              </a:rPr>
              <a:t> 2010/64/EU on </a:t>
            </a:r>
            <a:r>
              <a:rPr lang="en-US" b="1" dirty="0">
                <a:solidFill>
                  <a:schemeClr val="tx1"/>
                </a:solidFill>
                <a:latin typeface="Roboto Slab" charset="0"/>
                <a:ea typeface="Roboto Slab" charset="0"/>
              </a:rPr>
              <a:t>protection of animals used for scientific purposes</a:t>
            </a:r>
            <a:endParaRPr lang="cs-CZ" b="1" dirty="0">
              <a:solidFill>
                <a:schemeClr val="tx1"/>
              </a:solidFill>
              <a:latin typeface="Roboto Slab" charset="0"/>
              <a:ea typeface="Roboto Slab" charset="0"/>
            </a:endParaRPr>
          </a:p>
          <a:p>
            <a:pPr marL="285750" indent="-285750">
              <a:buFont typeface="Arial" pitchFamily="34" charset="0"/>
              <a:buChar char="•"/>
            </a:pPr>
            <a:r>
              <a:rPr lang="cs-CZ" b="1" dirty="0">
                <a:solidFill>
                  <a:schemeClr val="tx1"/>
                </a:solidFill>
                <a:latin typeface="Roboto Slab" charset="0"/>
                <a:ea typeface="Roboto Slab" charset="0"/>
              </a:rPr>
              <a:t>Art. 15 </a:t>
            </a:r>
            <a:r>
              <a:rPr lang="cs-CZ" b="1" dirty="0" err="1">
                <a:solidFill>
                  <a:schemeClr val="tx1"/>
                </a:solidFill>
                <a:latin typeface="Roboto Slab" charset="0"/>
                <a:ea typeface="Roboto Slab" charset="0"/>
              </a:rPr>
              <a:t>Directive</a:t>
            </a:r>
            <a:r>
              <a:rPr lang="cs-CZ" b="1" dirty="0">
                <a:solidFill>
                  <a:schemeClr val="tx1"/>
                </a:solidFill>
                <a:latin typeface="Roboto Slab" charset="0"/>
                <a:ea typeface="Roboto Slab" charset="0"/>
              </a:rPr>
              <a:t> 2009/31/EC </a:t>
            </a:r>
            <a:r>
              <a:rPr lang="en-US" b="1" dirty="0">
                <a:solidFill>
                  <a:schemeClr val="tx1"/>
                </a:solidFill>
                <a:latin typeface="Roboto Slab" charset="0"/>
                <a:ea typeface="Roboto Slab" charset="0"/>
              </a:rPr>
              <a:t>on the geological storage of carbon dioxide</a:t>
            </a:r>
            <a:endParaRPr lang="cs-CZ" b="1" dirty="0">
              <a:solidFill>
                <a:schemeClr val="tx1"/>
              </a:solidFill>
              <a:latin typeface="Roboto Slab" charset="0"/>
              <a:ea typeface="Roboto Slab" charset="0"/>
            </a:endParaRPr>
          </a:p>
          <a:p>
            <a:pPr marL="285750" indent="-285750">
              <a:buFont typeface="Arial" pitchFamily="34" charset="0"/>
              <a:buChar char="•"/>
            </a:pPr>
            <a:r>
              <a:rPr lang="cs-CZ" b="1" dirty="0">
                <a:solidFill>
                  <a:schemeClr val="tx1"/>
                </a:solidFill>
                <a:latin typeface="Roboto Slab" charset="0"/>
                <a:ea typeface="Roboto Slab" charset="0"/>
              </a:rPr>
              <a:t>Art. 28 </a:t>
            </a:r>
            <a:r>
              <a:rPr lang="cs-CZ" b="1" dirty="0" err="1">
                <a:solidFill>
                  <a:schemeClr val="tx1"/>
                </a:solidFill>
                <a:latin typeface="Roboto Slab" charset="0"/>
                <a:ea typeface="Roboto Slab" charset="0"/>
              </a:rPr>
              <a:t>Regulation</a:t>
            </a:r>
            <a:r>
              <a:rPr lang="cs-CZ" b="1" dirty="0">
                <a:solidFill>
                  <a:schemeClr val="tx1"/>
                </a:solidFill>
                <a:latin typeface="Roboto Slab" charset="0"/>
                <a:ea typeface="Roboto Slab" charset="0"/>
              </a:rPr>
              <a:t> 1005/2009 </a:t>
            </a:r>
            <a:r>
              <a:rPr lang="en-US" b="1" dirty="0">
                <a:solidFill>
                  <a:schemeClr val="tx1"/>
                </a:solidFill>
                <a:latin typeface="Roboto Slab" charset="0"/>
                <a:ea typeface="Roboto Slab" charset="0"/>
              </a:rPr>
              <a:t>on substances that deplete the ozone layer</a:t>
            </a:r>
            <a:endParaRPr lang="cs-CZ" b="1" dirty="0">
              <a:solidFill>
                <a:schemeClr val="tx1"/>
              </a:solidFill>
              <a:latin typeface="Roboto Slab" charset="0"/>
              <a:ea typeface="Roboto Slab" charset="0"/>
            </a:endParaRPr>
          </a:p>
          <a:p>
            <a:pPr marL="285750" indent="-285750">
              <a:buFont typeface="Arial" pitchFamily="34" charset="0"/>
              <a:buChar char="•"/>
            </a:pPr>
            <a:endParaRPr lang="cs-CZ" sz="800" b="1" dirty="0">
              <a:solidFill>
                <a:schemeClr val="tx1"/>
              </a:solidFill>
              <a:latin typeface="Roboto Slab" charset="0"/>
              <a:ea typeface="Roboto Slab" charset="0"/>
            </a:endParaRPr>
          </a:p>
          <a:p>
            <a:r>
              <a:rPr lang="cs-CZ" dirty="0" err="1">
                <a:solidFill>
                  <a:schemeClr val="tx1"/>
                </a:solidFill>
                <a:latin typeface="Roboto Slab" charset="0"/>
                <a:ea typeface="Roboto Slab" charset="0"/>
              </a:rPr>
              <a:t>Specific</a:t>
            </a:r>
            <a:r>
              <a:rPr lang="cs-CZ" dirty="0">
                <a:solidFill>
                  <a:schemeClr val="tx1"/>
                </a:solidFill>
                <a:latin typeface="Roboto Slab" charset="0"/>
                <a:ea typeface="Roboto Slab" charset="0"/>
              </a:rPr>
              <a:t> </a:t>
            </a:r>
            <a:r>
              <a:rPr lang="cs-CZ" dirty="0" err="1">
                <a:solidFill>
                  <a:schemeClr val="tx1"/>
                </a:solidFill>
                <a:latin typeface="Roboto Slab" charset="0"/>
                <a:ea typeface="Roboto Slab" charset="0"/>
              </a:rPr>
              <a:t>procedural</a:t>
            </a:r>
            <a:r>
              <a:rPr lang="cs-CZ" dirty="0">
                <a:solidFill>
                  <a:schemeClr val="tx1"/>
                </a:solidFill>
                <a:latin typeface="Roboto Slab" charset="0"/>
                <a:ea typeface="Roboto Slab" charset="0"/>
              </a:rPr>
              <a:t> </a:t>
            </a:r>
            <a:r>
              <a:rPr lang="cs-CZ" dirty="0" err="1">
                <a:solidFill>
                  <a:schemeClr val="tx1"/>
                </a:solidFill>
                <a:latin typeface="Roboto Slab" charset="0"/>
                <a:ea typeface="Roboto Slab" charset="0"/>
              </a:rPr>
              <a:t>requirements</a:t>
            </a:r>
            <a:r>
              <a:rPr lang="cs-CZ" dirty="0">
                <a:solidFill>
                  <a:schemeClr val="tx1"/>
                </a:solidFill>
                <a:latin typeface="Roboto Slab" charset="0"/>
                <a:ea typeface="Roboto Slab" charset="0"/>
              </a:rPr>
              <a:t>:</a:t>
            </a:r>
          </a:p>
          <a:p>
            <a:endParaRPr lang="cs-CZ" sz="400" dirty="0">
              <a:solidFill>
                <a:schemeClr val="tx1"/>
              </a:solidFill>
              <a:latin typeface="Roboto Slab" charset="0"/>
              <a:ea typeface="Roboto Slab" charset="0"/>
            </a:endParaRPr>
          </a:p>
          <a:p>
            <a:r>
              <a:rPr lang="en-US" dirty="0">
                <a:solidFill>
                  <a:schemeClr val="tx1"/>
                </a:solidFill>
                <a:latin typeface="Roboto Slab" charset="0"/>
                <a:ea typeface="Roboto Slab" charset="0"/>
              </a:rPr>
              <a:t>Council Directive 1999/31/EC of 26 April 1999 on the landfill of waste</a:t>
            </a:r>
            <a:r>
              <a:rPr lang="cs-CZ" dirty="0">
                <a:solidFill>
                  <a:schemeClr val="tx1"/>
                </a:solidFill>
                <a:latin typeface="Roboto Slab" charset="0"/>
                <a:ea typeface="Roboto Slab" charset="0"/>
              </a:rPr>
              <a:t> Art. 13(b) </a:t>
            </a:r>
            <a:r>
              <a:rPr lang="en-US" dirty="0">
                <a:solidFill>
                  <a:schemeClr val="tx1"/>
                </a:solidFill>
                <a:latin typeface="Roboto Slab" charset="0"/>
                <a:ea typeface="Roboto Slab" charset="0"/>
              </a:rPr>
              <a:t>a landfill or part of it may only be considered as definitely closed after the competent authority has carried out a final on-site inspection</a:t>
            </a:r>
            <a:r>
              <a:rPr lang="cs-CZ" dirty="0">
                <a:solidFill>
                  <a:schemeClr val="tx1"/>
                </a:solidFill>
                <a:latin typeface="Roboto Slab" charset="0"/>
                <a:ea typeface="Roboto Slab" charset="0"/>
              </a:rPr>
              <a:t>  (</a:t>
            </a:r>
            <a:r>
              <a:rPr lang="cs-CZ" dirty="0" err="1">
                <a:solidFill>
                  <a:schemeClr val="tx1"/>
                </a:solidFill>
                <a:latin typeface="Roboto Slab" charset="0"/>
                <a:ea typeface="Roboto Slab" charset="0"/>
              </a:rPr>
              <a:t>see</a:t>
            </a:r>
            <a:r>
              <a:rPr lang="cs-CZ" dirty="0">
                <a:solidFill>
                  <a:schemeClr val="tx1"/>
                </a:solidFill>
                <a:latin typeface="Roboto Slab" charset="0"/>
                <a:ea typeface="Roboto Slab" charset="0"/>
              </a:rPr>
              <a:t> C-498/17 – </a:t>
            </a:r>
            <a:r>
              <a:rPr lang="cs-CZ" i="1" dirty="0">
                <a:solidFill>
                  <a:schemeClr val="tx1"/>
                </a:solidFill>
                <a:latin typeface="Roboto Slab" charset="0"/>
                <a:ea typeface="Roboto Slab" charset="0"/>
              </a:rPr>
              <a:t>Ital</a:t>
            </a:r>
            <a:r>
              <a:rPr lang="cs-CZ" dirty="0">
                <a:solidFill>
                  <a:schemeClr val="tx1"/>
                </a:solidFill>
                <a:latin typeface="Roboto Slab" charset="0"/>
                <a:ea typeface="Roboto Slab" charset="0"/>
              </a:rPr>
              <a:t>y, C‑626/16 - </a:t>
            </a:r>
            <a:r>
              <a:rPr lang="cs-CZ" i="1" dirty="0">
                <a:solidFill>
                  <a:schemeClr val="tx1"/>
                </a:solidFill>
                <a:latin typeface="Roboto Slab" charset="0"/>
                <a:ea typeface="Roboto Slab" charset="0"/>
              </a:rPr>
              <a:t>Slovakia</a:t>
            </a:r>
            <a:r>
              <a:rPr lang="cs-CZ" dirty="0">
                <a:solidFill>
                  <a:schemeClr val="tx1"/>
                </a:solidFill>
                <a:latin typeface="Roboto Slab" charset="0"/>
                <a:ea typeface="Roboto Slab" charset="0"/>
              </a:rPr>
              <a:t>)</a:t>
            </a:r>
          </a:p>
          <a:p>
            <a:endParaRPr lang="cs-CZ" b="1" dirty="0">
              <a:solidFill>
                <a:schemeClr val="tx1"/>
              </a:solidFill>
              <a:latin typeface="Roboto Slab" charset="0"/>
              <a:ea typeface="Roboto Slab" charset="0"/>
            </a:endParaRPr>
          </a:p>
        </p:txBody>
      </p:sp>
    </p:spTree>
    <p:extLst>
      <p:ext uri="{BB962C8B-B14F-4D97-AF65-F5344CB8AC3E}">
        <p14:creationId xmlns:p14="http://schemas.microsoft.com/office/powerpoint/2010/main" val="155508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500"/>
                                        <p:tgtEl>
                                          <p:spTgt spid="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fade">
                                      <p:cBhvr>
                                        <p:cTn id="33" dur="500"/>
                                        <p:tgtEl>
                                          <p:spTgt spid="2">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
                                            <p:txEl>
                                              <p:pRg st="7" end="7"/>
                                            </p:txEl>
                                          </p:spTgt>
                                        </p:tgtEl>
                                        <p:attrNameLst>
                                          <p:attrName>style.visibility</p:attrName>
                                        </p:attrNameLst>
                                      </p:cBhvr>
                                      <p:to>
                                        <p:strVal val="visible"/>
                                      </p:to>
                                    </p:set>
                                    <p:animEffect transition="in" filter="fade">
                                      <p:cBhvr>
                                        <p:cTn id="38" dur="500"/>
                                        <p:tgtEl>
                                          <p:spTgt spid="2">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Effect transition="in" filter="fade">
                                      <p:cBhvr>
                                        <p:cTn id="43" dur="500"/>
                                        <p:tgtEl>
                                          <p:spTgt spid="2">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
                                            <p:txEl>
                                              <p:pRg st="9" end="9"/>
                                            </p:txEl>
                                          </p:spTgt>
                                        </p:tgtEl>
                                        <p:attrNameLst>
                                          <p:attrName>style.visibility</p:attrName>
                                        </p:attrNameLst>
                                      </p:cBhvr>
                                      <p:to>
                                        <p:strVal val="visible"/>
                                      </p:to>
                                    </p:set>
                                    <p:animEffect transition="in" filter="fade">
                                      <p:cBhvr>
                                        <p:cTn id="48" dur="500"/>
                                        <p:tgtEl>
                                          <p:spTgt spid="2">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
                                            <p:txEl>
                                              <p:pRg st="10" end="10"/>
                                            </p:txEl>
                                          </p:spTgt>
                                        </p:tgtEl>
                                        <p:attrNameLst>
                                          <p:attrName>style.visibility</p:attrName>
                                        </p:attrNameLst>
                                      </p:cBhvr>
                                      <p:to>
                                        <p:strVal val="visible"/>
                                      </p:to>
                                    </p:set>
                                    <p:animEffect transition="in" filter="fade">
                                      <p:cBhvr>
                                        <p:cTn id="53" dur="500"/>
                                        <p:tgtEl>
                                          <p:spTgt spid="2">
                                            <p:txEl>
                                              <p:pRg st="10" end="1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
                                            <p:txEl>
                                              <p:pRg st="11" end="11"/>
                                            </p:txEl>
                                          </p:spTgt>
                                        </p:tgtEl>
                                        <p:attrNameLst>
                                          <p:attrName>style.visibility</p:attrName>
                                        </p:attrNameLst>
                                      </p:cBhvr>
                                      <p:to>
                                        <p:strVal val="visible"/>
                                      </p:to>
                                    </p:set>
                                    <p:animEffect transition="in" filter="fade">
                                      <p:cBhvr>
                                        <p:cTn id="58" dur="500"/>
                                        <p:tgtEl>
                                          <p:spTgt spid="2">
                                            <p:txEl>
                                              <p:pRg st="11" end="1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
                                            <p:txEl>
                                              <p:pRg st="13" end="13"/>
                                            </p:txEl>
                                          </p:spTgt>
                                        </p:tgtEl>
                                        <p:attrNameLst>
                                          <p:attrName>style.visibility</p:attrName>
                                        </p:attrNameLst>
                                      </p:cBhvr>
                                      <p:to>
                                        <p:strVal val="visible"/>
                                      </p:to>
                                    </p:set>
                                    <p:animEffect transition="in" filter="fade">
                                      <p:cBhvr>
                                        <p:cTn id="63" dur="500"/>
                                        <p:tgtEl>
                                          <p:spTgt spid="2">
                                            <p:txEl>
                                              <p:pRg st="13" end="1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
                                            <p:txEl>
                                              <p:pRg st="15" end="15"/>
                                            </p:txEl>
                                          </p:spTgt>
                                        </p:tgtEl>
                                        <p:attrNameLst>
                                          <p:attrName>style.visibility</p:attrName>
                                        </p:attrNameLst>
                                      </p:cBhvr>
                                      <p:to>
                                        <p:strVal val="visible"/>
                                      </p:to>
                                    </p:set>
                                    <p:animEffect transition="in" filter="fade">
                                      <p:cBhvr>
                                        <p:cTn id="68"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smtClean="0">
                <a:solidFill>
                  <a:schemeClr val="accent1"/>
                </a:solidFill>
                <a:latin typeface="Roboto Slab" panose="020B0604020202020204" charset="0"/>
                <a:ea typeface="Roboto Slab" panose="020B0604020202020204" charset="0"/>
                <a:cs typeface="Nixie One"/>
                <a:sym typeface="Nixie One"/>
              </a:rPr>
              <a:t>Transposition</a:t>
            </a:r>
            <a:r>
              <a:rPr lang="cs-CZ" sz="1800" b="1" dirty="0" smtClean="0">
                <a:solidFill>
                  <a:schemeClr val="accent1"/>
                </a:solidFill>
                <a:latin typeface="Roboto Slab" panose="020B0604020202020204" charset="0"/>
                <a:ea typeface="Roboto Slab" panose="020B0604020202020204" charset="0"/>
                <a:cs typeface="Nixie One"/>
                <a:sym typeface="Nixie One"/>
              </a:rPr>
              <a:t> and </a:t>
            </a:r>
            <a:r>
              <a:rPr lang="cs-CZ" sz="1800" b="1" dirty="0" err="1" smtClean="0">
                <a:solidFill>
                  <a:schemeClr val="accent1"/>
                </a:solidFill>
                <a:latin typeface="Roboto Slab" panose="020B0604020202020204" charset="0"/>
                <a:ea typeface="Roboto Slab" panose="020B0604020202020204" charset="0"/>
                <a:cs typeface="Nixie One"/>
                <a:sym typeface="Nixie One"/>
              </a:rPr>
              <a:t>implementation</a:t>
            </a:r>
            <a:endParaRPr lang="cs-CZ" sz="1800" b="1" dirty="0" smtClean="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smtClean="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4" name="TextovéPole 3"/>
          <p:cNvSpPr txBox="1"/>
          <p:nvPr/>
        </p:nvSpPr>
        <p:spPr>
          <a:xfrm>
            <a:off x="459717" y="1095536"/>
            <a:ext cx="8407557" cy="3046988"/>
          </a:xfrm>
          <a:prstGeom prst="rect">
            <a:avLst/>
          </a:prstGeom>
          <a:noFill/>
        </p:spPr>
        <p:txBody>
          <a:bodyPr wrap="square" rtlCol="0">
            <a:spAutoFit/>
          </a:bodyPr>
          <a:lstStyle/>
          <a:p>
            <a:pPr marL="457200" indent="-457200">
              <a:buFont typeface="Arial" pitchFamily="34" charset="0"/>
              <a:buChar char="•"/>
            </a:pPr>
            <a:r>
              <a:rPr lang="cs-CZ" sz="2400" dirty="0" smtClean="0">
                <a:latin typeface="Roboto Slab" panose="020B0604020202020204" charset="0"/>
                <a:ea typeface="Roboto Slab" panose="020B0604020202020204" charset="0"/>
              </a:rPr>
              <a:t>T</a:t>
            </a:r>
            <a:r>
              <a:rPr lang="en-US" sz="2400" dirty="0" smtClean="0">
                <a:latin typeface="Roboto Slab" panose="020B0604020202020204" charset="0"/>
                <a:ea typeface="Roboto Slab" panose="020B0604020202020204" charset="0"/>
              </a:rPr>
              <a:t>he  </a:t>
            </a:r>
            <a:r>
              <a:rPr lang="en-US" sz="2400" dirty="0">
                <a:latin typeface="Roboto Slab" panose="020B0604020202020204" charset="0"/>
                <a:ea typeface="Roboto Slab" panose="020B0604020202020204" charset="0"/>
              </a:rPr>
              <a:t>adequacy  of  enforcement  still  remains  a  major  </a:t>
            </a:r>
            <a:r>
              <a:rPr lang="en-US" sz="2400" dirty="0" smtClean="0">
                <a:latin typeface="Roboto Slab" panose="020B0604020202020204" charset="0"/>
                <a:ea typeface="Roboto Slab" panose="020B0604020202020204" charset="0"/>
              </a:rPr>
              <a:t>issue</a:t>
            </a:r>
            <a:endParaRPr lang="cs-CZ" sz="2400" dirty="0" smtClean="0">
              <a:latin typeface="Roboto Slab" panose="020B0604020202020204" charset="0"/>
              <a:ea typeface="Roboto Slab" panose="020B0604020202020204" charset="0"/>
            </a:endParaRPr>
          </a:p>
          <a:p>
            <a:pPr marL="457200" indent="-457200">
              <a:buFont typeface="Arial" pitchFamily="34" charset="0"/>
              <a:buChar char="•"/>
            </a:pPr>
            <a:r>
              <a:rPr lang="cs-CZ" sz="2400" b="1" dirty="0" smtClean="0">
                <a:solidFill>
                  <a:schemeClr val="accent3"/>
                </a:solidFill>
                <a:latin typeface="Roboto Slab" panose="020B0604020202020204" charset="0"/>
                <a:ea typeface="Roboto Slab" panose="020B0604020202020204" charset="0"/>
              </a:rPr>
              <a:t>T</a:t>
            </a:r>
            <a:r>
              <a:rPr lang="en-US" sz="2400" b="1" dirty="0" smtClean="0">
                <a:solidFill>
                  <a:schemeClr val="accent3"/>
                </a:solidFill>
                <a:latin typeface="Roboto Slab" panose="020B0604020202020204" charset="0"/>
                <a:ea typeface="Roboto Slab" panose="020B0604020202020204" charset="0"/>
              </a:rPr>
              <a:t>he </a:t>
            </a:r>
            <a:r>
              <a:rPr lang="en-US" sz="2400" b="1" dirty="0">
                <a:solidFill>
                  <a:schemeClr val="accent3"/>
                </a:solidFill>
                <a:latin typeface="Roboto Slab" panose="020B0604020202020204" charset="0"/>
                <a:ea typeface="Roboto Slab" panose="020B0604020202020204" charset="0"/>
              </a:rPr>
              <a:t>European Commission only exercises a relatively </a:t>
            </a:r>
            <a:r>
              <a:rPr lang="en-US" sz="2400" b="1" dirty="0" smtClean="0">
                <a:solidFill>
                  <a:schemeClr val="accent3"/>
                </a:solidFill>
                <a:latin typeface="Roboto Slab" panose="020B0604020202020204" charset="0"/>
                <a:ea typeface="Roboto Slab" panose="020B0604020202020204" charset="0"/>
              </a:rPr>
              <a:t>marginal </a:t>
            </a:r>
            <a:r>
              <a:rPr lang="en-US" sz="2400" b="1" dirty="0">
                <a:solidFill>
                  <a:schemeClr val="accent3"/>
                </a:solidFill>
                <a:latin typeface="Roboto Slab" panose="020B0604020202020204" charset="0"/>
                <a:ea typeface="Roboto Slab" panose="020B0604020202020204" charset="0"/>
              </a:rPr>
              <a:t>control over the proper implementation of EU secondary </a:t>
            </a:r>
            <a:r>
              <a:rPr lang="en-US" sz="2400" b="1" dirty="0" smtClean="0">
                <a:solidFill>
                  <a:schemeClr val="accent3"/>
                </a:solidFill>
                <a:latin typeface="Roboto Slab" panose="020B0604020202020204" charset="0"/>
                <a:ea typeface="Roboto Slab" panose="020B0604020202020204" charset="0"/>
              </a:rPr>
              <a:t>law</a:t>
            </a:r>
            <a:endParaRPr lang="cs-CZ" sz="2400" b="1" dirty="0">
              <a:solidFill>
                <a:schemeClr val="accent3"/>
              </a:solidFill>
              <a:latin typeface="Roboto Slab" panose="020B0604020202020204" charset="0"/>
              <a:ea typeface="Roboto Slab" panose="020B0604020202020204" charset="0"/>
            </a:endParaRPr>
          </a:p>
          <a:p>
            <a:pPr marL="457200" indent="-457200">
              <a:buFont typeface="Arial" pitchFamily="34" charset="0"/>
              <a:buChar char="•"/>
            </a:pPr>
            <a:r>
              <a:rPr lang="cs-CZ" sz="2400" dirty="0" err="1">
                <a:latin typeface="Roboto Slab" panose="020B0604020202020204" charset="0"/>
                <a:ea typeface="Roboto Slab" panose="020B0604020202020204" charset="0"/>
              </a:rPr>
              <a:t>a</a:t>
            </a:r>
            <a:r>
              <a:rPr lang="cs-CZ" sz="2400" dirty="0" err="1" smtClean="0">
                <a:latin typeface="Roboto Slab" panose="020B0604020202020204" charset="0"/>
                <a:ea typeface="Roboto Slab" panose="020B0604020202020204" charset="0"/>
              </a:rPr>
              <a:t>dditional</a:t>
            </a:r>
            <a:r>
              <a:rPr lang="cs-CZ" sz="2400" dirty="0" smtClean="0">
                <a:latin typeface="Roboto Slab" panose="020B0604020202020204" charset="0"/>
                <a:ea typeface="Roboto Slab" panose="020B0604020202020204" charset="0"/>
              </a:rPr>
              <a:t> </a:t>
            </a:r>
            <a:r>
              <a:rPr lang="cs-CZ" sz="2400" dirty="0" err="1" smtClean="0">
                <a:latin typeface="Roboto Slab" panose="020B0604020202020204" charset="0"/>
                <a:ea typeface="Roboto Slab" panose="020B0604020202020204" charset="0"/>
              </a:rPr>
              <a:t>control</a:t>
            </a:r>
            <a:r>
              <a:rPr lang="cs-CZ" sz="2400" dirty="0" smtClean="0">
                <a:latin typeface="Roboto Slab" panose="020B0604020202020204" charset="0"/>
                <a:ea typeface="Roboto Slab" panose="020B0604020202020204" charset="0"/>
              </a:rPr>
              <a:t> </a:t>
            </a:r>
            <a:r>
              <a:rPr lang="cs-CZ" sz="2400" dirty="0" err="1" smtClean="0">
                <a:latin typeface="Roboto Slab" panose="020B0604020202020204" charset="0"/>
                <a:ea typeface="Roboto Slab" panose="020B0604020202020204" charset="0"/>
              </a:rPr>
              <a:t>over</a:t>
            </a:r>
            <a:r>
              <a:rPr lang="cs-CZ" sz="2400" dirty="0" smtClean="0">
                <a:latin typeface="Roboto Slab" panose="020B0604020202020204" charset="0"/>
                <a:ea typeface="Roboto Slab" panose="020B0604020202020204" charset="0"/>
              </a:rPr>
              <a:t> </a:t>
            </a:r>
            <a:r>
              <a:rPr lang="cs-CZ" sz="2400" dirty="0" err="1" smtClean="0">
                <a:latin typeface="Roboto Slab" panose="020B0604020202020204" charset="0"/>
                <a:ea typeface="Roboto Slab" panose="020B0604020202020204" charset="0"/>
              </a:rPr>
              <a:t>financing</a:t>
            </a:r>
            <a:r>
              <a:rPr lang="cs-CZ" sz="2400" dirty="0" smtClean="0">
                <a:latin typeface="Roboto Slab" panose="020B0604020202020204" charset="0"/>
                <a:ea typeface="Roboto Slab" panose="020B0604020202020204" charset="0"/>
              </a:rPr>
              <a:t> </a:t>
            </a:r>
            <a:r>
              <a:rPr lang="cs-CZ" sz="2400" dirty="0" err="1" smtClean="0">
                <a:latin typeface="Roboto Slab" panose="020B0604020202020204" charset="0"/>
                <a:ea typeface="Roboto Slab" panose="020B0604020202020204" charset="0"/>
              </a:rPr>
              <a:t>from</a:t>
            </a:r>
            <a:r>
              <a:rPr lang="cs-CZ" sz="2400" dirty="0" smtClean="0">
                <a:latin typeface="Roboto Slab" panose="020B0604020202020204" charset="0"/>
                <a:ea typeface="Roboto Slab" panose="020B0604020202020204" charset="0"/>
              </a:rPr>
              <a:t> EU </a:t>
            </a:r>
            <a:r>
              <a:rPr lang="cs-CZ" sz="2400" dirty="0" err="1" smtClean="0">
                <a:latin typeface="Roboto Slab" panose="020B0604020202020204" charset="0"/>
                <a:ea typeface="Roboto Slab" panose="020B0604020202020204" charset="0"/>
              </a:rPr>
              <a:t>funds</a:t>
            </a:r>
            <a:endParaRPr lang="cs-CZ" sz="2400" dirty="0" smtClean="0">
              <a:latin typeface="Roboto Slab" panose="020B0604020202020204" charset="0"/>
              <a:ea typeface="Roboto Slab" panose="020B0604020202020204" charset="0"/>
            </a:endParaRPr>
          </a:p>
          <a:p>
            <a:pPr marL="457200" indent="-457200">
              <a:buFont typeface="Arial" pitchFamily="34" charset="0"/>
              <a:buChar char="•"/>
            </a:pPr>
            <a:r>
              <a:rPr lang="cs-CZ" sz="2400" b="1" dirty="0" err="1" smtClean="0">
                <a:latin typeface="Roboto Slab" panose="020B0604020202020204" charset="0"/>
                <a:ea typeface="Roboto Slab" panose="020B0604020202020204" charset="0"/>
              </a:rPr>
              <a:t>Important</a:t>
            </a:r>
            <a:r>
              <a:rPr lang="en-US" sz="2400" b="1" dirty="0" smtClean="0">
                <a:latin typeface="Roboto Slab" panose="020B0604020202020204" charset="0"/>
                <a:ea typeface="Roboto Slab" panose="020B0604020202020204" charset="0"/>
              </a:rPr>
              <a:t> </a:t>
            </a:r>
            <a:r>
              <a:rPr lang="en-US" sz="2400" b="1" dirty="0">
                <a:latin typeface="Roboto Slab" panose="020B0604020202020204" charset="0"/>
                <a:ea typeface="Roboto Slab" panose="020B0604020202020204" charset="0"/>
              </a:rPr>
              <a:t>role of national courts and the role of CJEU.</a:t>
            </a:r>
            <a:endParaRPr lang="cs-CZ" sz="2400" dirty="0">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6207232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CONTROL EXCERCISED BY THE COMMISSION </a:t>
            </a:r>
          </a:p>
          <a:p>
            <a:pPr lvl="0">
              <a:spcBef>
                <a:spcPts val="600"/>
              </a:spcBef>
            </a:pPr>
            <a:endParaRPr lang="cs-CZ" sz="1800" b="1" dirty="0" smtClean="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smtClean="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4" name="TextovéPole 3"/>
          <p:cNvSpPr txBox="1"/>
          <p:nvPr/>
        </p:nvSpPr>
        <p:spPr>
          <a:xfrm>
            <a:off x="459717" y="983569"/>
            <a:ext cx="8407557" cy="3170099"/>
          </a:xfrm>
          <a:prstGeom prst="rect">
            <a:avLst/>
          </a:prstGeom>
          <a:noFill/>
        </p:spPr>
        <p:txBody>
          <a:bodyPr wrap="square" rtlCol="0">
            <a:spAutoFit/>
          </a:bodyPr>
          <a:lstStyle/>
          <a:p>
            <a:pPr marL="457200" indent="-457200">
              <a:buFont typeface="Arial" pitchFamily="34" charset="0"/>
              <a:buChar char="•"/>
            </a:pPr>
            <a:r>
              <a:rPr lang="en-US" sz="2000" b="1" dirty="0">
                <a:solidFill>
                  <a:schemeClr val="accent3"/>
                </a:solidFill>
                <a:latin typeface="Roboto Slab" panose="020B0604020202020204" charset="0"/>
                <a:ea typeface="Roboto Slab" panose="020B0604020202020204" charset="0"/>
              </a:rPr>
              <a:t>Non-communication</a:t>
            </a:r>
          </a:p>
          <a:p>
            <a:pPr marL="457200" indent="-457200">
              <a:buFont typeface="Arial" pitchFamily="34" charset="0"/>
              <a:buChar char="•"/>
            </a:pPr>
            <a:r>
              <a:rPr lang="en-US" sz="2000" b="1" dirty="0">
                <a:solidFill>
                  <a:schemeClr val="accent4"/>
                </a:solidFill>
                <a:latin typeface="Roboto Slab" panose="020B0604020202020204" charset="0"/>
                <a:ea typeface="Roboto Slab" panose="020B0604020202020204" charset="0"/>
              </a:rPr>
              <a:t>Non-conformity</a:t>
            </a:r>
            <a:r>
              <a:rPr lang="en-US" sz="2000" dirty="0">
                <a:latin typeface="Roboto Slab" panose="020B0604020202020204" charset="0"/>
                <a:ea typeface="Roboto Slab" panose="020B0604020202020204" charset="0"/>
              </a:rPr>
              <a:t> (non-transposition:  delayed,  incorrect)</a:t>
            </a:r>
          </a:p>
          <a:p>
            <a:pPr marL="457200" indent="-457200">
              <a:buFont typeface="Arial" pitchFamily="34" charset="0"/>
              <a:buChar char="•"/>
            </a:pPr>
            <a:r>
              <a:rPr lang="en-US" sz="2000" b="1" dirty="0">
                <a:solidFill>
                  <a:schemeClr val="accent5"/>
                </a:solidFill>
                <a:latin typeface="Roboto Slab" panose="020B0604020202020204" charset="0"/>
                <a:ea typeface="Roboto Slab" panose="020B0604020202020204" charset="0"/>
              </a:rPr>
              <a:t>Bad application </a:t>
            </a:r>
            <a:r>
              <a:rPr lang="en-US" sz="2000" dirty="0">
                <a:latin typeface="Roboto Slab" panose="020B0604020202020204" charset="0"/>
                <a:ea typeface="Roboto Slab" panose="020B0604020202020204" charset="0"/>
              </a:rPr>
              <a:t>(non-enforcement:  no  monitoring,  no  sanctions, non-application)</a:t>
            </a:r>
          </a:p>
          <a:p>
            <a:pPr marL="457200" indent="-457200">
              <a:buFont typeface="Arial" pitchFamily="34" charset="0"/>
              <a:buChar char="•"/>
            </a:pPr>
            <a:endParaRPr lang="en-US" sz="2000" dirty="0">
              <a:latin typeface="Roboto Slab" panose="020B0604020202020204" charset="0"/>
              <a:ea typeface="Roboto Slab" panose="020B0604020202020204" charset="0"/>
            </a:endParaRPr>
          </a:p>
          <a:p>
            <a:pPr marL="457200" indent="-457200">
              <a:buFont typeface="Arial" pitchFamily="34" charset="0"/>
              <a:buChar char="•"/>
            </a:pPr>
            <a:r>
              <a:rPr lang="en-US" sz="2000" dirty="0">
                <a:latin typeface="Roboto Slab" panose="020B0604020202020204" charset="0"/>
                <a:ea typeface="Roboto Slab" panose="020B0604020202020204" charset="0"/>
              </a:rPr>
              <a:t>Commission gets information from reports, petitions, complaints, press, previous proceedings</a:t>
            </a:r>
          </a:p>
          <a:p>
            <a:pPr marL="457200" indent="-457200">
              <a:buFont typeface="Arial" pitchFamily="34" charset="0"/>
              <a:buChar char="•"/>
            </a:pPr>
            <a:r>
              <a:rPr lang="en-US" sz="2000" b="1" dirty="0">
                <a:solidFill>
                  <a:schemeClr val="accent4"/>
                </a:solidFill>
                <a:latin typeface="Roboto Slab" panose="020B0604020202020204" charset="0"/>
                <a:ea typeface="Roboto Slab" panose="020B0604020202020204" charset="0"/>
              </a:rPr>
              <a:t>EU Pilot</a:t>
            </a:r>
            <a:r>
              <a:rPr lang="en-US" sz="2000" dirty="0">
                <a:latin typeface="Roboto Slab" panose="020B0604020202020204" charset="0"/>
                <a:ea typeface="Roboto Slab" panose="020B0604020202020204" charset="0"/>
              </a:rPr>
              <a:t>: scheme designed to resolve compliance problems without having to resort to infringement proceedings</a:t>
            </a:r>
          </a:p>
          <a:p>
            <a:pPr marL="457200" indent="-457200">
              <a:buFont typeface="Arial" pitchFamily="34" charset="0"/>
              <a:buChar char="•"/>
            </a:pPr>
            <a:r>
              <a:rPr lang="en-US" sz="2000" b="1" dirty="0">
                <a:solidFill>
                  <a:schemeClr val="accent6"/>
                </a:solidFill>
                <a:latin typeface="Roboto Slab" panose="020B0604020202020204" charset="0"/>
                <a:ea typeface="Roboto Slab" panose="020B0604020202020204" charset="0"/>
              </a:rPr>
              <a:t>Only a few cases end up before the CJEU</a:t>
            </a:r>
            <a:r>
              <a:rPr lang="en-US" sz="2000" dirty="0">
                <a:latin typeface="Roboto Slab" panose="020B0604020202020204" charset="0"/>
                <a:ea typeface="Roboto Slab" panose="020B0604020202020204" charset="0"/>
              </a:rPr>
              <a:t>.</a:t>
            </a:r>
          </a:p>
        </p:txBody>
      </p:sp>
    </p:spTree>
    <p:extLst>
      <p:ext uri="{BB962C8B-B14F-4D97-AF65-F5344CB8AC3E}">
        <p14:creationId xmlns:p14="http://schemas.microsoft.com/office/powerpoint/2010/main" val="1422048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smtClean="0">
                <a:solidFill>
                  <a:schemeClr val="accent1"/>
                </a:solidFill>
                <a:latin typeface="Roboto Slab" panose="020B0604020202020204" charset="0"/>
                <a:ea typeface="Roboto Slab" panose="020B0604020202020204" charset="0"/>
                <a:cs typeface="Nixie One"/>
                <a:sym typeface="Nixie One"/>
              </a:rPr>
              <a:t>Transposition</a:t>
            </a:r>
            <a:r>
              <a:rPr lang="cs-CZ" sz="1800" b="1" dirty="0" smtClean="0">
                <a:solidFill>
                  <a:schemeClr val="accent1"/>
                </a:solidFill>
                <a:latin typeface="Roboto Slab" panose="020B0604020202020204" charset="0"/>
                <a:ea typeface="Roboto Slab" panose="020B0604020202020204" charset="0"/>
                <a:cs typeface="Nixie One"/>
                <a:sym typeface="Nixie One"/>
              </a:rPr>
              <a:t> and </a:t>
            </a:r>
            <a:r>
              <a:rPr lang="cs-CZ" sz="1800" b="1" dirty="0" err="1" smtClean="0">
                <a:solidFill>
                  <a:schemeClr val="accent1"/>
                </a:solidFill>
                <a:latin typeface="Roboto Slab" panose="020B0604020202020204" charset="0"/>
                <a:ea typeface="Roboto Slab" panose="020B0604020202020204" charset="0"/>
                <a:cs typeface="Nixie One"/>
                <a:sym typeface="Nixie One"/>
              </a:rPr>
              <a:t>implementation</a:t>
            </a:r>
            <a:endParaRPr lang="cs-CZ" sz="1800" b="1" dirty="0" smtClean="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smtClean="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4" name="TextovéPole 3"/>
          <p:cNvSpPr txBox="1"/>
          <p:nvPr/>
        </p:nvSpPr>
        <p:spPr>
          <a:xfrm>
            <a:off x="629272" y="927939"/>
            <a:ext cx="8238002" cy="3354765"/>
          </a:xfrm>
          <a:prstGeom prst="rect">
            <a:avLst/>
          </a:prstGeom>
          <a:noFill/>
        </p:spPr>
        <p:txBody>
          <a:bodyPr wrap="square" rtlCol="0">
            <a:spAutoFit/>
          </a:bodyPr>
          <a:lstStyle/>
          <a:p>
            <a:r>
              <a:rPr lang="en-US" sz="1800" b="1" dirty="0">
                <a:latin typeface="Roboto Slab" panose="020B0604020202020204" charset="0"/>
                <a:ea typeface="Roboto Slab" panose="020B0604020202020204" charset="0"/>
              </a:rPr>
              <a:t>C-126/96 (</a:t>
            </a:r>
            <a:r>
              <a:rPr lang="en-US" sz="1800" b="1" i="1" dirty="0">
                <a:latin typeface="Roboto Slab" panose="020B0604020202020204" charset="0"/>
                <a:ea typeface="Roboto Slab" panose="020B0604020202020204" charset="0"/>
              </a:rPr>
              <a:t>Inter-</a:t>
            </a:r>
            <a:r>
              <a:rPr lang="en-US" sz="1800" b="1" i="1" dirty="0" err="1">
                <a:latin typeface="Roboto Slab" panose="020B0604020202020204" charset="0"/>
                <a:ea typeface="Roboto Slab" panose="020B0604020202020204" charset="0"/>
              </a:rPr>
              <a:t>Environnement</a:t>
            </a:r>
            <a:r>
              <a:rPr lang="en-US" sz="1800" b="1" i="1" dirty="0">
                <a:latin typeface="Roboto Slab" panose="020B0604020202020204" charset="0"/>
                <a:ea typeface="Roboto Slab" panose="020B0604020202020204" charset="0"/>
              </a:rPr>
              <a:t> </a:t>
            </a:r>
            <a:r>
              <a:rPr lang="en-US" sz="1800" b="1" i="1" dirty="0" err="1" smtClean="0">
                <a:latin typeface="Roboto Slab" panose="020B0604020202020204" charset="0"/>
                <a:ea typeface="Roboto Slab" panose="020B0604020202020204" charset="0"/>
              </a:rPr>
              <a:t>Wallonie</a:t>
            </a:r>
            <a:r>
              <a:rPr lang="en-US" sz="1800" b="1" dirty="0" smtClean="0">
                <a:latin typeface="Roboto Slab" panose="020B0604020202020204" charset="0"/>
                <a:ea typeface="Roboto Slab" panose="020B0604020202020204" charset="0"/>
              </a:rPr>
              <a:t>)</a:t>
            </a:r>
            <a:endParaRPr lang="cs-CZ" sz="1800" b="1" dirty="0" smtClean="0">
              <a:latin typeface="Roboto Slab" panose="020B0604020202020204" charset="0"/>
              <a:ea typeface="Roboto Slab" panose="020B0604020202020204" charset="0"/>
            </a:endParaRPr>
          </a:p>
          <a:p>
            <a:endParaRPr lang="cs-CZ" sz="1800" b="1" dirty="0" smtClean="0">
              <a:latin typeface="Roboto Slab" panose="020B0604020202020204" charset="0"/>
              <a:ea typeface="Roboto Slab" panose="020B0604020202020204" charset="0"/>
            </a:endParaRPr>
          </a:p>
          <a:p>
            <a:pPr marL="285750" indent="-285750">
              <a:buFont typeface="Arial" panose="020B0604020202020204" pitchFamily="34" charset="0"/>
              <a:buChar char="•"/>
            </a:pPr>
            <a:r>
              <a:rPr lang="cs-CZ" sz="1800" dirty="0" smtClean="0">
                <a:latin typeface="Roboto Slab" panose="020B0604020202020204" charset="0"/>
                <a:ea typeface="Roboto Slab" panose="020B0604020202020204" charset="0"/>
              </a:rPr>
              <a:t>T</a:t>
            </a:r>
            <a:r>
              <a:rPr lang="en-US" sz="1800" dirty="0" smtClean="0">
                <a:latin typeface="Roboto Slab" panose="020B0604020202020204" charset="0"/>
                <a:ea typeface="Roboto Slab" panose="020B0604020202020204" charset="0"/>
              </a:rPr>
              <a:t>he </a:t>
            </a:r>
            <a:r>
              <a:rPr lang="en-US" sz="1800" dirty="0">
                <a:latin typeface="Roboto Slab" panose="020B0604020202020204" charset="0"/>
                <a:ea typeface="Roboto Slab" panose="020B0604020202020204" charset="0"/>
              </a:rPr>
              <a:t>Belgian </a:t>
            </a:r>
            <a:r>
              <a:rPr lang="en-US" sz="1800" dirty="0" err="1">
                <a:latin typeface="Roboto Slab" panose="020B0604020202020204" charset="0"/>
                <a:ea typeface="Roboto Slab" panose="020B0604020202020204" charset="0"/>
              </a:rPr>
              <a:t>Conseil</a:t>
            </a:r>
            <a:r>
              <a:rPr lang="en-US" sz="1800" dirty="0">
                <a:latin typeface="Roboto Slab" panose="020B0604020202020204" charset="0"/>
                <a:ea typeface="Roboto Slab" panose="020B0604020202020204" charset="0"/>
              </a:rPr>
              <a:t> </a:t>
            </a:r>
            <a:r>
              <a:rPr lang="en-US" sz="1800" dirty="0" err="1">
                <a:latin typeface="Roboto Slab" panose="020B0604020202020204" charset="0"/>
                <a:ea typeface="Roboto Slab" panose="020B0604020202020204" charset="0"/>
              </a:rPr>
              <a:t>d'État</a:t>
            </a:r>
            <a:r>
              <a:rPr lang="en-US" sz="1800" dirty="0">
                <a:latin typeface="Roboto Slab" panose="020B0604020202020204" charset="0"/>
                <a:ea typeface="Roboto Slab" panose="020B0604020202020204" charset="0"/>
              </a:rPr>
              <a:t> referred to the Court for a preliminary ruling</a:t>
            </a:r>
          </a:p>
          <a:p>
            <a:pPr marL="285750" indent="-285750">
              <a:buFont typeface="Arial" panose="020B0604020202020204" pitchFamily="34" charset="0"/>
              <a:buChar char="•"/>
            </a:pPr>
            <a:r>
              <a:rPr lang="en-US" sz="1800" dirty="0">
                <a:latin typeface="Roboto Slab" panose="020B0604020202020204" charset="0"/>
                <a:ea typeface="Roboto Slab" panose="020B0604020202020204" charset="0"/>
              </a:rPr>
              <a:t>Proceedings brought by an NGO for annulment of the Order of the Walloon Regional Executive on toxic or hazardous waste</a:t>
            </a:r>
          </a:p>
          <a:p>
            <a:pPr marL="285750" indent="-285750">
              <a:buFont typeface="Arial" panose="020B0604020202020204" pitchFamily="34" charset="0"/>
              <a:buChar char="•"/>
            </a:pPr>
            <a:r>
              <a:rPr lang="en-US" sz="1800" dirty="0">
                <a:latin typeface="Roboto Slab" panose="020B0604020202020204" charset="0"/>
                <a:ea typeface="Roboto Slab" panose="020B0604020202020204" charset="0"/>
              </a:rPr>
              <a:t>Part of the Order infringes (?) the EU directives as it excludes from the permit system the operations of setting up and running an installation intended specifically for the collection, pre-treatment, disposal or recovery of toxic or dangerous waste, where that installation forms an integral part of an industrial production process.</a:t>
            </a:r>
          </a:p>
          <a:p>
            <a:endParaRPr lang="en-US" sz="1800" b="1" dirty="0">
              <a:latin typeface="Roboto Slab" panose="020B0604020202020204" charset="0"/>
              <a:ea typeface="Roboto Slab" panose="020B0604020202020204" charset="0"/>
            </a:endParaRPr>
          </a:p>
          <a:p>
            <a:endParaRPr lang="cs-CZ" b="1" dirty="0"/>
          </a:p>
        </p:txBody>
      </p:sp>
    </p:spTree>
    <p:extLst>
      <p:ext uri="{BB962C8B-B14F-4D97-AF65-F5344CB8AC3E}">
        <p14:creationId xmlns:p14="http://schemas.microsoft.com/office/powerpoint/2010/main" val="4864514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smtClean="0">
                <a:solidFill>
                  <a:schemeClr val="accent1"/>
                </a:solidFill>
                <a:latin typeface="Roboto Slab" panose="020B0604020202020204" charset="0"/>
                <a:ea typeface="Roboto Slab" panose="020B0604020202020204" charset="0"/>
                <a:cs typeface="Nixie One"/>
                <a:sym typeface="Nixie One"/>
              </a:rPr>
              <a:t>Transposition</a:t>
            </a:r>
            <a:r>
              <a:rPr lang="cs-CZ" sz="1800" b="1" dirty="0" smtClean="0">
                <a:solidFill>
                  <a:schemeClr val="accent1"/>
                </a:solidFill>
                <a:latin typeface="Roboto Slab" panose="020B0604020202020204" charset="0"/>
                <a:ea typeface="Roboto Slab" panose="020B0604020202020204" charset="0"/>
                <a:cs typeface="Nixie One"/>
                <a:sym typeface="Nixie One"/>
              </a:rPr>
              <a:t> and </a:t>
            </a:r>
            <a:r>
              <a:rPr lang="cs-CZ" sz="1800" b="1" dirty="0" err="1" smtClean="0">
                <a:solidFill>
                  <a:schemeClr val="accent1"/>
                </a:solidFill>
                <a:latin typeface="Roboto Slab" panose="020B0604020202020204" charset="0"/>
                <a:ea typeface="Roboto Slab" panose="020B0604020202020204" charset="0"/>
                <a:cs typeface="Nixie One"/>
                <a:sym typeface="Nixie One"/>
              </a:rPr>
              <a:t>implementation</a:t>
            </a:r>
            <a:endParaRPr lang="cs-CZ" sz="1800" b="1" dirty="0" smtClean="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smtClean="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4" name="TextovéPole 3"/>
          <p:cNvSpPr txBox="1"/>
          <p:nvPr/>
        </p:nvSpPr>
        <p:spPr>
          <a:xfrm>
            <a:off x="629272" y="648020"/>
            <a:ext cx="8238002" cy="4801314"/>
          </a:xfrm>
          <a:prstGeom prst="rect">
            <a:avLst/>
          </a:prstGeom>
          <a:noFill/>
        </p:spPr>
        <p:txBody>
          <a:bodyPr wrap="square" rtlCol="0">
            <a:spAutoFit/>
          </a:bodyPr>
          <a:lstStyle/>
          <a:p>
            <a:r>
              <a:rPr lang="cs-CZ" sz="2000" b="1" dirty="0">
                <a:latin typeface="Roboto Slab" panose="020B0604020202020204" charset="0"/>
                <a:ea typeface="Roboto Slab" panose="020B0604020202020204" charset="0"/>
              </a:rPr>
              <a:t>D</a:t>
            </a:r>
            <a:r>
              <a:rPr lang="en-US" sz="2000" b="1" dirty="0" err="1">
                <a:latin typeface="Roboto Slab" panose="020B0604020202020204" charset="0"/>
                <a:ea typeface="Roboto Slab" panose="020B0604020202020204" charset="0"/>
              </a:rPr>
              <a:t>uring</a:t>
            </a:r>
            <a:r>
              <a:rPr lang="en-US" sz="2000" b="1" dirty="0">
                <a:latin typeface="Roboto Slab" panose="020B0604020202020204" charset="0"/>
                <a:ea typeface="Roboto Slab" panose="020B0604020202020204" charset="0"/>
              </a:rPr>
              <a:t> the period laid for </a:t>
            </a:r>
            <a:r>
              <a:rPr lang="en-US" sz="2000" b="1" dirty="0" err="1">
                <a:latin typeface="Roboto Slab" panose="020B0604020202020204" charset="0"/>
                <a:ea typeface="Roboto Slab" panose="020B0604020202020204" charset="0"/>
              </a:rPr>
              <a:t>implementatio</a:t>
            </a:r>
            <a:r>
              <a:rPr lang="cs-CZ" sz="2000" b="1" dirty="0">
                <a:latin typeface="Roboto Slab" panose="020B0604020202020204" charset="0"/>
                <a:ea typeface="Roboto Slab" panose="020B0604020202020204" charset="0"/>
              </a:rPr>
              <a:t>n? C-129/96</a:t>
            </a:r>
          </a:p>
          <a:p>
            <a:endParaRPr lang="cs-CZ" sz="2000" b="1" dirty="0">
              <a:latin typeface="Roboto Slab" panose="020B0604020202020204" charset="0"/>
              <a:ea typeface="Roboto Slab" panose="020B0604020202020204" charset="0"/>
            </a:endParaRPr>
          </a:p>
          <a:p>
            <a:pPr marL="285750" indent="-285750" algn="just">
              <a:buFont typeface="Arial" panose="020B0604020202020204" pitchFamily="34" charset="0"/>
              <a:buChar char="•"/>
            </a:pPr>
            <a:r>
              <a:rPr lang="en-US" sz="1800" i="1" dirty="0">
                <a:latin typeface="Roboto Slab" panose="020B0604020202020204" charset="0"/>
                <a:ea typeface="Roboto Slab" panose="020B0604020202020204" charset="0"/>
              </a:rPr>
              <a:t>Since the purpose of such a period is, in particular, to give Member States the</a:t>
            </a:r>
            <a:r>
              <a:rPr lang="cs-CZ" sz="1800" i="1" dirty="0">
                <a:latin typeface="Roboto Slab" panose="020B0604020202020204" charset="0"/>
                <a:ea typeface="Roboto Slab" panose="020B0604020202020204" charset="0"/>
              </a:rPr>
              <a:t> </a:t>
            </a:r>
            <a:r>
              <a:rPr lang="en-US" sz="1800" i="1" dirty="0">
                <a:latin typeface="Roboto Slab" panose="020B0604020202020204" charset="0"/>
                <a:ea typeface="Roboto Slab" panose="020B0604020202020204" charset="0"/>
              </a:rPr>
              <a:t>necessary time to adopt transposition measures, </a:t>
            </a:r>
            <a:r>
              <a:rPr lang="en-US" sz="1800" b="1" i="1" dirty="0">
                <a:solidFill>
                  <a:schemeClr val="accent4"/>
                </a:solidFill>
                <a:latin typeface="Roboto Slab" panose="020B0604020202020204" charset="0"/>
                <a:ea typeface="Roboto Slab" panose="020B0604020202020204" charset="0"/>
              </a:rPr>
              <a:t>they cannot be faulted for not</a:t>
            </a:r>
            <a:r>
              <a:rPr lang="cs-CZ" sz="1800" b="1" i="1" dirty="0">
                <a:solidFill>
                  <a:schemeClr val="accent4"/>
                </a:solidFill>
                <a:latin typeface="Roboto Slab" panose="020B0604020202020204" charset="0"/>
                <a:ea typeface="Roboto Slab" panose="020B0604020202020204" charset="0"/>
              </a:rPr>
              <a:t> </a:t>
            </a:r>
            <a:r>
              <a:rPr lang="en-US" sz="1800" b="1" i="1" dirty="0">
                <a:solidFill>
                  <a:schemeClr val="accent4"/>
                </a:solidFill>
                <a:latin typeface="Roboto Slab" panose="020B0604020202020204" charset="0"/>
                <a:ea typeface="Roboto Slab" panose="020B0604020202020204" charset="0"/>
              </a:rPr>
              <a:t>having transposed the directive</a:t>
            </a:r>
            <a:r>
              <a:rPr lang="en-US" sz="1800" b="1" i="1" dirty="0">
                <a:solidFill>
                  <a:schemeClr val="tx2">
                    <a:lumMod val="60000"/>
                    <a:lumOff val="40000"/>
                  </a:schemeClr>
                </a:solidFill>
                <a:latin typeface="Roboto Slab" panose="020B0604020202020204" charset="0"/>
                <a:ea typeface="Roboto Slab" panose="020B0604020202020204" charset="0"/>
              </a:rPr>
              <a:t> </a:t>
            </a:r>
            <a:r>
              <a:rPr lang="en-US" sz="1800" i="1" dirty="0">
                <a:latin typeface="Roboto Slab" panose="020B0604020202020204" charset="0"/>
                <a:ea typeface="Roboto Slab" panose="020B0604020202020204" charset="0"/>
              </a:rPr>
              <a:t>into their internal legal order before expiry of that</a:t>
            </a:r>
            <a:r>
              <a:rPr lang="cs-CZ" sz="1800" i="1" dirty="0">
                <a:latin typeface="Roboto Slab" panose="020B0604020202020204" charset="0"/>
                <a:ea typeface="Roboto Slab" panose="020B0604020202020204" charset="0"/>
              </a:rPr>
              <a:t> </a:t>
            </a:r>
            <a:r>
              <a:rPr lang="en-US" sz="1800" i="1" dirty="0">
                <a:latin typeface="Roboto Slab" panose="020B0604020202020204" charset="0"/>
                <a:ea typeface="Roboto Slab" panose="020B0604020202020204" charset="0"/>
              </a:rPr>
              <a:t>period.</a:t>
            </a:r>
          </a:p>
          <a:p>
            <a:pPr marL="285750" indent="-285750" algn="just">
              <a:buFont typeface="Arial" panose="020B0604020202020204" pitchFamily="34" charset="0"/>
              <a:buChar char="•"/>
            </a:pPr>
            <a:r>
              <a:rPr lang="en-US" sz="1800" i="1" dirty="0">
                <a:latin typeface="Roboto Slab" panose="020B0604020202020204" charset="0"/>
                <a:ea typeface="Roboto Slab" panose="020B0604020202020204" charset="0"/>
              </a:rPr>
              <a:t>Nevertheless, it is during the transposition period that the Member States </a:t>
            </a:r>
            <a:r>
              <a:rPr lang="en-US" sz="1800" b="1" i="1" dirty="0">
                <a:solidFill>
                  <a:schemeClr val="accent4"/>
                </a:solidFill>
                <a:latin typeface="Roboto Slab" panose="020B0604020202020204" charset="0"/>
                <a:ea typeface="Roboto Slab" panose="020B0604020202020204" charset="0"/>
              </a:rPr>
              <a:t>must</a:t>
            </a:r>
            <a:r>
              <a:rPr lang="cs-CZ" sz="1800" b="1" i="1" dirty="0">
                <a:solidFill>
                  <a:schemeClr val="accent4"/>
                </a:solidFill>
                <a:latin typeface="Roboto Slab" panose="020B0604020202020204" charset="0"/>
                <a:ea typeface="Roboto Slab" panose="020B0604020202020204" charset="0"/>
              </a:rPr>
              <a:t> </a:t>
            </a:r>
            <a:r>
              <a:rPr lang="en-US" sz="1800" b="1" i="1" dirty="0">
                <a:solidFill>
                  <a:schemeClr val="accent4"/>
                </a:solidFill>
                <a:latin typeface="Roboto Slab" panose="020B0604020202020204" charset="0"/>
                <a:ea typeface="Roboto Slab" panose="020B0604020202020204" charset="0"/>
              </a:rPr>
              <a:t>take the measures necessary to ensure</a:t>
            </a:r>
            <a:r>
              <a:rPr lang="en-US" sz="1800" i="1" dirty="0">
                <a:solidFill>
                  <a:schemeClr val="accent4"/>
                </a:solidFill>
                <a:latin typeface="Roboto Slab" panose="020B0604020202020204" charset="0"/>
                <a:ea typeface="Roboto Slab" panose="020B0604020202020204" charset="0"/>
              </a:rPr>
              <a:t> </a:t>
            </a:r>
            <a:r>
              <a:rPr lang="en-US" sz="1800" i="1" dirty="0">
                <a:latin typeface="Roboto Slab" panose="020B0604020202020204" charset="0"/>
                <a:ea typeface="Roboto Slab" panose="020B0604020202020204" charset="0"/>
              </a:rPr>
              <a:t>that the result prescribed by the directive</a:t>
            </a:r>
            <a:r>
              <a:rPr lang="cs-CZ" sz="1800" i="1" dirty="0">
                <a:latin typeface="Roboto Slab" panose="020B0604020202020204" charset="0"/>
                <a:ea typeface="Roboto Slab" panose="020B0604020202020204" charset="0"/>
              </a:rPr>
              <a:t> </a:t>
            </a:r>
            <a:r>
              <a:rPr lang="en-US" sz="1800" i="1" dirty="0">
                <a:latin typeface="Roboto Slab" panose="020B0604020202020204" charset="0"/>
                <a:ea typeface="Roboto Slab" panose="020B0604020202020204" charset="0"/>
              </a:rPr>
              <a:t>is achieved at the end of that period.</a:t>
            </a:r>
          </a:p>
          <a:p>
            <a:pPr marL="285750" indent="-285750" algn="just">
              <a:buFont typeface="Arial" panose="020B0604020202020204" pitchFamily="34" charset="0"/>
              <a:buChar char="•"/>
            </a:pPr>
            <a:r>
              <a:rPr lang="en-US" sz="1800" i="1" dirty="0">
                <a:latin typeface="Roboto Slab" panose="020B0604020202020204" charset="0"/>
                <a:ea typeface="Roboto Slab" panose="020B0604020202020204" charset="0"/>
              </a:rPr>
              <a:t>Although the Member States are not obliged to adopt those measures before the</a:t>
            </a:r>
            <a:r>
              <a:rPr lang="cs-CZ" sz="1800" i="1" dirty="0">
                <a:latin typeface="Roboto Slab" panose="020B0604020202020204" charset="0"/>
                <a:ea typeface="Roboto Slab" panose="020B0604020202020204" charset="0"/>
              </a:rPr>
              <a:t> </a:t>
            </a:r>
            <a:r>
              <a:rPr lang="en-US" sz="1800" i="1" dirty="0">
                <a:latin typeface="Roboto Slab" panose="020B0604020202020204" charset="0"/>
                <a:ea typeface="Roboto Slab" panose="020B0604020202020204" charset="0"/>
              </a:rPr>
              <a:t>end of the period prescribed for transposition, it follows from the second paragraph</a:t>
            </a:r>
            <a:r>
              <a:rPr lang="cs-CZ" sz="1800" i="1" dirty="0">
                <a:latin typeface="Roboto Slab" panose="020B0604020202020204" charset="0"/>
                <a:ea typeface="Roboto Slab" panose="020B0604020202020204" charset="0"/>
              </a:rPr>
              <a:t> </a:t>
            </a:r>
            <a:r>
              <a:rPr lang="en-US" sz="1800" i="1" dirty="0">
                <a:latin typeface="Roboto Slab" panose="020B0604020202020204" charset="0"/>
                <a:ea typeface="Roboto Slab" panose="020B0604020202020204" charset="0"/>
              </a:rPr>
              <a:t>of Article 5 in conjunction with the third paragraph of Article 189 of the Treaty</a:t>
            </a:r>
            <a:r>
              <a:rPr lang="cs-CZ" sz="1800" i="1" dirty="0">
                <a:latin typeface="Roboto Slab" panose="020B0604020202020204" charset="0"/>
                <a:ea typeface="Roboto Slab" panose="020B0604020202020204" charset="0"/>
              </a:rPr>
              <a:t> </a:t>
            </a:r>
            <a:r>
              <a:rPr lang="en-US" sz="1800" i="1" dirty="0">
                <a:latin typeface="Roboto Slab" panose="020B0604020202020204" charset="0"/>
                <a:ea typeface="Roboto Slab" panose="020B0604020202020204" charset="0"/>
              </a:rPr>
              <a:t>and from the directive itself that </a:t>
            </a:r>
            <a:r>
              <a:rPr lang="en-US" sz="1800" b="1" i="1" dirty="0">
                <a:solidFill>
                  <a:schemeClr val="accent4"/>
                </a:solidFill>
                <a:latin typeface="Roboto Slab" panose="020B0604020202020204" charset="0"/>
                <a:ea typeface="Roboto Slab" panose="020B0604020202020204" charset="0"/>
              </a:rPr>
              <a:t>during that period they must refrain from taking</a:t>
            </a:r>
            <a:r>
              <a:rPr lang="cs-CZ" sz="1800" b="1" i="1" dirty="0">
                <a:solidFill>
                  <a:schemeClr val="accent4"/>
                </a:solidFill>
                <a:latin typeface="Roboto Slab" panose="020B0604020202020204" charset="0"/>
                <a:ea typeface="Roboto Slab" panose="020B0604020202020204" charset="0"/>
              </a:rPr>
              <a:t> </a:t>
            </a:r>
            <a:r>
              <a:rPr lang="en-US" sz="1800" b="1" i="1" dirty="0">
                <a:solidFill>
                  <a:schemeClr val="accent4"/>
                </a:solidFill>
                <a:latin typeface="Roboto Slab" panose="020B0604020202020204" charset="0"/>
                <a:ea typeface="Roboto Slab" panose="020B0604020202020204" charset="0"/>
              </a:rPr>
              <a:t>any measures liable seriously to compromise the result prescribed</a:t>
            </a:r>
            <a:r>
              <a:rPr lang="en-US" sz="1800" i="1" dirty="0">
                <a:solidFill>
                  <a:schemeClr val="accent4"/>
                </a:solidFill>
                <a:latin typeface="Roboto Slab" panose="020B0604020202020204" charset="0"/>
                <a:ea typeface="Roboto Slab" panose="020B0604020202020204" charset="0"/>
              </a:rPr>
              <a:t>.</a:t>
            </a:r>
            <a:endParaRPr lang="cs-CZ" sz="1800" i="1" dirty="0">
              <a:solidFill>
                <a:schemeClr val="accent4"/>
              </a:solidFill>
              <a:latin typeface="Roboto Slab" panose="020B0604020202020204" charset="0"/>
              <a:ea typeface="Roboto Slab" panose="020B0604020202020204" charset="0"/>
            </a:endParaRPr>
          </a:p>
          <a:p>
            <a:endParaRPr lang="en-US" sz="1800" b="1" dirty="0">
              <a:latin typeface="Roboto Slab" panose="020B0604020202020204" charset="0"/>
              <a:ea typeface="Roboto Slab" panose="020B0604020202020204" charset="0"/>
            </a:endParaRPr>
          </a:p>
          <a:p>
            <a:endParaRPr lang="cs-CZ" b="1" dirty="0"/>
          </a:p>
        </p:txBody>
      </p:sp>
    </p:spTree>
    <p:extLst>
      <p:ext uri="{BB962C8B-B14F-4D97-AF65-F5344CB8AC3E}">
        <p14:creationId xmlns:p14="http://schemas.microsoft.com/office/powerpoint/2010/main" val="4269439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a:solidFill>
                  <a:schemeClr val="accent1"/>
                </a:solidFill>
                <a:latin typeface="Roboto Slab" panose="020B0604020202020204" charset="0"/>
                <a:ea typeface="Roboto Slab" panose="020B0604020202020204" charset="0"/>
                <a:cs typeface="Nixie One"/>
                <a:sym typeface="Nixie One"/>
              </a:rPr>
              <a:t>Last </a:t>
            </a:r>
            <a:r>
              <a:rPr lang="cs-CZ" sz="1800" b="1" dirty="0" err="1">
                <a:solidFill>
                  <a:schemeClr val="accent1"/>
                </a:solidFill>
                <a:latin typeface="Roboto Slab" panose="020B0604020202020204" charset="0"/>
                <a:ea typeface="Roboto Slab" panose="020B0604020202020204" charset="0"/>
                <a:cs typeface="Nixie One"/>
                <a:sym typeface="Nixie One"/>
              </a:rPr>
              <a:t>lecture</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summary</a:t>
            </a: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en-US" sz="2000" dirty="0">
                <a:solidFill>
                  <a:schemeClr val="tx1"/>
                </a:solidFill>
                <a:latin typeface="Roboto Slab" panose="020B0604020202020204" charset="0"/>
                <a:ea typeface="Roboto Slab" panose="020B0604020202020204" charset="0"/>
                <a:cs typeface="Nixie One"/>
                <a:sym typeface="Nixie One"/>
              </a:rPr>
              <a:t>Protection of the environment </a:t>
            </a:r>
            <a:r>
              <a:rPr lang="en-US" sz="2000" i="1" dirty="0">
                <a:solidFill>
                  <a:schemeClr val="tx1"/>
                </a:solidFill>
                <a:latin typeface="Roboto Slab" panose="020B0604020202020204" charset="0"/>
                <a:ea typeface="Roboto Slab" panose="020B0604020202020204" charset="0"/>
                <a:cs typeface="Nixie One"/>
                <a:sym typeface="Nixie One"/>
              </a:rPr>
              <a:t>is </a:t>
            </a:r>
            <a:r>
              <a:rPr lang="en-US" sz="2000" b="1" i="1" dirty="0">
                <a:solidFill>
                  <a:schemeClr val="tx1"/>
                </a:solidFill>
                <a:latin typeface="Roboto Slab" panose="020B0604020202020204" charset="0"/>
                <a:ea typeface="Roboto Slab" panose="020B0604020202020204" charset="0"/>
                <a:cs typeface="Nixie One"/>
                <a:sym typeface="Nixie One"/>
              </a:rPr>
              <a:t>"one of the Community's essential objectives"</a:t>
            </a:r>
            <a:r>
              <a:rPr lang="en-US" sz="2000" b="1" dirty="0">
                <a:solidFill>
                  <a:schemeClr val="tx1"/>
                </a:solidFill>
                <a:latin typeface="Roboto Slab" panose="020B0604020202020204" charset="0"/>
                <a:ea typeface="Roboto Slab" panose="020B0604020202020204" charset="0"/>
                <a:cs typeface="Nixie One"/>
                <a:sym typeface="Nixie One"/>
              </a:rPr>
              <a:t> </a:t>
            </a:r>
            <a:r>
              <a:rPr lang="en-US" sz="2000" dirty="0">
                <a:solidFill>
                  <a:schemeClr val="tx1"/>
                </a:solidFill>
                <a:latin typeface="Roboto Slab" panose="020B0604020202020204" charset="0"/>
                <a:ea typeface="Roboto Slab" panose="020B0604020202020204" charset="0"/>
                <a:cs typeface="Nixie One"/>
                <a:sym typeface="Nixie One"/>
              </a:rPr>
              <a:t>which may as such justify certain limitations of the principle of the free movement of goods.</a:t>
            </a:r>
          </a:p>
          <a:p>
            <a:pPr marL="285750" lvl="0" indent="-285750">
              <a:spcBef>
                <a:spcPts val="600"/>
              </a:spcBef>
              <a:buFont typeface="Arial" panose="020B0604020202020204" pitchFamily="34" charset="0"/>
              <a:buChar char="•"/>
            </a:pPr>
            <a:r>
              <a:rPr lang="en-US" sz="2000" dirty="0">
                <a:solidFill>
                  <a:schemeClr val="tx1"/>
                </a:solidFill>
                <a:latin typeface="Roboto Slab" panose="020B0604020202020204" charset="0"/>
                <a:ea typeface="Roboto Slab" panose="020B0604020202020204" charset="0"/>
                <a:cs typeface="Nixie One"/>
                <a:sym typeface="Nixie One"/>
              </a:rPr>
              <a:t>Sources: </a:t>
            </a:r>
            <a:r>
              <a:rPr lang="en-US" sz="2000" b="1" dirty="0">
                <a:solidFill>
                  <a:schemeClr val="accent1"/>
                </a:solidFill>
                <a:latin typeface="Roboto Slab" panose="020B0604020202020204" charset="0"/>
                <a:ea typeface="Roboto Slab" panose="020B0604020202020204" charset="0"/>
                <a:cs typeface="Nixie One"/>
                <a:sym typeface="Nixie One"/>
              </a:rPr>
              <a:t>Primary legislation </a:t>
            </a:r>
            <a:r>
              <a:rPr lang="en-US" sz="2000" dirty="0">
                <a:solidFill>
                  <a:schemeClr val="tx1"/>
                </a:solidFill>
                <a:latin typeface="Roboto Slab" panose="020B0604020202020204" charset="0"/>
                <a:ea typeface="Roboto Slab" panose="020B0604020202020204" charset="0"/>
                <a:cs typeface="Nixie One"/>
                <a:sym typeface="Nixie One"/>
              </a:rPr>
              <a:t>– Treaties (TEU, TFEU, Charter) = base for legislation, principles, </a:t>
            </a:r>
            <a:r>
              <a:rPr lang="en-US" sz="2000" b="1" dirty="0">
                <a:solidFill>
                  <a:schemeClr val="accent1"/>
                </a:solidFill>
                <a:latin typeface="Roboto Slab" panose="020B0604020202020204" charset="0"/>
                <a:ea typeface="Roboto Slab" panose="020B0604020202020204" charset="0"/>
                <a:cs typeface="Nixie One"/>
                <a:sym typeface="Nixie One"/>
              </a:rPr>
              <a:t>Secondary legislation </a:t>
            </a:r>
            <a:r>
              <a:rPr lang="en-US" sz="2000" dirty="0">
                <a:solidFill>
                  <a:schemeClr val="tx1"/>
                </a:solidFill>
                <a:latin typeface="Roboto Slab" panose="020B0604020202020204" charset="0"/>
                <a:ea typeface="Roboto Slab" panose="020B0604020202020204" charset="0"/>
                <a:cs typeface="Nixie One"/>
                <a:sym typeface="Nixie One"/>
              </a:rPr>
              <a:t>– regulations, directives, decisions, opinions and recommendations, Conventions and Agreements, Supplementary law</a:t>
            </a: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smtClean="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3081507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smtClean="0">
                <a:solidFill>
                  <a:schemeClr val="accent1"/>
                </a:solidFill>
                <a:latin typeface="Roboto Slab" panose="020B0604020202020204" charset="0"/>
                <a:ea typeface="Roboto Slab" panose="020B0604020202020204" charset="0"/>
                <a:cs typeface="Nixie One"/>
                <a:sym typeface="Nixie One"/>
              </a:rPr>
              <a:t>Transposition</a:t>
            </a:r>
            <a:r>
              <a:rPr lang="cs-CZ" sz="1800" b="1" dirty="0" smtClean="0">
                <a:solidFill>
                  <a:schemeClr val="accent1"/>
                </a:solidFill>
                <a:latin typeface="Roboto Slab" panose="020B0604020202020204" charset="0"/>
                <a:ea typeface="Roboto Slab" panose="020B0604020202020204" charset="0"/>
                <a:cs typeface="Nixie One"/>
                <a:sym typeface="Nixie One"/>
              </a:rPr>
              <a:t> and </a:t>
            </a:r>
            <a:r>
              <a:rPr lang="cs-CZ" sz="1800" b="1" dirty="0" err="1" smtClean="0">
                <a:solidFill>
                  <a:schemeClr val="accent1"/>
                </a:solidFill>
                <a:latin typeface="Roboto Slab" panose="020B0604020202020204" charset="0"/>
                <a:ea typeface="Roboto Slab" panose="020B0604020202020204" charset="0"/>
                <a:cs typeface="Nixie One"/>
                <a:sym typeface="Nixie One"/>
              </a:rPr>
              <a:t>implementation</a:t>
            </a:r>
            <a:endParaRPr lang="cs-CZ" sz="1800" b="1" dirty="0" smtClean="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smtClean="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4" name="TextovéPole 3"/>
          <p:cNvSpPr txBox="1"/>
          <p:nvPr/>
        </p:nvSpPr>
        <p:spPr>
          <a:xfrm>
            <a:off x="629272" y="648020"/>
            <a:ext cx="8238002" cy="4431983"/>
          </a:xfrm>
          <a:prstGeom prst="rect">
            <a:avLst/>
          </a:prstGeom>
          <a:noFill/>
        </p:spPr>
        <p:txBody>
          <a:bodyPr wrap="square" rtlCol="0">
            <a:spAutoFit/>
          </a:bodyPr>
          <a:lstStyle/>
          <a:p>
            <a:r>
              <a:rPr lang="cs-CZ" sz="2000" b="1" dirty="0">
                <a:latin typeface="Roboto Slab" panose="020B0604020202020204" charset="0"/>
                <a:ea typeface="Roboto Slab" panose="020B0604020202020204" charset="0"/>
              </a:rPr>
              <a:t>D</a:t>
            </a:r>
            <a:r>
              <a:rPr lang="en-US" sz="2000" b="1" dirty="0" err="1">
                <a:latin typeface="Roboto Slab" panose="020B0604020202020204" charset="0"/>
                <a:ea typeface="Roboto Slab" panose="020B0604020202020204" charset="0"/>
              </a:rPr>
              <a:t>uring</a:t>
            </a:r>
            <a:r>
              <a:rPr lang="en-US" sz="2000" b="1" dirty="0">
                <a:latin typeface="Roboto Slab" panose="020B0604020202020204" charset="0"/>
                <a:ea typeface="Roboto Slab" panose="020B0604020202020204" charset="0"/>
              </a:rPr>
              <a:t> the period laid for </a:t>
            </a:r>
            <a:r>
              <a:rPr lang="en-US" sz="2000" b="1" dirty="0" err="1">
                <a:latin typeface="Roboto Slab" panose="020B0604020202020204" charset="0"/>
                <a:ea typeface="Roboto Slab" panose="020B0604020202020204" charset="0"/>
              </a:rPr>
              <a:t>implementatio</a:t>
            </a:r>
            <a:r>
              <a:rPr lang="cs-CZ" sz="2000" b="1" dirty="0">
                <a:latin typeface="Roboto Slab" panose="020B0604020202020204" charset="0"/>
                <a:ea typeface="Roboto Slab" panose="020B0604020202020204" charset="0"/>
              </a:rPr>
              <a:t>n? </a:t>
            </a:r>
            <a:r>
              <a:rPr lang="cs-CZ" sz="2000" b="1" dirty="0" smtClean="0">
                <a:latin typeface="Roboto Slab" panose="020B0604020202020204" charset="0"/>
                <a:ea typeface="Roboto Slab" panose="020B0604020202020204" charset="0"/>
              </a:rPr>
              <a:t>C-151/14</a:t>
            </a:r>
            <a:endParaRPr lang="cs-CZ" sz="2000" b="1" dirty="0">
              <a:latin typeface="Roboto Slab" panose="020B0604020202020204" charset="0"/>
              <a:ea typeface="Roboto Slab" panose="020B0604020202020204" charset="0"/>
            </a:endParaRPr>
          </a:p>
          <a:p>
            <a:endParaRPr lang="cs-CZ" sz="2000" b="1" dirty="0">
              <a:latin typeface="Roboto Slab" panose="020B0604020202020204" charset="0"/>
              <a:ea typeface="Roboto Slab" panose="020B0604020202020204" charset="0"/>
            </a:endParaRPr>
          </a:p>
          <a:p>
            <a:r>
              <a:rPr lang="en-US" b="1" dirty="0">
                <a:latin typeface="Roboto Slab" panose="020B0604020202020204" charset="0"/>
                <a:ea typeface="Roboto Slab" panose="020B0604020202020204" charset="0"/>
              </a:rPr>
              <a:t>Article 6(2) and (3) of the Habitats Directive provides:</a:t>
            </a:r>
          </a:p>
          <a:p>
            <a:endParaRPr lang="en-US" dirty="0">
              <a:latin typeface="Roboto Slab" panose="020B0604020202020204" charset="0"/>
              <a:ea typeface="Roboto Slab" panose="020B0604020202020204" charset="0"/>
            </a:endParaRPr>
          </a:p>
          <a:p>
            <a:r>
              <a:rPr lang="en-US" dirty="0">
                <a:latin typeface="Roboto Slab" panose="020B0604020202020204" charset="0"/>
                <a:ea typeface="Roboto Slab" panose="020B0604020202020204" charset="0"/>
              </a:rPr>
              <a:t>2.      Member States shall </a:t>
            </a:r>
            <a:r>
              <a:rPr lang="en-US" b="1" dirty="0">
                <a:solidFill>
                  <a:schemeClr val="accent4"/>
                </a:solidFill>
                <a:latin typeface="Roboto Slab" panose="020B0604020202020204" charset="0"/>
                <a:ea typeface="Roboto Slab" panose="020B0604020202020204" charset="0"/>
              </a:rPr>
              <a:t>take appropriate steps to avoid, in the special areas of conservation, the deterioration of natural habitats and the habitats of species as well as disturbance of the species </a:t>
            </a:r>
            <a:r>
              <a:rPr lang="en-US" dirty="0">
                <a:latin typeface="Roboto Slab" panose="020B0604020202020204" charset="0"/>
                <a:ea typeface="Roboto Slab" panose="020B0604020202020204" charset="0"/>
              </a:rPr>
              <a:t>for which the areas have been designated, in so far as such disturbance could be significant in relation to the objectives of this Directive.</a:t>
            </a:r>
          </a:p>
          <a:p>
            <a:endParaRPr lang="en-US" dirty="0">
              <a:latin typeface="Roboto Slab" panose="020B0604020202020204" charset="0"/>
              <a:ea typeface="Roboto Slab" panose="020B0604020202020204" charset="0"/>
            </a:endParaRPr>
          </a:p>
          <a:p>
            <a:r>
              <a:rPr lang="en-US" dirty="0">
                <a:latin typeface="Roboto Slab" panose="020B0604020202020204" charset="0"/>
                <a:ea typeface="Roboto Slab" panose="020B0604020202020204" charset="0"/>
              </a:rPr>
              <a:t>3.      </a:t>
            </a:r>
            <a:r>
              <a:rPr lang="en-US" b="1" dirty="0">
                <a:solidFill>
                  <a:schemeClr val="accent4"/>
                </a:solidFill>
                <a:latin typeface="Roboto Slab" panose="020B0604020202020204" charset="0"/>
                <a:ea typeface="Roboto Slab" panose="020B0604020202020204" charset="0"/>
              </a:rPr>
              <a:t>Any plan or project </a:t>
            </a:r>
            <a:r>
              <a:rPr lang="en-US" dirty="0">
                <a:latin typeface="Roboto Slab" panose="020B0604020202020204" charset="0"/>
                <a:ea typeface="Roboto Slab" panose="020B0604020202020204" charset="0"/>
              </a:rPr>
              <a:t>not directly connected with or necessary to the management of the site </a:t>
            </a:r>
            <a:r>
              <a:rPr lang="en-US" b="1" dirty="0">
                <a:solidFill>
                  <a:schemeClr val="accent4"/>
                </a:solidFill>
                <a:latin typeface="Roboto Slab" panose="020B0604020202020204" charset="0"/>
                <a:ea typeface="Roboto Slab" panose="020B0604020202020204" charset="0"/>
              </a:rPr>
              <a:t>but likely to have a significant effect thereon</a:t>
            </a:r>
            <a:r>
              <a:rPr lang="en-US" dirty="0">
                <a:latin typeface="Roboto Slab" panose="020B0604020202020204" charset="0"/>
                <a:ea typeface="Roboto Slab" panose="020B0604020202020204" charset="0"/>
              </a:rPr>
              <a:t>, either individually or in combination with other plans or projects, shall be </a:t>
            </a:r>
            <a:r>
              <a:rPr lang="en-US" b="1" dirty="0">
                <a:solidFill>
                  <a:schemeClr val="accent4"/>
                </a:solidFill>
                <a:latin typeface="Roboto Slab" panose="020B0604020202020204" charset="0"/>
                <a:ea typeface="Roboto Slab" panose="020B0604020202020204" charset="0"/>
              </a:rPr>
              <a:t>subject to appropriate assessment </a:t>
            </a:r>
            <a:r>
              <a:rPr lang="en-US" dirty="0">
                <a:latin typeface="Roboto Slab" panose="020B0604020202020204" charset="0"/>
                <a:ea typeface="Roboto Slab" panose="020B0604020202020204" charset="0"/>
              </a:rPr>
              <a:t>of its implications for the site in view of the site’s conservation objectives. In the light of the conclusions of the assessment of the implications for the site and subject to the provisions of paragraph 4, the competent national authorities shall agree to the plan or project only after having ascertained that it will not adversely affect the integrity of the site concerned and, if appropriate, after having obtained the opinion of the general public.</a:t>
            </a:r>
          </a:p>
          <a:p>
            <a:endParaRPr lang="en-US" sz="1800" b="1" dirty="0">
              <a:latin typeface="Roboto Slab" panose="020B0604020202020204" charset="0"/>
              <a:ea typeface="Roboto Slab" panose="020B0604020202020204" charset="0"/>
            </a:endParaRPr>
          </a:p>
          <a:p>
            <a:endParaRPr lang="cs-CZ" b="1" dirty="0"/>
          </a:p>
        </p:txBody>
      </p:sp>
    </p:spTree>
    <p:extLst>
      <p:ext uri="{BB962C8B-B14F-4D97-AF65-F5344CB8AC3E}">
        <p14:creationId xmlns:p14="http://schemas.microsoft.com/office/powerpoint/2010/main" val="25366295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smtClean="0">
                <a:solidFill>
                  <a:schemeClr val="accent1"/>
                </a:solidFill>
                <a:latin typeface="Roboto Slab" panose="020B0604020202020204" charset="0"/>
                <a:ea typeface="Roboto Slab" panose="020B0604020202020204" charset="0"/>
                <a:cs typeface="Nixie One"/>
                <a:sym typeface="Nixie One"/>
              </a:rPr>
              <a:t>Transposition</a:t>
            </a:r>
            <a:r>
              <a:rPr lang="cs-CZ" sz="1800" b="1" dirty="0" smtClean="0">
                <a:solidFill>
                  <a:schemeClr val="accent1"/>
                </a:solidFill>
                <a:latin typeface="Roboto Slab" panose="020B0604020202020204" charset="0"/>
                <a:ea typeface="Roboto Slab" panose="020B0604020202020204" charset="0"/>
                <a:cs typeface="Nixie One"/>
                <a:sym typeface="Nixie One"/>
              </a:rPr>
              <a:t> and </a:t>
            </a:r>
            <a:r>
              <a:rPr lang="cs-CZ" sz="1800" b="1" dirty="0" err="1" smtClean="0">
                <a:solidFill>
                  <a:schemeClr val="accent1"/>
                </a:solidFill>
                <a:latin typeface="Roboto Slab" panose="020B0604020202020204" charset="0"/>
                <a:ea typeface="Roboto Slab" panose="020B0604020202020204" charset="0"/>
                <a:cs typeface="Nixie One"/>
                <a:sym typeface="Nixie One"/>
              </a:rPr>
              <a:t>implementation</a:t>
            </a:r>
            <a:r>
              <a:rPr lang="cs-CZ" sz="1800" b="1" dirty="0" smtClean="0">
                <a:solidFill>
                  <a:schemeClr val="accent1"/>
                </a:solidFill>
                <a:latin typeface="Roboto Slab" panose="020B0604020202020204" charset="0"/>
                <a:ea typeface="Roboto Slab" panose="020B0604020202020204" charset="0"/>
                <a:cs typeface="Nixie One"/>
                <a:sym typeface="Nixie One"/>
              </a:rPr>
              <a:t> (C-141/14)</a:t>
            </a:r>
          </a:p>
          <a:p>
            <a:pPr lvl="0">
              <a:spcBef>
                <a:spcPts val="600"/>
              </a:spcBef>
            </a:pPr>
            <a:endParaRPr lang="cs-CZ" sz="1800" b="1" dirty="0" smtClean="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smtClean="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pic>
        <p:nvPicPr>
          <p:cNvPr id="5" name="Picture 2" descr="Image not f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694" y="1279170"/>
            <a:ext cx="4129340" cy="34447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bulgariatravel.org/data/media/097_001_Duni.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5249" y="1135916"/>
            <a:ext cx="5572025" cy="3731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9115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smtClean="0">
                <a:solidFill>
                  <a:schemeClr val="accent1"/>
                </a:solidFill>
                <a:latin typeface="Roboto Slab" panose="020B0604020202020204" charset="0"/>
                <a:ea typeface="Roboto Slab" panose="020B0604020202020204" charset="0"/>
                <a:cs typeface="Nixie One"/>
                <a:sym typeface="Nixie One"/>
              </a:rPr>
              <a:t>Transposition</a:t>
            </a:r>
            <a:r>
              <a:rPr lang="cs-CZ" sz="1800" b="1" dirty="0" smtClean="0">
                <a:solidFill>
                  <a:schemeClr val="accent1"/>
                </a:solidFill>
                <a:latin typeface="Roboto Slab" panose="020B0604020202020204" charset="0"/>
                <a:ea typeface="Roboto Slab" panose="020B0604020202020204" charset="0"/>
                <a:cs typeface="Nixie One"/>
                <a:sym typeface="Nixie One"/>
              </a:rPr>
              <a:t> and </a:t>
            </a:r>
            <a:r>
              <a:rPr lang="cs-CZ" sz="1800" b="1" dirty="0" err="1" smtClean="0">
                <a:solidFill>
                  <a:schemeClr val="accent1"/>
                </a:solidFill>
                <a:latin typeface="Roboto Slab" panose="020B0604020202020204" charset="0"/>
                <a:ea typeface="Roboto Slab" panose="020B0604020202020204" charset="0"/>
                <a:cs typeface="Nixie One"/>
                <a:sym typeface="Nixie One"/>
              </a:rPr>
              <a:t>implementation</a:t>
            </a:r>
            <a:r>
              <a:rPr lang="cs-CZ" sz="1800" b="1" dirty="0" smtClean="0">
                <a:solidFill>
                  <a:schemeClr val="accent1"/>
                </a:solidFill>
                <a:latin typeface="Roboto Slab" panose="020B0604020202020204" charset="0"/>
                <a:ea typeface="Roboto Slab" panose="020B0604020202020204" charset="0"/>
                <a:cs typeface="Nixie One"/>
                <a:sym typeface="Nixie One"/>
              </a:rPr>
              <a:t> (C-141/14)</a:t>
            </a:r>
          </a:p>
          <a:p>
            <a:pPr lvl="0">
              <a:spcBef>
                <a:spcPts val="600"/>
              </a:spcBef>
            </a:pPr>
            <a:endParaRPr lang="cs-CZ" sz="1800" b="1" dirty="0" smtClean="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smtClean="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7" name="TextovéPole 6"/>
          <p:cNvSpPr txBox="1"/>
          <p:nvPr/>
        </p:nvSpPr>
        <p:spPr>
          <a:xfrm>
            <a:off x="746657" y="841655"/>
            <a:ext cx="8003232" cy="3877985"/>
          </a:xfrm>
          <a:prstGeom prst="rect">
            <a:avLst/>
          </a:prstGeom>
          <a:noFill/>
        </p:spPr>
        <p:txBody>
          <a:bodyPr wrap="square" rtlCol="0">
            <a:spAutoFit/>
          </a:bodyPr>
          <a:lstStyle/>
          <a:p>
            <a:r>
              <a:rPr lang="en-US" sz="1800" i="1" dirty="0" smtClean="0">
                <a:latin typeface="Roboto Slab" panose="020B0604020202020204" charset="0"/>
                <a:ea typeface="Roboto Slab" panose="020B0604020202020204" charset="0"/>
              </a:rPr>
              <a:t>In </a:t>
            </a:r>
            <a:r>
              <a:rPr lang="en-US" sz="1800" i="1" dirty="0">
                <a:latin typeface="Roboto Slab" panose="020B0604020202020204" charset="0"/>
                <a:ea typeface="Roboto Slab" panose="020B0604020202020204" charset="0"/>
              </a:rPr>
              <a:t>that respect, it is clear from the Court’s case-law that Article 6(2) of the Habitats Directive also applies to installations the project for which was approved by the competent authority </a:t>
            </a:r>
            <a:r>
              <a:rPr lang="en-US" sz="2400" b="1" i="1" dirty="0">
                <a:solidFill>
                  <a:schemeClr val="accent3"/>
                </a:solidFill>
                <a:latin typeface="Roboto Slab" panose="020B0604020202020204" charset="0"/>
                <a:ea typeface="Roboto Slab" panose="020B0604020202020204" charset="0"/>
              </a:rPr>
              <a:t>before the protection provided for in that directive became applicable to the protection area </a:t>
            </a:r>
            <a:r>
              <a:rPr lang="en-US" sz="2400" b="1" i="1" dirty="0" smtClean="0">
                <a:solidFill>
                  <a:schemeClr val="accent3"/>
                </a:solidFill>
                <a:latin typeface="Roboto Slab" panose="020B0604020202020204" charset="0"/>
                <a:ea typeface="Roboto Slab" panose="020B0604020202020204" charset="0"/>
              </a:rPr>
              <a:t>concerned</a:t>
            </a:r>
            <a:r>
              <a:rPr lang="cs-CZ" sz="1800" i="1" dirty="0" smtClean="0">
                <a:solidFill>
                  <a:schemeClr val="accent3"/>
                </a:solidFill>
                <a:latin typeface="Roboto Slab" panose="020B0604020202020204" charset="0"/>
                <a:ea typeface="Roboto Slab" panose="020B0604020202020204" charset="0"/>
              </a:rPr>
              <a:t>.</a:t>
            </a:r>
          </a:p>
          <a:p>
            <a:endParaRPr lang="cs-CZ" sz="1200" dirty="0">
              <a:latin typeface="Roboto Slab" panose="020B0604020202020204" charset="0"/>
              <a:ea typeface="Roboto Slab" panose="020B0604020202020204" charset="0"/>
            </a:endParaRPr>
          </a:p>
          <a:p>
            <a:endParaRPr lang="en-US" sz="1200" dirty="0">
              <a:latin typeface="Roboto Slab" panose="020B0604020202020204" charset="0"/>
              <a:ea typeface="Roboto Slab" panose="020B0604020202020204" charset="0"/>
            </a:endParaRPr>
          </a:p>
          <a:p>
            <a:pPr algn="just"/>
            <a:r>
              <a:rPr lang="cs-CZ" sz="2000" i="1" dirty="0" smtClean="0">
                <a:latin typeface="Roboto Slab" panose="020B0604020202020204" charset="0"/>
                <a:ea typeface="Roboto Slab" panose="020B0604020202020204" charset="0"/>
              </a:rPr>
              <a:t>A</a:t>
            </a:r>
            <a:r>
              <a:rPr lang="en-US" sz="2000" i="1" dirty="0" err="1" smtClean="0">
                <a:latin typeface="Roboto Slab" panose="020B0604020202020204" charset="0"/>
                <a:ea typeface="Roboto Slab" panose="020B0604020202020204" charset="0"/>
              </a:rPr>
              <a:t>lthough</a:t>
            </a:r>
            <a:r>
              <a:rPr lang="en-US" sz="2000" i="1" dirty="0" smtClean="0">
                <a:latin typeface="Roboto Slab" panose="020B0604020202020204" charset="0"/>
                <a:ea typeface="Roboto Slab" panose="020B0604020202020204" charset="0"/>
              </a:rPr>
              <a:t> </a:t>
            </a:r>
            <a:r>
              <a:rPr lang="en-US" sz="2000" i="1" dirty="0">
                <a:latin typeface="Roboto Slab" panose="020B0604020202020204" charset="0"/>
                <a:ea typeface="Roboto Slab" panose="020B0604020202020204" charset="0"/>
              </a:rPr>
              <a:t>such projects are not subject to the requirements relating to the procedure for prior assessment of the implications of the project for the site concerned, laid down by the Habitats Directive, their implementation nevertheless falls within the scope of Article 6(2) of that </a:t>
            </a:r>
            <a:r>
              <a:rPr lang="en-US" sz="2000" i="1" dirty="0" smtClean="0">
                <a:latin typeface="Roboto Slab" panose="020B0604020202020204" charset="0"/>
                <a:ea typeface="Roboto Slab" panose="020B0604020202020204" charset="0"/>
              </a:rPr>
              <a:t>directive</a:t>
            </a:r>
            <a:r>
              <a:rPr lang="cs-CZ" sz="2000" i="1" dirty="0" smtClean="0">
                <a:latin typeface="Roboto Slab" panose="020B0604020202020204" charset="0"/>
                <a:ea typeface="Roboto Slab" panose="020B0604020202020204" charset="0"/>
              </a:rPr>
              <a:t>.</a:t>
            </a:r>
            <a:endParaRPr lang="en-US" sz="2000" i="1" dirty="0">
              <a:latin typeface="Roboto Slab" panose="020B0604020202020204" charset="0"/>
              <a:ea typeface="Roboto Slab" panose="020B0604020202020204" charset="0"/>
            </a:endParaRPr>
          </a:p>
          <a:p>
            <a:endParaRPr lang="cs-CZ" dirty="0"/>
          </a:p>
        </p:txBody>
      </p:sp>
    </p:spTree>
    <p:extLst>
      <p:ext uri="{BB962C8B-B14F-4D97-AF65-F5344CB8AC3E}">
        <p14:creationId xmlns:p14="http://schemas.microsoft.com/office/powerpoint/2010/main" val="41761704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smtClean="0">
                <a:solidFill>
                  <a:schemeClr val="accent1"/>
                </a:solidFill>
                <a:latin typeface="Roboto Slab" panose="020B0604020202020204" charset="0"/>
                <a:ea typeface="Roboto Slab" panose="020B0604020202020204" charset="0"/>
                <a:cs typeface="Nixie One"/>
                <a:sym typeface="Nixie One"/>
              </a:rPr>
              <a:t>Transposition</a:t>
            </a:r>
            <a:r>
              <a:rPr lang="cs-CZ" sz="1800" b="1" dirty="0" smtClean="0">
                <a:solidFill>
                  <a:schemeClr val="accent1"/>
                </a:solidFill>
                <a:latin typeface="Roboto Slab" panose="020B0604020202020204" charset="0"/>
                <a:ea typeface="Roboto Slab" panose="020B0604020202020204" charset="0"/>
                <a:cs typeface="Nixie One"/>
                <a:sym typeface="Nixie One"/>
              </a:rPr>
              <a:t> and </a:t>
            </a:r>
            <a:r>
              <a:rPr lang="cs-CZ" sz="1800" b="1" dirty="0" err="1" smtClean="0">
                <a:solidFill>
                  <a:schemeClr val="accent1"/>
                </a:solidFill>
                <a:latin typeface="Roboto Slab" panose="020B0604020202020204" charset="0"/>
                <a:ea typeface="Roboto Slab" panose="020B0604020202020204" charset="0"/>
                <a:cs typeface="Nixie One"/>
                <a:sym typeface="Nixie One"/>
              </a:rPr>
              <a:t>implementation</a:t>
            </a:r>
            <a:r>
              <a:rPr lang="cs-CZ" sz="1800" b="1" dirty="0" smtClean="0">
                <a:solidFill>
                  <a:schemeClr val="accent1"/>
                </a:solidFill>
                <a:latin typeface="Roboto Slab" panose="020B0604020202020204" charset="0"/>
                <a:ea typeface="Roboto Slab" panose="020B0604020202020204" charset="0"/>
                <a:cs typeface="Nixie One"/>
                <a:sym typeface="Nixie One"/>
              </a:rPr>
              <a:t> (C-141/14)</a:t>
            </a:r>
          </a:p>
          <a:p>
            <a:pPr lvl="0">
              <a:spcBef>
                <a:spcPts val="600"/>
              </a:spcBef>
            </a:pPr>
            <a:endParaRPr lang="cs-CZ" sz="1800" b="1" dirty="0" smtClean="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smtClean="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7" name="TextovéPole 6"/>
          <p:cNvSpPr txBox="1"/>
          <p:nvPr/>
        </p:nvSpPr>
        <p:spPr>
          <a:xfrm>
            <a:off x="746657" y="841655"/>
            <a:ext cx="8003232" cy="3539430"/>
          </a:xfrm>
          <a:prstGeom prst="rect">
            <a:avLst/>
          </a:prstGeom>
          <a:noFill/>
        </p:spPr>
        <p:txBody>
          <a:bodyPr wrap="square" rtlCol="0">
            <a:spAutoFit/>
          </a:bodyPr>
          <a:lstStyle/>
          <a:p>
            <a:r>
              <a:rPr lang="en-US" sz="1800" b="1" i="1" dirty="0">
                <a:latin typeface="Roboto Slab" panose="020B0604020202020204" charset="0"/>
                <a:ea typeface="Roboto Slab" panose="020B0604020202020204" charset="0"/>
              </a:rPr>
              <a:t>Conflicting national law?</a:t>
            </a:r>
          </a:p>
          <a:p>
            <a:endParaRPr lang="en-US" sz="1800" i="1" dirty="0">
              <a:latin typeface="Roboto Slab" panose="020B0604020202020204" charset="0"/>
              <a:ea typeface="Roboto Slab" panose="020B0604020202020204" charset="0"/>
            </a:endParaRPr>
          </a:p>
          <a:p>
            <a:pPr marL="285750" indent="-285750">
              <a:buFont typeface="Arial" panose="020B0604020202020204" pitchFamily="34" charset="0"/>
              <a:buChar char="•"/>
            </a:pPr>
            <a:r>
              <a:rPr lang="en-US" sz="1800" i="1" dirty="0">
                <a:latin typeface="Roboto Slab" panose="020B0604020202020204" charset="0"/>
                <a:ea typeface="Roboto Slab" panose="020B0604020202020204" charset="0"/>
              </a:rPr>
              <a:t>Annulment</a:t>
            </a:r>
          </a:p>
          <a:p>
            <a:pPr marL="285750" indent="-285750">
              <a:buFont typeface="Arial" panose="020B0604020202020204" pitchFamily="34" charset="0"/>
              <a:buChar char="•"/>
            </a:pPr>
            <a:r>
              <a:rPr lang="en-US" sz="1800" i="1" dirty="0" smtClean="0">
                <a:latin typeface="Roboto Slab" panose="020B0604020202020204" charset="0"/>
                <a:ea typeface="Roboto Slab" panose="020B0604020202020204" charset="0"/>
              </a:rPr>
              <a:t>Non-application</a:t>
            </a:r>
            <a:endParaRPr lang="cs-CZ" sz="1800" i="1" dirty="0" smtClean="0">
              <a:latin typeface="Roboto Slab" panose="020B0604020202020204" charset="0"/>
              <a:ea typeface="Roboto Slab" panose="020B0604020202020204" charset="0"/>
            </a:endParaRPr>
          </a:p>
          <a:p>
            <a:endParaRPr lang="cs-CZ" sz="1800" i="1" dirty="0">
              <a:latin typeface="Roboto Slab" panose="020B0604020202020204" charset="0"/>
              <a:ea typeface="Roboto Slab" panose="020B0604020202020204" charset="0"/>
            </a:endParaRPr>
          </a:p>
          <a:p>
            <a:r>
              <a:rPr lang="en-US" sz="2000" b="1" dirty="0">
                <a:latin typeface="Roboto Slab" panose="020B0604020202020204" charset="0"/>
                <a:ea typeface="Roboto Slab" panose="020B0604020202020204" charset="0"/>
              </a:rPr>
              <a:t>C-41/11 (Inter-</a:t>
            </a:r>
            <a:r>
              <a:rPr lang="en-US" sz="2000" b="1" dirty="0" err="1">
                <a:latin typeface="Roboto Slab" panose="020B0604020202020204" charset="0"/>
                <a:ea typeface="Roboto Slab" panose="020B0604020202020204" charset="0"/>
              </a:rPr>
              <a:t>Environnement</a:t>
            </a:r>
            <a:r>
              <a:rPr lang="en-US" sz="2000" b="1" dirty="0">
                <a:latin typeface="Roboto Slab" panose="020B0604020202020204" charset="0"/>
                <a:ea typeface="Roboto Slab" panose="020B0604020202020204" charset="0"/>
              </a:rPr>
              <a:t> </a:t>
            </a:r>
            <a:r>
              <a:rPr lang="en-US" sz="2000" b="1" dirty="0" err="1">
                <a:latin typeface="Roboto Slab" panose="020B0604020202020204" charset="0"/>
                <a:ea typeface="Roboto Slab" panose="020B0604020202020204" charset="0"/>
              </a:rPr>
              <a:t>Wallonie</a:t>
            </a:r>
            <a:r>
              <a:rPr lang="en-US" sz="2000" b="1" dirty="0">
                <a:latin typeface="Roboto Slab" panose="020B0604020202020204" charset="0"/>
                <a:ea typeface="Roboto Slab" panose="020B0604020202020204" charset="0"/>
              </a:rPr>
              <a:t> II)</a:t>
            </a:r>
          </a:p>
          <a:p>
            <a:r>
              <a:rPr lang="en-US" sz="2000" i="1" dirty="0">
                <a:latin typeface="Roboto Slab" panose="020B0604020202020204" charset="0"/>
                <a:ea typeface="Roboto Slab" panose="020B0604020202020204" charset="0"/>
              </a:rPr>
              <a:t>The referring court can</a:t>
            </a:r>
            <a:r>
              <a:rPr lang="en-US" sz="2000" i="1" dirty="0">
                <a:solidFill>
                  <a:schemeClr val="accent3"/>
                </a:solidFill>
                <a:latin typeface="Roboto Slab" panose="020B0604020202020204" charset="0"/>
                <a:ea typeface="Roboto Slab" panose="020B0604020202020204" charset="0"/>
              </a:rPr>
              <a:t>, given the existence of an overriding consideration relating to the protection of the environment</a:t>
            </a:r>
            <a:r>
              <a:rPr lang="en-US" sz="2000" i="1" dirty="0">
                <a:latin typeface="Roboto Slab" panose="020B0604020202020204" charset="0"/>
                <a:ea typeface="Roboto Slab" panose="020B0604020202020204" charset="0"/>
              </a:rPr>
              <a:t>, exceptionally be </a:t>
            </a:r>
            <a:r>
              <a:rPr lang="en-US" sz="2000" i="1" dirty="0" err="1">
                <a:latin typeface="Roboto Slab" panose="020B0604020202020204" charset="0"/>
                <a:ea typeface="Roboto Slab" panose="020B0604020202020204" charset="0"/>
              </a:rPr>
              <a:t>authorised</a:t>
            </a:r>
            <a:r>
              <a:rPr lang="en-US" sz="2000" i="1" dirty="0">
                <a:latin typeface="Roboto Slab" panose="020B0604020202020204" charset="0"/>
                <a:ea typeface="Roboto Slab" panose="020B0604020202020204" charset="0"/>
              </a:rPr>
              <a:t> to make use of its national provision empowering it to maintain certain effects of an annulled national measure, in so far as the following conditions are met…</a:t>
            </a:r>
          </a:p>
          <a:p>
            <a:endParaRPr lang="cs-CZ" dirty="0"/>
          </a:p>
        </p:txBody>
      </p:sp>
    </p:spTree>
    <p:extLst>
      <p:ext uri="{BB962C8B-B14F-4D97-AF65-F5344CB8AC3E}">
        <p14:creationId xmlns:p14="http://schemas.microsoft.com/office/powerpoint/2010/main" val="39937557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smtClean="0">
                <a:solidFill>
                  <a:schemeClr val="accent1"/>
                </a:solidFill>
                <a:latin typeface="Roboto Slab" panose="020B0604020202020204" charset="0"/>
                <a:ea typeface="Roboto Slab" panose="020B0604020202020204" charset="0"/>
                <a:cs typeface="Nixie One"/>
                <a:sym typeface="Nixie One"/>
              </a:rPr>
              <a:t>Correct</a:t>
            </a:r>
            <a:r>
              <a:rPr lang="cs-CZ" sz="1800" b="1" dirty="0" smtClean="0">
                <a:solidFill>
                  <a:schemeClr val="accent1"/>
                </a:solidFill>
                <a:latin typeface="Roboto Slab" panose="020B0604020202020204" charset="0"/>
                <a:ea typeface="Roboto Slab" panose="020B0604020202020204" charset="0"/>
                <a:cs typeface="Nixie One"/>
                <a:sym typeface="Nixie One"/>
              </a:rPr>
              <a:t> </a:t>
            </a:r>
            <a:r>
              <a:rPr lang="cs-CZ" sz="1800" b="1" dirty="0" err="1" smtClean="0">
                <a:solidFill>
                  <a:schemeClr val="accent1"/>
                </a:solidFill>
                <a:latin typeface="Roboto Slab" panose="020B0604020202020204" charset="0"/>
                <a:ea typeface="Roboto Slab" panose="020B0604020202020204" charset="0"/>
                <a:cs typeface="Nixie One"/>
                <a:sym typeface="Nixie One"/>
              </a:rPr>
              <a:t>application</a:t>
            </a:r>
            <a:endParaRPr lang="cs-CZ" sz="1800" b="1" dirty="0" smtClean="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smtClean="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4" name="TextovéPole 3"/>
          <p:cNvSpPr txBox="1"/>
          <p:nvPr/>
        </p:nvSpPr>
        <p:spPr>
          <a:xfrm>
            <a:off x="411346" y="810877"/>
            <a:ext cx="8280920" cy="2062103"/>
          </a:xfrm>
          <a:prstGeom prst="rect">
            <a:avLst/>
          </a:prstGeom>
          <a:noFill/>
        </p:spPr>
        <p:txBody>
          <a:bodyPr wrap="square" rtlCol="0">
            <a:spAutoFit/>
          </a:bodyPr>
          <a:lstStyle/>
          <a:p>
            <a:r>
              <a:rPr lang="cs-CZ" sz="2000" dirty="0" err="1" smtClean="0">
                <a:latin typeface="Roboto Slab" panose="020B0604020202020204" charset="0"/>
                <a:ea typeface="Roboto Slab" panose="020B0604020202020204" charset="0"/>
              </a:rPr>
              <a:t>Burden</a:t>
            </a:r>
            <a:r>
              <a:rPr lang="cs-CZ" sz="2000" dirty="0" smtClean="0">
                <a:latin typeface="Roboto Slab" panose="020B0604020202020204" charset="0"/>
                <a:ea typeface="Roboto Slab" panose="020B0604020202020204" charset="0"/>
              </a:rPr>
              <a:t> </a:t>
            </a:r>
            <a:r>
              <a:rPr lang="cs-CZ" sz="2000" dirty="0" err="1" smtClean="0">
                <a:latin typeface="Roboto Slab" panose="020B0604020202020204" charset="0"/>
                <a:ea typeface="Roboto Slab" panose="020B0604020202020204" charset="0"/>
              </a:rPr>
              <a:t>of</a:t>
            </a:r>
            <a:r>
              <a:rPr lang="cs-CZ" sz="2000" dirty="0" smtClean="0">
                <a:latin typeface="Roboto Slab" panose="020B0604020202020204" charset="0"/>
                <a:ea typeface="Roboto Slab" panose="020B0604020202020204" charset="0"/>
              </a:rPr>
              <a:t> </a:t>
            </a:r>
            <a:r>
              <a:rPr lang="cs-CZ" sz="2000" dirty="0" err="1" smtClean="0">
                <a:latin typeface="Roboto Slab" panose="020B0604020202020204" charset="0"/>
                <a:ea typeface="Roboto Slab" panose="020B0604020202020204" charset="0"/>
              </a:rPr>
              <a:t>proof</a:t>
            </a:r>
            <a:r>
              <a:rPr lang="cs-CZ" sz="2000" dirty="0" smtClean="0">
                <a:latin typeface="Roboto Slab" panose="020B0604020202020204" charset="0"/>
                <a:ea typeface="Roboto Slab" panose="020B0604020202020204" charset="0"/>
              </a:rPr>
              <a:t> - science </a:t>
            </a:r>
            <a:r>
              <a:rPr lang="cs-CZ" sz="2000" dirty="0" err="1" smtClean="0">
                <a:latin typeface="Roboto Slab" panose="020B0604020202020204" charset="0"/>
                <a:ea typeface="Roboto Slab" panose="020B0604020202020204" charset="0"/>
              </a:rPr>
              <a:t>comes</a:t>
            </a:r>
            <a:r>
              <a:rPr lang="cs-CZ" sz="2000" dirty="0" smtClean="0">
                <a:latin typeface="Roboto Slab" panose="020B0604020202020204" charset="0"/>
                <a:ea typeface="Roboto Slab" panose="020B0604020202020204" charset="0"/>
              </a:rPr>
              <a:t> to play</a:t>
            </a:r>
          </a:p>
          <a:p>
            <a:r>
              <a:rPr lang="cs-CZ" sz="2000" dirty="0">
                <a:latin typeface="Roboto Slab" panose="020B0604020202020204" charset="0"/>
                <a:ea typeface="Roboto Slab" panose="020B0604020202020204" charset="0"/>
              </a:rPr>
              <a:t>C-335/07, </a:t>
            </a:r>
            <a:r>
              <a:rPr lang="cs-CZ" sz="2000" dirty="0" smtClean="0">
                <a:latin typeface="Roboto Slab" panose="020B0604020202020204" charset="0"/>
                <a:ea typeface="Roboto Slab" panose="020B0604020202020204" charset="0"/>
              </a:rPr>
              <a:t>C-438/07: </a:t>
            </a:r>
            <a:r>
              <a:rPr lang="en-US" sz="2000" dirty="0">
                <a:latin typeface="Roboto Slab" panose="020B0604020202020204" charset="0"/>
                <a:ea typeface="Roboto Slab" panose="020B0604020202020204" charset="0"/>
              </a:rPr>
              <a:t>Treatment of urban waste water - Failure to require more stringent treatment of nitrogen in all treatment plants of urban waste </a:t>
            </a:r>
            <a:r>
              <a:rPr lang="en-US" sz="2000" dirty="0" smtClean="0">
                <a:latin typeface="Roboto Slab" panose="020B0604020202020204" charset="0"/>
                <a:ea typeface="Roboto Slab" panose="020B0604020202020204" charset="0"/>
              </a:rPr>
              <a:t>water.</a:t>
            </a:r>
            <a:endParaRPr lang="cs-CZ" sz="2000" dirty="0">
              <a:latin typeface="Roboto Slab" panose="020B0604020202020204" charset="0"/>
              <a:ea typeface="Roboto Slab" panose="020B0604020202020204" charset="0"/>
            </a:endParaRPr>
          </a:p>
          <a:p>
            <a:endParaRPr lang="cs-CZ" sz="2000" dirty="0" smtClean="0">
              <a:latin typeface="Roboto Slab" panose="020B0604020202020204" charset="0"/>
              <a:ea typeface="Roboto Slab" panose="020B0604020202020204" charset="0"/>
            </a:endParaRPr>
          </a:p>
          <a:p>
            <a:pPr marL="457200" indent="-457200">
              <a:buFont typeface="Arial" pitchFamily="34" charset="0"/>
              <a:buChar char="•"/>
            </a:pPr>
            <a:endParaRPr lang="cs-CZ" sz="2800" dirty="0"/>
          </a:p>
        </p:txBody>
      </p:sp>
      <p:pic>
        <p:nvPicPr>
          <p:cNvPr id="5" name="Picture 2" descr="http://www.hydroinfra.com/en/wp-content/uploads/sites/2/2013/11/Pollution-Baltic-Sea-640x4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9556" y="2183342"/>
            <a:ext cx="3975655" cy="2640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8619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smtClean="0">
                <a:solidFill>
                  <a:schemeClr val="accent1"/>
                </a:solidFill>
                <a:latin typeface="Roboto Slab" panose="020B0604020202020204" charset="0"/>
                <a:ea typeface="Roboto Slab" panose="020B0604020202020204" charset="0"/>
                <a:cs typeface="Nixie One"/>
                <a:sym typeface="Nixie One"/>
              </a:rPr>
              <a:t>Correct</a:t>
            </a:r>
            <a:r>
              <a:rPr lang="cs-CZ" sz="1800" b="1" dirty="0" smtClean="0">
                <a:solidFill>
                  <a:schemeClr val="accent1"/>
                </a:solidFill>
                <a:latin typeface="Roboto Slab" panose="020B0604020202020204" charset="0"/>
                <a:ea typeface="Roboto Slab" panose="020B0604020202020204" charset="0"/>
                <a:cs typeface="Nixie One"/>
                <a:sym typeface="Nixie One"/>
              </a:rPr>
              <a:t> </a:t>
            </a:r>
            <a:r>
              <a:rPr lang="cs-CZ" sz="1800" b="1" dirty="0" err="1" smtClean="0">
                <a:solidFill>
                  <a:schemeClr val="accent1"/>
                </a:solidFill>
                <a:latin typeface="Roboto Slab" panose="020B0604020202020204" charset="0"/>
                <a:ea typeface="Roboto Slab" panose="020B0604020202020204" charset="0"/>
                <a:cs typeface="Nixie One"/>
                <a:sym typeface="Nixie One"/>
              </a:rPr>
              <a:t>application</a:t>
            </a:r>
            <a:endParaRPr lang="cs-CZ" sz="1800" b="1" dirty="0" smtClean="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smtClean="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4" name="TextovéPole 3"/>
          <p:cNvSpPr txBox="1"/>
          <p:nvPr/>
        </p:nvSpPr>
        <p:spPr>
          <a:xfrm>
            <a:off x="411346" y="810877"/>
            <a:ext cx="8280920" cy="4832092"/>
          </a:xfrm>
          <a:prstGeom prst="rect">
            <a:avLst/>
          </a:prstGeom>
          <a:noFill/>
        </p:spPr>
        <p:txBody>
          <a:bodyPr wrap="square" rtlCol="0">
            <a:spAutoFit/>
          </a:bodyPr>
          <a:lstStyle/>
          <a:p>
            <a:r>
              <a:rPr lang="en-US" sz="2000" dirty="0">
                <a:latin typeface="Roboto Slab" panose="020B0604020202020204" charset="0"/>
                <a:ea typeface="Roboto Slab" panose="020B0604020202020204" charset="0"/>
              </a:rPr>
              <a:t>Burden of proof - science comes to play</a:t>
            </a:r>
          </a:p>
          <a:p>
            <a:endParaRPr lang="en-US" sz="2000" dirty="0">
              <a:latin typeface="Roboto Slab" panose="020B0604020202020204" charset="0"/>
              <a:ea typeface="Roboto Slab" panose="020B0604020202020204" charset="0"/>
            </a:endParaRPr>
          </a:p>
          <a:p>
            <a:r>
              <a:rPr lang="en-US" sz="2000" dirty="0">
                <a:latin typeface="Roboto Slab" panose="020B0604020202020204" charset="0"/>
                <a:ea typeface="Roboto Slab" panose="020B0604020202020204" charset="0"/>
              </a:rPr>
              <a:t>37 The submissions made by the parties indicate that, in general, one of the nutrients, whether it be phosphorus or nitrogen, is present </a:t>
            </a:r>
            <a:r>
              <a:rPr lang="en-US" sz="2000" dirty="0" smtClean="0">
                <a:latin typeface="Roboto Slab" panose="020B0604020202020204" charset="0"/>
                <a:ea typeface="Roboto Slab" panose="020B0604020202020204" charset="0"/>
              </a:rPr>
              <a:t>(…).</a:t>
            </a:r>
            <a:endParaRPr lang="cs-CZ" sz="2000" dirty="0" smtClean="0">
              <a:latin typeface="Roboto Slab" panose="020B0604020202020204" charset="0"/>
              <a:ea typeface="Roboto Slab" panose="020B0604020202020204" charset="0"/>
            </a:endParaRPr>
          </a:p>
          <a:p>
            <a:endParaRPr lang="en-US" sz="2000" dirty="0">
              <a:latin typeface="Roboto Slab" panose="020B0604020202020204" charset="0"/>
              <a:ea typeface="Roboto Slab" panose="020B0604020202020204" charset="0"/>
            </a:endParaRPr>
          </a:p>
          <a:p>
            <a:r>
              <a:rPr lang="en-US" sz="2000" dirty="0">
                <a:latin typeface="Roboto Slab" panose="020B0604020202020204" charset="0"/>
                <a:ea typeface="Roboto Slab" panose="020B0604020202020204" charset="0"/>
              </a:rPr>
              <a:t>38     </a:t>
            </a:r>
            <a:r>
              <a:rPr lang="en-US" sz="2000" u="sng" dirty="0">
                <a:latin typeface="Roboto Slab" panose="020B0604020202020204" charset="0"/>
                <a:ea typeface="Roboto Slab" panose="020B0604020202020204" charset="0"/>
              </a:rPr>
              <a:t> In such circumstances, it is necessary to adopt different measures to reduce eutrophication in one part of the Baltic Sea as compared with another part</a:t>
            </a:r>
            <a:r>
              <a:rPr lang="en-US" sz="2000" dirty="0">
                <a:latin typeface="Roboto Slab" panose="020B0604020202020204" charset="0"/>
                <a:ea typeface="Roboto Slab" panose="020B0604020202020204" charset="0"/>
              </a:rPr>
              <a:t>. Directive 91/271 provides in this respect that the </a:t>
            </a:r>
            <a:r>
              <a:rPr lang="en-US" sz="2000" b="1" dirty="0">
                <a:solidFill>
                  <a:schemeClr val="accent5"/>
                </a:solidFill>
                <a:latin typeface="Roboto Slab" panose="020B0604020202020204" charset="0"/>
                <a:ea typeface="Roboto Slab" panose="020B0604020202020204" charset="0"/>
              </a:rPr>
              <a:t>Member States are to assess, on the basis of the local situation, the substances </a:t>
            </a:r>
            <a:r>
              <a:rPr lang="en-US" sz="2000" dirty="0">
                <a:latin typeface="Roboto Slab" panose="020B0604020202020204" charset="0"/>
                <a:ea typeface="Roboto Slab" panose="020B0604020202020204" charset="0"/>
              </a:rPr>
              <a:t>– phosphorus and/or nitrogen – </a:t>
            </a:r>
            <a:r>
              <a:rPr lang="en-US" sz="2000" b="1" dirty="0">
                <a:solidFill>
                  <a:schemeClr val="accent5"/>
                </a:solidFill>
                <a:latin typeface="Roboto Slab" panose="020B0604020202020204" charset="0"/>
                <a:ea typeface="Roboto Slab" panose="020B0604020202020204" charset="0"/>
              </a:rPr>
              <a:t>which contribute to eutrophication </a:t>
            </a:r>
            <a:r>
              <a:rPr lang="en-US" sz="2000" dirty="0">
                <a:latin typeface="Roboto Slab" panose="020B0604020202020204" charset="0"/>
                <a:ea typeface="Roboto Slab" panose="020B0604020202020204" charset="0"/>
              </a:rPr>
              <a:t>and, in accordance with that assessment, </a:t>
            </a:r>
            <a:r>
              <a:rPr lang="en-US" sz="2000" b="1" dirty="0">
                <a:solidFill>
                  <a:schemeClr val="accent5"/>
                </a:solidFill>
                <a:latin typeface="Roboto Slab" panose="020B0604020202020204" charset="0"/>
                <a:ea typeface="Roboto Slab" panose="020B0604020202020204" charset="0"/>
              </a:rPr>
              <a:t>adopt appropriate treatment measures</a:t>
            </a:r>
            <a:r>
              <a:rPr lang="en-US" sz="2000" dirty="0">
                <a:latin typeface="Roboto Slab" panose="020B0604020202020204" charset="0"/>
                <a:ea typeface="Roboto Slab" panose="020B0604020202020204" charset="0"/>
              </a:rPr>
              <a:t>.</a:t>
            </a:r>
          </a:p>
          <a:p>
            <a:endParaRPr lang="cs-CZ" sz="2000" dirty="0" smtClean="0">
              <a:latin typeface="Roboto Slab" panose="020B0604020202020204" charset="0"/>
              <a:ea typeface="Roboto Slab" panose="020B0604020202020204" charset="0"/>
            </a:endParaRPr>
          </a:p>
          <a:p>
            <a:pPr marL="457200" indent="-457200">
              <a:buFont typeface="Arial" pitchFamily="34" charset="0"/>
              <a:buChar char="•"/>
            </a:pPr>
            <a:endParaRPr lang="cs-CZ" sz="2800" dirty="0"/>
          </a:p>
        </p:txBody>
      </p:sp>
    </p:spTree>
    <p:extLst>
      <p:ext uri="{BB962C8B-B14F-4D97-AF65-F5344CB8AC3E}">
        <p14:creationId xmlns:p14="http://schemas.microsoft.com/office/powerpoint/2010/main" val="26806401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smtClean="0">
                <a:solidFill>
                  <a:schemeClr val="accent1"/>
                </a:solidFill>
                <a:latin typeface="Roboto Slab" panose="020B0604020202020204" charset="0"/>
                <a:ea typeface="Roboto Slab" panose="020B0604020202020204" charset="0"/>
                <a:cs typeface="Nixie One"/>
                <a:sym typeface="Nixie One"/>
              </a:rPr>
              <a:t>Correct</a:t>
            </a:r>
            <a:r>
              <a:rPr lang="cs-CZ" sz="1800" b="1" dirty="0" smtClean="0">
                <a:solidFill>
                  <a:schemeClr val="accent1"/>
                </a:solidFill>
                <a:latin typeface="Roboto Slab" panose="020B0604020202020204" charset="0"/>
                <a:ea typeface="Roboto Slab" panose="020B0604020202020204" charset="0"/>
                <a:cs typeface="Nixie One"/>
                <a:sym typeface="Nixie One"/>
              </a:rPr>
              <a:t> </a:t>
            </a:r>
            <a:r>
              <a:rPr lang="cs-CZ" sz="1800" b="1" dirty="0" err="1" smtClean="0">
                <a:solidFill>
                  <a:schemeClr val="accent1"/>
                </a:solidFill>
                <a:latin typeface="Roboto Slab" panose="020B0604020202020204" charset="0"/>
                <a:ea typeface="Roboto Slab" panose="020B0604020202020204" charset="0"/>
                <a:cs typeface="Nixie One"/>
                <a:sym typeface="Nixie One"/>
              </a:rPr>
              <a:t>application</a:t>
            </a:r>
            <a:endParaRPr lang="cs-CZ" sz="1800" b="1" dirty="0" smtClean="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smtClean="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4" name="TextovéPole 3"/>
          <p:cNvSpPr txBox="1"/>
          <p:nvPr/>
        </p:nvSpPr>
        <p:spPr>
          <a:xfrm>
            <a:off x="411346" y="810877"/>
            <a:ext cx="8280920" cy="2677656"/>
          </a:xfrm>
          <a:prstGeom prst="rect">
            <a:avLst/>
          </a:prstGeom>
          <a:noFill/>
        </p:spPr>
        <p:txBody>
          <a:bodyPr wrap="square" rtlCol="0">
            <a:spAutoFit/>
          </a:bodyPr>
          <a:lstStyle/>
          <a:p>
            <a:r>
              <a:rPr lang="en-US" sz="2000" dirty="0">
                <a:latin typeface="Roboto Slab" panose="020B0604020202020204" charset="0"/>
                <a:ea typeface="Roboto Slab" panose="020B0604020202020204" charset="0"/>
              </a:rPr>
              <a:t>Burden of proof - science comes to play</a:t>
            </a:r>
          </a:p>
          <a:p>
            <a:endParaRPr lang="cs-CZ" sz="2000" dirty="0" smtClean="0">
              <a:latin typeface="Roboto Slab" panose="020B0604020202020204" charset="0"/>
              <a:ea typeface="Roboto Slab" panose="020B0604020202020204" charset="0"/>
            </a:endParaRPr>
          </a:p>
          <a:p>
            <a:r>
              <a:rPr lang="en-US" sz="2000" b="1" i="1" dirty="0" smtClean="0">
                <a:solidFill>
                  <a:schemeClr val="accent6"/>
                </a:solidFill>
                <a:latin typeface="Roboto Slab" panose="020B0604020202020204" charset="0"/>
                <a:ea typeface="Roboto Slab" panose="020B0604020202020204" charset="0"/>
              </a:rPr>
              <a:t>Eutrophication</a:t>
            </a:r>
            <a:r>
              <a:rPr lang="en-US" sz="2000" i="1" dirty="0" smtClean="0">
                <a:latin typeface="Roboto Slab" panose="020B0604020202020204" charset="0"/>
                <a:ea typeface="Roboto Slab" panose="020B0604020202020204" charset="0"/>
              </a:rPr>
              <a:t> </a:t>
            </a:r>
            <a:r>
              <a:rPr lang="en-US" sz="2000" i="1" dirty="0">
                <a:latin typeface="Roboto Slab" panose="020B0604020202020204" charset="0"/>
                <a:ea typeface="Roboto Slab" panose="020B0604020202020204" charset="0"/>
              </a:rPr>
              <a:t>is one of the most widespread environmental problems of inland waters, and is their unnatural enrichment with two plant nutrients, phosphorus and </a:t>
            </a:r>
            <a:r>
              <a:rPr lang="en-US" sz="2000" i="1" dirty="0" smtClean="0">
                <a:latin typeface="Roboto Slab" panose="020B0604020202020204" charset="0"/>
                <a:ea typeface="Roboto Slab" panose="020B0604020202020204" charset="0"/>
              </a:rPr>
              <a:t>nitrogen.</a:t>
            </a:r>
            <a:r>
              <a:rPr lang="cs-CZ" sz="2000" i="1" dirty="0" smtClean="0">
                <a:latin typeface="Roboto Slab" panose="020B0604020202020204" charset="0"/>
                <a:ea typeface="Roboto Slab" panose="020B0604020202020204" charset="0"/>
              </a:rPr>
              <a:t> </a:t>
            </a:r>
            <a:r>
              <a:rPr lang="en-US" sz="2000" i="1" dirty="0" smtClean="0">
                <a:latin typeface="Roboto Slab" panose="020B0604020202020204" charset="0"/>
                <a:ea typeface="Roboto Slab" panose="020B0604020202020204" charset="0"/>
              </a:rPr>
              <a:t>One </a:t>
            </a:r>
            <a:r>
              <a:rPr lang="en-US" sz="2000" i="1" dirty="0">
                <a:latin typeface="Roboto Slab" panose="020B0604020202020204" charset="0"/>
                <a:ea typeface="Roboto Slab" panose="020B0604020202020204" charset="0"/>
              </a:rPr>
              <a:t>important result of lake and reservoir enrichment is increased growth of microscopic floating </a:t>
            </a:r>
            <a:r>
              <a:rPr lang="en-US" sz="2000" i="1" dirty="0" smtClean="0">
                <a:latin typeface="Roboto Slab" panose="020B0604020202020204" charset="0"/>
                <a:ea typeface="Roboto Slab" panose="020B0604020202020204" charset="0"/>
              </a:rPr>
              <a:t>plants</a:t>
            </a:r>
            <a:r>
              <a:rPr lang="cs-CZ" sz="2000" i="1" dirty="0" smtClean="0">
                <a:latin typeface="Roboto Slab" panose="020B0604020202020204" charset="0"/>
                <a:ea typeface="Roboto Slab" panose="020B0604020202020204" charset="0"/>
              </a:rPr>
              <a:t>.</a:t>
            </a:r>
          </a:p>
          <a:p>
            <a:pPr marL="457200" indent="-457200">
              <a:buFont typeface="Arial" pitchFamily="34" charset="0"/>
              <a:buChar char="•"/>
            </a:pPr>
            <a:endParaRPr lang="cs-CZ" sz="2800" dirty="0"/>
          </a:p>
        </p:txBody>
      </p:sp>
    </p:spTree>
    <p:extLst>
      <p:ext uri="{BB962C8B-B14F-4D97-AF65-F5344CB8AC3E}">
        <p14:creationId xmlns:p14="http://schemas.microsoft.com/office/powerpoint/2010/main" val="39863386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smtClean="0">
                <a:solidFill>
                  <a:schemeClr val="accent1"/>
                </a:solidFill>
                <a:latin typeface="Roboto Slab" panose="020B0604020202020204" charset="0"/>
                <a:ea typeface="Roboto Slab" panose="020B0604020202020204" charset="0"/>
                <a:cs typeface="Nixie One"/>
                <a:sym typeface="Nixie One"/>
              </a:rPr>
              <a:t>Correct</a:t>
            </a:r>
            <a:r>
              <a:rPr lang="cs-CZ" sz="1800" b="1" dirty="0" smtClean="0">
                <a:solidFill>
                  <a:schemeClr val="accent1"/>
                </a:solidFill>
                <a:latin typeface="Roboto Slab" panose="020B0604020202020204" charset="0"/>
                <a:ea typeface="Roboto Slab" panose="020B0604020202020204" charset="0"/>
                <a:cs typeface="Nixie One"/>
                <a:sym typeface="Nixie One"/>
              </a:rPr>
              <a:t> </a:t>
            </a:r>
            <a:r>
              <a:rPr lang="cs-CZ" sz="1800" b="1" dirty="0" err="1" smtClean="0">
                <a:solidFill>
                  <a:schemeClr val="accent1"/>
                </a:solidFill>
                <a:latin typeface="Roboto Slab" panose="020B0604020202020204" charset="0"/>
                <a:ea typeface="Roboto Slab" panose="020B0604020202020204" charset="0"/>
                <a:cs typeface="Nixie One"/>
                <a:sym typeface="Nixie One"/>
              </a:rPr>
              <a:t>application</a:t>
            </a:r>
            <a:endParaRPr lang="cs-CZ" sz="1800" b="1" dirty="0" smtClean="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smtClean="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4" name="TextovéPole 3"/>
          <p:cNvSpPr txBox="1"/>
          <p:nvPr/>
        </p:nvSpPr>
        <p:spPr>
          <a:xfrm>
            <a:off x="411346" y="810877"/>
            <a:ext cx="8280920" cy="1138773"/>
          </a:xfrm>
          <a:prstGeom prst="rect">
            <a:avLst/>
          </a:prstGeom>
          <a:noFill/>
        </p:spPr>
        <p:txBody>
          <a:bodyPr wrap="square" rtlCol="0">
            <a:spAutoFit/>
          </a:bodyPr>
          <a:lstStyle/>
          <a:p>
            <a:r>
              <a:rPr lang="en-US" sz="2000" dirty="0">
                <a:latin typeface="Roboto Slab" panose="020B0604020202020204" charset="0"/>
                <a:ea typeface="Roboto Slab" panose="020B0604020202020204" charset="0"/>
              </a:rPr>
              <a:t>Systematic failure of a Member State to fulfil obligations</a:t>
            </a:r>
          </a:p>
          <a:p>
            <a:r>
              <a:rPr lang="en-US" sz="2000" b="1" i="1" dirty="0">
                <a:latin typeface="Roboto Slab" panose="020B0604020202020204" charset="0"/>
                <a:ea typeface="Roboto Slab" panose="020B0604020202020204" charset="0"/>
              </a:rPr>
              <a:t>C-494/01</a:t>
            </a:r>
            <a:r>
              <a:rPr lang="en-US" sz="2000" dirty="0">
                <a:latin typeface="Roboto Slab" panose="020B0604020202020204" charset="0"/>
                <a:ea typeface="Roboto Slab" panose="020B0604020202020204" charset="0"/>
              </a:rPr>
              <a:t>: waste operation at Fermoy, County Cork</a:t>
            </a:r>
          </a:p>
          <a:p>
            <a:pPr marL="457200" indent="-457200">
              <a:buFont typeface="Arial" pitchFamily="34" charset="0"/>
              <a:buChar char="•"/>
            </a:pPr>
            <a:endParaRPr lang="cs-CZ" sz="2800" dirty="0"/>
          </a:p>
        </p:txBody>
      </p:sp>
      <p:pic>
        <p:nvPicPr>
          <p:cNvPr id="5" name="Picture 2" descr="http://archiseek.com/wp-content/gallery/ireland-buildings-cork/fermoy_mainsquare_l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4635" y="1491008"/>
            <a:ext cx="3894342" cy="3379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8305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smtClean="0">
                <a:solidFill>
                  <a:schemeClr val="accent1"/>
                </a:solidFill>
                <a:latin typeface="Roboto Slab" panose="020B0604020202020204" charset="0"/>
                <a:ea typeface="Roboto Slab" panose="020B0604020202020204" charset="0"/>
                <a:cs typeface="Nixie One"/>
                <a:sym typeface="Nixie One"/>
              </a:rPr>
              <a:t>Correct</a:t>
            </a:r>
            <a:r>
              <a:rPr lang="cs-CZ" sz="1800" b="1" dirty="0" smtClean="0">
                <a:solidFill>
                  <a:schemeClr val="accent1"/>
                </a:solidFill>
                <a:latin typeface="Roboto Slab" panose="020B0604020202020204" charset="0"/>
                <a:ea typeface="Roboto Slab" panose="020B0604020202020204" charset="0"/>
                <a:cs typeface="Nixie One"/>
                <a:sym typeface="Nixie One"/>
              </a:rPr>
              <a:t> </a:t>
            </a:r>
            <a:r>
              <a:rPr lang="cs-CZ" sz="1800" b="1" dirty="0" err="1" smtClean="0">
                <a:solidFill>
                  <a:schemeClr val="accent1"/>
                </a:solidFill>
                <a:latin typeface="Roboto Slab" panose="020B0604020202020204" charset="0"/>
                <a:ea typeface="Roboto Slab" panose="020B0604020202020204" charset="0"/>
                <a:cs typeface="Nixie One"/>
                <a:sym typeface="Nixie One"/>
              </a:rPr>
              <a:t>application</a:t>
            </a:r>
            <a:endParaRPr lang="cs-CZ" sz="1800" b="1" dirty="0" smtClean="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smtClean="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6" name="TextovéPole 5"/>
          <p:cNvSpPr txBox="1"/>
          <p:nvPr/>
        </p:nvSpPr>
        <p:spPr>
          <a:xfrm>
            <a:off x="586354" y="1036138"/>
            <a:ext cx="8280920" cy="3785652"/>
          </a:xfrm>
          <a:prstGeom prst="rect">
            <a:avLst/>
          </a:prstGeom>
          <a:noFill/>
        </p:spPr>
        <p:txBody>
          <a:bodyPr wrap="square" rtlCol="0">
            <a:spAutoFit/>
          </a:bodyPr>
          <a:lstStyle/>
          <a:p>
            <a:r>
              <a:rPr lang="cs-CZ" sz="2400" dirty="0" smtClean="0">
                <a:latin typeface="Roboto Slab" panose="020B0604020202020204" charset="0"/>
                <a:ea typeface="Roboto Slab" panose="020B0604020202020204" charset="0"/>
              </a:rPr>
              <a:t>C-494/01:</a:t>
            </a:r>
          </a:p>
          <a:p>
            <a:endParaRPr lang="cs-CZ" sz="2400" dirty="0">
              <a:latin typeface="Roboto Slab" panose="020B0604020202020204" charset="0"/>
              <a:ea typeface="Roboto Slab" panose="020B0604020202020204" charset="0"/>
            </a:endParaRPr>
          </a:p>
          <a:p>
            <a:pPr algn="just"/>
            <a:r>
              <a:rPr lang="en-US" sz="2400" dirty="0">
                <a:latin typeface="Roboto Slab" panose="020B0604020202020204" charset="0"/>
                <a:ea typeface="Roboto Slab" panose="020B0604020202020204" charset="0"/>
              </a:rPr>
              <a:t> </a:t>
            </a:r>
            <a:r>
              <a:rPr lang="cs-CZ" sz="2400" i="1" dirty="0" smtClean="0">
                <a:latin typeface="Roboto Slab" panose="020B0604020202020204" charset="0"/>
                <a:ea typeface="Roboto Slab" panose="020B0604020202020204" charset="0"/>
              </a:rPr>
              <a:t>“…</a:t>
            </a:r>
            <a:r>
              <a:rPr lang="en-US" sz="2000" i="1" dirty="0" smtClean="0">
                <a:latin typeface="Roboto Slab" panose="020B0604020202020204" charset="0"/>
                <a:ea typeface="Roboto Slab" panose="020B0604020202020204" charset="0"/>
              </a:rPr>
              <a:t>in </a:t>
            </a:r>
            <a:r>
              <a:rPr lang="en-US" sz="2000" i="1" dirty="0">
                <a:latin typeface="Roboto Slab" panose="020B0604020202020204" charset="0"/>
                <a:ea typeface="Roboto Slab" panose="020B0604020202020204" charset="0"/>
              </a:rPr>
              <a:t>principle nothing prevents the Commission from seeking in parallel a finding that provisions of a directive have not been complied with by reason of the conduct of a Member State’s authorities with regard to particular specifically identified situations and a finding that those provisions have not been complied with because </a:t>
            </a:r>
            <a:r>
              <a:rPr lang="en-US" sz="2000" b="1" i="1" dirty="0">
                <a:solidFill>
                  <a:schemeClr val="accent5"/>
                </a:solidFill>
                <a:latin typeface="Roboto Slab" panose="020B0604020202020204" charset="0"/>
                <a:ea typeface="Roboto Slab" panose="020B0604020202020204" charset="0"/>
              </a:rPr>
              <a:t>its authorities have adopted a general practice </a:t>
            </a:r>
            <a:r>
              <a:rPr lang="en-US" sz="2000" i="1" dirty="0">
                <a:latin typeface="Roboto Slab" panose="020B0604020202020204" charset="0"/>
                <a:ea typeface="Roboto Slab" panose="020B0604020202020204" charset="0"/>
              </a:rPr>
              <a:t>contrary thereto, which the particular situations illustrate where appropriate</a:t>
            </a:r>
            <a:r>
              <a:rPr lang="en-US" sz="2000" i="1" dirty="0" smtClean="0">
                <a:latin typeface="Roboto Slab" panose="020B0604020202020204" charset="0"/>
                <a:ea typeface="Roboto Slab" panose="020B0604020202020204" charset="0"/>
              </a:rPr>
              <a:t>.</a:t>
            </a:r>
            <a:r>
              <a:rPr lang="cs-CZ" sz="2000" i="1" dirty="0" smtClean="0">
                <a:latin typeface="Roboto Slab" panose="020B0604020202020204" charset="0"/>
                <a:ea typeface="Roboto Slab" panose="020B0604020202020204" charset="0"/>
              </a:rPr>
              <a:t>“</a:t>
            </a:r>
          </a:p>
          <a:p>
            <a:pPr marL="457200" indent="-457200">
              <a:buFont typeface="Arial" pitchFamily="34" charset="0"/>
              <a:buChar char="•"/>
            </a:pPr>
            <a:endParaRPr lang="cs-CZ" sz="2800" dirty="0"/>
          </a:p>
        </p:txBody>
      </p:sp>
    </p:spTree>
    <p:extLst>
      <p:ext uri="{BB962C8B-B14F-4D97-AF65-F5344CB8AC3E}">
        <p14:creationId xmlns:p14="http://schemas.microsoft.com/office/powerpoint/2010/main" val="16746275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smtClean="0">
                <a:solidFill>
                  <a:schemeClr val="accent1"/>
                </a:solidFill>
                <a:latin typeface="Roboto Slab" panose="020B0604020202020204" charset="0"/>
                <a:ea typeface="Roboto Slab" panose="020B0604020202020204" charset="0"/>
                <a:cs typeface="Nixie One"/>
                <a:sym typeface="Nixie One"/>
              </a:rPr>
              <a:t>Correct</a:t>
            </a:r>
            <a:r>
              <a:rPr lang="cs-CZ" sz="1800" b="1" dirty="0" smtClean="0">
                <a:solidFill>
                  <a:schemeClr val="accent1"/>
                </a:solidFill>
                <a:latin typeface="Roboto Slab" panose="020B0604020202020204" charset="0"/>
                <a:ea typeface="Roboto Slab" panose="020B0604020202020204" charset="0"/>
                <a:cs typeface="Nixie One"/>
                <a:sym typeface="Nixie One"/>
              </a:rPr>
              <a:t> </a:t>
            </a:r>
            <a:r>
              <a:rPr lang="cs-CZ" sz="1800" b="1" dirty="0" err="1" smtClean="0">
                <a:solidFill>
                  <a:schemeClr val="accent1"/>
                </a:solidFill>
                <a:latin typeface="Roboto Slab" panose="020B0604020202020204" charset="0"/>
                <a:ea typeface="Roboto Slab" panose="020B0604020202020204" charset="0"/>
                <a:cs typeface="Nixie One"/>
                <a:sym typeface="Nixie One"/>
              </a:rPr>
              <a:t>application</a:t>
            </a:r>
            <a:endParaRPr lang="cs-CZ" sz="1800" b="1" dirty="0" smtClean="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smtClean="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4" name="TextovéPole 3"/>
          <p:cNvSpPr txBox="1"/>
          <p:nvPr/>
        </p:nvSpPr>
        <p:spPr>
          <a:xfrm>
            <a:off x="315035" y="1130911"/>
            <a:ext cx="4433238" cy="4832092"/>
          </a:xfrm>
          <a:prstGeom prst="rect">
            <a:avLst/>
          </a:prstGeom>
          <a:noFill/>
        </p:spPr>
        <p:txBody>
          <a:bodyPr wrap="square" rtlCol="0">
            <a:spAutoFit/>
          </a:bodyPr>
          <a:lstStyle/>
          <a:p>
            <a:r>
              <a:rPr lang="cs-CZ" sz="2000" dirty="0">
                <a:latin typeface="Roboto Slab" panose="020B0604020202020204" charset="0"/>
                <a:ea typeface="Roboto Slab" panose="020B0604020202020204" charset="0"/>
              </a:rPr>
              <a:t>C</a:t>
            </a:r>
            <a:r>
              <a:rPr lang="en-US" sz="2000" dirty="0" err="1" smtClean="0">
                <a:latin typeface="Roboto Slab" panose="020B0604020202020204" charset="0"/>
                <a:ea typeface="Roboto Slab" panose="020B0604020202020204" charset="0"/>
              </a:rPr>
              <a:t>onsistent</a:t>
            </a:r>
            <a:r>
              <a:rPr lang="en-US" sz="2000" dirty="0" smtClean="0">
                <a:latin typeface="Roboto Slab" panose="020B0604020202020204" charset="0"/>
                <a:ea typeface="Roboto Slab" panose="020B0604020202020204" charset="0"/>
              </a:rPr>
              <a:t> </a:t>
            </a:r>
            <a:r>
              <a:rPr lang="en-US" sz="2000" dirty="0">
                <a:latin typeface="Roboto Slab" panose="020B0604020202020204" charset="0"/>
                <a:ea typeface="Roboto Slab" panose="020B0604020202020204" charset="0"/>
              </a:rPr>
              <a:t>and general </a:t>
            </a:r>
            <a:r>
              <a:rPr lang="en-US" sz="2000" dirty="0" smtClean="0">
                <a:latin typeface="Roboto Slab" panose="020B0604020202020204" charset="0"/>
                <a:ea typeface="Roboto Slab" panose="020B0604020202020204" charset="0"/>
              </a:rPr>
              <a:t>nature</a:t>
            </a:r>
            <a:r>
              <a:rPr lang="cs-CZ" sz="2000" dirty="0" smtClean="0">
                <a:latin typeface="Roboto Slab" panose="020B0604020202020204" charset="0"/>
                <a:ea typeface="Roboto Slab" panose="020B0604020202020204" charset="0"/>
              </a:rPr>
              <a:t>:</a:t>
            </a:r>
          </a:p>
          <a:p>
            <a:endParaRPr lang="cs-CZ" sz="2000" dirty="0">
              <a:latin typeface="Roboto Slab" panose="020B0604020202020204" charset="0"/>
              <a:ea typeface="Roboto Slab" panose="020B0604020202020204" charset="0"/>
            </a:endParaRPr>
          </a:p>
          <a:p>
            <a:r>
              <a:rPr lang="cs-CZ" sz="2000" dirty="0" smtClean="0">
                <a:latin typeface="Roboto Slab" panose="020B0604020202020204" charset="0"/>
                <a:ea typeface="Roboto Slab" panose="020B0604020202020204" charset="0"/>
              </a:rPr>
              <a:t>C‑342/05: </a:t>
            </a:r>
          </a:p>
          <a:p>
            <a:r>
              <a:rPr lang="cs-CZ" sz="2000" i="1" dirty="0" smtClean="0">
                <a:latin typeface="Roboto Slab" panose="020B0604020202020204" charset="0"/>
                <a:ea typeface="Roboto Slab" panose="020B0604020202020204" charset="0"/>
              </a:rPr>
              <a:t>- </a:t>
            </a:r>
            <a:r>
              <a:rPr lang="cs-CZ" sz="1600" i="1" dirty="0" err="1" smtClean="0">
                <a:latin typeface="Roboto Slab" panose="020B0604020202020204" charset="0"/>
                <a:ea typeface="Roboto Slab" panose="020B0604020202020204" charset="0"/>
              </a:rPr>
              <a:t>Commission</a:t>
            </a:r>
            <a:r>
              <a:rPr lang="cs-CZ" sz="1600" i="1" dirty="0" smtClean="0">
                <a:latin typeface="Roboto Slab" panose="020B0604020202020204" charset="0"/>
                <a:ea typeface="Roboto Slab" panose="020B0604020202020204" charset="0"/>
              </a:rPr>
              <a:t> </a:t>
            </a:r>
            <a:r>
              <a:rPr lang="en-US" sz="1600" i="1" dirty="0">
                <a:latin typeface="Roboto Slab" panose="020B0604020202020204" charset="0"/>
                <a:ea typeface="Roboto Slab" panose="020B0604020202020204" charset="0"/>
              </a:rPr>
              <a:t>has never pleaded a lack of sincere cooperation by the Finnish authorities as regards the communication of decisions relating to the issuing of hunting </a:t>
            </a:r>
            <a:r>
              <a:rPr lang="en-US" sz="1600" i="1" dirty="0" smtClean="0">
                <a:latin typeface="Roboto Slab" panose="020B0604020202020204" charset="0"/>
                <a:ea typeface="Roboto Slab" panose="020B0604020202020204" charset="0"/>
              </a:rPr>
              <a:t>permits</a:t>
            </a:r>
            <a:endParaRPr lang="cs-CZ" sz="1600" i="1" dirty="0" smtClean="0">
              <a:latin typeface="Roboto Slab" panose="020B0604020202020204" charset="0"/>
              <a:ea typeface="Roboto Slab" panose="020B0604020202020204" charset="0"/>
            </a:endParaRPr>
          </a:p>
          <a:p>
            <a:r>
              <a:rPr lang="cs-CZ" sz="1600" i="1" dirty="0" smtClean="0">
                <a:latin typeface="Roboto Slab" panose="020B0604020202020204" charset="0"/>
                <a:ea typeface="Roboto Slab" panose="020B0604020202020204" charset="0"/>
              </a:rPr>
              <a:t>- </a:t>
            </a:r>
            <a:r>
              <a:rPr lang="en-US" sz="1600" i="1" dirty="0" smtClean="0">
                <a:latin typeface="Roboto Slab" panose="020B0604020202020204" charset="0"/>
                <a:ea typeface="Roboto Slab" panose="020B0604020202020204" charset="0"/>
              </a:rPr>
              <a:t>in </a:t>
            </a:r>
            <a:r>
              <a:rPr lang="en-US" sz="1600" i="1" dirty="0">
                <a:latin typeface="Roboto Slab" panose="020B0604020202020204" charset="0"/>
                <a:ea typeface="Roboto Slab" panose="020B0604020202020204" charset="0"/>
              </a:rPr>
              <a:t>spite of the wolf hunting </a:t>
            </a:r>
            <a:r>
              <a:rPr lang="en-US" sz="1600" i="1" dirty="0" err="1">
                <a:latin typeface="Roboto Slab" panose="020B0604020202020204" charset="0"/>
                <a:ea typeface="Roboto Slab" panose="020B0604020202020204" charset="0"/>
              </a:rPr>
              <a:t>authorised</a:t>
            </a:r>
            <a:r>
              <a:rPr lang="en-US" sz="1600" i="1" dirty="0">
                <a:latin typeface="Roboto Slab" panose="020B0604020202020204" charset="0"/>
                <a:ea typeface="Roboto Slab" panose="020B0604020202020204" charset="0"/>
              </a:rPr>
              <a:t> by way of derogation in Finland, the conservation status of the species concerned substantially and consistently improved </a:t>
            </a:r>
            <a:endParaRPr lang="cs-CZ" sz="1600" i="1" dirty="0" smtClean="0">
              <a:latin typeface="Roboto Slab" panose="020B0604020202020204" charset="0"/>
              <a:ea typeface="Roboto Slab" panose="020B0604020202020204" charset="0"/>
            </a:endParaRPr>
          </a:p>
          <a:p>
            <a:endParaRPr lang="cs-CZ" sz="2800" dirty="0"/>
          </a:p>
          <a:p>
            <a:endParaRPr lang="cs-CZ" sz="2800" dirty="0" smtClean="0"/>
          </a:p>
          <a:p>
            <a:endParaRPr lang="cs-CZ" sz="2800" dirty="0"/>
          </a:p>
        </p:txBody>
      </p:sp>
      <p:pic>
        <p:nvPicPr>
          <p:cNvPr id="5" name="Picture 2" descr="https://s-media-cache-ak0.pinimg.com/474x/c7/aa/df/c7aadf8fc93e56022dc0410d8faedc8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8265" y="532046"/>
            <a:ext cx="2834138" cy="4245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58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Article 191</a:t>
            </a:r>
          </a:p>
          <a:p>
            <a:pPr lvl="0">
              <a:spcBef>
                <a:spcPts val="600"/>
              </a:spcBef>
            </a:pPr>
            <a:r>
              <a:rPr lang="en-US" sz="1800" b="1" dirty="0" smtClean="0">
                <a:solidFill>
                  <a:schemeClr val="tx1"/>
                </a:solidFill>
                <a:latin typeface="Roboto Slab" panose="020B0604020202020204" charset="0"/>
                <a:ea typeface="Roboto Slab" panose="020B0604020202020204" charset="0"/>
                <a:cs typeface="Nixie One"/>
                <a:sym typeface="Nixie One"/>
              </a:rPr>
              <a:t>1</a:t>
            </a:r>
            <a:r>
              <a:rPr lang="en-US" sz="1800" b="1" dirty="0">
                <a:solidFill>
                  <a:schemeClr val="tx1"/>
                </a:solidFill>
                <a:latin typeface="Roboto Slab" panose="020B0604020202020204" charset="0"/>
                <a:ea typeface="Roboto Slab" panose="020B0604020202020204" charset="0"/>
                <a:cs typeface="Nixie One"/>
                <a:sym typeface="Nixie One"/>
              </a:rPr>
              <a:t>. Union policy on the environment shall contribute to pursuit of the following objectives:</a:t>
            </a:r>
          </a:p>
          <a:p>
            <a:pPr lvl="0">
              <a:spcBef>
                <a:spcPts val="600"/>
              </a:spcBef>
            </a:pPr>
            <a:r>
              <a:rPr lang="en-US" sz="1800" b="1" dirty="0" smtClean="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preserving, protecting and improving the </a:t>
            </a:r>
            <a:r>
              <a:rPr lang="en-US" sz="1800" b="1" dirty="0">
                <a:solidFill>
                  <a:srgbClr val="00B050"/>
                </a:solidFill>
                <a:latin typeface="Roboto Slab" panose="020B0604020202020204" charset="0"/>
                <a:ea typeface="Roboto Slab" panose="020B0604020202020204" charset="0"/>
                <a:cs typeface="Nixie One"/>
                <a:sym typeface="Nixie One"/>
              </a:rPr>
              <a:t>quality of the environment</a:t>
            </a:r>
            <a:r>
              <a:rPr lang="en-US" sz="1800" b="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r>
              <a:rPr lang="en-US" sz="1800" b="1" dirty="0" smtClean="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protecting </a:t>
            </a:r>
            <a:r>
              <a:rPr lang="en-US" sz="1800" b="1" dirty="0">
                <a:solidFill>
                  <a:srgbClr val="00B050"/>
                </a:solidFill>
                <a:latin typeface="Roboto Slab" panose="020B0604020202020204" charset="0"/>
                <a:ea typeface="Roboto Slab" panose="020B0604020202020204" charset="0"/>
                <a:cs typeface="Nixie One"/>
                <a:sym typeface="Nixie One"/>
              </a:rPr>
              <a:t>human health</a:t>
            </a:r>
            <a:r>
              <a:rPr lang="en-US" sz="1800" b="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r>
              <a:rPr lang="en-US" sz="1800" b="1" dirty="0" smtClean="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prudent and rational </a:t>
            </a:r>
            <a:r>
              <a:rPr lang="en-US" sz="1800" b="1" dirty="0" err="1">
                <a:solidFill>
                  <a:schemeClr val="tx1"/>
                </a:solidFill>
                <a:latin typeface="Roboto Slab" panose="020B0604020202020204" charset="0"/>
                <a:ea typeface="Roboto Slab" panose="020B0604020202020204" charset="0"/>
                <a:cs typeface="Nixie One"/>
                <a:sym typeface="Nixie One"/>
              </a:rPr>
              <a:t>utilisation</a:t>
            </a:r>
            <a:r>
              <a:rPr lang="en-US" sz="1800" b="1" dirty="0">
                <a:solidFill>
                  <a:schemeClr val="tx1"/>
                </a:solidFill>
                <a:latin typeface="Roboto Slab" panose="020B0604020202020204" charset="0"/>
                <a:ea typeface="Roboto Slab" panose="020B0604020202020204" charset="0"/>
                <a:cs typeface="Nixie One"/>
                <a:sym typeface="Nixie One"/>
              </a:rPr>
              <a:t> of </a:t>
            </a:r>
            <a:r>
              <a:rPr lang="en-US" sz="1800" b="1" dirty="0">
                <a:solidFill>
                  <a:srgbClr val="00B050"/>
                </a:solidFill>
                <a:latin typeface="Roboto Slab" panose="020B0604020202020204" charset="0"/>
                <a:ea typeface="Roboto Slab" panose="020B0604020202020204" charset="0"/>
                <a:cs typeface="Nixie One"/>
                <a:sym typeface="Nixie One"/>
              </a:rPr>
              <a:t>natural resources</a:t>
            </a:r>
            <a:r>
              <a:rPr lang="en-US" sz="1800" b="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r>
              <a:rPr lang="en-US" sz="1800" b="1" dirty="0" smtClean="0">
                <a:solidFill>
                  <a:schemeClr val="tx1"/>
                </a:solidFill>
                <a:latin typeface="Roboto Slab" panose="020B0604020202020204" charset="0"/>
                <a:ea typeface="Roboto Slab" panose="020B0604020202020204" charset="0"/>
                <a:cs typeface="Nixie One"/>
                <a:sym typeface="Nixie One"/>
              </a:rPr>
              <a:t>- promoting </a:t>
            </a:r>
            <a:r>
              <a:rPr lang="en-US" sz="1800" b="1" dirty="0">
                <a:solidFill>
                  <a:srgbClr val="00B050"/>
                </a:solidFill>
                <a:latin typeface="Roboto Slab" panose="020B0604020202020204" charset="0"/>
                <a:ea typeface="Roboto Slab" panose="020B0604020202020204" charset="0"/>
                <a:cs typeface="Nixie One"/>
                <a:sym typeface="Nixie One"/>
              </a:rPr>
              <a:t>measures at international level </a:t>
            </a:r>
            <a:r>
              <a:rPr lang="en-US" sz="1800" b="1" dirty="0">
                <a:solidFill>
                  <a:schemeClr val="tx1"/>
                </a:solidFill>
                <a:latin typeface="Roboto Slab" panose="020B0604020202020204" charset="0"/>
                <a:ea typeface="Roboto Slab" panose="020B0604020202020204" charset="0"/>
                <a:cs typeface="Nixie One"/>
                <a:sym typeface="Nixie One"/>
              </a:rPr>
              <a:t>to deal with regional or worldwide environmental problems, and in particular combating climate change</a:t>
            </a:r>
            <a:r>
              <a:rPr lang="en-US" sz="1800" b="1" dirty="0" smtClean="0">
                <a:solidFill>
                  <a:schemeClr val="tx1"/>
                </a:solidFill>
                <a:latin typeface="Roboto Slab" panose="020B0604020202020204" charset="0"/>
                <a:ea typeface="Roboto Slab" panose="020B0604020202020204" charset="0"/>
                <a:cs typeface="Nixie One"/>
                <a:sym typeface="Nixie One"/>
              </a:rPr>
              <a:t>.</a:t>
            </a: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2. Union policy on the environment shall aim at a </a:t>
            </a:r>
            <a:r>
              <a:rPr lang="en-US" sz="1800" b="1" dirty="0">
                <a:solidFill>
                  <a:schemeClr val="accent2"/>
                </a:solidFill>
                <a:latin typeface="Roboto Slab" panose="020B0604020202020204" charset="0"/>
                <a:ea typeface="Roboto Slab" panose="020B0604020202020204" charset="0"/>
                <a:cs typeface="Nixie One"/>
                <a:sym typeface="Nixie One"/>
              </a:rPr>
              <a:t>high level of protection </a:t>
            </a:r>
            <a:r>
              <a:rPr lang="en-US" sz="1800" b="1" dirty="0">
                <a:solidFill>
                  <a:schemeClr val="tx1"/>
                </a:solidFill>
                <a:latin typeface="Roboto Slab" panose="020B0604020202020204" charset="0"/>
                <a:ea typeface="Roboto Slab" panose="020B0604020202020204" charset="0"/>
                <a:cs typeface="Nixie One"/>
                <a:sym typeface="Nixie One"/>
              </a:rPr>
              <a:t>taking into account the diversity of situations in the various regions of the Union. It shall be based on the </a:t>
            </a:r>
            <a:r>
              <a:rPr lang="en-US" sz="1800" b="1" dirty="0">
                <a:solidFill>
                  <a:schemeClr val="accent2"/>
                </a:solidFill>
                <a:latin typeface="Roboto Slab" panose="020B0604020202020204" charset="0"/>
                <a:ea typeface="Roboto Slab" panose="020B0604020202020204" charset="0"/>
                <a:cs typeface="Nixie One"/>
                <a:sym typeface="Nixie One"/>
              </a:rPr>
              <a:t>precautionary principle</a:t>
            </a:r>
            <a:r>
              <a:rPr lang="en-US" sz="1800" b="1" dirty="0">
                <a:solidFill>
                  <a:schemeClr val="tx1"/>
                </a:solidFill>
                <a:latin typeface="Roboto Slab" panose="020B0604020202020204" charset="0"/>
                <a:ea typeface="Roboto Slab" panose="020B0604020202020204" charset="0"/>
                <a:cs typeface="Nixie One"/>
                <a:sym typeface="Nixie One"/>
              </a:rPr>
              <a:t> and on the </a:t>
            </a:r>
            <a:r>
              <a:rPr lang="en-US" sz="1800" b="1" dirty="0">
                <a:solidFill>
                  <a:schemeClr val="accent2"/>
                </a:solidFill>
                <a:latin typeface="Roboto Slab" panose="020B0604020202020204" charset="0"/>
                <a:ea typeface="Roboto Slab" panose="020B0604020202020204" charset="0"/>
                <a:cs typeface="Nixie One"/>
                <a:sym typeface="Nixie One"/>
              </a:rPr>
              <a:t>principles that preventive action </a:t>
            </a:r>
            <a:r>
              <a:rPr lang="en-US" sz="1800" b="1" dirty="0">
                <a:solidFill>
                  <a:schemeClr val="tx1"/>
                </a:solidFill>
                <a:latin typeface="Roboto Slab" panose="020B0604020202020204" charset="0"/>
                <a:ea typeface="Roboto Slab" panose="020B0604020202020204" charset="0"/>
                <a:cs typeface="Nixie One"/>
                <a:sym typeface="Nixie One"/>
              </a:rPr>
              <a:t>should be taken, that environmental damage should as a priority be </a:t>
            </a:r>
            <a:r>
              <a:rPr lang="en-US" sz="1800" b="1" dirty="0">
                <a:solidFill>
                  <a:schemeClr val="accent2"/>
                </a:solidFill>
                <a:latin typeface="Roboto Slab" panose="020B0604020202020204" charset="0"/>
                <a:ea typeface="Roboto Slab" panose="020B0604020202020204" charset="0"/>
                <a:cs typeface="Nixie One"/>
                <a:sym typeface="Nixie One"/>
              </a:rPr>
              <a:t>rectified at source </a:t>
            </a:r>
            <a:r>
              <a:rPr lang="en-US" sz="1800" b="1" dirty="0">
                <a:solidFill>
                  <a:schemeClr val="tx1"/>
                </a:solidFill>
                <a:latin typeface="Roboto Slab" panose="020B0604020202020204" charset="0"/>
                <a:ea typeface="Roboto Slab" panose="020B0604020202020204" charset="0"/>
                <a:cs typeface="Nixie One"/>
                <a:sym typeface="Nixie One"/>
              </a:rPr>
              <a:t>and that </a:t>
            </a:r>
            <a:r>
              <a:rPr lang="en-US" sz="1800" b="1" dirty="0">
                <a:solidFill>
                  <a:schemeClr val="accent2"/>
                </a:solidFill>
                <a:latin typeface="Roboto Slab" panose="020B0604020202020204" charset="0"/>
                <a:ea typeface="Roboto Slab" panose="020B0604020202020204" charset="0"/>
                <a:cs typeface="Nixie One"/>
                <a:sym typeface="Nixie One"/>
              </a:rPr>
              <a:t>the polluter should pay</a:t>
            </a:r>
            <a:r>
              <a:rPr lang="en-US" sz="1800" b="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smtClean="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14627104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smtClean="0">
                <a:solidFill>
                  <a:schemeClr val="accent1"/>
                </a:solidFill>
                <a:latin typeface="Roboto Slab" panose="020B0604020202020204" charset="0"/>
                <a:ea typeface="Roboto Slab" panose="020B0604020202020204" charset="0"/>
                <a:cs typeface="Nixie One"/>
                <a:sym typeface="Nixie One"/>
              </a:rPr>
              <a:t>Correct</a:t>
            </a:r>
            <a:r>
              <a:rPr lang="cs-CZ" sz="1800" b="1" dirty="0" smtClean="0">
                <a:solidFill>
                  <a:schemeClr val="accent1"/>
                </a:solidFill>
                <a:latin typeface="Roboto Slab" panose="020B0604020202020204" charset="0"/>
                <a:ea typeface="Roboto Slab" panose="020B0604020202020204" charset="0"/>
                <a:cs typeface="Nixie One"/>
                <a:sym typeface="Nixie One"/>
              </a:rPr>
              <a:t> </a:t>
            </a:r>
            <a:r>
              <a:rPr lang="cs-CZ" sz="1800" b="1" dirty="0" err="1" smtClean="0">
                <a:solidFill>
                  <a:schemeClr val="accent1"/>
                </a:solidFill>
                <a:latin typeface="Roboto Slab" panose="020B0604020202020204" charset="0"/>
                <a:ea typeface="Roboto Slab" panose="020B0604020202020204" charset="0"/>
                <a:cs typeface="Nixie One"/>
                <a:sym typeface="Nixie One"/>
              </a:rPr>
              <a:t>application</a:t>
            </a:r>
            <a:endParaRPr lang="cs-CZ" sz="1800" b="1" dirty="0" smtClean="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smtClean="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6" name="TextovéPole 5"/>
          <p:cNvSpPr txBox="1"/>
          <p:nvPr/>
        </p:nvSpPr>
        <p:spPr>
          <a:xfrm>
            <a:off x="586354" y="579905"/>
            <a:ext cx="8280920" cy="4401205"/>
          </a:xfrm>
          <a:prstGeom prst="rect">
            <a:avLst/>
          </a:prstGeom>
          <a:noFill/>
        </p:spPr>
        <p:txBody>
          <a:bodyPr wrap="square" rtlCol="0">
            <a:spAutoFit/>
          </a:bodyPr>
          <a:lstStyle/>
          <a:p>
            <a:r>
              <a:rPr lang="cs-CZ" sz="2800" b="1" dirty="0" err="1" smtClean="0">
                <a:latin typeface="Roboto Slab" panose="020B0604020202020204" charset="0"/>
                <a:ea typeface="Roboto Slab" panose="020B0604020202020204" charset="0"/>
              </a:rPr>
              <a:t>Systematic</a:t>
            </a:r>
            <a:r>
              <a:rPr lang="cs-CZ" sz="2800" b="1" dirty="0" smtClean="0">
                <a:latin typeface="Roboto Slab" panose="020B0604020202020204" charset="0"/>
                <a:ea typeface="Roboto Slab" panose="020B0604020202020204" charset="0"/>
              </a:rPr>
              <a:t> f</a:t>
            </a:r>
            <a:r>
              <a:rPr lang="en-US" sz="2800" b="1" dirty="0" err="1" smtClean="0">
                <a:latin typeface="Roboto Slab" panose="020B0604020202020204" charset="0"/>
                <a:ea typeface="Roboto Slab" panose="020B0604020202020204" charset="0"/>
              </a:rPr>
              <a:t>ailure</a:t>
            </a:r>
            <a:r>
              <a:rPr lang="en-US" sz="2800" b="1" dirty="0" smtClean="0">
                <a:latin typeface="Roboto Slab" panose="020B0604020202020204" charset="0"/>
                <a:ea typeface="Roboto Slab" panose="020B0604020202020204" charset="0"/>
              </a:rPr>
              <a:t> </a:t>
            </a:r>
            <a:r>
              <a:rPr lang="en-US" sz="2800" b="1" dirty="0">
                <a:latin typeface="Roboto Slab" panose="020B0604020202020204" charset="0"/>
                <a:ea typeface="Roboto Slab" panose="020B0604020202020204" charset="0"/>
              </a:rPr>
              <a:t>of a Member State to </a:t>
            </a:r>
            <a:r>
              <a:rPr lang="en-US" sz="2800" b="1" dirty="0" err="1">
                <a:latin typeface="Roboto Slab" panose="020B0604020202020204" charset="0"/>
                <a:ea typeface="Roboto Slab" panose="020B0604020202020204" charset="0"/>
              </a:rPr>
              <a:t>fulfil</a:t>
            </a:r>
            <a:r>
              <a:rPr lang="en-US" sz="2800" b="1" dirty="0">
                <a:latin typeface="Roboto Slab" panose="020B0604020202020204" charset="0"/>
                <a:ea typeface="Roboto Slab" panose="020B0604020202020204" charset="0"/>
              </a:rPr>
              <a:t> </a:t>
            </a:r>
            <a:r>
              <a:rPr lang="en-US" sz="2800" b="1" dirty="0" smtClean="0">
                <a:latin typeface="Roboto Slab" panose="020B0604020202020204" charset="0"/>
                <a:ea typeface="Roboto Slab" panose="020B0604020202020204" charset="0"/>
              </a:rPr>
              <a:t>obligations</a:t>
            </a:r>
            <a:r>
              <a:rPr lang="cs-CZ" sz="2800" b="1" dirty="0" smtClean="0">
                <a:latin typeface="Roboto Slab" panose="020B0604020202020204" charset="0"/>
                <a:ea typeface="Roboto Slab" panose="020B0604020202020204" charset="0"/>
              </a:rPr>
              <a:t> – </a:t>
            </a:r>
            <a:r>
              <a:rPr lang="cs-CZ" sz="2800" b="1" dirty="0" err="1" smtClean="0">
                <a:latin typeface="Roboto Slab" panose="020B0604020202020204" charset="0"/>
                <a:ea typeface="Roboto Slab" panose="020B0604020202020204" charset="0"/>
              </a:rPr>
              <a:t>how</a:t>
            </a:r>
            <a:r>
              <a:rPr lang="cs-CZ" sz="2800" b="1" dirty="0" smtClean="0">
                <a:latin typeface="Roboto Slab" panose="020B0604020202020204" charset="0"/>
                <a:ea typeface="Roboto Slab" panose="020B0604020202020204" charset="0"/>
              </a:rPr>
              <a:t> long, </a:t>
            </a:r>
            <a:r>
              <a:rPr lang="cs-CZ" sz="2800" b="1" dirty="0" err="1" smtClean="0">
                <a:latin typeface="Roboto Slab" panose="020B0604020202020204" charset="0"/>
                <a:ea typeface="Roboto Slab" panose="020B0604020202020204" charset="0"/>
              </a:rPr>
              <a:t>how</a:t>
            </a:r>
            <a:r>
              <a:rPr lang="cs-CZ" sz="2800" b="1" dirty="0" smtClean="0">
                <a:latin typeface="Roboto Slab" panose="020B0604020202020204" charset="0"/>
                <a:ea typeface="Roboto Slab" panose="020B0604020202020204" charset="0"/>
              </a:rPr>
              <a:t> many </a:t>
            </a:r>
            <a:r>
              <a:rPr lang="cs-CZ" sz="2800" b="1" dirty="0" err="1" smtClean="0">
                <a:latin typeface="Roboto Slab" panose="020B0604020202020204" charset="0"/>
                <a:ea typeface="Roboto Slab" panose="020B0604020202020204" charset="0"/>
              </a:rPr>
              <a:t>times</a:t>
            </a:r>
            <a:endParaRPr lang="cs-CZ" sz="2800" b="1" dirty="0" smtClean="0">
              <a:latin typeface="Roboto Slab" panose="020B0604020202020204" charset="0"/>
              <a:ea typeface="Roboto Slab" panose="020B0604020202020204" charset="0"/>
            </a:endParaRPr>
          </a:p>
          <a:p>
            <a:endParaRPr lang="cs-CZ" sz="2800" b="1" dirty="0">
              <a:latin typeface="Roboto Slab" panose="020B0604020202020204" charset="0"/>
              <a:ea typeface="Roboto Slab" panose="020B0604020202020204" charset="0"/>
            </a:endParaRPr>
          </a:p>
          <a:p>
            <a:r>
              <a:rPr lang="cs-CZ" sz="2800" b="1" dirty="0" smtClean="0">
                <a:latin typeface="Roboto Slab" panose="020B0604020202020204" charset="0"/>
                <a:ea typeface="Roboto Slab" panose="020B0604020202020204" charset="0"/>
              </a:rPr>
              <a:t>C-420/02 – </a:t>
            </a:r>
            <a:r>
              <a:rPr lang="it-IT" sz="2800" dirty="0">
                <a:latin typeface="Roboto Slab" panose="020B0604020202020204" charset="0"/>
                <a:ea typeface="Roboto Slab" panose="020B0604020202020204" charset="0"/>
              </a:rPr>
              <a:t> ‘Pera Galini’ site of </a:t>
            </a:r>
            <a:r>
              <a:rPr lang="it-IT" sz="2800" dirty="0" smtClean="0">
                <a:latin typeface="Roboto Slab" panose="020B0604020202020204" charset="0"/>
                <a:ea typeface="Roboto Slab" panose="020B0604020202020204" charset="0"/>
              </a:rPr>
              <a:t>waste</a:t>
            </a:r>
            <a:r>
              <a:rPr lang="cs-CZ" sz="2800" dirty="0" smtClean="0">
                <a:latin typeface="Roboto Slab" panose="020B0604020202020204" charset="0"/>
                <a:ea typeface="Roboto Slab" panose="020B0604020202020204" charset="0"/>
              </a:rPr>
              <a:t>: </a:t>
            </a:r>
            <a:r>
              <a:rPr lang="cs-CZ" sz="2800" b="1" dirty="0" smtClean="0">
                <a:latin typeface="Roboto Slab" panose="020B0604020202020204" charset="0"/>
                <a:ea typeface="Roboto Slab" panose="020B0604020202020204" charset="0"/>
              </a:rPr>
              <a:t>4 </a:t>
            </a:r>
            <a:r>
              <a:rPr lang="cs-CZ" sz="2800" b="1" dirty="0" err="1" smtClean="0">
                <a:latin typeface="Roboto Slab" panose="020B0604020202020204" charset="0"/>
                <a:ea typeface="Roboto Slab" panose="020B0604020202020204" charset="0"/>
              </a:rPr>
              <a:t>years</a:t>
            </a:r>
            <a:r>
              <a:rPr lang="cs-CZ" sz="2800" b="1" dirty="0" smtClean="0">
                <a:latin typeface="Roboto Slab" panose="020B0604020202020204" charset="0"/>
                <a:ea typeface="Roboto Slab" panose="020B0604020202020204" charset="0"/>
              </a:rPr>
              <a:t>:</a:t>
            </a:r>
          </a:p>
          <a:p>
            <a:endParaRPr lang="cs-CZ" sz="2800" b="1" dirty="0">
              <a:latin typeface="Roboto Slab" panose="020B0604020202020204" charset="0"/>
              <a:ea typeface="Roboto Slab" panose="020B0604020202020204" charset="0"/>
            </a:endParaRPr>
          </a:p>
          <a:p>
            <a:pPr algn="just"/>
            <a:r>
              <a:rPr lang="cs-CZ" i="1" dirty="0" smtClean="0">
                <a:latin typeface="Roboto Slab" panose="020B0604020202020204" charset="0"/>
                <a:ea typeface="Roboto Slab" panose="020B0604020202020204" charset="0"/>
              </a:rPr>
              <a:t>T</a:t>
            </a:r>
            <a:r>
              <a:rPr lang="en-US" i="1" dirty="0" smtClean="0">
                <a:latin typeface="Roboto Slab" panose="020B0604020202020204" charset="0"/>
                <a:ea typeface="Roboto Slab" panose="020B0604020202020204" charset="0"/>
              </a:rPr>
              <a:t>he </a:t>
            </a:r>
            <a:r>
              <a:rPr lang="en-US" i="1" dirty="0">
                <a:latin typeface="Roboto Slab" panose="020B0604020202020204" charset="0"/>
                <a:ea typeface="Roboto Slab" panose="020B0604020202020204" charset="0"/>
              </a:rPr>
              <a:t>direct inference may not in principle be drawn that the Member State concerned has necessarily failed to fulfil its obligations under that provision to take the requisite measures to ensure that waste is disposed </a:t>
            </a:r>
            <a:r>
              <a:rPr lang="cs-CZ" i="1" dirty="0" smtClean="0">
                <a:latin typeface="Roboto Slab" panose="020B0604020202020204" charset="0"/>
                <a:ea typeface="Roboto Slab" panose="020B0604020202020204" charset="0"/>
              </a:rPr>
              <a:t>(…).</a:t>
            </a:r>
            <a:r>
              <a:rPr lang="en-US" i="1" dirty="0" smtClean="0">
                <a:latin typeface="Roboto Slab" panose="020B0604020202020204" charset="0"/>
                <a:ea typeface="Roboto Slab" panose="020B0604020202020204" charset="0"/>
              </a:rPr>
              <a:t> </a:t>
            </a:r>
            <a:r>
              <a:rPr lang="en-US" i="1" dirty="0">
                <a:latin typeface="Roboto Slab" panose="020B0604020202020204" charset="0"/>
                <a:ea typeface="Roboto Slab" panose="020B0604020202020204" charset="0"/>
              </a:rPr>
              <a:t>However, if that situation persists and leads in particular to a significant deterioration in the environment over a protracted period without any action being taken by the competent authorities, it may be an indication that the Member States have exceeded the discretion conferred on them by that </a:t>
            </a:r>
            <a:r>
              <a:rPr lang="en-US" i="1" dirty="0" smtClean="0">
                <a:latin typeface="Roboto Slab" panose="020B0604020202020204" charset="0"/>
                <a:ea typeface="Roboto Slab" panose="020B0604020202020204" charset="0"/>
              </a:rPr>
              <a:t>provision</a:t>
            </a:r>
            <a:r>
              <a:rPr lang="cs-CZ" i="1" dirty="0" smtClean="0">
                <a:latin typeface="Roboto Slab" panose="020B0604020202020204" charset="0"/>
                <a:ea typeface="Roboto Slab" panose="020B0604020202020204" charset="0"/>
              </a:rPr>
              <a:t>.</a:t>
            </a:r>
          </a:p>
          <a:p>
            <a:endParaRPr lang="cs-CZ" b="1" dirty="0">
              <a:latin typeface="Roboto Slab" panose="020B0604020202020204" charset="0"/>
              <a:ea typeface="Roboto Slab" panose="020B0604020202020204" charset="0"/>
            </a:endParaRPr>
          </a:p>
          <a:p>
            <a:pPr algn="just"/>
            <a:r>
              <a:rPr lang="cs-CZ" b="1" dirty="0" smtClean="0">
                <a:latin typeface="Roboto Slab" panose="020B0604020202020204" charset="0"/>
                <a:ea typeface="Roboto Slab" panose="020B0604020202020204" charset="0"/>
              </a:rPr>
              <a:t>C- 248/05 - </a:t>
            </a:r>
            <a:r>
              <a:rPr lang="en-US" dirty="0">
                <a:latin typeface="Roboto Slab" panose="020B0604020202020204" charset="0"/>
                <a:ea typeface="Roboto Slab" panose="020B0604020202020204" charset="0"/>
              </a:rPr>
              <a:t>While the extracts from the reports quoted by the Commission </a:t>
            </a:r>
            <a:r>
              <a:rPr lang="en-US" dirty="0" err="1">
                <a:latin typeface="Roboto Slab" panose="020B0604020202020204" charset="0"/>
                <a:ea typeface="Roboto Slab" panose="020B0604020202020204" charset="0"/>
              </a:rPr>
              <a:t>emphasise</a:t>
            </a:r>
            <a:r>
              <a:rPr lang="en-US" dirty="0">
                <a:latin typeface="Roboto Slab" panose="020B0604020202020204" charset="0"/>
                <a:ea typeface="Roboto Slab" panose="020B0604020202020204" charset="0"/>
              </a:rPr>
              <a:t> the contamination of water supplies, they do not establish to the requisite legal standard a causal link between that contamination and the presence of substances in list II.</a:t>
            </a:r>
            <a:endParaRPr lang="cs-CZ" b="1" dirty="0" smtClean="0">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21676543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Court</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of</a:t>
            </a:r>
            <a:r>
              <a:rPr lang="cs-CZ" sz="1800" b="1" dirty="0">
                <a:solidFill>
                  <a:schemeClr val="accent1"/>
                </a:solidFill>
                <a:latin typeface="Roboto Slab" panose="020B0604020202020204" charset="0"/>
                <a:ea typeface="Roboto Slab" panose="020B0604020202020204" charset="0"/>
                <a:cs typeface="Nixie One"/>
                <a:sym typeface="Nixie One"/>
              </a:rPr>
              <a:t> Justice (CJEU)</a:t>
            </a:r>
          </a:p>
          <a:p>
            <a:pPr lvl="0">
              <a:spcBef>
                <a:spcPts val="600"/>
              </a:spcBef>
            </a:pPr>
            <a:endParaRPr lang="cs-CZ" sz="1800" b="1" dirty="0" smtClean="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smtClean="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6" name="TextovéPole 5"/>
          <p:cNvSpPr txBox="1"/>
          <p:nvPr/>
        </p:nvSpPr>
        <p:spPr>
          <a:xfrm>
            <a:off x="586354" y="579905"/>
            <a:ext cx="8280920" cy="2677656"/>
          </a:xfrm>
          <a:prstGeom prst="rect">
            <a:avLst/>
          </a:prstGeom>
          <a:noFill/>
        </p:spPr>
        <p:txBody>
          <a:bodyPr wrap="square" rtlCol="0">
            <a:spAutoFit/>
          </a:bodyPr>
          <a:lstStyle/>
          <a:p>
            <a:r>
              <a:rPr lang="en-US" sz="2800" b="1" dirty="0">
                <a:latin typeface="Roboto Slab" panose="020B0604020202020204" charset="0"/>
                <a:ea typeface="Roboto Slab" panose="020B0604020202020204" charset="0"/>
              </a:rPr>
              <a:t>Moving the environmental protection further:</a:t>
            </a:r>
          </a:p>
          <a:p>
            <a:endParaRPr lang="en-US" sz="2800" b="1" dirty="0">
              <a:latin typeface="Roboto Slab" panose="020B0604020202020204" charset="0"/>
              <a:ea typeface="Roboto Slab" panose="020B0604020202020204" charset="0"/>
            </a:endParaRPr>
          </a:p>
          <a:p>
            <a:r>
              <a:rPr lang="en-US" sz="2800" b="1" dirty="0">
                <a:latin typeface="Roboto Slab" panose="020B0604020202020204" charset="0"/>
                <a:ea typeface="Roboto Slab" panose="020B0604020202020204" charset="0"/>
              </a:rPr>
              <a:t>Interpretation of EU Law</a:t>
            </a:r>
          </a:p>
          <a:p>
            <a:r>
              <a:rPr lang="en-US" sz="2800" b="1" dirty="0" smtClean="0">
                <a:latin typeface="Roboto Slab" panose="020B0604020202020204" charset="0"/>
                <a:ea typeface="Roboto Slab" panose="020B0604020202020204" charset="0"/>
              </a:rPr>
              <a:t>Procedure</a:t>
            </a:r>
            <a:r>
              <a:rPr lang="cs-CZ" sz="2800" b="1" dirty="0" smtClean="0">
                <a:latin typeface="Roboto Slab" panose="020B0604020202020204" charset="0"/>
                <a:ea typeface="Roboto Slab" panose="020B0604020202020204" charset="0"/>
              </a:rPr>
              <a:t>:</a:t>
            </a:r>
            <a:r>
              <a:rPr lang="en-US" sz="2800" b="1" dirty="0" smtClean="0">
                <a:latin typeface="Roboto Slab" panose="020B0604020202020204" charset="0"/>
                <a:ea typeface="Roboto Slab" panose="020B0604020202020204" charset="0"/>
              </a:rPr>
              <a:t> </a:t>
            </a:r>
            <a:r>
              <a:rPr lang="en-US" sz="2800" b="1" dirty="0">
                <a:latin typeface="Roboto Slab" panose="020B0604020202020204" charset="0"/>
                <a:ea typeface="Roboto Slab" panose="020B0604020202020204" charset="0"/>
              </a:rPr>
              <a:t>Art. 258 – 260 TFEU</a:t>
            </a:r>
          </a:p>
          <a:p>
            <a:endParaRPr lang="en-US" sz="2800" b="1" dirty="0">
              <a:latin typeface="Roboto Slab" panose="020B0604020202020204" charset="0"/>
              <a:ea typeface="Roboto Slab" panose="020B0604020202020204" charset="0"/>
            </a:endParaRPr>
          </a:p>
          <a:p>
            <a:r>
              <a:rPr lang="en-US" sz="2800" b="1" dirty="0">
                <a:latin typeface="Roboto Slab" panose="020B0604020202020204" charset="0"/>
                <a:ea typeface="Roboto Slab" panose="020B0604020202020204" charset="0"/>
              </a:rPr>
              <a:t>Maastricht Treaty: Financial sanctions </a:t>
            </a:r>
          </a:p>
        </p:txBody>
      </p:sp>
    </p:spTree>
    <p:extLst>
      <p:ext uri="{BB962C8B-B14F-4D97-AF65-F5344CB8AC3E}">
        <p14:creationId xmlns:p14="http://schemas.microsoft.com/office/powerpoint/2010/main" val="6858134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Court</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of</a:t>
            </a:r>
            <a:r>
              <a:rPr lang="cs-CZ" sz="1800" b="1" dirty="0">
                <a:solidFill>
                  <a:schemeClr val="accent1"/>
                </a:solidFill>
                <a:latin typeface="Roboto Slab" panose="020B0604020202020204" charset="0"/>
                <a:ea typeface="Roboto Slab" panose="020B0604020202020204" charset="0"/>
                <a:cs typeface="Nixie One"/>
                <a:sym typeface="Nixie One"/>
              </a:rPr>
              <a:t> Justice (CJEU)</a:t>
            </a:r>
          </a:p>
          <a:p>
            <a:pPr lvl="0">
              <a:spcBef>
                <a:spcPts val="600"/>
              </a:spcBef>
            </a:pPr>
            <a:endParaRPr lang="cs-CZ" sz="1800" b="1" dirty="0" smtClean="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smtClean="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4" name="TextovéPole 3"/>
          <p:cNvSpPr txBox="1"/>
          <p:nvPr/>
        </p:nvSpPr>
        <p:spPr>
          <a:xfrm>
            <a:off x="204141" y="608214"/>
            <a:ext cx="8663133" cy="5047536"/>
          </a:xfrm>
          <a:prstGeom prst="rect">
            <a:avLst/>
          </a:prstGeom>
          <a:noFill/>
        </p:spPr>
        <p:txBody>
          <a:bodyPr wrap="square" rtlCol="0">
            <a:spAutoFit/>
          </a:bodyPr>
          <a:lstStyle/>
          <a:p>
            <a:pPr fontAlgn="base"/>
            <a:r>
              <a:rPr lang="en-US" sz="1400" dirty="0"/>
              <a:t>Article 260</a:t>
            </a:r>
          </a:p>
          <a:p>
            <a:pPr fontAlgn="base"/>
            <a:r>
              <a:rPr lang="en-US" sz="1400" dirty="0" smtClean="0">
                <a:solidFill>
                  <a:srgbClr val="00B050"/>
                </a:solidFill>
              </a:rPr>
              <a:t>1</a:t>
            </a:r>
            <a:r>
              <a:rPr lang="en-US" sz="1400" dirty="0">
                <a:solidFill>
                  <a:srgbClr val="00B050"/>
                </a:solidFill>
              </a:rPr>
              <a:t>. If the Court of Justice of the European Union finds that a Member State has failed to </a:t>
            </a:r>
            <a:r>
              <a:rPr lang="en-US" sz="1400" dirty="0" err="1">
                <a:solidFill>
                  <a:srgbClr val="00B050"/>
                </a:solidFill>
              </a:rPr>
              <a:t>fulfil</a:t>
            </a:r>
            <a:r>
              <a:rPr lang="en-US" sz="1400" dirty="0">
                <a:solidFill>
                  <a:srgbClr val="00B050"/>
                </a:solidFill>
              </a:rPr>
              <a:t> an obligation under the Treaties, the State shall be required to take the necessary measures to comply with the judgment of the Court.</a:t>
            </a:r>
          </a:p>
          <a:p>
            <a:pPr fontAlgn="base"/>
            <a:r>
              <a:rPr lang="en-US" sz="1400" dirty="0"/>
              <a:t>2. If the Commission considers that the Member State concerned </a:t>
            </a:r>
            <a:r>
              <a:rPr lang="en-US" b="1" dirty="0"/>
              <a:t>has not taken the necessary measures to comply with the judgment </a:t>
            </a:r>
            <a:r>
              <a:rPr lang="en-US" sz="1400" dirty="0"/>
              <a:t>of the Court, it may bring the case before the Court after giving that State the opportunity to submit its observations. It shall </a:t>
            </a:r>
            <a:r>
              <a:rPr lang="en-US" sz="1800" b="1" dirty="0"/>
              <a:t>specify the amount of the lump sum or penalty payment </a:t>
            </a:r>
            <a:r>
              <a:rPr lang="en-US" sz="1400" dirty="0"/>
              <a:t>to be paid by the Member State concerned which it considers appropriate in the </a:t>
            </a:r>
            <a:r>
              <a:rPr lang="en-US" sz="1400" dirty="0" smtClean="0"/>
              <a:t>circumstances.</a:t>
            </a:r>
            <a:r>
              <a:rPr lang="cs-CZ" sz="1400" dirty="0" smtClean="0"/>
              <a:t> </a:t>
            </a:r>
            <a:r>
              <a:rPr lang="en-US" b="1" dirty="0" smtClean="0"/>
              <a:t>If </a:t>
            </a:r>
            <a:r>
              <a:rPr lang="en-US" b="1" dirty="0"/>
              <a:t>the Court finds that the Member State concerned has not complied with its judgment it may impose a lump sum or penalty payment on it.</a:t>
            </a:r>
          </a:p>
          <a:p>
            <a:pPr fontAlgn="base"/>
            <a:r>
              <a:rPr lang="en-US" sz="1400" dirty="0"/>
              <a:t>This procedure shall be without prejudice to Article 259.</a:t>
            </a:r>
          </a:p>
          <a:p>
            <a:pPr fontAlgn="base"/>
            <a:r>
              <a:rPr lang="en-US" sz="1400" dirty="0">
                <a:solidFill>
                  <a:srgbClr val="00B050"/>
                </a:solidFill>
              </a:rPr>
              <a:t>3. When the Commission brings a case before the Court pursuant to Article 258 on the grounds that the Member State concerned </a:t>
            </a:r>
            <a:r>
              <a:rPr lang="en-US" sz="1800" b="1" dirty="0">
                <a:solidFill>
                  <a:srgbClr val="00B050"/>
                </a:solidFill>
              </a:rPr>
              <a:t>has failed to fulfil its obligation to notify measures transposing a directive adopted under a legislative procedure</a:t>
            </a:r>
            <a:r>
              <a:rPr lang="en-US" sz="1200" dirty="0">
                <a:solidFill>
                  <a:srgbClr val="00B050"/>
                </a:solidFill>
              </a:rPr>
              <a:t>, </a:t>
            </a:r>
            <a:r>
              <a:rPr lang="en-US" sz="1800" b="1" dirty="0">
                <a:solidFill>
                  <a:srgbClr val="00B050"/>
                </a:solidFill>
              </a:rPr>
              <a:t>it may, when it deems appropriate, specify the amount of the lump sum or penalty payment to be paid by the Member State concerned </a:t>
            </a:r>
            <a:r>
              <a:rPr lang="en-US" sz="1400" dirty="0">
                <a:solidFill>
                  <a:srgbClr val="00B050"/>
                </a:solidFill>
              </a:rPr>
              <a:t>which it considers appropriate in the </a:t>
            </a:r>
            <a:r>
              <a:rPr lang="en-US" sz="1400" dirty="0" smtClean="0">
                <a:solidFill>
                  <a:srgbClr val="00B050"/>
                </a:solidFill>
              </a:rPr>
              <a:t>circumstances.</a:t>
            </a:r>
            <a:r>
              <a:rPr lang="cs-CZ" sz="1400" dirty="0" smtClean="0">
                <a:solidFill>
                  <a:srgbClr val="00B050"/>
                </a:solidFill>
              </a:rPr>
              <a:t> </a:t>
            </a:r>
            <a:r>
              <a:rPr lang="en-US" sz="1400" dirty="0" smtClean="0">
                <a:solidFill>
                  <a:srgbClr val="00B050"/>
                </a:solidFill>
              </a:rPr>
              <a:t>If </a:t>
            </a:r>
            <a:r>
              <a:rPr lang="en-US" sz="1400" dirty="0">
                <a:solidFill>
                  <a:srgbClr val="00B050"/>
                </a:solidFill>
              </a:rPr>
              <a:t>the Court finds that there is an infringement it may impose a lump sum or penalty payment on the Member State concerned not exceeding the amount specified by the Commission. The payment obligation shall take effect on the date set by the Court in its judgment.</a:t>
            </a:r>
          </a:p>
          <a:p>
            <a:pPr marL="342900" indent="-342900">
              <a:buFontTx/>
              <a:buChar char="-"/>
            </a:pPr>
            <a:endParaRPr lang="cs-CZ" sz="1400" dirty="0" smtClean="0"/>
          </a:p>
          <a:p>
            <a:pPr marL="342900" indent="-342900">
              <a:buFontTx/>
              <a:buChar char="-"/>
            </a:pPr>
            <a:endParaRPr lang="cs-CZ" sz="1400" dirty="0"/>
          </a:p>
        </p:txBody>
      </p:sp>
    </p:spTree>
    <p:extLst>
      <p:ext uri="{BB962C8B-B14F-4D97-AF65-F5344CB8AC3E}">
        <p14:creationId xmlns:p14="http://schemas.microsoft.com/office/powerpoint/2010/main" val="7314974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Court</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of</a:t>
            </a:r>
            <a:r>
              <a:rPr lang="cs-CZ" sz="1800" b="1" dirty="0">
                <a:solidFill>
                  <a:schemeClr val="accent1"/>
                </a:solidFill>
                <a:latin typeface="Roboto Slab" panose="020B0604020202020204" charset="0"/>
                <a:ea typeface="Roboto Slab" panose="020B0604020202020204" charset="0"/>
                <a:cs typeface="Nixie One"/>
                <a:sym typeface="Nixie One"/>
              </a:rPr>
              <a:t> Justice (CJEU)</a:t>
            </a:r>
          </a:p>
          <a:p>
            <a:pPr lvl="0">
              <a:spcBef>
                <a:spcPts val="600"/>
              </a:spcBef>
            </a:pPr>
            <a:endParaRPr lang="cs-CZ" sz="1800" b="1" dirty="0" smtClean="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smtClean="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6" name="TextovéPole 5"/>
          <p:cNvSpPr txBox="1"/>
          <p:nvPr/>
        </p:nvSpPr>
        <p:spPr>
          <a:xfrm>
            <a:off x="586354" y="579905"/>
            <a:ext cx="8280920" cy="4955203"/>
          </a:xfrm>
          <a:prstGeom prst="rect">
            <a:avLst/>
          </a:prstGeom>
          <a:noFill/>
        </p:spPr>
        <p:txBody>
          <a:bodyPr wrap="square" rtlCol="0">
            <a:spAutoFit/>
          </a:bodyPr>
          <a:lstStyle/>
          <a:p>
            <a:r>
              <a:rPr lang="en-US" sz="2800" b="1" dirty="0">
                <a:latin typeface="Roboto Slab" panose="020B0604020202020204" charset="0"/>
                <a:ea typeface="Roboto Slab" panose="020B0604020202020204" charset="0"/>
              </a:rPr>
              <a:t>Moving the environmental protection further:</a:t>
            </a:r>
          </a:p>
          <a:p>
            <a:endParaRPr lang="en-US" sz="2800" b="1" dirty="0">
              <a:latin typeface="Roboto Slab" panose="020B0604020202020204" charset="0"/>
              <a:ea typeface="Roboto Slab" panose="020B0604020202020204" charset="0"/>
            </a:endParaRPr>
          </a:p>
          <a:p>
            <a:r>
              <a:rPr lang="en-US" sz="2800" b="1" dirty="0">
                <a:latin typeface="Roboto Slab" panose="020B0604020202020204" charset="0"/>
                <a:ea typeface="Roboto Slab" panose="020B0604020202020204" charset="0"/>
              </a:rPr>
              <a:t>Interpretation of EU Law</a:t>
            </a:r>
          </a:p>
          <a:p>
            <a:r>
              <a:rPr lang="en-US" sz="2800" b="1" dirty="0" smtClean="0">
                <a:latin typeface="Roboto Slab" panose="020B0604020202020204" charset="0"/>
                <a:ea typeface="Roboto Slab" panose="020B0604020202020204" charset="0"/>
              </a:rPr>
              <a:t>Procedure</a:t>
            </a:r>
            <a:r>
              <a:rPr lang="cs-CZ" sz="2800" b="1" dirty="0" smtClean="0">
                <a:latin typeface="Roboto Slab" panose="020B0604020202020204" charset="0"/>
                <a:ea typeface="Roboto Slab" panose="020B0604020202020204" charset="0"/>
              </a:rPr>
              <a:t>:</a:t>
            </a:r>
            <a:r>
              <a:rPr lang="en-US" sz="2800" b="1" dirty="0" smtClean="0">
                <a:latin typeface="Roboto Slab" panose="020B0604020202020204" charset="0"/>
                <a:ea typeface="Roboto Slab" panose="020B0604020202020204" charset="0"/>
              </a:rPr>
              <a:t> </a:t>
            </a:r>
            <a:r>
              <a:rPr lang="en-US" sz="2800" b="1" dirty="0">
                <a:latin typeface="Roboto Slab" panose="020B0604020202020204" charset="0"/>
                <a:ea typeface="Roboto Slab" panose="020B0604020202020204" charset="0"/>
              </a:rPr>
              <a:t>Art. 258 – 260 TFEU</a:t>
            </a:r>
          </a:p>
          <a:p>
            <a:endParaRPr lang="en-US" sz="2800" b="1" dirty="0">
              <a:latin typeface="Roboto Slab" panose="020B0604020202020204" charset="0"/>
              <a:ea typeface="Roboto Slab" panose="020B0604020202020204" charset="0"/>
            </a:endParaRPr>
          </a:p>
          <a:p>
            <a:r>
              <a:rPr lang="en-US" sz="2800" b="1" dirty="0">
                <a:latin typeface="Roboto Slab" panose="020B0604020202020204" charset="0"/>
                <a:ea typeface="Roboto Slab" panose="020B0604020202020204" charset="0"/>
              </a:rPr>
              <a:t>Maastricht Treaty: Financial </a:t>
            </a:r>
            <a:r>
              <a:rPr lang="en-US" sz="2800" b="1" dirty="0" smtClean="0">
                <a:latin typeface="Roboto Slab" panose="020B0604020202020204" charset="0"/>
                <a:ea typeface="Roboto Slab" panose="020B0604020202020204" charset="0"/>
              </a:rPr>
              <a:t>sanctions</a:t>
            </a:r>
            <a:endParaRPr lang="cs-CZ" sz="2800" b="1" dirty="0" smtClean="0">
              <a:latin typeface="Roboto Slab" panose="020B0604020202020204" charset="0"/>
              <a:ea typeface="Roboto Slab" panose="020B0604020202020204" charset="0"/>
            </a:endParaRPr>
          </a:p>
          <a:p>
            <a:r>
              <a:rPr lang="en-US" sz="2400" dirty="0">
                <a:latin typeface="Roboto Slab" panose="020B0604020202020204" charset="0"/>
                <a:ea typeface="Roboto Slab" panose="020B0604020202020204" charset="0"/>
              </a:rPr>
              <a:t>(C-304/02: both lump sum and a penalty payment)</a:t>
            </a:r>
          </a:p>
          <a:p>
            <a:r>
              <a:rPr lang="en-US" sz="2400" dirty="0">
                <a:latin typeface="Roboto Slab" panose="020B0604020202020204" charset="0"/>
                <a:ea typeface="Roboto Slab" panose="020B0604020202020204" charset="0"/>
              </a:rPr>
              <a:t>	– the seriousness of the infringement,</a:t>
            </a:r>
          </a:p>
          <a:p>
            <a:r>
              <a:rPr lang="en-US" sz="2400" dirty="0">
                <a:latin typeface="Roboto Slab" panose="020B0604020202020204" charset="0"/>
                <a:ea typeface="Roboto Slab" panose="020B0604020202020204" charset="0"/>
              </a:rPr>
              <a:t>	– its duration,</a:t>
            </a:r>
          </a:p>
          <a:p>
            <a:r>
              <a:rPr lang="en-US" sz="2400" dirty="0">
                <a:latin typeface="Roboto Slab" panose="020B0604020202020204" charset="0"/>
                <a:ea typeface="Roboto Slab" panose="020B0604020202020204" charset="0"/>
              </a:rPr>
              <a:t>	– the need to ensure that the penalty itself is a 	deterrent to further infringements.</a:t>
            </a:r>
          </a:p>
          <a:p>
            <a:r>
              <a:rPr lang="en-US" sz="2800" b="1" dirty="0" smtClean="0">
                <a:latin typeface="Roboto Slab" panose="020B0604020202020204" charset="0"/>
                <a:ea typeface="Roboto Slab" panose="020B0604020202020204" charset="0"/>
              </a:rPr>
              <a:t> </a:t>
            </a:r>
            <a:endParaRPr lang="en-US" sz="2800" b="1" dirty="0">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8302008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Court</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of</a:t>
            </a:r>
            <a:r>
              <a:rPr lang="cs-CZ" sz="1800" b="1" dirty="0">
                <a:solidFill>
                  <a:schemeClr val="accent1"/>
                </a:solidFill>
                <a:latin typeface="Roboto Slab" panose="020B0604020202020204" charset="0"/>
                <a:ea typeface="Roboto Slab" panose="020B0604020202020204" charset="0"/>
                <a:cs typeface="Nixie One"/>
                <a:sym typeface="Nixie One"/>
              </a:rPr>
              <a:t> Justice (CJEU)</a:t>
            </a:r>
          </a:p>
          <a:p>
            <a:pPr lvl="0">
              <a:spcBef>
                <a:spcPts val="600"/>
              </a:spcBef>
            </a:pPr>
            <a:endParaRPr lang="cs-CZ" sz="1800" b="1" dirty="0" smtClean="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smtClean="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4" name="TextovéPole 3"/>
          <p:cNvSpPr txBox="1"/>
          <p:nvPr/>
        </p:nvSpPr>
        <p:spPr>
          <a:xfrm>
            <a:off x="629272" y="701521"/>
            <a:ext cx="8238002" cy="6524863"/>
          </a:xfrm>
          <a:prstGeom prst="rect">
            <a:avLst/>
          </a:prstGeom>
          <a:noFill/>
        </p:spPr>
        <p:txBody>
          <a:bodyPr wrap="square" rtlCol="0">
            <a:spAutoFit/>
          </a:bodyPr>
          <a:lstStyle/>
          <a:p>
            <a:pPr fontAlgn="base"/>
            <a:r>
              <a:rPr lang="cs-CZ" sz="2400" dirty="0" smtClean="0">
                <a:latin typeface="Roboto Slab" panose="020B0604020202020204" charset="0"/>
                <a:ea typeface="Roboto Slab" panose="020B0604020202020204" charset="0"/>
              </a:rPr>
              <a:t>S</a:t>
            </a:r>
            <a:r>
              <a:rPr lang="en-US" sz="2400" dirty="0" err="1" smtClean="0">
                <a:latin typeface="Roboto Slab" panose="020B0604020202020204" charset="0"/>
                <a:ea typeface="Roboto Slab" panose="020B0604020202020204" charset="0"/>
              </a:rPr>
              <a:t>eriousness</a:t>
            </a:r>
            <a:r>
              <a:rPr lang="en-US" sz="2400" dirty="0" smtClean="0">
                <a:latin typeface="Roboto Slab" panose="020B0604020202020204" charset="0"/>
                <a:ea typeface="Roboto Slab" panose="020B0604020202020204" charset="0"/>
              </a:rPr>
              <a:t> </a:t>
            </a:r>
            <a:r>
              <a:rPr lang="en-US" sz="2400" dirty="0">
                <a:latin typeface="Roboto Slab" panose="020B0604020202020204" charset="0"/>
                <a:ea typeface="Roboto Slab" panose="020B0604020202020204" charset="0"/>
              </a:rPr>
              <a:t>of the </a:t>
            </a:r>
            <a:r>
              <a:rPr lang="en-US" sz="2400" dirty="0" smtClean="0">
                <a:latin typeface="Roboto Slab" panose="020B0604020202020204" charset="0"/>
                <a:ea typeface="Roboto Slab" panose="020B0604020202020204" charset="0"/>
              </a:rPr>
              <a:t>infringement</a:t>
            </a:r>
            <a:r>
              <a:rPr lang="cs-CZ" sz="2400" dirty="0" smtClean="0">
                <a:latin typeface="Roboto Slab" panose="020B0604020202020204" charset="0"/>
                <a:ea typeface="Roboto Slab" panose="020B0604020202020204" charset="0"/>
              </a:rPr>
              <a:t>:</a:t>
            </a:r>
            <a:endParaRPr lang="en-US" sz="2400" dirty="0">
              <a:latin typeface="Roboto Slab" panose="020B0604020202020204" charset="0"/>
              <a:ea typeface="Roboto Slab" panose="020B0604020202020204" charset="0"/>
            </a:endParaRPr>
          </a:p>
          <a:p>
            <a:pPr fontAlgn="base"/>
            <a:r>
              <a:rPr lang="en-US" dirty="0" smtClean="0">
                <a:latin typeface="Roboto Slab" panose="020B0604020202020204" charset="0"/>
                <a:ea typeface="Roboto Slab" panose="020B0604020202020204" charset="0"/>
              </a:rPr>
              <a:t>– </a:t>
            </a:r>
            <a:r>
              <a:rPr lang="en-US" dirty="0">
                <a:latin typeface="Roboto Slab" panose="020B0604020202020204" charset="0"/>
                <a:ea typeface="Roboto Slab" panose="020B0604020202020204" charset="0"/>
              </a:rPr>
              <a:t>the loss of Community own resources,</a:t>
            </a:r>
          </a:p>
          <a:p>
            <a:pPr fontAlgn="base"/>
            <a:r>
              <a:rPr lang="en-US" dirty="0">
                <a:latin typeface="Roboto Slab" panose="020B0604020202020204" charset="0"/>
                <a:ea typeface="Roboto Slab" panose="020B0604020202020204" charset="0"/>
              </a:rPr>
              <a:t>– the impact of the infringement on the way the Community functions,</a:t>
            </a:r>
          </a:p>
          <a:p>
            <a:pPr fontAlgn="base"/>
            <a:r>
              <a:rPr lang="en-US" dirty="0">
                <a:latin typeface="Roboto Slab" panose="020B0604020202020204" charset="0"/>
                <a:ea typeface="Roboto Slab" panose="020B0604020202020204" charset="0"/>
              </a:rPr>
              <a:t>– </a:t>
            </a:r>
            <a:r>
              <a:rPr lang="en-US" sz="2000" b="1" dirty="0">
                <a:solidFill>
                  <a:schemeClr val="accent5"/>
                </a:solidFill>
                <a:latin typeface="Roboto Slab" panose="020B0604020202020204" charset="0"/>
                <a:ea typeface="Roboto Slab" panose="020B0604020202020204" charset="0"/>
              </a:rPr>
              <a:t>serious or irreparable damage to human health or the environment</a:t>
            </a:r>
            <a:r>
              <a:rPr lang="en-US" sz="2000" dirty="0">
                <a:solidFill>
                  <a:schemeClr val="accent5"/>
                </a:solidFill>
                <a:latin typeface="Roboto Slab" panose="020B0604020202020204" charset="0"/>
                <a:ea typeface="Roboto Slab" panose="020B0604020202020204" charset="0"/>
              </a:rPr>
              <a:t>,</a:t>
            </a:r>
          </a:p>
          <a:p>
            <a:pPr fontAlgn="base"/>
            <a:r>
              <a:rPr lang="en-US" dirty="0">
                <a:latin typeface="Roboto Slab" panose="020B0604020202020204" charset="0"/>
                <a:ea typeface="Roboto Slab" panose="020B0604020202020204" charset="0"/>
              </a:rPr>
              <a:t>– economic or other harm suffered by individuals and economic operators, including intangible consequences, such as personal development,</a:t>
            </a:r>
          </a:p>
          <a:p>
            <a:pPr fontAlgn="base"/>
            <a:r>
              <a:rPr lang="en-US" dirty="0">
                <a:latin typeface="Roboto Slab" panose="020B0604020202020204" charset="0"/>
                <a:ea typeface="Roboto Slab" panose="020B0604020202020204" charset="0"/>
              </a:rPr>
              <a:t>– the financial sums involved in the infringement,</a:t>
            </a:r>
          </a:p>
          <a:p>
            <a:pPr fontAlgn="base"/>
            <a:r>
              <a:rPr lang="en-US" dirty="0">
                <a:latin typeface="Roboto Slab" panose="020B0604020202020204" charset="0"/>
                <a:ea typeface="Roboto Slab" panose="020B0604020202020204" charset="0"/>
              </a:rPr>
              <a:t>– any possible financial advantage that the Member State gains from not complying with the judgment of the Court,</a:t>
            </a:r>
          </a:p>
          <a:p>
            <a:pPr fontAlgn="base"/>
            <a:r>
              <a:rPr lang="en-US" dirty="0">
                <a:latin typeface="Roboto Slab" panose="020B0604020202020204" charset="0"/>
                <a:ea typeface="Roboto Slab" panose="020B0604020202020204" charset="0"/>
              </a:rPr>
              <a:t>– the relative importance of the infringement taking into account the turnover or added value of the economic sector concerned in the Member State in question,</a:t>
            </a:r>
          </a:p>
          <a:p>
            <a:pPr fontAlgn="base"/>
            <a:r>
              <a:rPr lang="en-US" dirty="0">
                <a:latin typeface="Roboto Slab" panose="020B0604020202020204" charset="0"/>
                <a:ea typeface="Roboto Slab" panose="020B0604020202020204" charset="0"/>
              </a:rPr>
              <a:t>– the size of the population affected by the infringement (the degree of seriousness could be considered less if the infringement does not concern the whole of the Member State in question),</a:t>
            </a:r>
          </a:p>
          <a:p>
            <a:pPr fontAlgn="base"/>
            <a:r>
              <a:rPr lang="en-US" dirty="0">
                <a:latin typeface="Roboto Slab" panose="020B0604020202020204" charset="0"/>
                <a:ea typeface="Roboto Slab" panose="020B0604020202020204" charset="0"/>
              </a:rPr>
              <a:t>– the Community’s responsibility with respect to non-member countries,</a:t>
            </a:r>
          </a:p>
          <a:p>
            <a:pPr fontAlgn="base"/>
            <a:r>
              <a:rPr lang="en-US" dirty="0">
                <a:latin typeface="Roboto Slab" panose="020B0604020202020204" charset="0"/>
                <a:ea typeface="Roboto Slab" panose="020B0604020202020204" charset="0"/>
              </a:rPr>
              <a:t>– whether the infringement is a one-off or a repeat of an earlier infringement (for example, repeated delay in transposing directives in a certain sector).</a:t>
            </a:r>
          </a:p>
          <a:p>
            <a:pPr marL="342900" indent="-342900">
              <a:buFontTx/>
              <a:buChar char="-"/>
            </a:pPr>
            <a:endParaRPr lang="cs-CZ" sz="2400" dirty="0" smtClean="0"/>
          </a:p>
          <a:p>
            <a:pPr marL="342900" indent="-342900">
              <a:buFontTx/>
              <a:buChar char="-"/>
            </a:pPr>
            <a:endParaRPr lang="cs-CZ" sz="2400" dirty="0"/>
          </a:p>
          <a:p>
            <a:pPr marL="342900" indent="-342900">
              <a:buFontTx/>
              <a:buChar char="-"/>
            </a:pPr>
            <a:endParaRPr lang="cs-CZ" sz="2400" dirty="0" smtClean="0"/>
          </a:p>
          <a:p>
            <a:pPr marL="342900" indent="-342900">
              <a:buFontTx/>
              <a:buChar char="-"/>
            </a:pPr>
            <a:endParaRPr lang="cs-CZ" sz="2400" dirty="0"/>
          </a:p>
          <a:p>
            <a:pPr marL="342900" indent="-342900">
              <a:buFontTx/>
              <a:buChar char="-"/>
            </a:pPr>
            <a:endParaRPr lang="cs-CZ" sz="2400" dirty="0" smtClean="0"/>
          </a:p>
          <a:p>
            <a:pPr marL="342900" indent="-342900">
              <a:buFontTx/>
              <a:buChar char="-"/>
            </a:pPr>
            <a:endParaRPr lang="cs-CZ" sz="2400" dirty="0"/>
          </a:p>
        </p:txBody>
      </p:sp>
    </p:spTree>
    <p:extLst>
      <p:ext uri="{BB962C8B-B14F-4D97-AF65-F5344CB8AC3E}">
        <p14:creationId xmlns:p14="http://schemas.microsoft.com/office/powerpoint/2010/main" val="10871994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Court</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of</a:t>
            </a:r>
            <a:r>
              <a:rPr lang="cs-CZ" sz="1800" b="1" dirty="0">
                <a:solidFill>
                  <a:schemeClr val="accent1"/>
                </a:solidFill>
                <a:latin typeface="Roboto Slab" panose="020B0604020202020204" charset="0"/>
                <a:ea typeface="Roboto Slab" panose="020B0604020202020204" charset="0"/>
                <a:cs typeface="Nixie One"/>
                <a:sym typeface="Nixie One"/>
              </a:rPr>
              <a:t> Justice (CJEU)</a:t>
            </a:r>
          </a:p>
          <a:p>
            <a:pPr lvl="0">
              <a:spcBef>
                <a:spcPts val="600"/>
              </a:spcBef>
            </a:pPr>
            <a:endParaRPr lang="cs-CZ" sz="1800" b="1" dirty="0" smtClean="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smtClean="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pic>
        <p:nvPicPr>
          <p:cNvPr id="5" name="Picture 2" descr="http://www.cometogreece.com.gr/hightravel/images/xanias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8192" y="2441126"/>
            <a:ext cx="3632042" cy="2360827"/>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629272" y="988516"/>
            <a:ext cx="7056784" cy="4154984"/>
          </a:xfrm>
          <a:prstGeom prst="rect">
            <a:avLst/>
          </a:prstGeom>
          <a:noFill/>
        </p:spPr>
        <p:txBody>
          <a:bodyPr wrap="square" rtlCol="0">
            <a:spAutoFit/>
          </a:bodyPr>
          <a:lstStyle/>
          <a:p>
            <a:pPr fontAlgn="base"/>
            <a:r>
              <a:rPr lang="cs-CZ" sz="2400" dirty="0" smtClean="0">
                <a:latin typeface="Roboto Slab" panose="020B0604020202020204" charset="0"/>
                <a:ea typeface="Roboto Slab" panose="020B0604020202020204" charset="0"/>
              </a:rPr>
              <a:t>C-387/97 – </a:t>
            </a:r>
            <a:r>
              <a:rPr lang="cs-CZ" sz="2400" dirty="0" err="1" smtClean="0">
                <a:latin typeface="Roboto Slab" panose="020B0604020202020204" charset="0"/>
                <a:ea typeface="Roboto Slab" panose="020B0604020202020204" charset="0"/>
              </a:rPr>
              <a:t>first</a:t>
            </a:r>
            <a:r>
              <a:rPr lang="cs-CZ" sz="2400" dirty="0" smtClean="0">
                <a:latin typeface="Roboto Slab" panose="020B0604020202020204" charset="0"/>
                <a:ea typeface="Roboto Slab" panose="020B0604020202020204" charset="0"/>
              </a:rPr>
              <a:t> fine</a:t>
            </a:r>
          </a:p>
          <a:p>
            <a:pPr marL="342900" indent="-342900" fontAlgn="base">
              <a:buFontTx/>
              <a:buChar char="-"/>
            </a:pPr>
            <a:r>
              <a:rPr lang="cs-CZ" sz="2400" dirty="0" err="1" smtClean="0">
                <a:latin typeface="Roboto Slab" panose="020B0604020202020204" charset="0"/>
                <a:ea typeface="Roboto Slab" panose="020B0604020202020204" charset="0"/>
              </a:rPr>
              <a:t>Waste</a:t>
            </a:r>
            <a:r>
              <a:rPr lang="cs-CZ" sz="2400" dirty="0" smtClean="0">
                <a:latin typeface="Roboto Slab" panose="020B0604020202020204" charset="0"/>
                <a:ea typeface="Roboto Slab" panose="020B0604020202020204" charset="0"/>
              </a:rPr>
              <a:t> management in </a:t>
            </a:r>
            <a:r>
              <a:rPr lang="cs-CZ" sz="2400" dirty="0" err="1" smtClean="0">
                <a:latin typeface="Roboto Slab" panose="020B0604020202020204" charset="0"/>
                <a:ea typeface="Roboto Slab" panose="020B0604020202020204" charset="0"/>
              </a:rPr>
              <a:t>Chania</a:t>
            </a:r>
            <a:r>
              <a:rPr lang="cs-CZ" sz="2400" dirty="0" smtClean="0">
                <a:latin typeface="Roboto Slab" panose="020B0604020202020204" charset="0"/>
                <a:ea typeface="Roboto Slab" panose="020B0604020202020204" charset="0"/>
              </a:rPr>
              <a:t> (</a:t>
            </a:r>
            <a:r>
              <a:rPr lang="cs-CZ" sz="2400" dirty="0" err="1" smtClean="0">
                <a:latin typeface="Roboto Slab" panose="020B0604020202020204" charset="0"/>
                <a:ea typeface="Roboto Slab" panose="020B0604020202020204" charset="0"/>
              </a:rPr>
              <a:t>Crete</a:t>
            </a:r>
            <a:r>
              <a:rPr lang="cs-CZ" sz="2400" dirty="0" smtClean="0">
                <a:latin typeface="Roboto Slab" panose="020B0604020202020204" charset="0"/>
                <a:ea typeface="Roboto Slab" panose="020B0604020202020204" charset="0"/>
              </a:rPr>
              <a:t>), </a:t>
            </a:r>
            <a:r>
              <a:rPr lang="cs-CZ" sz="2400" dirty="0" err="1" smtClean="0">
                <a:latin typeface="Roboto Slab" panose="020B0604020202020204" charset="0"/>
                <a:ea typeface="Roboto Slab" panose="020B0604020202020204" charset="0"/>
              </a:rPr>
              <a:t>problems</a:t>
            </a:r>
            <a:r>
              <a:rPr lang="cs-CZ" sz="2400" dirty="0" smtClean="0">
                <a:latin typeface="Roboto Slab" panose="020B0604020202020204" charset="0"/>
                <a:ea typeface="Roboto Slab" panose="020B0604020202020204" charset="0"/>
              </a:rPr>
              <a:t> </a:t>
            </a:r>
            <a:r>
              <a:rPr lang="cs-CZ" sz="2400" dirty="0" err="1" smtClean="0">
                <a:latin typeface="Roboto Slab" panose="020B0604020202020204" charset="0"/>
                <a:ea typeface="Roboto Slab" panose="020B0604020202020204" charset="0"/>
              </a:rPr>
              <a:t>known</a:t>
            </a:r>
            <a:r>
              <a:rPr lang="cs-CZ" sz="2400" dirty="0" smtClean="0">
                <a:latin typeface="Roboto Slab" panose="020B0604020202020204" charset="0"/>
                <a:ea typeface="Roboto Slab" panose="020B0604020202020204" charset="0"/>
              </a:rPr>
              <a:t> </a:t>
            </a:r>
            <a:r>
              <a:rPr lang="cs-CZ" sz="2400" dirty="0" err="1" smtClean="0">
                <a:latin typeface="Roboto Slab" panose="020B0604020202020204" charset="0"/>
                <a:ea typeface="Roboto Slab" panose="020B0604020202020204" charset="0"/>
              </a:rPr>
              <a:t>from</a:t>
            </a:r>
            <a:r>
              <a:rPr lang="cs-CZ" sz="2400" dirty="0" smtClean="0">
                <a:latin typeface="Roboto Slab" panose="020B0604020202020204" charset="0"/>
                <a:ea typeface="Roboto Slab" panose="020B0604020202020204" charset="0"/>
              </a:rPr>
              <a:t> 1987, </a:t>
            </a:r>
            <a:r>
              <a:rPr lang="cs-CZ" sz="2400" dirty="0" err="1" smtClean="0">
                <a:latin typeface="Roboto Slab" panose="020B0604020202020204" charset="0"/>
                <a:ea typeface="Roboto Slab" panose="020B0604020202020204" charset="0"/>
              </a:rPr>
              <a:t>first</a:t>
            </a:r>
            <a:r>
              <a:rPr lang="cs-CZ" sz="2400" dirty="0" smtClean="0">
                <a:latin typeface="Roboto Slab" panose="020B0604020202020204" charset="0"/>
                <a:ea typeface="Roboto Slab" panose="020B0604020202020204" charset="0"/>
              </a:rPr>
              <a:t> </a:t>
            </a:r>
            <a:r>
              <a:rPr lang="cs-CZ" sz="2400" dirty="0" err="1" smtClean="0">
                <a:latin typeface="Roboto Slab" panose="020B0604020202020204" charset="0"/>
                <a:ea typeface="Roboto Slab" panose="020B0604020202020204" charset="0"/>
              </a:rPr>
              <a:t>judgment</a:t>
            </a:r>
            <a:r>
              <a:rPr lang="cs-CZ" sz="2400" dirty="0">
                <a:latin typeface="Roboto Slab" panose="020B0604020202020204" charset="0"/>
                <a:ea typeface="Roboto Slab" panose="020B0604020202020204" charset="0"/>
              </a:rPr>
              <a:t> C-45/91</a:t>
            </a:r>
            <a:endParaRPr lang="cs-CZ" sz="2400" dirty="0" smtClean="0">
              <a:latin typeface="Roboto Slab" panose="020B0604020202020204" charset="0"/>
              <a:ea typeface="Roboto Slab" panose="020B0604020202020204" charset="0"/>
            </a:endParaRPr>
          </a:p>
          <a:p>
            <a:pPr marL="285750" indent="-285750" fontAlgn="base">
              <a:buFontTx/>
              <a:buChar char="-"/>
            </a:pPr>
            <a:r>
              <a:rPr lang="cs-CZ" sz="2400" dirty="0">
                <a:latin typeface="Roboto Slab" panose="020B0604020202020204" charset="0"/>
                <a:ea typeface="Roboto Slab" panose="020B0604020202020204" charset="0"/>
              </a:rPr>
              <a:t> </a:t>
            </a:r>
            <a:r>
              <a:rPr lang="cs-CZ" sz="2400" dirty="0" smtClean="0">
                <a:latin typeface="Roboto Slab" panose="020B0604020202020204" charset="0"/>
                <a:ea typeface="Roboto Slab" panose="020B0604020202020204" charset="0"/>
              </a:rPr>
              <a:t>24.600 EUR/</a:t>
            </a:r>
            <a:r>
              <a:rPr lang="cs-CZ" sz="2400" dirty="0" err="1" smtClean="0">
                <a:latin typeface="Roboto Slab" panose="020B0604020202020204" charset="0"/>
                <a:ea typeface="Roboto Slab" panose="020B0604020202020204" charset="0"/>
              </a:rPr>
              <a:t>day</a:t>
            </a:r>
            <a:r>
              <a:rPr lang="cs-CZ" sz="2400" dirty="0" smtClean="0">
                <a:latin typeface="Roboto Slab" panose="020B0604020202020204" charset="0"/>
                <a:ea typeface="Roboto Slab" panose="020B0604020202020204" charset="0"/>
              </a:rPr>
              <a:t> </a:t>
            </a:r>
            <a:r>
              <a:rPr lang="cs-CZ" sz="2400" dirty="0" err="1" smtClean="0">
                <a:latin typeface="Roboto Slab" panose="020B0604020202020204" charset="0"/>
                <a:ea typeface="Roboto Slab" panose="020B0604020202020204" charset="0"/>
              </a:rPr>
              <a:t>requested</a:t>
            </a:r>
            <a:r>
              <a:rPr lang="cs-CZ" sz="2400" dirty="0" smtClean="0">
                <a:latin typeface="Roboto Slab" panose="020B0604020202020204" charset="0"/>
                <a:ea typeface="Roboto Slab" panose="020B0604020202020204" charset="0"/>
              </a:rPr>
              <a:t> </a:t>
            </a:r>
            <a:endParaRPr lang="en-US" dirty="0">
              <a:latin typeface="Roboto Slab" panose="020B0604020202020204" charset="0"/>
              <a:ea typeface="Roboto Slab" panose="020B0604020202020204" charset="0"/>
            </a:endParaRPr>
          </a:p>
          <a:p>
            <a:pPr marL="342900" indent="-342900">
              <a:buFontTx/>
              <a:buChar char="-"/>
            </a:pPr>
            <a:endParaRPr lang="cs-CZ" sz="2400" dirty="0" smtClean="0">
              <a:latin typeface="Roboto Slab" panose="020B0604020202020204" charset="0"/>
              <a:ea typeface="Roboto Slab" panose="020B0604020202020204" charset="0"/>
            </a:endParaRPr>
          </a:p>
          <a:p>
            <a:pPr marL="342900" indent="-342900">
              <a:buFontTx/>
              <a:buChar char="-"/>
            </a:pPr>
            <a:endParaRPr lang="cs-CZ" sz="2400" dirty="0">
              <a:latin typeface="Roboto Slab" panose="020B0604020202020204" charset="0"/>
              <a:ea typeface="Roboto Slab" panose="020B0604020202020204" charset="0"/>
            </a:endParaRPr>
          </a:p>
          <a:p>
            <a:pPr marL="342900" indent="-342900">
              <a:buFontTx/>
              <a:buChar char="-"/>
            </a:pPr>
            <a:endParaRPr lang="cs-CZ" sz="2400" dirty="0" smtClean="0">
              <a:latin typeface="Roboto Slab" panose="020B0604020202020204" charset="0"/>
              <a:ea typeface="Roboto Slab" panose="020B0604020202020204" charset="0"/>
            </a:endParaRPr>
          </a:p>
          <a:p>
            <a:pPr marL="342900" indent="-342900">
              <a:buFontTx/>
              <a:buChar char="-"/>
            </a:pPr>
            <a:endParaRPr lang="cs-CZ" sz="2400" dirty="0">
              <a:latin typeface="Roboto Slab" panose="020B0604020202020204" charset="0"/>
              <a:ea typeface="Roboto Slab" panose="020B0604020202020204" charset="0"/>
            </a:endParaRPr>
          </a:p>
          <a:p>
            <a:pPr marL="342900" indent="-342900">
              <a:buFontTx/>
              <a:buChar char="-"/>
            </a:pPr>
            <a:endParaRPr lang="cs-CZ" sz="2400" dirty="0" smtClean="0">
              <a:latin typeface="Roboto Slab" panose="020B0604020202020204" charset="0"/>
              <a:ea typeface="Roboto Slab" panose="020B0604020202020204" charset="0"/>
            </a:endParaRPr>
          </a:p>
          <a:p>
            <a:pPr marL="342900" indent="-342900">
              <a:buFontTx/>
              <a:buChar char="-"/>
            </a:pPr>
            <a:endParaRPr lang="cs-CZ" sz="2400" dirty="0">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6501976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1319737" y="2251868"/>
            <a:ext cx="8238002" cy="845895"/>
          </a:xfrm>
          <a:prstGeom prst="rect">
            <a:avLst/>
          </a:prstGeom>
          <a:noFill/>
          <a:ln>
            <a:noFill/>
          </a:ln>
        </p:spPr>
        <p:txBody>
          <a:bodyPr lIns="91425" tIns="91425" rIns="91425" bIns="91425" anchor="t" anchorCtr="0">
            <a:noAutofit/>
          </a:bodyPr>
          <a:lstStyle/>
          <a:p>
            <a:pPr lvl="0">
              <a:spcBef>
                <a:spcPts val="600"/>
              </a:spcBef>
            </a:pPr>
            <a:r>
              <a:rPr lang="cs-CZ" sz="1800" b="1" dirty="0" err="1" smtClean="0">
                <a:solidFill>
                  <a:schemeClr val="accent1"/>
                </a:solidFill>
                <a:latin typeface="Roboto Slab" panose="020B0604020202020204" charset="0"/>
                <a:ea typeface="Roboto Slab" panose="020B0604020202020204" charset="0"/>
                <a:cs typeface="Nixie One"/>
                <a:sym typeface="Nixie One"/>
              </a:rPr>
              <a:t>Thank</a:t>
            </a:r>
            <a:r>
              <a:rPr lang="cs-CZ" sz="1800" b="1" dirty="0" smtClean="0">
                <a:solidFill>
                  <a:schemeClr val="accent1"/>
                </a:solidFill>
                <a:latin typeface="Roboto Slab" panose="020B0604020202020204" charset="0"/>
                <a:ea typeface="Roboto Slab" panose="020B0604020202020204" charset="0"/>
                <a:cs typeface="Nixie One"/>
                <a:sym typeface="Nixie One"/>
              </a:rPr>
              <a:t> </a:t>
            </a:r>
            <a:r>
              <a:rPr lang="cs-CZ" sz="1800" b="1" dirty="0" err="1" smtClean="0">
                <a:solidFill>
                  <a:schemeClr val="accent1"/>
                </a:solidFill>
                <a:latin typeface="Roboto Slab" panose="020B0604020202020204" charset="0"/>
                <a:ea typeface="Roboto Slab" panose="020B0604020202020204" charset="0"/>
                <a:cs typeface="Nixie One"/>
                <a:sym typeface="Nixie One"/>
              </a:rPr>
              <a:t>you</a:t>
            </a:r>
            <a:r>
              <a:rPr lang="cs-CZ" sz="1800" b="1" dirty="0" smtClean="0">
                <a:solidFill>
                  <a:schemeClr val="accent1"/>
                </a:solidFill>
                <a:latin typeface="Roboto Slab" panose="020B0604020202020204" charset="0"/>
                <a:ea typeface="Roboto Slab" panose="020B0604020202020204" charset="0"/>
                <a:cs typeface="Nixie One"/>
                <a:sym typeface="Nixie One"/>
              </a:rPr>
              <a:t> </a:t>
            </a:r>
            <a:r>
              <a:rPr lang="cs-CZ" sz="1800" b="1" dirty="0" err="1" smtClean="0">
                <a:solidFill>
                  <a:schemeClr val="accent1"/>
                </a:solidFill>
                <a:latin typeface="Roboto Slab" panose="020B0604020202020204" charset="0"/>
                <a:ea typeface="Roboto Slab" panose="020B0604020202020204" charset="0"/>
                <a:cs typeface="Nixie One"/>
                <a:sym typeface="Nixie One"/>
              </a:rPr>
              <a:t>for</a:t>
            </a:r>
            <a:r>
              <a:rPr lang="cs-CZ" sz="1800" b="1" dirty="0" smtClean="0">
                <a:solidFill>
                  <a:schemeClr val="accent1"/>
                </a:solidFill>
                <a:latin typeface="Roboto Slab" panose="020B0604020202020204" charset="0"/>
                <a:ea typeface="Roboto Slab" panose="020B0604020202020204" charset="0"/>
                <a:cs typeface="Nixie One"/>
                <a:sym typeface="Nixie One"/>
              </a:rPr>
              <a:t> </a:t>
            </a:r>
            <a:r>
              <a:rPr lang="cs-CZ" sz="1800" b="1" dirty="0" err="1" smtClean="0">
                <a:solidFill>
                  <a:schemeClr val="accent1"/>
                </a:solidFill>
                <a:latin typeface="Roboto Slab" panose="020B0604020202020204" charset="0"/>
                <a:ea typeface="Roboto Slab" panose="020B0604020202020204" charset="0"/>
                <a:cs typeface="Nixie One"/>
                <a:sym typeface="Nixie One"/>
              </a:rPr>
              <a:t>your</a:t>
            </a:r>
            <a:r>
              <a:rPr lang="cs-CZ" sz="1800" b="1" dirty="0" smtClean="0">
                <a:solidFill>
                  <a:schemeClr val="accent1"/>
                </a:solidFill>
                <a:latin typeface="Roboto Slab" panose="020B0604020202020204" charset="0"/>
                <a:ea typeface="Roboto Slab" panose="020B0604020202020204" charset="0"/>
                <a:cs typeface="Nixie One"/>
                <a:sym typeface="Nixie One"/>
              </a:rPr>
              <a:t> </a:t>
            </a:r>
            <a:r>
              <a:rPr lang="cs-CZ" sz="1800" b="1" dirty="0" err="1" smtClean="0">
                <a:solidFill>
                  <a:schemeClr val="accent1"/>
                </a:solidFill>
                <a:latin typeface="Roboto Slab" panose="020B0604020202020204" charset="0"/>
                <a:ea typeface="Roboto Slab" panose="020B0604020202020204" charset="0"/>
                <a:cs typeface="Nixie One"/>
                <a:sym typeface="Nixie One"/>
              </a:rPr>
              <a:t>attention</a:t>
            </a: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600" b="1" i="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6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smtClean="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15741977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a:solidFill>
                  <a:schemeClr val="accent1"/>
                </a:solidFill>
                <a:latin typeface="Roboto Slab" panose="020B0604020202020204" charset="0"/>
                <a:ea typeface="Roboto Slab" panose="020B0604020202020204" charset="0"/>
                <a:cs typeface="Nixie One"/>
                <a:sym typeface="Nixie One"/>
              </a:rPr>
              <a:t>Last </a:t>
            </a:r>
            <a:r>
              <a:rPr lang="cs-CZ" sz="1800" b="1" dirty="0" err="1">
                <a:solidFill>
                  <a:schemeClr val="accent1"/>
                </a:solidFill>
                <a:latin typeface="Roboto Slab" panose="020B0604020202020204" charset="0"/>
                <a:ea typeface="Roboto Slab" panose="020B0604020202020204" charset="0"/>
                <a:cs typeface="Nixie One"/>
                <a:sym typeface="Nixie One"/>
              </a:rPr>
              <a:t>lecture</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summary</a:t>
            </a: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en-US" sz="2000" b="1" dirty="0">
                <a:solidFill>
                  <a:schemeClr val="accent6"/>
                </a:solidFill>
                <a:latin typeface="Roboto Slab" panose="020B0604020202020204" charset="0"/>
                <a:ea typeface="Roboto Slab" panose="020B0604020202020204" charset="0"/>
                <a:cs typeface="Nixie One"/>
                <a:sym typeface="Nixie One"/>
              </a:rPr>
              <a:t>Secondary legislation</a:t>
            </a:r>
            <a:r>
              <a:rPr lang="en-US" sz="2000" dirty="0">
                <a:solidFill>
                  <a:schemeClr val="tx1"/>
                </a:solidFill>
                <a:latin typeface="Roboto Slab" panose="020B0604020202020204" charset="0"/>
                <a:ea typeface="Roboto Slab" panose="020B0604020202020204" charset="0"/>
                <a:cs typeface="Nixie One"/>
                <a:sym typeface="Nixie One"/>
              </a:rPr>
              <a:t>: Horizontal legislation, Sectoral legislation</a:t>
            </a:r>
          </a:p>
          <a:p>
            <a:pPr marL="285750" lvl="0" indent="-285750">
              <a:spcBef>
                <a:spcPts val="600"/>
              </a:spcBef>
              <a:buFont typeface="Arial" panose="020B0604020202020204" pitchFamily="34" charset="0"/>
              <a:buChar char="•"/>
            </a:pPr>
            <a:r>
              <a:rPr lang="en-US" sz="2000" dirty="0">
                <a:solidFill>
                  <a:schemeClr val="tx1"/>
                </a:solidFill>
                <a:latin typeface="Roboto Slab" panose="020B0604020202020204" charset="0"/>
                <a:ea typeface="Roboto Slab" panose="020B0604020202020204" charset="0"/>
                <a:cs typeface="Nixie One"/>
                <a:sym typeface="Nixie One"/>
              </a:rPr>
              <a:t>Around 1000 pieces of legislation (</a:t>
            </a:r>
            <a:r>
              <a:rPr lang="en-US" sz="2000" b="1" dirty="0">
                <a:solidFill>
                  <a:schemeClr val="accent5"/>
                </a:solidFill>
                <a:latin typeface="Roboto Slab" panose="020B0604020202020204" charset="0"/>
                <a:ea typeface="Roboto Slab" panose="020B0604020202020204" charset="0"/>
                <a:cs typeface="Nixie One"/>
                <a:sym typeface="Nixie One"/>
              </a:rPr>
              <a:t>200 important</a:t>
            </a:r>
            <a:r>
              <a:rPr lang="en-US" sz="2000" dirty="0">
                <a:solidFill>
                  <a:schemeClr val="tx1"/>
                </a:solidFill>
                <a:latin typeface="Roboto Slab" panose="020B0604020202020204" charset="0"/>
                <a:ea typeface="Roboto Slab" panose="020B0604020202020204" charset="0"/>
                <a:cs typeface="Nixie One"/>
                <a:sym typeface="Nixie One"/>
              </a:rPr>
              <a:t>) targeted at both EU and member states, not a </a:t>
            </a:r>
            <a:r>
              <a:rPr lang="en-US" sz="2000" dirty="0" smtClean="0">
                <a:solidFill>
                  <a:schemeClr val="tx1"/>
                </a:solidFill>
                <a:latin typeface="Roboto Slab" panose="020B0604020202020204" charset="0"/>
                <a:ea typeface="Roboto Slab" panose="020B0604020202020204" charset="0"/>
                <a:cs typeface="Nixie One"/>
                <a:sym typeface="Nixie One"/>
              </a:rPr>
              <a:t>comprehensive </a:t>
            </a:r>
            <a:r>
              <a:rPr lang="en-US" sz="2000" dirty="0">
                <a:solidFill>
                  <a:schemeClr val="tx1"/>
                </a:solidFill>
                <a:latin typeface="Roboto Slab" panose="020B0604020202020204" charset="0"/>
                <a:ea typeface="Roboto Slab" panose="020B0604020202020204" charset="0"/>
                <a:cs typeface="Nixie One"/>
                <a:sym typeface="Nixie One"/>
              </a:rPr>
              <a:t>system</a:t>
            </a: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smtClean="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2499982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2"/>
            <a:ext cx="8238002" cy="5548523"/>
          </a:xfrm>
          <a:prstGeom prst="rect">
            <a:avLst/>
          </a:prstGeom>
          <a:noFill/>
          <a:ln>
            <a:noFill/>
          </a:ln>
        </p:spPr>
        <p:txBody>
          <a:bodyPr lIns="91425" tIns="91425" rIns="91425" bIns="91425" anchor="t" anchorCtr="0">
            <a:noAutofit/>
          </a:bodyPr>
          <a:lstStyle/>
          <a:p>
            <a:pPr lvl="0">
              <a:spcBef>
                <a:spcPts val="600"/>
              </a:spcBef>
            </a:pPr>
            <a:r>
              <a:rPr lang="cs-CZ" sz="1800" b="1" dirty="0">
                <a:solidFill>
                  <a:schemeClr val="accent1"/>
                </a:solidFill>
                <a:latin typeface="Roboto Slab" panose="020B0604020202020204" charset="0"/>
                <a:ea typeface="Roboto Slab" panose="020B0604020202020204" charset="0"/>
                <a:cs typeface="Nixie One"/>
                <a:sym typeface="Nixie One"/>
              </a:rPr>
              <a:t>Last </a:t>
            </a:r>
            <a:r>
              <a:rPr lang="cs-CZ" sz="1800" b="1" dirty="0" err="1">
                <a:solidFill>
                  <a:schemeClr val="accent1"/>
                </a:solidFill>
                <a:latin typeface="Roboto Slab" panose="020B0604020202020204" charset="0"/>
                <a:ea typeface="Roboto Slab" panose="020B0604020202020204" charset="0"/>
                <a:cs typeface="Nixie One"/>
                <a:sym typeface="Nixie One"/>
              </a:rPr>
              <a:t>lecture</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summary</a:t>
            </a: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accent1"/>
              </a:solidFill>
              <a:latin typeface="Roboto Slab" panose="020B0604020202020204" charset="0"/>
              <a:ea typeface="Roboto Slab" panose="020B0604020202020204" charset="0"/>
              <a:cs typeface="Nixie One"/>
              <a:sym typeface="Nixie One"/>
            </a:endParaRPr>
          </a:p>
          <a:p>
            <a:pPr lvl="0">
              <a:spcBef>
                <a:spcPts val="600"/>
              </a:spcBef>
            </a:pPr>
            <a:r>
              <a:rPr lang="en-US" sz="1800" b="1" dirty="0" smtClean="0">
                <a:solidFill>
                  <a:schemeClr val="accent6"/>
                </a:solidFill>
                <a:latin typeface="Roboto Slab" panose="020B0604020202020204" charset="0"/>
                <a:ea typeface="Roboto Slab" panose="020B0604020202020204" charset="0"/>
                <a:cs typeface="Nixie One"/>
                <a:sym typeface="Nixie One"/>
              </a:rPr>
              <a:t>Aims </a:t>
            </a:r>
            <a:r>
              <a:rPr lang="en-US" sz="1800" b="1" dirty="0">
                <a:solidFill>
                  <a:schemeClr val="accent6"/>
                </a:solidFill>
                <a:latin typeface="Roboto Slab" panose="020B0604020202020204" charset="0"/>
                <a:ea typeface="Roboto Slab" panose="020B0604020202020204" charset="0"/>
                <a:cs typeface="Nixie One"/>
                <a:sym typeface="Nixie One"/>
              </a:rPr>
              <a:t>of EU environmental policy:</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High level of protection</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Integration</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Sustainable development</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(Public participation)</a:t>
            </a: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accent6"/>
                </a:solidFill>
                <a:latin typeface="Roboto Slab" panose="020B0604020202020204" charset="0"/>
                <a:ea typeface="Roboto Slab" panose="020B0604020202020204" charset="0"/>
                <a:cs typeface="Nixie One"/>
                <a:sym typeface="Nixie One"/>
              </a:rPr>
              <a:t>Environmental principles (in narrow sense):</a:t>
            </a:r>
          </a:p>
          <a:p>
            <a:pPr marL="285750" indent="-285750">
              <a:spcBef>
                <a:spcPts val="600"/>
              </a:spcBef>
              <a:buFont typeface="Arial" panose="020B0604020202020204" pitchFamily="34" charset="0"/>
              <a:buChar char="•"/>
            </a:pPr>
            <a:r>
              <a:rPr lang="en-US" sz="1800" b="1" dirty="0" smtClean="0">
                <a:solidFill>
                  <a:schemeClr val="tx1"/>
                </a:solidFill>
                <a:latin typeface="Roboto Slab" panose="020B0604020202020204" charset="0"/>
                <a:ea typeface="Roboto Slab" panose="020B0604020202020204" charset="0"/>
                <a:cs typeface="Nixie One"/>
                <a:sym typeface="Nixie One"/>
              </a:rPr>
              <a:t>Prevention</a:t>
            </a: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smtClean="0">
                <a:solidFill>
                  <a:schemeClr val="tx1"/>
                </a:solidFill>
                <a:latin typeface="Roboto Slab" panose="020B0604020202020204" charset="0"/>
                <a:ea typeface="Roboto Slab" panose="020B0604020202020204" charset="0"/>
                <a:cs typeface="Nixie One"/>
                <a:sym typeface="Nixie One"/>
              </a:rPr>
              <a:t>P</a:t>
            </a:r>
            <a:r>
              <a:rPr lang="en-US" sz="1800" b="1" dirty="0" err="1" smtClean="0">
                <a:solidFill>
                  <a:schemeClr val="tx1"/>
                </a:solidFill>
                <a:latin typeface="Roboto Slab" panose="020B0604020202020204" charset="0"/>
                <a:ea typeface="Roboto Slab" panose="020B0604020202020204" charset="0"/>
                <a:cs typeface="Nixie One"/>
                <a:sym typeface="Nixie One"/>
              </a:rPr>
              <a:t>recautionary</a:t>
            </a:r>
            <a:r>
              <a:rPr lang="en-US" sz="1800" b="1" dirty="0" smtClean="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principle </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Polluter pays </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Rectification at source</a:t>
            </a: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smtClean="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4090120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smtClean="0">
                <a:solidFill>
                  <a:schemeClr val="accent1"/>
                </a:solidFill>
                <a:latin typeface="Roboto Slab" panose="020B0604020202020204" charset="0"/>
                <a:ea typeface="Roboto Slab" panose="020B0604020202020204" charset="0"/>
                <a:cs typeface="Nixie One"/>
                <a:sym typeface="Nixie One"/>
              </a:rPr>
              <a:t>Characteristics</a:t>
            </a: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accent1"/>
              </a:solidFill>
              <a:latin typeface="Roboto Slab" panose="020B0604020202020204" charset="0"/>
              <a:ea typeface="Roboto Slab" panose="020B0604020202020204" charset="0"/>
              <a:cs typeface="Nixie One"/>
              <a:sym typeface="Nixie One"/>
            </a:endParaRPr>
          </a:p>
          <a:p>
            <a:pPr lvl="0">
              <a:spcBef>
                <a:spcPts val="600"/>
              </a:spcBef>
            </a:pPr>
            <a:r>
              <a:rPr lang="en-US" sz="2000" b="1" dirty="0">
                <a:solidFill>
                  <a:schemeClr val="tx1"/>
                </a:solidFill>
                <a:latin typeface="Roboto Slab" panose="020B0604020202020204" charset="0"/>
                <a:ea typeface="Roboto Slab" panose="020B0604020202020204" charset="0"/>
                <a:cs typeface="Nixie One"/>
                <a:sym typeface="Nixie One"/>
              </a:rPr>
              <a:t>MULTI-LAYERED SYSTEM</a:t>
            </a:r>
          </a:p>
          <a:p>
            <a:pPr marL="285750" lvl="0" indent="-285750">
              <a:spcBef>
                <a:spcPts val="600"/>
              </a:spcBef>
              <a:buFont typeface="Arial" panose="020B0604020202020204" pitchFamily="34" charset="0"/>
              <a:buChar char="•"/>
            </a:pPr>
            <a:endParaRPr lang="en-US" sz="20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en-US" sz="2000" b="1" dirty="0">
                <a:solidFill>
                  <a:schemeClr val="tx1"/>
                </a:solidFill>
                <a:latin typeface="Roboto Slab" panose="020B0604020202020204" charset="0"/>
                <a:ea typeface="Roboto Slab" panose="020B0604020202020204" charset="0"/>
                <a:cs typeface="Nixie One"/>
                <a:sym typeface="Nixie One"/>
              </a:rPr>
              <a:t> Where the EU regulation does not specifically provide any specific means of enforcement or refers for that purpose to national laws, regulations and administrative provisions, the </a:t>
            </a:r>
            <a:r>
              <a:rPr lang="en-US" sz="2000" b="1" i="1" dirty="0">
                <a:solidFill>
                  <a:schemeClr val="accent6"/>
                </a:solidFill>
                <a:latin typeface="Roboto Slab" panose="020B0604020202020204" charset="0"/>
                <a:ea typeface="Roboto Slab" panose="020B0604020202020204" charset="0"/>
                <a:cs typeface="Nixie One"/>
                <a:sym typeface="Nixie One"/>
              </a:rPr>
              <a:t>Member States are required to take all measures necessary to guarantee the application and effectiveness of EU law.</a:t>
            </a:r>
          </a:p>
          <a:p>
            <a:pPr marL="285750" lvl="0" indent="-285750">
              <a:spcBef>
                <a:spcPts val="600"/>
              </a:spcBef>
              <a:buFont typeface="Arial" panose="020B0604020202020204" pitchFamily="34" charset="0"/>
              <a:buChar char="•"/>
            </a:pPr>
            <a:endParaRPr lang="en-US" sz="20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en-US" sz="2000" b="1" dirty="0">
                <a:solidFill>
                  <a:schemeClr val="tx1"/>
                </a:solidFill>
                <a:latin typeface="Roboto Slab" panose="020B0604020202020204" charset="0"/>
                <a:ea typeface="Roboto Slab" panose="020B0604020202020204" charset="0"/>
                <a:cs typeface="Nixie One"/>
                <a:sym typeface="Nixie One"/>
              </a:rPr>
              <a:t>For example, the sanction provided for must be analogous to those applicable to infringements of national law of similar nature and importance, and must be effective, proportionate and dissuasive. </a:t>
            </a: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smtClean="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94466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stretch>
            <a:fillRect/>
          </a:stretch>
        </p:blipFill>
        <p:spPr>
          <a:xfrm>
            <a:off x="1042264" y="281638"/>
            <a:ext cx="7224660" cy="4067525"/>
          </a:xfrm>
          <a:prstGeom prst="rect">
            <a:avLst/>
          </a:prstGeom>
        </p:spPr>
      </p:pic>
      <p:sp>
        <p:nvSpPr>
          <p:cNvPr id="4" name="TextovéPole 3"/>
          <p:cNvSpPr txBox="1"/>
          <p:nvPr/>
        </p:nvSpPr>
        <p:spPr>
          <a:xfrm>
            <a:off x="1042264" y="4595124"/>
            <a:ext cx="6120680" cy="369332"/>
          </a:xfrm>
          <a:prstGeom prst="rect">
            <a:avLst/>
          </a:prstGeom>
          <a:noFill/>
        </p:spPr>
        <p:txBody>
          <a:bodyPr wrap="square" rtlCol="0">
            <a:spAutoFit/>
          </a:bodyPr>
          <a:lstStyle/>
          <a:p>
            <a:r>
              <a:rPr lang="cs-CZ" dirty="0"/>
              <a:t>https://www.youtube.com/watch?v=ypMvDKW5qm0</a:t>
            </a:r>
          </a:p>
        </p:txBody>
      </p:sp>
    </p:spTree>
    <p:extLst>
      <p:ext uri="{BB962C8B-B14F-4D97-AF65-F5344CB8AC3E}">
        <p14:creationId xmlns:p14="http://schemas.microsoft.com/office/powerpoint/2010/main" val="1980333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Harmonization</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of</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environmental</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smtClean="0">
                <a:solidFill>
                  <a:schemeClr val="accent1"/>
                </a:solidFill>
                <a:latin typeface="Roboto Slab" panose="020B0604020202020204" charset="0"/>
                <a:ea typeface="Roboto Slab" panose="020B0604020202020204" charset="0"/>
                <a:cs typeface="Nixie One"/>
                <a:sym typeface="Nixie One"/>
              </a:rPr>
              <a:t>requirements</a:t>
            </a:r>
            <a:endParaRPr lang="cs-CZ" sz="1800" b="1" dirty="0" smtClean="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smtClean="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pic>
        <p:nvPicPr>
          <p:cNvPr id="3" name="Picture 2" descr="http://ec.europa.eu/eurostat/statistics-explained/images/3/31/Municipal_waste_treated_in_2011_by_country_and_treatment_category_sorted_by_percentage_20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9884" y="718860"/>
            <a:ext cx="6102557" cy="4106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789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Harmonization</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of</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environmental</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smtClean="0">
                <a:solidFill>
                  <a:schemeClr val="accent1"/>
                </a:solidFill>
                <a:latin typeface="Roboto Slab" panose="020B0604020202020204" charset="0"/>
                <a:ea typeface="Roboto Slab" panose="020B0604020202020204" charset="0"/>
                <a:cs typeface="Nixie One"/>
                <a:sym typeface="Nixie One"/>
              </a:rPr>
              <a:t>requirements</a:t>
            </a:r>
            <a:endParaRPr lang="cs-CZ" sz="1800" b="1" dirty="0" smtClean="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smtClean="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smtClean="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4" name="TextovéPole 3"/>
          <p:cNvSpPr txBox="1"/>
          <p:nvPr/>
        </p:nvSpPr>
        <p:spPr>
          <a:xfrm>
            <a:off x="851647" y="1039906"/>
            <a:ext cx="7467600" cy="2800767"/>
          </a:xfrm>
          <a:prstGeom prst="rect">
            <a:avLst/>
          </a:prstGeom>
          <a:noFill/>
        </p:spPr>
        <p:txBody>
          <a:bodyPr wrap="square" rtlCol="0">
            <a:spAutoFit/>
          </a:bodyPr>
          <a:lstStyle/>
          <a:p>
            <a:r>
              <a:rPr lang="cs-CZ" sz="1800" b="1" dirty="0" err="1">
                <a:latin typeface="Roboto Slab" panose="020B0604020202020204" charset="0"/>
                <a:ea typeface="Roboto Slab" panose="020B0604020202020204" charset="0"/>
              </a:rPr>
              <a:t>Reasons</a:t>
            </a:r>
            <a:r>
              <a:rPr lang="cs-CZ" sz="1800" dirty="0">
                <a:latin typeface="Roboto Slab" panose="020B0604020202020204" charset="0"/>
                <a:ea typeface="Roboto Slab" panose="020B0604020202020204" charset="0"/>
              </a:rPr>
              <a:t>:</a:t>
            </a:r>
          </a:p>
          <a:p>
            <a:endParaRPr lang="cs-CZ" sz="1800" dirty="0">
              <a:latin typeface="Roboto Slab" panose="020B0604020202020204" charset="0"/>
              <a:ea typeface="Roboto Slab" panose="020B0604020202020204" charset="0"/>
            </a:endParaRPr>
          </a:p>
          <a:p>
            <a:pPr marL="457200" indent="-457200" algn="just">
              <a:buFont typeface="Arial" pitchFamily="34" charset="0"/>
              <a:buChar char="•"/>
            </a:pPr>
            <a:r>
              <a:rPr lang="cs-CZ" sz="1800" b="1" u="sng" dirty="0" err="1">
                <a:solidFill>
                  <a:schemeClr val="accent6"/>
                </a:solidFill>
                <a:latin typeface="Roboto Slab" panose="020B0604020202020204" charset="0"/>
                <a:ea typeface="Roboto Slab" panose="020B0604020202020204" charset="0"/>
              </a:rPr>
              <a:t>Environmental</a:t>
            </a:r>
            <a:r>
              <a:rPr lang="cs-CZ" sz="1800" b="1" u="sng" dirty="0">
                <a:solidFill>
                  <a:schemeClr val="accent6"/>
                </a:solidFill>
                <a:latin typeface="Roboto Slab" panose="020B0604020202020204" charset="0"/>
                <a:ea typeface="Roboto Slab" panose="020B0604020202020204" charset="0"/>
              </a:rPr>
              <a:t> and </a:t>
            </a:r>
            <a:r>
              <a:rPr lang="cs-CZ" sz="1800" b="1" u="sng" dirty="0" err="1">
                <a:solidFill>
                  <a:schemeClr val="accent6"/>
                </a:solidFill>
                <a:latin typeface="Roboto Slab" panose="020B0604020202020204" charset="0"/>
                <a:ea typeface="Roboto Slab" panose="020B0604020202020204" charset="0"/>
              </a:rPr>
              <a:t>safety</a:t>
            </a:r>
            <a:r>
              <a:rPr lang="cs-CZ" sz="1800" b="1" u="sng" dirty="0">
                <a:solidFill>
                  <a:schemeClr val="accent6"/>
                </a:solidFill>
                <a:latin typeface="Roboto Slab" panose="020B0604020202020204" charset="0"/>
                <a:ea typeface="Roboto Slab" panose="020B0604020202020204" charset="0"/>
              </a:rPr>
              <a:t> </a:t>
            </a:r>
            <a:r>
              <a:rPr lang="cs-CZ" sz="1800" b="1" u="sng" dirty="0" err="1">
                <a:solidFill>
                  <a:schemeClr val="accent6"/>
                </a:solidFill>
                <a:latin typeface="Roboto Slab" panose="020B0604020202020204" charset="0"/>
                <a:ea typeface="Roboto Slab" panose="020B0604020202020204" charset="0"/>
              </a:rPr>
              <a:t>reasons</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facing</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transboundary</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or</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global</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problems</a:t>
            </a:r>
            <a:r>
              <a:rPr lang="cs-CZ" sz="1800" dirty="0">
                <a:latin typeface="Roboto Slab" panose="020B0604020202020204" charset="0"/>
                <a:ea typeface="Roboto Slab" panose="020B0604020202020204" charset="0"/>
              </a:rPr>
              <a:t> (ozone </a:t>
            </a:r>
            <a:r>
              <a:rPr lang="cs-CZ" sz="1800" dirty="0" err="1">
                <a:latin typeface="Roboto Slab" panose="020B0604020202020204" charset="0"/>
                <a:ea typeface="Roboto Slab" panose="020B0604020202020204" charset="0"/>
              </a:rPr>
              <a:t>depletion</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climate</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change</a:t>
            </a:r>
            <a:r>
              <a:rPr lang="cs-CZ" sz="1800" dirty="0">
                <a:latin typeface="Roboto Slab" panose="020B0604020202020204" charset="0"/>
                <a:ea typeface="Roboto Slab" panose="020B0604020202020204" charset="0"/>
              </a:rPr>
              <a:t>, biodiversity, air and </a:t>
            </a:r>
            <a:r>
              <a:rPr lang="cs-CZ" sz="1800" dirty="0" err="1">
                <a:latin typeface="Roboto Slab" panose="020B0604020202020204" charset="0"/>
                <a:ea typeface="Roboto Slab" panose="020B0604020202020204" charset="0"/>
              </a:rPr>
              <a:t>water</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pollution</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etc</a:t>
            </a:r>
            <a:r>
              <a:rPr lang="cs-CZ" sz="1800" dirty="0">
                <a:latin typeface="Roboto Slab" panose="020B0604020202020204" charset="0"/>
                <a:ea typeface="Roboto Slab" panose="020B0604020202020204" charset="0"/>
              </a:rPr>
              <a:t>.).</a:t>
            </a:r>
          </a:p>
          <a:p>
            <a:pPr marL="457200" indent="-457200">
              <a:buFont typeface="Arial" pitchFamily="34" charset="0"/>
              <a:buChar char="•"/>
            </a:pPr>
            <a:r>
              <a:rPr lang="cs-CZ" sz="1800" b="1" u="sng" dirty="0">
                <a:solidFill>
                  <a:schemeClr val="accent3"/>
                </a:solidFill>
                <a:latin typeface="Roboto Slab" panose="020B0604020202020204" charset="0"/>
                <a:ea typeface="Roboto Slab" panose="020B0604020202020204" charset="0"/>
              </a:rPr>
              <a:t>Market and </a:t>
            </a:r>
            <a:r>
              <a:rPr lang="cs-CZ" sz="1800" b="1" u="sng" dirty="0" err="1">
                <a:solidFill>
                  <a:schemeClr val="accent3"/>
                </a:solidFill>
                <a:latin typeface="Roboto Slab" panose="020B0604020202020204" charset="0"/>
                <a:ea typeface="Roboto Slab" panose="020B0604020202020204" charset="0"/>
              </a:rPr>
              <a:t>economy</a:t>
            </a:r>
            <a:r>
              <a:rPr lang="cs-CZ" sz="1800" b="1" u="sng" dirty="0">
                <a:solidFill>
                  <a:schemeClr val="accent3"/>
                </a:solidFill>
                <a:latin typeface="Roboto Slab" panose="020B0604020202020204" charset="0"/>
                <a:ea typeface="Roboto Slab" panose="020B0604020202020204" charset="0"/>
              </a:rPr>
              <a:t> </a:t>
            </a:r>
            <a:r>
              <a:rPr lang="cs-CZ" sz="1800" b="1" u="sng" dirty="0" err="1">
                <a:solidFill>
                  <a:schemeClr val="accent3"/>
                </a:solidFill>
                <a:latin typeface="Roboto Slab" panose="020B0604020202020204" charset="0"/>
                <a:ea typeface="Roboto Slab" panose="020B0604020202020204" charset="0"/>
              </a:rPr>
              <a:t>reasons</a:t>
            </a:r>
            <a:r>
              <a:rPr lang="cs-CZ" sz="1800" dirty="0">
                <a:latin typeface="Roboto Slab" panose="020B0604020202020204" charset="0"/>
                <a:ea typeface="Roboto Slab" panose="020B0604020202020204" charset="0"/>
              </a:rPr>
              <a:t>.</a:t>
            </a:r>
          </a:p>
          <a:p>
            <a:pPr marL="457200" indent="-457200">
              <a:buFont typeface="Arial" pitchFamily="34" charset="0"/>
              <a:buChar char="•"/>
            </a:pPr>
            <a:r>
              <a:rPr lang="cs-CZ" sz="1800" b="1" u="sng" dirty="0" err="1">
                <a:solidFill>
                  <a:schemeClr val="accent5"/>
                </a:solidFill>
                <a:latin typeface="Roboto Slab" panose="020B0604020202020204" charset="0"/>
                <a:ea typeface="Roboto Slab" panose="020B0604020202020204" charset="0"/>
              </a:rPr>
              <a:t>Avoiding</a:t>
            </a:r>
            <a:r>
              <a:rPr lang="cs-CZ" sz="1800" b="1" u="sng" dirty="0">
                <a:solidFill>
                  <a:schemeClr val="accent5"/>
                </a:solidFill>
                <a:latin typeface="Roboto Slab" panose="020B0604020202020204" charset="0"/>
                <a:ea typeface="Roboto Slab" panose="020B0604020202020204" charset="0"/>
              </a:rPr>
              <a:t> </a:t>
            </a:r>
            <a:r>
              <a:rPr lang="cs-CZ" sz="1800" b="1" u="sng" dirty="0" err="1">
                <a:solidFill>
                  <a:schemeClr val="accent5"/>
                </a:solidFill>
                <a:latin typeface="Roboto Slab" panose="020B0604020202020204" charset="0"/>
                <a:ea typeface="Roboto Slab" panose="020B0604020202020204" charset="0"/>
              </a:rPr>
              <a:t>freeruners</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same</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rules</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principles</a:t>
            </a:r>
            <a:r>
              <a:rPr lang="cs-CZ" sz="1800" dirty="0">
                <a:latin typeface="Roboto Slab" panose="020B0604020202020204" charset="0"/>
                <a:ea typeface="Roboto Slab" panose="020B0604020202020204" charset="0"/>
              </a:rPr>
              <a:t> and </a:t>
            </a:r>
            <a:r>
              <a:rPr lang="cs-CZ" sz="1800" dirty="0" err="1">
                <a:latin typeface="Roboto Slab" panose="020B0604020202020204" charset="0"/>
                <a:ea typeface="Roboto Slab" panose="020B0604020202020204" charset="0"/>
              </a:rPr>
              <a:t>sanctions</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existing</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discrepancies</a:t>
            </a:r>
            <a:r>
              <a:rPr lang="cs-CZ" sz="1800" dirty="0">
                <a:latin typeface="Roboto Slab" panose="020B0604020202020204" charset="0"/>
                <a:ea typeface="Roboto Slab" panose="020B0604020202020204" charset="0"/>
              </a:rPr>
              <a:t>).</a:t>
            </a:r>
          </a:p>
          <a:p>
            <a:pPr marL="457200" indent="-457200">
              <a:buFont typeface="Arial" pitchFamily="34" charset="0"/>
              <a:buChar char="•"/>
            </a:pPr>
            <a:r>
              <a:rPr lang="cs-CZ" sz="1800" b="1" u="sng" dirty="0">
                <a:solidFill>
                  <a:schemeClr val="accent5"/>
                </a:solidFill>
                <a:latin typeface="Roboto Slab" panose="020B0604020202020204" charset="0"/>
                <a:ea typeface="Roboto Slab" panose="020B0604020202020204" charset="0"/>
              </a:rPr>
              <a:t>Lobby and </a:t>
            </a:r>
            <a:r>
              <a:rPr lang="cs-CZ" sz="1800" b="1" u="sng" dirty="0" err="1">
                <a:solidFill>
                  <a:schemeClr val="accent5"/>
                </a:solidFill>
                <a:latin typeface="Roboto Slab" panose="020B0604020202020204" charset="0"/>
                <a:ea typeface="Roboto Slab" panose="020B0604020202020204" charset="0"/>
              </a:rPr>
              <a:t>policy</a:t>
            </a:r>
            <a:r>
              <a:rPr lang="cs-CZ" sz="1800" b="1" dirty="0">
                <a:solidFill>
                  <a:schemeClr val="accent5"/>
                </a:solidFill>
                <a:latin typeface="Roboto Slab" panose="020B0604020202020204" charset="0"/>
                <a:ea typeface="Roboto Slab" panose="020B0604020202020204" charset="0"/>
              </a:rPr>
              <a:t>, </a:t>
            </a:r>
            <a:r>
              <a:rPr lang="cs-CZ" sz="1800" b="1" dirty="0" err="1">
                <a:solidFill>
                  <a:schemeClr val="accent5"/>
                </a:solidFill>
                <a:latin typeface="Roboto Slab" panose="020B0604020202020204" charset="0"/>
                <a:ea typeface="Roboto Slab" panose="020B0604020202020204" charset="0"/>
              </a:rPr>
              <a:t>international</a:t>
            </a:r>
            <a:r>
              <a:rPr lang="cs-CZ" sz="1800" b="1" dirty="0">
                <a:solidFill>
                  <a:schemeClr val="accent5"/>
                </a:solidFill>
                <a:latin typeface="Roboto Slab" panose="020B0604020202020204" charset="0"/>
                <a:ea typeface="Roboto Slab" panose="020B0604020202020204" charset="0"/>
              </a:rPr>
              <a:t> </a:t>
            </a:r>
            <a:r>
              <a:rPr lang="cs-CZ" sz="1800" b="1" dirty="0" err="1">
                <a:solidFill>
                  <a:schemeClr val="accent5"/>
                </a:solidFill>
                <a:latin typeface="Roboto Slab" panose="020B0604020202020204" charset="0"/>
                <a:ea typeface="Roboto Slab" panose="020B0604020202020204" charset="0"/>
              </a:rPr>
              <a:t>obligations</a:t>
            </a:r>
            <a:r>
              <a:rPr lang="cs-CZ" sz="1800" dirty="0">
                <a:latin typeface="Roboto Slab" panose="020B0604020202020204" charset="0"/>
                <a:ea typeface="Roboto Slab" panose="020B0604020202020204" charset="0"/>
              </a:rPr>
              <a:t>.</a:t>
            </a:r>
          </a:p>
          <a:p>
            <a:endParaRPr lang="cs-CZ" dirty="0"/>
          </a:p>
        </p:txBody>
      </p:sp>
    </p:spTree>
    <p:extLst>
      <p:ext uri="{BB962C8B-B14F-4D97-AF65-F5344CB8AC3E}">
        <p14:creationId xmlns:p14="http://schemas.microsoft.com/office/powerpoint/2010/main" val="2143931869"/>
      </p:ext>
    </p:extLst>
  </p:cSld>
  <p:clrMapOvr>
    <a:masterClrMapping/>
  </p:clrMapOvr>
  <p:timing>
    <p:tnLst>
      <p:par>
        <p:cTn id="1" dur="indefinite" restart="never" nodeType="tmRoot"/>
      </p:par>
    </p:tnLst>
  </p:timing>
</p:sld>
</file>

<file path=ppt/theme/theme1.xml><?xml version="1.0" encoding="utf-8"?>
<a:theme xmlns:a="http://schemas.openxmlformats.org/drawingml/2006/main" name="Warw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1289</TotalTime>
  <Words>2293</Words>
  <Application>Microsoft Office PowerPoint</Application>
  <PresentationFormat>Předvádění na obrazovce (16:9)</PresentationFormat>
  <Paragraphs>418</Paragraphs>
  <Slides>36</Slides>
  <Notes>3</Notes>
  <HiddenSlides>0</HiddenSlides>
  <MMClips>0</MMClips>
  <ScaleCrop>false</ScaleCrop>
  <HeadingPairs>
    <vt:vector size="8" baseType="variant">
      <vt:variant>
        <vt:lpstr>Použitá písma</vt:lpstr>
      </vt:variant>
      <vt:variant>
        <vt:i4>3</vt:i4>
      </vt:variant>
      <vt:variant>
        <vt:lpstr>Motiv</vt:lpstr>
      </vt:variant>
      <vt:variant>
        <vt:i4>1</vt:i4>
      </vt:variant>
      <vt:variant>
        <vt:lpstr>Vložené servery OLE</vt:lpstr>
      </vt:variant>
      <vt:variant>
        <vt:i4>1</vt:i4>
      </vt:variant>
      <vt:variant>
        <vt:lpstr>Nadpisy snímků</vt:lpstr>
      </vt:variant>
      <vt:variant>
        <vt:i4>36</vt:i4>
      </vt:variant>
    </vt:vector>
  </HeadingPairs>
  <TitlesOfParts>
    <vt:vector size="41" baseType="lpstr">
      <vt:lpstr>Roboto Slab</vt:lpstr>
      <vt:lpstr>Nixie One</vt:lpstr>
      <vt:lpstr>Arial</vt:lpstr>
      <vt:lpstr>Warwick template</vt:lpstr>
      <vt:lpstr>CorelDRAW.Graphic.11</vt:lpstr>
      <vt:lpstr>BASICS OF EU ENVIRONMENTAL LAW</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The main characteristics of the EU environmental law</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to Justice in the Czech Republic: Statistics and Data Analysis</dc:title>
  <dc:creator>Vomáčka Crew</dc:creator>
  <cp:lastModifiedBy>Vojtěch Vomáčka</cp:lastModifiedBy>
  <cp:revision>112</cp:revision>
  <dcterms:modified xsi:type="dcterms:W3CDTF">2019-10-09T09:29:11Z</dcterms:modified>
</cp:coreProperties>
</file>