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6"/>
  </p:notesMasterIdLst>
  <p:handoutMasterIdLst>
    <p:handoutMasterId r:id="rId17"/>
  </p:handoutMasterIdLst>
  <p:sldIdLst>
    <p:sldId id="309" r:id="rId3"/>
    <p:sldId id="304" r:id="rId4"/>
    <p:sldId id="319" r:id="rId5"/>
    <p:sldId id="312" r:id="rId6"/>
    <p:sldId id="320" r:id="rId7"/>
    <p:sldId id="318" r:id="rId8"/>
    <p:sldId id="325" r:id="rId9"/>
    <p:sldId id="326" r:id="rId10"/>
    <p:sldId id="322" r:id="rId11"/>
    <p:sldId id="321" r:id="rId12"/>
    <p:sldId id="323" r:id="rId13"/>
    <p:sldId id="324" r:id="rId14"/>
    <p:sldId id="310" r:id="rId1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86" d="100"/>
          <a:sy n="86" d="100"/>
        </p:scale>
        <p:origin x="14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978C49B-42F5-4DC3-9D35-19CD95DCA2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7469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97E750C-80C8-4C79-B8AC-2C4E60B11E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1596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19794-0F21-4A8D-B511-675088DFA29C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493DBD-E2A8-40CE-882E-DB9F94DE916F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01A4CFB8-2555-4C1D-8853-3FC01D3F69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709EF7-391B-47A6-BA53-DAEBC48732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21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6EBD83-0B7B-4C0E-A6D4-92D79BC48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3898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5137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0903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69435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53107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81342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36324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98366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143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71B886-7C97-4C0D-BCD2-08F9E84969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1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47458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96373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7743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FAEB28-9837-4503-BC3A-857892FCA1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27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62503E-4EE0-4DF5-A814-FDBA7C26F2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31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0D30D1-5540-4C4E-92B3-CBE2CF0FAC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50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0D6599-F878-4355-8271-9FD218BCE7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176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FDED0F-1E44-4799-BD83-3B5B428407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053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E8FBE-CC6A-4BBA-B59C-D9D3DF98AE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644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FDA34C-2C51-4E7B-9530-838F18FD4C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91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3963949-5583-4AF3-BF79-B849FFDAD7E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/index.php?title=Westgalizisches_Gesetzbuch&amp;action=edit&amp;redlink=1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Codifications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Privat </a:t>
            </a:r>
            <a:r>
              <a:rPr lang="cs-CZ" altLang="cs-CZ" dirty="0" err="1" smtClean="0"/>
              <a:t>Law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 1950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773238"/>
            <a:ext cx="8496944" cy="4357687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en-US" altLang="cs-CZ" sz="1800" dirty="0"/>
              <a:t> </a:t>
            </a:r>
            <a:r>
              <a:rPr lang="cs-CZ" altLang="cs-CZ" sz="1800" b="1" i="1" dirty="0"/>
              <a:t>Civil </a:t>
            </a:r>
            <a:r>
              <a:rPr lang="cs-CZ" altLang="cs-CZ" sz="1800" b="1" i="1" dirty="0" err="1"/>
              <a:t>code</a:t>
            </a:r>
            <a:r>
              <a:rPr lang="cs-CZ" altLang="cs-CZ" sz="1800" b="1" i="1" dirty="0"/>
              <a:t> 1950 /Střední občanský zákoník</a:t>
            </a:r>
            <a:r>
              <a:rPr lang="cs-CZ" altLang="cs-CZ" sz="1800" b="1" i="1" dirty="0" smtClean="0"/>
              <a:t>/ - </a:t>
            </a:r>
            <a:r>
              <a:rPr lang="cs-CZ" altLang="cs-CZ" sz="1800" b="1" i="1" dirty="0" err="1" smtClean="0"/>
              <a:t>middle</a:t>
            </a:r>
            <a:r>
              <a:rPr lang="cs-CZ" altLang="cs-CZ" sz="1800" b="1" i="1" dirty="0" smtClean="0"/>
              <a:t> civil </a:t>
            </a:r>
            <a:r>
              <a:rPr lang="cs-CZ" altLang="cs-CZ" sz="1800" b="1" i="1" dirty="0" err="1" smtClean="0"/>
              <a:t>code</a:t>
            </a:r>
            <a:endParaRPr lang="cs-CZ" altLang="cs-CZ" sz="1800" b="1" i="1" dirty="0" smtClean="0"/>
          </a:p>
          <a:p>
            <a:pPr>
              <a:spcBef>
                <a:spcPct val="0"/>
              </a:spcBef>
              <a:buNone/>
            </a:pPr>
            <a:endParaRPr lang="cs-CZ" altLang="cs-CZ" sz="1800" b="1" i="1" dirty="0"/>
          </a:p>
          <a:p>
            <a:pPr>
              <a:spcBef>
                <a:spcPct val="0"/>
              </a:spcBef>
            </a:pPr>
            <a:r>
              <a:rPr lang="en-US" altLang="cs-CZ" sz="1800" dirty="0"/>
              <a:t>It was considered as a relatively good-class work x only thanks to the “quality” of the subsequent Civil Code from the year 1964.</a:t>
            </a:r>
            <a:endParaRPr lang="cs-CZ" altLang="cs-CZ" sz="1800" dirty="0"/>
          </a:p>
          <a:p>
            <a:pPr>
              <a:spcBef>
                <a:spcPct val="0"/>
              </a:spcBef>
            </a:pPr>
            <a:r>
              <a:rPr lang="en-US" altLang="cs-CZ" sz="1800" dirty="0"/>
              <a:t>It observed the terminology and features of “bourgeois”  civil </a:t>
            </a:r>
            <a:r>
              <a:rPr lang="en-US" altLang="cs-CZ" sz="1800" dirty="0" err="1"/>
              <a:t>codexes</a:t>
            </a:r>
            <a:r>
              <a:rPr lang="en-US" altLang="cs-CZ" sz="1800" dirty="0"/>
              <a:t> x a number of terms expressed a different meaning</a:t>
            </a:r>
            <a:endParaRPr lang="cs-CZ" altLang="cs-CZ" sz="1800" dirty="0"/>
          </a:p>
          <a:p>
            <a:pPr>
              <a:spcBef>
                <a:spcPct val="0"/>
              </a:spcBef>
            </a:pPr>
            <a:r>
              <a:rPr lang="en-US" altLang="cs-CZ" sz="1800" dirty="0"/>
              <a:t>A negative demarcation against the Roman law  in the explanatory report was very often </a:t>
            </a:r>
            <a:endParaRPr lang="cs-CZ" altLang="cs-CZ" sz="1800" dirty="0"/>
          </a:p>
          <a:p>
            <a:pPr>
              <a:spcBef>
                <a:spcPct val="0"/>
              </a:spcBef>
            </a:pPr>
            <a:r>
              <a:rPr lang="en-US" altLang="cs-CZ" sz="1800" dirty="0"/>
              <a:t>Provisions were very brief  - then an extensive domain for an interpretation of the court </a:t>
            </a:r>
            <a:endParaRPr lang="cs-CZ" altLang="cs-CZ" sz="1800" dirty="0"/>
          </a:p>
          <a:p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2987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 1964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772816"/>
            <a:ext cx="8496943" cy="4357687"/>
          </a:xfrm>
        </p:spPr>
        <p:txBody>
          <a:bodyPr/>
          <a:lstStyle/>
          <a:p>
            <a:r>
              <a:rPr lang="cs-CZ" sz="2000" dirty="0" smtClean="0"/>
              <a:t>More </a:t>
            </a:r>
            <a:r>
              <a:rPr lang="cs-CZ" sz="2000" dirty="0" err="1" smtClean="0"/>
              <a:t>socialistic</a:t>
            </a:r>
            <a:r>
              <a:rPr lang="cs-CZ" sz="2000" dirty="0" smtClean="0"/>
              <a:t> </a:t>
            </a:r>
            <a:r>
              <a:rPr lang="cs-CZ" sz="2000" dirty="0" err="1" smtClean="0"/>
              <a:t>then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exemplary</a:t>
            </a:r>
            <a:r>
              <a:rPr lang="cs-CZ" sz="2000" dirty="0" smtClean="0"/>
              <a:t> </a:t>
            </a:r>
            <a:r>
              <a:rPr lang="cs-CZ" sz="2000" dirty="0" err="1" smtClean="0"/>
              <a:t>Soviet</a:t>
            </a:r>
            <a:r>
              <a:rPr lang="cs-CZ" sz="2000" dirty="0" smtClean="0"/>
              <a:t> civil </a:t>
            </a:r>
            <a:r>
              <a:rPr lang="cs-CZ" sz="2000" dirty="0" err="1" smtClean="0"/>
              <a:t>code</a:t>
            </a:r>
            <a:endParaRPr lang="cs-CZ" sz="2000" dirty="0" smtClean="0"/>
          </a:p>
          <a:p>
            <a:r>
              <a:rPr lang="cs-CZ" sz="2000" dirty="0" err="1" smtClean="0"/>
              <a:t>Abandonment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traditional</a:t>
            </a:r>
            <a:r>
              <a:rPr lang="cs-CZ" sz="2000" dirty="0" smtClean="0"/>
              <a:t> terminology</a:t>
            </a:r>
          </a:p>
          <a:p>
            <a:r>
              <a:rPr lang="cs-CZ" sz="2000" dirty="0" smtClean="0"/>
              <a:t>Privat </a:t>
            </a:r>
            <a:r>
              <a:rPr lang="cs-CZ" sz="2000" dirty="0" err="1" smtClean="0"/>
              <a:t>ownership</a:t>
            </a:r>
            <a:r>
              <a:rPr lang="cs-CZ" sz="2000" dirty="0" smtClean="0"/>
              <a:t> – not </a:t>
            </a:r>
            <a:r>
              <a:rPr lang="cs-CZ" sz="2000" dirty="0" err="1" smtClean="0"/>
              <a:t>regulated</a:t>
            </a:r>
            <a:r>
              <a:rPr lang="cs-CZ" sz="2000" dirty="0" smtClean="0"/>
              <a:t> in part </a:t>
            </a:r>
            <a:r>
              <a:rPr lang="cs-CZ" sz="2000" dirty="0" err="1" smtClean="0"/>
              <a:t>Property</a:t>
            </a:r>
            <a:r>
              <a:rPr lang="cs-CZ" sz="2000" dirty="0" smtClean="0"/>
              <a:t> </a:t>
            </a:r>
            <a:r>
              <a:rPr lang="cs-CZ" sz="2000" dirty="0" err="1" smtClean="0"/>
              <a:t>law</a:t>
            </a:r>
            <a:r>
              <a:rPr lang="cs-CZ" sz="2000" dirty="0" smtClean="0"/>
              <a:t> – </a:t>
            </a:r>
            <a:r>
              <a:rPr lang="cs-CZ" sz="2000" dirty="0" err="1" smtClean="0"/>
              <a:t>one</a:t>
            </a:r>
            <a:r>
              <a:rPr lang="cs-CZ" sz="2000" dirty="0" smtClean="0"/>
              <a:t> </a:t>
            </a:r>
            <a:r>
              <a:rPr lang="cs-CZ" sz="2000" dirty="0" err="1" smtClean="0"/>
              <a:t>section</a:t>
            </a:r>
            <a:r>
              <a:rPr lang="cs-CZ" sz="2000" dirty="0"/>
              <a:t> in „</a:t>
            </a:r>
            <a:r>
              <a:rPr lang="cs-CZ" sz="2000" dirty="0" err="1"/>
              <a:t>transitional</a:t>
            </a:r>
            <a:r>
              <a:rPr lang="cs-CZ" sz="2000" dirty="0"/>
              <a:t> and </a:t>
            </a:r>
            <a:r>
              <a:rPr lang="cs-CZ" sz="2000" dirty="0" err="1"/>
              <a:t>final</a:t>
            </a:r>
            <a:r>
              <a:rPr lang="cs-CZ" sz="2000" dirty="0"/>
              <a:t> </a:t>
            </a:r>
            <a:r>
              <a:rPr lang="cs-CZ" sz="2000" dirty="0" err="1" smtClean="0"/>
              <a:t>provisions</a:t>
            </a:r>
            <a:r>
              <a:rPr lang="cs-CZ" sz="2000" dirty="0" smtClean="0"/>
              <a:t>“</a:t>
            </a:r>
          </a:p>
          <a:p>
            <a:r>
              <a:rPr lang="cs-CZ" sz="2000" dirty="0" err="1" smtClean="0"/>
              <a:t>Abolishment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regulation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possession</a:t>
            </a:r>
            <a:r>
              <a:rPr lang="cs-CZ" sz="2000" dirty="0" smtClean="0"/>
              <a:t> , </a:t>
            </a:r>
            <a:r>
              <a:rPr lang="cs-CZ" sz="2000" dirty="0" err="1" smtClean="0"/>
              <a:t>usucaption</a:t>
            </a:r>
            <a:r>
              <a:rPr lang="cs-CZ" sz="2000" dirty="0" smtClean="0"/>
              <a:t> and </a:t>
            </a:r>
            <a:r>
              <a:rPr lang="cs-CZ" sz="2000" dirty="0" err="1"/>
              <a:t>easements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Big </a:t>
            </a:r>
            <a:r>
              <a:rPr lang="cs-CZ" sz="2000" dirty="0" err="1" smtClean="0"/>
              <a:t>novelization</a:t>
            </a:r>
            <a:r>
              <a:rPr lang="cs-CZ" sz="2000" dirty="0" smtClean="0"/>
              <a:t> in 1982 – </a:t>
            </a:r>
            <a:r>
              <a:rPr lang="en-US" sz="2000" dirty="0"/>
              <a:t>trying to eliminate the biggest problems (forced by lawyers from practice</a:t>
            </a:r>
            <a:r>
              <a:rPr lang="en-US" sz="2000" dirty="0" smtClean="0"/>
              <a:t>)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r>
              <a:rPr lang="cs-CZ" sz="2000" i="1" dirty="0" smtClean="0"/>
              <a:t>Zákon o mezinárodním obchodu </a:t>
            </a:r>
            <a:r>
              <a:rPr lang="cs-CZ" sz="2000" dirty="0" smtClean="0"/>
              <a:t>–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trade</a:t>
            </a:r>
            <a:r>
              <a:rPr lang="cs-CZ" sz="2000" dirty="0" smtClean="0"/>
              <a:t> </a:t>
            </a:r>
            <a:r>
              <a:rPr lang="cs-CZ" sz="2000" dirty="0" err="1" smtClean="0"/>
              <a:t>act</a:t>
            </a:r>
            <a:r>
              <a:rPr lang="cs-CZ" sz="2000" dirty="0" smtClean="0"/>
              <a:t> (101/1963) – </a:t>
            </a:r>
            <a:r>
              <a:rPr lang="en-US" sz="2000" dirty="0"/>
              <a:t>reacted to the capitalist </a:t>
            </a:r>
            <a:r>
              <a:rPr lang="cs-CZ" sz="2000" dirty="0" smtClean="0"/>
              <a:t>part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word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2307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After</a:t>
            </a:r>
            <a:r>
              <a:rPr lang="cs-CZ" dirty="0" smtClean="0"/>
              <a:t>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773238"/>
            <a:ext cx="8424935" cy="4357687"/>
          </a:xfrm>
        </p:spPr>
        <p:txBody>
          <a:bodyPr/>
          <a:lstStyle/>
          <a:p>
            <a:r>
              <a:rPr lang="cs-CZ" dirty="0" smtClean="0"/>
              <a:t>CC 1964 </a:t>
            </a:r>
            <a:r>
              <a:rPr lang="en-US" dirty="0"/>
              <a:t>does not suit the ratios</a:t>
            </a:r>
            <a:r>
              <a:rPr lang="cs-CZ" dirty="0" smtClean="0"/>
              <a:t> x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bigger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 (</a:t>
            </a:r>
            <a:r>
              <a:rPr lang="cs-CZ" dirty="0" err="1" smtClean="0"/>
              <a:t>commercial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) </a:t>
            </a:r>
          </a:p>
          <a:p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novelizations</a:t>
            </a:r>
            <a:r>
              <a:rPr lang="cs-CZ" dirty="0" smtClean="0"/>
              <a:t>(1990-1993) – </a:t>
            </a:r>
            <a:r>
              <a:rPr lang="cs-CZ" dirty="0" err="1" smtClean="0"/>
              <a:t>biggest</a:t>
            </a:r>
            <a:r>
              <a:rPr lang="cs-CZ" dirty="0" smtClean="0"/>
              <a:t> </a:t>
            </a:r>
            <a:r>
              <a:rPr lang="cs-CZ" dirty="0" err="1" smtClean="0"/>
              <a:t>inspiration</a:t>
            </a:r>
            <a:r>
              <a:rPr lang="cs-CZ" dirty="0" smtClean="0"/>
              <a:t> CC 1950</a:t>
            </a:r>
          </a:p>
          <a:p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proposals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recodification</a:t>
            </a:r>
            <a:r>
              <a:rPr lang="cs-CZ" dirty="0"/>
              <a:t> </a:t>
            </a:r>
            <a:r>
              <a:rPr lang="cs-CZ" dirty="0" smtClean="0"/>
              <a:t> x neuspěli</a:t>
            </a:r>
          </a:p>
          <a:p>
            <a:r>
              <a:rPr lang="cs-CZ" dirty="0" smtClean="0"/>
              <a:t>CC 2012 –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author</a:t>
            </a:r>
            <a:r>
              <a:rPr lang="cs-CZ" dirty="0" smtClean="0"/>
              <a:t> </a:t>
            </a:r>
            <a:r>
              <a:rPr lang="cs-CZ" dirty="0" smtClean="0"/>
              <a:t>prof. Eliáš</a:t>
            </a:r>
          </a:p>
          <a:p>
            <a:pPr lvl="1"/>
            <a:r>
              <a:rPr lang="en-US" dirty="0" smtClean="0"/>
              <a:t>without </a:t>
            </a:r>
            <a:r>
              <a:rPr lang="en-US" dirty="0"/>
              <a:t>reference to previous proposals </a:t>
            </a:r>
            <a:endParaRPr lang="cs-CZ" dirty="0" smtClean="0"/>
          </a:p>
          <a:p>
            <a:pPr lvl="1"/>
            <a:r>
              <a:rPr lang="en-US" dirty="0" smtClean="0"/>
              <a:t>success </a:t>
            </a:r>
            <a:r>
              <a:rPr lang="en-US" dirty="0"/>
              <a:t>thanks to </a:t>
            </a:r>
            <a:r>
              <a:rPr lang="cs-CZ" dirty="0" err="1" smtClean="0"/>
              <a:t>ministre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j</a:t>
            </a:r>
            <a:r>
              <a:rPr lang="en-US" dirty="0" err="1" smtClean="0"/>
              <a:t>ustice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389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A14741A-D9E5-45DC-9B5C-47E9EBF52DED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776" y="3284984"/>
            <a:ext cx="5969000" cy="2376488"/>
          </a:xfrm>
        </p:spPr>
        <p:txBody>
          <a:bodyPr/>
          <a:lstStyle/>
          <a:p>
            <a:pPr algn="ctr"/>
            <a:r>
              <a:rPr lang="cs-CZ" altLang="cs-CZ" dirty="0" err="1" smtClean="0"/>
              <a:t>Thank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You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Your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attention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361605-41DA-4ECF-926B-958FF7E9EC91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>
          <a:xfrm>
            <a:off x="1043608" y="873125"/>
            <a:ext cx="3312368" cy="503237"/>
          </a:xfrm>
        </p:spPr>
        <p:txBody>
          <a:bodyPr/>
          <a:lstStyle/>
          <a:p>
            <a:r>
              <a:rPr lang="cs-CZ" altLang="cs-CZ" sz="2400" b="1" dirty="0" smtClean="0"/>
              <a:t>Basic </a:t>
            </a:r>
            <a:r>
              <a:rPr lang="cs-CZ" altLang="cs-CZ" sz="2400" b="1" dirty="0" err="1" smtClean="0"/>
              <a:t>overveiw</a:t>
            </a:r>
            <a:endParaRPr lang="cs-CZ" altLang="cs-CZ" sz="2400" b="1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4884002" cy="5112568"/>
          </a:xfrm>
        </p:spPr>
        <p:txBody>
          <a:bodyPr/>
          <a:lstStyle/>
          <a:p>
            <a:r>
              <a:rPr lang="cs-CZ" altLang="cs-CZ" sz="1800" dirty="0" err="1" smtClean="0"/>
              <a:t>Koldín´s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codification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Town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law</a:t>
            </a:r>
            <a:endParaRPr lang="cs-CZ" altLang="cs-CZ" sz="1800" dirty="0" smtClean="0"/>
          </a:p>
          <a:p>
            <a:r>
              <a:rPr lang="cs-CZ" altLang="cs-CZ" sz="1800" dirty="0" smtClean="0"/>
              <a:t>GBGB</a:t>
            </a:r>
          </a:p>
          <a:p>
            <a:r>
              <a:rPr lang="cs-CZ" altLang="cs-CZ" sz="1800" dirty="0" smtClean="0"/>
              <a:t>ABGB (1811, </a:t>
            </a:r>
            <a:r>
              <a:rPr lang="cs-CZ" altLang="cs-CZ" sz="1800" dirty="0" err="1" smtClean="0"/>
              <a:t>valid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from</a:t>
            </a:r>
            <a:r>
              <a:rPr lang="cs-CZ" altLang="cs-CZ" sz="1800" dirty="0" smtClean="0"/>
              <a:t> 1.1.1812)</a:t>
            </a:r>
          </a:p>
          <a:p>
            <a:r>
              <a:rPr lang="cs-CZ" altLang="cs-CZ" sz="1800" dirty="0" smtClean="0"/>
              <a:t>OZO (ABGB </a:t>
            </a:r>
            <a:r>
              <a:rPr lang="cs-CZ" altLang="cs-CZ" sz="1800" dirty="0" err="1" smtClean="0"/>
              <a:t>novelizated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after</a:t>
            </a:r>
            <a:r>
              <a:rPr lang="cs-CZ" altLang="cs-CZ" sz="1800" dirty="0" smtClean="0"/>
              <a:t> 1918)</a:t>
            </a:r>
          </a:p>
          <a:p>
            <a:r>
              <a:rPr lang="cs-CZ" altLang="cs-CZ" sz="1800" dirty="0" smtClean="0"/>
              <a:t>CC 1950</a:t>
            </a:r>
          </a:p>
          <a:p>
            <a:r>
              <a:rPr lang="cs-CZ" altLang="cs-CZ" sz="1800" dirty="0" smtClean="0"/>
              <a:t>CC1964</a:t>
            </a:r>
          </a:p>
          <a:p>
            <a:r>
              <a:rPr lang="cs-CZ" altLang="cs-CZ" sz="1800" dirty="0" smtClean="0"/>
              <a:t>CC2012 (</a:t>
            </a:r>
            <a:r>
              <a:rPr lang="cs-CZ" altLang="cs-CZ" sz="1800" dirty="0" err="1" smtClean="0"/>
              <a:t>valid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from</a:t>
            </a:r>
            <a:r>
              <a:rPr lang="cs-CZ" altLang="cs-CZ" sz="1800" dirty="0" smtClean="0"/>
              <a:t> 1.1.2014)</a:t>
            </a:r>
            <a:endParaRPr lang="cs-CZ" altLang="cs-CZ" sz="1800" dirty="0"/>
          </a:p>
          <a:p>
            <a:pPr marL="0" indent="0">
              <a:buNone/>
            </a:pPr>
            <a:endParaRPr lang="cs-CZ" altLang="cs-CZ" sz="1600" dirty="0"/>
          </a:p>
          <a:p>
            <a:endParaRPr lang="cs-CZ" alt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Middle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4752528" cy="4357687"/>
          </a:xfrm>
        </p:spPr>
        <p:txBody>
          <a:bodyPr/>
          <a:lstStyle/>
          <a:p>
            <a:r>
              <a:rPr lang="cs-CZ" sz="1800" dirty="0" smtClean="0"/>
              <a:t>Land </a:t>
            </a:r>
            <a:r>
              <a:rPr lang="cs-CZ" sz="1800" dirty="0" err="1" smtClean="0"/>
              <a:t>law</a:t>
            </a:r>
            <a:r>
              <a:rPr lang="cs-CZ" sz="1800" dirty="0" smtClean="0"/>
              <a:t> </a:t>
            </a:r>
          </a:p>
          <a:p>
            <a:pPr lvl="1"/>
            <a:r>
              <a:rPr lang="cs-CZ" sz="1800" dirty="0" err="1" smtClean="0"/>
              <a:t>Based</a:t>
            </a:r>
            <a:r>
              <a:rPr lang="cs-CZ" sz="1800" dirty="0" smtClean="0"/>
              <a:t> on </a:t>
            </a:r>
            <a:r>
              <a:rPr lang="cs-CZ" sz="1800" dirty="0" err="1" smtClean="0"/>
              <a:t>customs</a:t>
            </a:r>
            <a:r>
              <a:rPr lang="cs-CZ" sz="1800" dirty="0" smtClean="0"/>
              <a:t>, very </a:t>
            </a:r>
            <a:r>
              <a:rPr lang="cs-CZ" sz="1800" dirty="0" err="1" smtClean="0"/>
              <a:t>few</a:t>
            </a:r>
            <a:r>
              <a:rPr lang="cs-CZ" sz="1800" dirty="0" smtClean="0"/>
              <a:t> influence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roman</a:t>
            </a:r>
            <a:r>
              <a:rPr lang="cs-CZ" sz="1800" dirty="0" smtClean="0"/>
              <a:t> </a:t>
            </a:r>
            <a:r>
              <a:rPr lang="cs-CZ" sz="1800" dirty="0" err="1" smtClean="0"/>
              <a:t>law</a:t>
            </a:r>
            <a:endParaRPr lang="cs-CZ" sz="1800" dirty="0" smtClean="0"/>
          </a:p>
          <a:p>
            <a:pPr lvl="1"/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terminoligy</a:t>
            </a:r>
            <a:r>
              <a:rPr lang="cs-CZ" sz="1800" dirty="0" smtClean="0"/>
              <a:t> x but </a:t>
            </a:r>
            <a:r>
              <a:rPr lang="cs-CZ" sz="1800" dirty="0" err="1" smtClean="0"/>
              <a:t>other</a:t>
            </a:r>
            <a:r>
              <a:rPr lang="cs-CZ" sz="1800" dirty="0" smtClean="0"/>
              <a:t> </a:t>
            </a:r>
            <a:r>
              <a:rPr lang="cs-CZ" sz="1800" dirty="0" err="1" smtClean="0"/>
              <a:t>word</a:t>
            </a:r>
            <a:r>
              <a:rPr lang="cs-CZ" sz="1800" dirty="0" smtClean="0"/>
              <a:t> </a:t>
            </a:r>
            <a:r>
              <a:rPr lang="cs-CZ" sz="1800" dirty="0" err="1" smtClean="0"/>
              <a:t>meaning</a:t>
            </a:r>
            <a:r>
              <a:rPr lang="cs-CZ" sz="1800" dirty="0" smtClean="0"/>
              <a:t>: </a:t>
            </a:r>
            <a:r>
              <a:rPr lang="cs-CZ" sz="1800" dirty="0" err="1" smtClean="0"/>
              <a:t>medival</a:t>
            </a:r>
            <a:r>
              <a:rPr lang="cs-CZ" sz="1800" dirty="0" smtClean="0"/>
              <a:t> „testament“</a:t>
            </a:r>
          </a:p>
          <a:p>
            <a:r>
              <a:rPr lang="cs-CZ" sz="1800" dirty="0" err="1" smtClean="0"/>
              <a:t>Towns</a:t>
            </a:r>
            <a:r>
              <a:rPr lang="cs-CZ" sz="1800" dirty="0" smtClean="0"/>
              <a:t> </a:t>
            </a:r>
            <a:r>
              <a:rPr lang="cs-CZ" sz="1800" dirty="0" err="1" smtClean="0"/>
              <a:t>law</a:t>
            </a:r>
            <a:r>
              <a:rPr lang="cs-CZ" sz="1800" dirty="0" smtClean="0"/>
              <a:t> – </a:t>
            </a:r>
            <a:r>
              <a:rPr lang="cs-CZ" sz="1800" dirty="0" err="1" smtClean="0"/>
              <a:t>stronger</a:t>
            </a:r>
            <a:r>
              <a:rPr lang="cs-CZ" sz="1800" dirty="0" smtClean="0"/>
              <a:t> influence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roman</a:t>
            </a:r>
            <a:r>
              <a:rPr lang="cs-CZ" sz="1800" dirty="0" smtClean="0"/>
              <a:t> </a:t>
            </a:r>
            <a:r>
              <a:rPr lang="cs-CZ" sz="1800" dirty="0" err="1" smtClean="0"/>
              <a:t>law</a:t>
            </a:r>
            <a:endParaRPr lang="cs-CZ" sz="1800" dirty="0" smtClean="0"/>
          </a:p>
          <a:p>
            <a:pPr lvl="1"/>
            <a:r>
              <a:rPr lang="cs-CZ" sz="1800" dirty="0" err="1" smtClean="0"/>
              <a:t>Schöppenbuch</a:t>
            </a:r>
            <a:r>
              <a:rPr lang="cs-CZ" sz="1800" dirty="0" smtClean="0"/>
              <a:t> (Brno 14th </a:t>
            </a:r>
            <a:r>
              <a:rPr lang="cs-CZ" sz="1800" dirty="0" err="1" smtClean="0"/>
              <a:t>century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Práva městská království českého (</a:t>
            </a:r>
            <a:r>
              <a:rPr lang="cs-CZ" sz="1800" dirty="0" err="1" smtClean="0"/>
              <a:t>Koldín´s</a:t>
            </a:r>
            <a:r>
              <a:rPr lang="cs-CZ" sz="1800" dirty="0" smtClean="0"/>
              <a:t> </a:t>
            </a:r>
            <a:r>
              <a:rPr lang="cs-CZ" sz="1800" dirty="0" err="1" smtClean="0"/>
              <a:t>codification</a:t>
            </a:r>
            <a:r>
              <a:rPr lang="cs-CZ" sz="1800" dirty="0" smtClean="0"/>
              <a:t> )</a:t>
            </a:r>
          </a:p>
          <a:p>
            <a:pPr lvl="1"/>
            <a:r>
              <a:rPr lang="cs-CZ" sz="1800" dirty="0" smtClean="0"/>
              <a:t>– Bohemia 1571 (1610) Těšín (1598) Moravia (1680 </a:t>
            </a:r>
            <a:r>
              <a:rPr lang="cs-CZ" sz="1800" dirty="0" err="1" smtClean="0"/>
              <a:t>subsidiary</a:t>
            </a:r>
            <a:r>
              <a:rPr lang="cs-CZ" sz="1800" dirty="0" smtClean="0"/>
              <a:t>, 1697 full) </a:t>
            </a:r>
            <a:r>
              <a:rPr lang="cs-CZ" sz="1800" dirty="0" err="1" smtClean="0"/>
              <a:t>valid</a:t>
            </a:r>
            <a:r>
              <a:rPr lang="cs-CZ" sz="1800" dirty="0" smtClean="0"/>
              <a:t> </a:t>
            </a:r>
            <a:r>
              <a:rPr lang="cs-CZ" sz="1800" dirty="0" err="1" smtClean="0"/>
              <a:t>until</a:t>
            </a:r>
            <a:r>
              <a:rPr lang="cs-CZ" sz="1800" dirty="0" smtClean="0"/>
              <a:t> 1811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71B886-7C97-4C0D-BCD2-08F9E8496989}" type="slidenum">
              <a:rPr lang="cs-CZ" altLang="cs-CZ" smtClean="0"/>
              <a:pPr/>
              <a:t>3</a:t>
            </a:fld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484784"/>
            <a:ext cx="2854164" cy="444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1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980728"/>
            <a:ext cx="3816424" cy="1008112"/>
          </a:xfrm>
        </p:spPr>
        <p:txBody>
          <a:bodyPr/>
          <a:lstStyle/>
          <a:p>
            <a:pPr algn="ctr"/>
            <a:r>
              <a:rPr lang="cs-CZ" sz="2400" b="1" dirty="0" smtClean="0"/>
              <a:t>ABGB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7776864" cy="4968552"/>
          </a:xfrm>
        </p:spPr>
        <p:txBody>
          <a:bodyPr/>
          <a:lstStyle/>
          <a:p>
            <a:r>
              <a:rPr lang="cs-CZ" sz="1800" b="1" dirty="0" err="1" smtClean="0"/>
              <a:t>Codex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Theresianus</a:t>
            </a:r>
            <a:endParaRPr lang="cs-CZ" sz="1800" b="1" dirty="0" smtClean="0"/>
          </a:p>
          <a:p>
            <a:pPr lvl="1"/>
            <a:r>
              <a:rPr lang="cs-CZ" sz="1400" b="1" dirty="0" smtClean="0"/>
              <a:t>Joseph </a:t>
            </a:r>
            <a:r>
              <a:rPr lang="cs-CZ" sz="1400" b="1" dirty="0" err="1" smtClean="0"/>
              <a:t>Azzoni</a:t>
            </a:r>
            <a:r>
              <a:rPr lang="cs-CZ" sz="1400" b="1" dirty="0" smtClean="0"/>
              <a:t> (Prague)</a:t>
            </a:r>
          </a:p>
          <a:p>
            <a:pPr lvl="1"/>
            <a:r>
              <a:rPr lang="cs-CZ" sz="1400" b="1" dirty="0" smtClean="0"/>
              <a:t>1753-1766 </a:t>
            </a:r>
            <a:r>
              <a:rPr lang="cs-CZ" sz="1400" b="1" dirty="0" err="1" smtClean="0"/>
              <a:t>Commission</a:t>
            </a:r>
            <a:r>
              <a:rPr lang="cs-CZ" sz="1400" b="1" dirty="0" smtClean="0"/>
              <a:t> in Brno</a:t>
            </a:r>
          </a:p>
          <a:p>
            <a:r>
              <a:rPr lang="cs-CZ" sz="1800" b="1" dirty="0" err="1" smtClean="0"/>
              <a:t>Horten´s</a:t>
            </a:r>
            <a:r>
              <a:rPr lang="cs-CZ" sz="1800" b="1" dirty="0" smtClean="0"/>
              <a:t> Draft – 1772-1776 (1780)</a:t>
            </a:r>
          </a:p>
          <a:p>
            <a:pPr lvl="1"/>
            <a:r>
              <a:rPr lang="cs-CZ" sz="1400" b="1" dirty="0" err="1" smtClean="0"/>
              <a:t>Revision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of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Codex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Theresianus</a:t>
            </a:r>
            <a:endParaRPr lang="cs-CZ" sz="1400" b="1" dirty="0" smtClean="0"/>
          </a:p>
          <a:p>
            <a:r>
              <a:rPr lang="cs-CZ" sz="1800" b="1" dirty="0" err="1"/>
              <a:t>Josephinisches</a:t>
            </a:r>
            <a:r>
              <a:rPr lang="cs-CZ" sz="1800" b="1" dirty="0"/>
              <a:t> </a:t>
            </a:r>
            <a:r>
              <a:rPr lang="cs-CZ" sz="1800" b="1" dirty="0" err="1" smtClean="0"/>
              <a:t>Gesetzbuch</a:t>
            </a:r>
            <a:r>
              <a:rPr lang="cs-CZ" sz="1800" b="1" dirty="0" smtClean="0"/>
              <a:t> 1787 – 1. Part</a:t>
            </a:r>
            <a:endParaRPr lang="cs-CZ" sz="1800" b="1" dirty="0"/>
          </a:p>
          <a:p>
            <a:r>
              <a:rPr lang="cs-CZ" sz="1800" b="1" dirty="0" err="1" smtClean="0"/>
              <a:t>Martini´s</a:t>
            </a:r>
            <a:r>
              <a:rPr lang="cs-CZ" sz="1800" b="1" dirty="0" smtClean="0"/>
              <a:t> Draft 1790- 1793-1796</a:t>
            </a:r>
          </a:p>
          <a:p>
            <a:pPr lvl="1"/>
            <a:r>
              <a:rPr lang="cs-CZ" sz="1400" b="1" dirty="0" err="1" smtClean="0"/>
              <a:t>Based</a:t>
            </a:r>
            <a:r>
              <a:rPr lang="cs-CZ" sz="1400" b="1" dirty="0" smtClean="0"/>
              <a:t> on </a:t>
            </a:r>
            <a:r>
              <a:rPr lang="cs-CZ" sz="1400" b="1" dirty="0" err="1" smtClean="0"/>
              <a:t>Horten</a:t>
            </a:r>
            <a:r>
              <a:rPr lang="cs-CZ" sz="1400" b="1" dirty="0" smtClean="0"/>
              <a:t> s Draft</a:t>
            </a:r>
          </a:p>
          <a:p>
            <a:pPr lvl="1"/>
            <a:r>
              <a:rPr lang="cs-CZ" sz="1400" b="1" dirty="0" err="1" smtClean="0"/>
              <a:t>Inspiration</a:t>
            </a:r>
            <a:r>
              <a:rPr lang="cs-CZ" sz="1400" b="1" dirty="0" smtClean="0"/>
              <a:t> in ALR – </a:t>
            </a:r>
            <a:r>
              <a:rPr lang="cs-CZ" sz="1400" b="1" dirty="0" err="1" smtClean="0"/>
              <a:t>Allgemeines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preussisches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Landesrecht</a:t>
            </a:r>
            <a:r>
              <a:rPr lang="cs-CZ" sz="1400" b="1" dirty="0" smtClean="0"/>
              <a:t> (1794)</a:t>
            </a:r>
          </a:p>
          <a:p>
            <a:r>
              <a:rPr lang="cs-CZ" sz="1800" b="1" dirty="0" smtClean="0"/>
              <a:t>GBGB  - (</a:t>
            </a:r>
            <a:r>
              <a:rPr lang="cs-CZ" sz="1800" b="1" dirty="0" err="1" smtClean="0">
                <a:hlinkClick r:id="rId2" tooltip="Westgalizisches Gesetzbuch (Seite nicht vorhanden)"/>
              </a:rPr>
              <a:t>West</a:t>
            </a:r>
            <a:r>
              <a:rPr lang="cs-CZ" sz="1800" b="1" dirty="0" smtClean="0">
                <a:hlinkClick r:id="rId2" tooltip="Westgalizisches Gesetzbuch (Seite nicht vorhanden)"/>
              </a:rPr>
              <a:t>)</a:t>
            </a:r>
            <a:r>
              <a:rPr lang="cs-CZ" sz="1800" b="1" dirty="0" err="1" smtClean="0">
                <a:hlinkClick r:id="rId2" tooltip="Westgalizisches Gesetzbuch (Seite nicht vorhanden)"/>
              </a:rPr>
              <a:t>galizisches</a:t>
            </a:r>
            <a:r>
              <a:rPr lang="cs-CZ" sz="1800" b="1" dirty="0" smtClean="0">
                <a:hlinkClick r:id="rId2" tooltip="Westgalizisches Gesetzbuch (Seite nicht vorhanden)"/>
              </a:rPr>
              <a:t> </a:t>
            </a:r>
            <a:r>
              <a:rPr lang="cs-CZ" sz="1800" b="1" dirty="0" err="1" smtClean="0">
                <a:hlinkClick r:id="rId2" tooltip="Westgalizisches Gesetzbuch (Seite nicht vorhanden)"/>
              </a:rPr>
              <a:t>Bürgerliches</a:t>
            </a:r>
            <a:r>
              <a:rPr lang="cs-CZ" sz="1800" b="1" dirty="0" smtClean="0">
                <a:hlinkClick r:id="rId2" tooltip="Westgalizisches Gesetzbuch (Seite nicht vorhanden)"/>
              </a:rPr>
              <a:t> </a:t>
            </a:r>
            <a:r>
              <a:rPr lang="cs-CZ" sz="1800" b="1" dirty="0" err="1" smtClean="0">
                <a:hlinkClick r:id="rId2" tooltip="Westgalizisches Gesetzbuch (Seite nicht vorhanden)"/>
              </a:rPr>
              <a:t>Gesetzbuch</a:t>
            </a:r>
            <a:r>
              <a:rPr lang="cs-CZ" sz="1800" b="1" dirty="0" smtClean="0"/>
              <a:t> 1797</a:t>
            </a:r>
          </a:p>
          <a:p>
            <a:r>
              <a:rPr lang="cs-CZ" sz="1800" b="1" dirty="0" smtClean="0"/>
              <a:t>ABGB 1811</a:t>
            </a:r>
          </a:p>
          <a:p>
            <a:pPr lvl="1"/>
            <a:r>
              <a:rPr lang="cs-CZ" sz="1400" b="1" dirty="0" err="1" smtClean="0"/>
              <a:t>After</a:t>
            </a:r>
            <a:r>
              <a:rPr lang="cs-CZ" sz="1400" b="1" dirty="0" smtClean="0"/>
              <a:t> 10 </a:t>
            </a:r>
            <a:r>
              <a:rPr lang="cs-CZ" sz="1400" b="1" dirty="0" err="1" smtClean="0"/>
              <a:t>years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of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using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of</a:t>
            </a:r>
            <a:r>
              <a:rPr lang="cs-CZ" sz="1400" b="1" dirty="0" smtClean="0"/>
              <a:t> WGGB</a:t>
            </a:r>
          </a:p>
          <a:p>
            <a:pPr lvl="1"/>
            <a:r>
              <a:rPr lang="cs-CZ" sz="1400" b="1" dirty="0" smtClean="0"/>
              <a:t>F. von </a:t>
            </a:r>
            <a:r>
              <a:rPr lang="cs-CZ" sz="1400" b="1" dirty="0" err="1" smtClean="0"/>
              <a:t>Zeiller</a:t>
            </a:r>
            <a:r>
              <a:rPr lang="cs-CZ" sz="1400" b="1" dirty="0" smtClean="0"/>
              <a:t> </a:t>
            </a:r>
          </a:p>
          <a:p>
            <a:pPr lvl="1"/>
            <a:r>
              <a:rPr lang="cs-CZ" sz="1400" b="1" dirty="0" smtClean="0"/>
              <a:t>In </a:t>
            </a:r>
            <a:r>
              <a:rPr lang="cs-CZ" sz="1400" b="1" dirty="0" err="1" smtClean="0"/>
              <a:t>Austria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valid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until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today</a:t>
            </a:r>
            <a:r>
              <a:rPr lang="cs-CZ" sz="1400" b="1" dirty="0" smtClean="0"/>
              <a:t> (big </a:t>
            </a:r>
            <a:r>
              <a:rPr lang="cs-CZ" sz="1400" b="1" dirty="0" err="1" smtClean="0"/>
              <a:t>novelizations</a:t>
            </a:r>
            <a:r>
              <a:rPr lang="cs-CZ" sz="1400" b="1" dirty="0" smtClean="0"/>
              <a:t> in WW1, 70-80ties – </a:t>
            </a:r>
            <a:r>
              <a:rPr lang="cs-CZ" sz="1400" b="1" dirty="0" err="1" smtClean="0"/>
              <a:t>family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law</a:t>
            </a:r>
            <a:r>
              <a:rPr lang="cs-CZ" sz="1400" b="1" dirty="0" smtClean="0"/>
              <a:t>, 2015 </a:t>
            </a:r>
            <a:r>
              <a:rPr lang="cs-CZ" sz="1400" b="1" dirty="0" err="1" smtClean="0"/>
              <a:t>law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of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succession</a:t>
            </a:r>
            <a:r>
              <a:rPr lang="cs-CZ" sz="1400" b="1" dirty="0" smtClean="0"/>
              <a:t>)</a:t>
            </a:r>
          </a:p>
          <a:p>
            <a:endParaRPr lang="cs-CZ" sz="1600" dirty="0" smtClean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71B886-7C97-4C0D-BCD2-08F9E8496989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172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4017640" cy="503237"/>
          </a:xfrm>
        </p:spPr>
        <p:txBody>
          <a:bodyPr/>
          <a:lstStyle/>
          <a:p>
            <a:r>
              <a:rPr lang="cs-CZ" sz="2800" b="1" dirty="0" smtClean="0"/>
              <a:t>ABGB - </a:t>
            </a:r>
            <a:r>
              <a:rPr lang="cs-CZ" sz="2800" b="1" dirty="0" err="1" smtClean="0"/>
              <a:t>characteristic</a:t>
            </a:r>
            <a:endParaRPr lang="cs-CZ" sz="2800" b="1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830" y="976035"/>
            <a:ext cx="4212468" cy="2808312"/>
          </a:xfr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5</a:t>
            </a:fld>
            <a:endParaRPr lang="cs-CZ" alt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893786"/>
            <a:ext cx="2262794" cy="3793221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251520" y="2014632"/>
            <a:ext cx="30243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:</a:t>
            </a:r>
          </a:p>
          <a:p>
            <a:pPr algn="l"/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endParaRPr lang="cs-CZ" dirty="0" smtClean="0"/>
          </a:p>
          <a:p>
            <a:pPr algn="l"/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 smtClean="0"/>
              <a:t>things</a:t>
            </a:r>
            <a:r>
              <a:rPr lang="cs-CZ" dirty="0" smtClean="0"/>
              <a:t> (</a:t>
            </a:r>
            <a:r>
              <a:rPr lang="cs-CZ" dirty="0" err="1" smtClean="0"/>
              <a:t>absolut</a:t>
            </a:r>
            <a:r>
              <a:rPr lang="cs-CZ" dirty="0" smtClean="0"/>
              <a:t> and relativ)</a:t>
            </a:r>
          </a:p>
          <a:p>
            <a:pPr algn="l"/>
            <a:r>
              <a:rPr lang="cs-CZ" dirty="0" smtClean="0"/>
              <a:t>General part</a:t>
            </a:r>
          </a:p>
          <a:p>
            <a:pPr algn="l"/>
            <a:endParaRPr lang="cs-CZ" dirty="0"/>
          </a:p>
          <a:p>
            <a:pPr algn="l"/>
            <a:r>
              <a:rPr lang="cs-CZ" dirty="0" smtClean="0"/>
              <a:t>Sec. 7</a:t>
            </a:r>
          </a:p>
          <a:p>
            <a:pPr algn="l"/>
            <a:r>
              <a:rPr lang="en-US" dirty="0"/>
              <a:t>the original proposal intended to embody secondary application of general law, but this provision was later abandoned and replaced by a reference to </a:t>
            </a:r>
            <a:r>
              <a:rPr lang="en-US"/>
              <a:t>natural </a:t>
            </a:r>
            <a:r>
              <a:rPr lang="en-US" smtClean="0"/>
              <a:t>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14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2361456" cy="503237"/>
          </a:xfrm>
        </p:spPr>
        <p:txBody>
          <a:bodyPr/>
          <a:lstStyle/>
          <a:p>
            <a:r>
              <a:rPr lang="cs-CZ" b="1" dirty="0" err="1" smtClean="0"/>
              <a:t>Hungary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4176464" cy="4357687"/>
          </a:xfrm>
        </p:spPr>
        <p:txBody>
          <a:bodyPr/>
          <a:lstStyle/>
          <a:p>
            <a:r>
              <a:rPr lang="cs-CZ" sz="2400" dirty="0" err="1" smtClean="0"/>
              <a:t>Custom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endParaRPr lang="cs-CZ" sz="2400" dirty="0" smtClean="0"/>
          </a:p>
          <a:p>
            <a:r>
              <a:rPr lang="cs-CZ" sz="2400" dirty="0" err="1" smtClean="0"/>
              <a:t>Tripartitum</a:t>
            </a:r>
            <a:r>
              <a:rPr lang="cs-CZ" sz="2400" dirty="0" smtClean="0"/>
              <a:t> </a:t>
            </a:r>
            <a:r>
              <a:rPr lang="cs-CZ" sz="2400" dirty="0"/>
              <a:t>Opus </a:t>
            </a:r>
            <a:r>
              <a:rPr lang="cs-CZ" sz="2400" dirty="0" err="1" smtClean="0"/>
              <a:t>Iuris</a:t>
            </a:r>
            <a:r>
              <a:rPr lang="cs-CZ" sz="2400" dirty="0" smtClean="0"/>
              <a:t> – draft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codification</a:t>
            </a:r>
            <a:r>
              <a:rPr lang="cs-CZ" sz="2400" dirty="0" smtClean="0"/>
              <a:t> by Stephan </a:t>
            </a:r>
            <a:r>
              <a:rPr lang="cs-CZ" sz="2400" dirty="0" err="1" smtClean="0"/>
              <a:t>Verböczy</a:t>
            </a:r>
            <a:endParaRPr lang="cs-CZ" sz="2400" dirty="0" smtClean="0"/>
          </a:p>
          <a:p>
            <a:r>
              <a:rPr lang="cs-CZ" sz="2400" dirty="0" err="1" smtClean="0"/>
              <a:t>Acts</a:t>
            </a:r>
            <a:r>
              <a:rPr lang="cs-CZ" sz="2400" dirty="0" smtClean="0"/>
              <a:t> x </a:t>
            </a:r>
            <a:r>
              <a:rPr lang="cs-CZ" sz="2400" dirty="0" err="1" smtClean="0"/>
              <a:t>until</a:t>
            </a:r>
            <a:r>
              <a:rPr lang="cs-CZ" sz="2400" dirty="0" smtClean="0"/>
              <a:t> </a:t>
            </a:r>
            <a:r>
              <a:rPr lang="cs-CZ" sz="2400" dirty="0" err="1" smtClean="0"/>
              <a:t>half</a:t>
            </a:r>
            <a:r>
              <a:rPr lang="cs-CZ" sz="2400" dirty="0" smtClean="0"/>
              <a:t> 19th </a:t>
            </a:r>
            <a:r>
              <a:rPr lang="cs-CZ" sz="2400" dirty="0" err="1" smtClean="0"/>
              <a:t>century</a:t>
            </a:r>
            <a:r>
              <a:rPr lang="cs-CZ" sz="2400" dirty="0" smtClean="0"/>
              <a:t> has </a:t>
            </a:r>
            <a:r>
              <a:rPr lang="cs-CZ" sz="2400" dirty="0" err="1" smtClean="0"/>
              <a:t>custom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r>
              <a:rPr lang="cs-CZ" sz="2400" dirty="0" smtClean="0"/>
              <a:t> priority</a:t>
            </a:r>
          </a:p>
          <a:p>
            <a:r>
              <a:rPr lang="cs-CZ" sz="2400" dirty="0" smtClean="0"/>
              <a:t>End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custom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r>
              <a:rPr lang="cs-CZ" sz="2400" dirty="0" smtClean="0"/>
              <a:t> </a:t>
            </a:r>
            <a:r>
              <a:rPr lang="cs-CZ" sz="2400" dirty="0" err="1" smtClean="0"/>
              <a:t>after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WW2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6</a:t>
            </a:fld>
            <a:endParaRPr lang="cs-CZ" alt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052736"/>
            <a:ext cx="4340240" cy="337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913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19256" cy="576039"/>
          </a:xfrm>
        </p:spPr>
        <p:txBody>
          <a:bodyPr/>
          <a:lstStyle/>
          <a:p>
            <a:r>
              <a:rPr lang="cs-CZ" dirty="0" err="1" smtClean="0"/>
              <a:t>Interwar</a:t>
            </a:r>
            <a:r>
              <a:rPr lang="cs-CZ" dirty="0" smtClean="0"/>
              <a:t> period - </a:t>
            </a:r>
            <a:r>
              <a:rPr lang="cs-CZ" dirty="0"/>
              <a:t>Civil </a:t>
            </a:r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Czechoslovakia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8496944" cy="4358109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en-US" altLang="cs-CZ" sz="1800" dirty="0" smtClean="0"/>
              <a:t>11/1918 </a:t>
            </a:r>
            <a:r>
              <a:rPr lang="en-US" altLang="cs-CZ" sz="1800" dirty="0"/>
              <a:t>Sb. – The Reception Norm / the law about the inception of the independent Czechoslovak state, 28.10.1918  / art.  </a:t>
            </a:r>
            <a:r>
              <a:rPr lang="en-US" altLang="cs-CZ" sz="1800" i="1" dirty="0"/>
              <a:t>2  “All existing laws and regulations have still remained in force.”</a:t>
            </a:r>
            <a:endParaRPr lang="cs-CZ" altLang="cs-CZ" sz="1800" i="1" dirty="0"/>
          </a:p>
          <a:p>
            <a:pPr>
              <a:spcBef>
                <a:spcPct val="0"/>
              </a:spcBef>
              <a:buNone/>
            </a:pPr>
            <a:r>
              <a:rPr lang="en-US" altLang="cs-CZ" sz="1800" dirty="0"/>
              <a:t> </a:t>
            </a:r>
            <a:endParaRPr lang="cs-CZ" altLang="cs-CZ" sz="1800" dirty="0"/>
          </a:p>
          <a:p>
            <a:pPr>
              <a:spcBef>
                <a:spcPct val="0"/>
              </a:spcBef>
              <a:buNone/>
            </a:pPr>
            <a:r>
              <a:rPr lang="en-US" altLang="cs-CZ" sz="1800" b="1" i="1" dirty="0" err="1"/>
              <a:t>Czechia</a:t>
            </a:r>
            <a:r>
              <a:rPr lang="en-US" altLang="cs-CZ" sz="1800" b="1" i="1" dirty="0"/>
              <a:t>, Moravia, Silesia </a:t>
            </a:r>
            <a:r>
              <a:rPr lang="en-US" altLang="cs-CZ" sz="1800" dirty="0"/>
              <a:t>– Austrian laws – ABGB</a:t>
            </a:r>
            <a:endParaRPr lang="cs-CZ" altLang="cs-CZ" sz="1800" dirty="0"/>
          </a:p>
          <a:p>
            <a:pPr>
              <a:spcBef>
                <a:spcPct val="0"/>
              </a:spcBef>
              <a:buNone/>
            </a:pPr>
            <a:r>
              <a:rPr lang="cs-CZ" altLang="cs-CZ" sz="1800" b="1" i="1" dirty="0" err="1"/>
              <a:t>Teritorry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of</a:t>
            </a:r>
            <a:r>
              <a:rPr lang="cs-CZ" altLang="cs-CZ" sz="1800" b="1" i="1" dirty="0"/>
              <a:t> Hlučín</a:t>
            </a:r>
            <a:r>
              <a:rPr lang="en-US" altLang="cs-CZ" sz="1800" b="1" i="1" dirty="0"/>
              <a:t> </a:t>
            </a:r>
            <a:r>
              <a:rPr lang="en-US" altLang="cs-CZ" sz="1800" dirty="0"/>
              <a:t>-  Prussian laws /BGB x only short time – then the Austrian law</a:t>
            </a:r>
            <a:r>
              <a:rPr lang="cs-CZ" altLang="cs-CZ" sz="1800" dirty="0"/>
              <a:t>/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800" b="1" i="1" dirty="0"/>
              <a:t>S</a:t>
            </a:r>
            <a:r>
              <a:rPr lang="en-US" altLang="cs-CZ" sz="1800" b="1" i="1" dirty="0" err="1"/>
              <a:t>lovakia</a:t>
            </a:r>
            <a:r>
              <a:rPr lang="en-US" altLang="cs-CZ" sz="1800" b="1" i="1" dirty="0"/>
              <a:t>, </a:t>
            </a:r>
            <a:r>
              <a:rPr lang="en-US" altLang="cs-CZ" sz="1800" b="1" i="1" dirty="0" err="1"/>
              <a:t>Subcarpathian</a:t>
            </a:r>
            <a:r>
              <a:rPr lang="en-GB" altLang="cs-CZ" sz="1800" b="1" i="1" dirty="0"/>
              <a:t> Ruthenia </a:t>
            </a:r>
            <a:r>
              <a:rPr lang="en-GB" altLang="cs-CZ" sz="1800" dirty="0"/>
              <a:t>– Hungarian law </a:t>
            </a:r>
            <a:r>
              <a:rPr lang="en-GB" altLang="cs-CZ" sz="1800" dirty="0" smtClean="0"/>
              <a:t>norms</a:t>
            </a:r>
            <a:endParaRPr lang="cs-CZ" altLang="cs-CZ" sz="1800" dirty="0" smtClean="0"/>
          </a:p>
          <a:p>
            <a:pPr>
              <a:spcBef>
                <a:spcPct val="0"/>
              </a:spcBef>
              <a:buNone/>
            </a:pPr>
            <a:endParaRPr lang="cs-CZ" altLang="cs-CZ" sz="1800" dirty="0"/>
          </a:p>
          <a:p>
            <a:pPr>
              <a:spcBef>
                <a:spcPct val="0"/>
              </a:spcBef>
              <a:buNone/>
            </a:pPr>
            <a:r>
              <a:rPr lang="cs-CZ" altLang="cs-CZ" sz="1800" dirty="0" smtClean="0"/>
              <a:t>New </a:t>
            </a:r>
            <a:r>
              <a:rPr lang="cs-CZ" altLang="cs-CZ" sz="1800" dirty="0" err="1" smtClean="0"/>
              <a:t>codification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is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neccessary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unification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law</a:t>
            </a:r>
            <a:r>
              <a:rPr lang="cs-CZ" altLang="cs-CZ" sz="1800" dirty="0" smtClean="0"/>
              <a:t> - </a:t>
            </a:r>
            <a:r>
              <a:rPr lang="cs-CZ" altLang="cs-CZ" sz="1800" dirty="0" err="1" smtClean="0"/>
              <a:t>possibilities</a:t>
            </a:r>
            <a:r>
              <a:rPr lang="cs-CZ" altLang="cs-CZ" sz="1800" dirty="0" smtClean="0"/>
              <a:t>: </a:t>
            </a:r>
          </a:p>
          <a:p>
            <a:pPr>
              <a:spcBef>
                <a:spcPct val="0"/>
              </a:spcBef>
            </a:pPr>
            <a:r>
              <a:rPr lang="cs-CZ" altLang="cs-CZ" sz="1800" dirty="0" err="1" smtClean="0"/>
              <a:t>Translation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ABGB in </a:t>
            </a:r>
            <a:r>
              <a:rPr lang="cs-CZ" altLang="cs-CZ" sz="1800" dirty="0" err="1" smtClean="0"/>
              <a:t>czech</a:t>
            </a:r>
            <a:r>
              <a:rPr lang="cs-CZ" altLang="cs-CZ" sz="1800" dirty="0"/>
              <a:t> and </a:t>
            </a:r>
            <a:r>
              <a:rPr lang="cs-CZ" altLang="cs-CZ" sz="1800" dirty="0" err="1" smtClean="0"/>
              <a:t>extension</a:t>
            </a:r>
            <a:r>
              <a:rPr lang="cs-CZ" altLang="cs-CZ" sz="1800" dirty="0" smtClean="0"/>
              <a:t> on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teritory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Slovakia </a:t>
            </a:r>
            <a:r>
              <a:rPr lang="cs-CZ" altLang="cs-CZ" sz="1800" dirty="0" err="1" smtClean="0"/>
              <a:t>an</a:t>
            </a:r>
            <a:r>
              <a:rPr lang="cs-CZ" altLang="cs-CZ" sz="1800" dirty="0" smtClean="0"/>
              <a:t> S. ruthenia x </a:t>
            </a:r>
            <a:r>
              <a:rPr lang="cs-CZ" altLang="cs-CZ" sz="1800" dirty="0" err="1" smtClean="0"/>
              <a:t>Slovak</a:t>
            </a:r>
            <a:r>
              <a:rPr lang="cs-CZ" altLang="cs-CZ" sz="1800" dirty="0" smtClean="0"/>
              <a:t>  </a:t>
            </a:r>
            <a:r>
              <a:rPr lang="cs-CZ" altLang="cs-CZ" sz="1800" dirty="0" err="1" smtClean="0"/>
              <a:t>politics</a:t>
            </a:r>
            <a:r>
              <a:rPr lang="cs-CZ" altLang="cs-CZ" sz="1800" dirty="0" smtClean="0"/>
              <a:t> protest + ABGB </a:t>
            </a:r>
            <a:r>
              <a:rPr lang="cs-CZ" altLang="cs-CZ" sz="1800" dirty="0" err="1" smtClean="0"/>
              <a:t>need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novelization</a:t>
            </a:r>
            <a:r>
              <a:rPr lang="cs-CZ" altLang="cs-CZ" sz="1800" dirty="0" smtClean="0"/>
              <a:t> to</a:t>
            </a:r>
          </a:p>
          <a:p>
            <a:pPr>
              <a:spcBef>
                <a:spcPct val="0"/>
              </a:spcBef>
            </a:pPr>
            <a:r>
              <a:rPr lang="cs-CZ" altLang="cs-CZ" sz="1800" dirty="0" smtClean="0"/>
              <a:t>Brand </a:t>
            </a:r>
            <a:r>
              <a:rPr lang="cs-CZ" altLang="cs-CZ" sz="1800" dirty="0" err="1" smtClean="0"/>
              <a:t>new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codification</a:t>
            </a:r>
            <a:r>
              <a:rPr lang="cs-CZ" altLang="cs-CZ" sz="1800" dirty="0" smtClean="0"/>
              <a:t>  x to long </a:t>
            </a:r>
            <a:r>
              <a:rPr lang="cs-CZ" altLang="cs-CZ" sz="1800" dirty="0" err="1" smtClean="0"/>
              <a:t>time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preparing</a:t>
            </a:r>
            <a:endParaRPr lang="cs-CZ" altLang="cs-CZ" sz="1800" dirty="0" smtClean="0"/>
          </a:p>
          <a:p>
            <a:pPr>
              <a:spcBef>
                <a:spcPct val="0"/>
              </a:spcBef>
            </a:pPr>
            <a:r>
              <a:rPr lang="cs-CZ" altLang="cs-CZ" sz="1800" dirty="0" err="1" smtClean="0"/>
              <a:t>Code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based</a:t>
            </a:r>
            <a:r>
              <a:rPr lang="cs-CZ" altLang="cs-CZ" sz="1800" dirty="0" smtClean="0"/>
              <a:t> od ABGB </a:t>
            </a:r>
            <a:r>
              <a:rPr lang="cs-CZ" altLang="cs-CZ" sz="1800" dirty="0" err="1" smtClean="0"/>
              <a:t>with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novelizations</a:t>
            </a:r>
            <a:r>
              <a:rPr lang="cs-CZ" altLang="cs-CZ" sz="1800" dirty="0" smtClean="0"/>
              <a:t> and </a:t>
            </a:r>
            <a:r>
              <a:rPr lang="en-US" altLang="cs-CZ" sz="1800" dirty="0"/>
              <a:t>taking into account the law in force in </a:t>
            </a:r>
            <a:r>
              <a:rPr lang="en-US" altLang="cs-CZ" sz="1800" dirty="0" smtClean="0"/>
              <a:t>Slovakia</a:t>
            </a:r>
            <a:r>
              <a:rPr lang="cs-CZ" altLang="cs-CZ" sz="1800" dirty="0" smtClean="0"/>
              <a:t>  - </a:t>
            </a:r>
            <a:r>
              <a:rPr lang="cs-CZ" altLang="cs-CZ" sz="1800" b="1" dirty="0" err="1" smtClean="0"/>
              <a:t>the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best</a:t>
            </a:r>
            <a:r>
              <a:rPr lang="cs-CZ" altLang="cs-CZ" sz="1800" b="1" dirty="0" smtClean="0"/>
              <a:t> idea </a:t>
            </a:r>
            <a:r>
              <a:rPr lang="cs-CZ" altLang="cs-CZ" sz="1800" b="1" dirty="0" err="1" smtClean="0"/>
              <a:t>for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politics</a:t>
            </a:r>
            <a:r>
              <a:rPr lang="cs-CZ" sz="1800" b="1" dirty="0" smtClean="0"/>
              <a:t> </a:t>
            </a:r>
            <a:endParaRPr lang="cs-CZ" sz="1800" b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2823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Interwar</a:t>
            </a:r>
            <a:r>
              <a:rPr lang="cs-CZ" dirty="0" smtClean="0"/>
              <a:t> </a:t>
            </a:r>
            <a:r>
              <a:rPr lang="cs-CZ" dirty="0" err="1" smtClean="0"/>
              <a:t>codification</a:t>
            </a:r>
            <a:r>
              <a:rPr lang="cs-CZ" dirty="0" smtClean="0"/>
              <a:t> - </a:t>
            </a:r>
            <a:r>
              <a:rPr lang="cs-CZ" dirty="0" err="1" smtClean="0"/>
              <a:t>overview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773238"/>
            <a:ext cx="8136903" cy="4357687"/>
          </a:xfrm>
        </p:spPr>
        <p:txBody>
          <a:bodyPr/>
          <a:lstStyle/>
          <a:p>
            <a:r>
              <a:rPr lang="cs-CZ" sz="1800" dirty="0" smtClean="0"/>
              <a:t>1921-1924 – 5 </a:t>
            </a:r>
            <a:r>
              <a:rPr lang="cs-CZ" sz="1800" dirty="0" err="1" smtClean="0"/>
              <a:t>Subcomitee</a:t>
            </a:r>
            <a:r>
              <a:rPr lang="cs-CZ" sz="1800" dirty="0" smtClean="0"/>
              <a:t> </a:t>
            </a:r>
            <a:endParaRPr lang="cs-CZ" sz="1800" dirty="0" smtClean="0"/>
          </a:p>
          <a:p>
            <a:pPr lvl="1"/>
            <a:r>
              <a:rPr lang="cs-CZ" sz="1400" dirty="0" err="1" smtClean="0"/>
              <a:t>Family</a:t>
            </a:r>
            <a:r>
              <a:rPr lang="cs-CZ" sz="1400" dirty="0" smtClean="0"/>
              <a:t> </a:t>
            </a:r>
            <a:r>
              <a:rPr lang="cs-CZ" sz="1400" dirty="0" err="1" smtClean="0"/>
              <a:t>law</a:t>
            </a:r>
            <a:r>
              <a:rPr lang="cs-CZ" sz="1400" dirty="0" smtClean="0"/>
              <a:t>, </a:t>
            </a:r>
            <a:r>
              <a:rPr lang="cs-CZ" sz="1400" dirty="0" err="1" smtClean="0"/>
              <a:t>Law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property</a:t>
            </a:r>
            <a:r>
              <a:rPr lang="cs-CZ" sz="1400" dirty="0" smtClean="0"/>
              <a:t>, </a:t>
            </a:r>
            <a:r>
              <a:rPr lang="cs-CZ" sz="1400" dirty="0" err="1" smtClean="0"/>
              <a:t>Law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inheritens</a:t>
            </a:r>
            <a:r>
              <a:rPr lang="cs-CZ" sz="1400" dirty="0" smtClean="0"/>
              <a:t>, </a:t>
            </a:r>
            <a:r>
              <a:rPr lang="cs-CZ" sz="1400" dirty="0" err="1" smtClean="0"/>
              <a:t>Obligation</a:t>
            </a:r>
            <a:r>
              <a:rPr lang="cs-CZ" sz="1400" dirty="0" smtClean="0"/>
              <a:t> </a:t>
            </a:r>
            <a:r>
              <a:rPr lang="cs-CZ" sz="1400" dirty="0" err="1" smtClean="0"/>
              <a:t>general</a:t>
            </a:r>
            <a:r>
              <a:rPr lang="cs-CZ" sz="1400" dirty="0" smtClean="0"/>
              <a:t> part (and generel part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code</a:t>
            </a:r>
            <a:r>
              <a:rPr lang="cs-CZ" sz="1400" dirty="0" smtClean="0"/>
              <a:t>), </a:t>
            </a:r>
            <a:r>
              <a:rPr lang="cs-CZ" sz="1400" dirty="0" err="1" smtClean="0"/>
              <a:t>Obligation</a:t>
            </a:r>
            <a:r>
              <a:rPr lang="cs-CZ" sz="1400" dirty="0" smtClean="0"/>
              <a:t> – </a:t>
            </a:r>
            <a:r>
              <a:rPr lang="cs-CZ" sz="1400" dirty="0" err="1" smtClean="0"/>
              <a:t>special</a:t>
            </a:r>
            <a:r>
              <a:rPr lang="cs-CZ" sz="1400" dirty="0" smtClean="0"/>
              <a:t> part</a:t>
            </a:r>
          </a:p>
          <a:p>
            <a:pPr lvl="1"/>
            <a:r>
              <a:rPr lang="en-US" sz="1400" dirty="0"/>
              <a:t>each subcommittee was headed by a professor of law and was composed of representatives of the Ministry of Justice and unification and practitioners (notaries, lawyers and judges</a:t>
            </a:r>
            <a:r>
              <a:rPr lang="en-US" sz="1400" dirty="0" smtClean="0"/>
              <a:t>)</a:t>
            </a:r>
            <a:endParaRPr lang="cs-CZ" sz="1400" dirty="0" smtClean="0"/>
          </a:p>
          <a:p>
            <a:pPr lvl="1"/>
            <a:r>
              <a:rPr lang="cs-CZ" sz="1400" dirty="0" smtClean="0"/>
              <a:t>1924 – </a:t>
            </a:r>
            <a:r>
              <a:rPr lang="cs-CZ" sz="1400" dirty="0" err="1" smtClean="0"/>
              <a:t>publication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proposed</a:t>
            </a:r>
            <a:r>
              <a:rPr lang="cs-CZ" sz="1400" dirty="0" smtClean="0"/>
              <a:t> text – </a:t>
            </a:r>
            <a:r>
              <a:rPr lang="en-US" sz="1400" dirty="0"/>
              <a:t>following the comments of the professional </a:t>
            </a:r>
            <a:r>
              <a:rPr lang="en-US" sz="1400" dirty="0" smtClean="0"/>
              <a:t>public</a:t>
            </a:r>
            <a:r>
              <a:rPr lang="cs-CZ" sz="1400" dirty="0" smtClean="0"/>
              <a:t>, </a:t>
            </a:r>
            <a:r>
              <a:rPr lang="cs-CZ" sz="1400" dirty="0" err="1" smtClean="0"/>
              <a:t>Commission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Slovak</a:t>
            </a:r>
            <a:r>
              <a:rPr lang="cs-CZ" sz="1400" dirty="0" smtClean="0"/>
              <a:t> </a:t>
            </a:r>
            <a:r>
              <a:rPr lang="cs-CZ" sz="1400" dirty="0" err="1" smtClean="0"/>
              <a:t>lawyers</a:t>
            </a:r>
            <a:r>
              <a:rPr lang="cs-CZ" sz="1400" dirty="0" smtClean="0"/>
              <a:t> </a:t>
            </a:r>
          </a:p>
          <a:p>
            <a:r>
              <a:rPr lang="cs-CZ" sz="1800" dirty="0" smtClean="0"/>
              <a:t>Draft 1931 – </a:t>
            </a:r>
            <a:r>
              <a:rPr lang="cs-CZ" sz="1800" dirty="0" err="1" smtClean="0"/>
              <a:t>final</a:t>
            </a:r>
            <a:r>
              <a:rPr lang="cs-CZ" sz="1800" dirty="0" smtClean="0"/>
              <a:t> </a:t>
            </a:r>
            <a:r>
              <a:rPr lang="cs-CZ" sz="1800" dirty="0" err="1" smtClean="0"/>
              <a:t>work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„</a:t>
            </a:r>
            <a:r>
              <a:rPr lang="cs-CZ" sz="1800" dirty="0" err="1" smtClean="0"/>
              <a:t>Superrevission</a:t>
            </a:r>
            <a:r>
              <a:rPr lang="cs-CZ" sz="1800" dirty="0" smtClean="0"/>
              <a:t> </a:t>
            </a:r>
            <a:r>
              <a:rPr lang="cs-CZ" sz="1800" dirty="0" err="1" smtClean="0"/>
              <a:t>commission</a:t>
            </a:r>
            <a:r>
              <a:rPr lang="cs-CZ" sz="1800" dirty="0" smtClean="0"/>
              <a:t>“</a:t>
            </a:r>
          </a:p>
          <a:p>
            <a:pPr lvl="1"/>
            <a:r>
              <a:rPr lang="en-US" sz="1400" dirty="0"/>
              <a:t>followed by commentary by the authorities and </a:t>
            </a:r>
            <a:r>
              <a:rPr lang="en-US" sz="1400" dirty="0" smtClean="0"/>
              <a:t>ministries</a:t>
            </a:r>
            <a:endParaRPr lang="cs-CZ" sz="1400" dirty="0" smtClean="0"/>
          </a:p>
          <a:p>
            <a:r>
              <a:rPr lang="cs-CZ" sz="1800" dirty="0" smtClean="0"/>
              <a:t>Draft 1937 – </a:t>
            </a:r>
            <a:r>
              <a:rPr lang="cs-CZ" sz="1800" dirty="0" err="1" smtClean="0"/>
              <a:t>final</a:t>
            </a:r>
            <a:r>
              <a:rPr lang="cs-CZ" sz="1800" dirty="0" smtClean="0"/>
              <a:t> draft</a:t>
            </a:r>
          </a:p>
          <a:p>
            <a:pPr lvl="1"/>
            <a:r>
              <a:rPr lang="cs-CZ" sz="1400" dirty="0" smtClean="0"/>
              <a:t> on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begining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year</a:t>
            </a:r>
            <a:r>
              <a:rPr lang="cs-CZ" sz="1400" dirty="0" smtClean="0"/>
              <a:t> 1937 </a:t>
            </a:r>
            <a:r>
              <a:rPr lang="cs-CZ" sz="1400" dirty="0" err="1" smtClean="0"/>
              <a:t>started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legislativ </a:t>
            </a:r>
            <a:r>
              <a:rPr lang="cs-CZ" sz="1400" dirty="0" err="1" smtClean="0"/>
              <a:t>procedure</a:t>
            </a:r>
            <a:r>
              <a:rPr lang="cs-CZ" sz="1400" dirty="0" smtClean="0"/>
              <a:t> x </a:t>
            </a:r>
            <a:r>
              <a:rPr lang="cs-CZ" sz="1400" dirty="0" err="1" smtClean="0"/>
              <a:t>stopped</a:t>
            </a:r>
            <a:r>
              <a:rPr lang="cs-CZ" sz="1400" dirty="0" smtClean="0"/>
              <a:t> </a:t>
            </a:r>
            <a:r>
              <a:rPr lang="cs-CZ" sz="1400" dirty="0" err="1" smtClean="0"/>
              <a:t>after</a:t>
            </a:r>
            <a:r>
              <a:rPr lang="cs-CZ" sz="1400" dirty="0" smtClean="0"/>
              <a:t> </a:t>
            </a:r>
            <a:r>
              <a:rPr lang="cs-CZ" sz="1400" dirty="0" err="1" smtClean="0"/>
              <a:t>Munich</a:t>
            </a:r>
            <a:r>
              <a:rPr lang="cs-CZ" sz="1400" dirty="0" smtClean="0"/>
              <a:t> </a:t>
            </a:r>
            <a:r>
              <a:rPr lang="cs-CZ" sz="1400" dirty="0" err="1" smtClean="0"/>
              <a:t>Dictate</a:t>
            </a:r>
            <a:r>
              <a:rPr lang="cs-CZ" sz="1400" dirty="0" smtClean="0"/>
              <a:t> (1938) and WW2</a:t>
            </a:r>
          </a:p>
          <a:p>
            <a:pPr lvl="1"/>
            <a:r>
              <a:rPr lang="cs-CZ" sz="1400" dirty="0" smtClean="0"/>
              <a:t>Draft 1937 </a:t>
            </a:r>
            <a:r>
              <a:rPr lang="cs-CZ" sz="1400" dirty="0" err="1" smtClean="0"/>
              <a:t>is</a:t>
            </a:r>
            <a:r>
              <a:rPr lang="cs-CZ" sz="1400" dirty="0" smtClean="0"/>
              <a:t> </a:t>
            </a:r>
            <a:r>
              <a:rPr lang="cs-CZ" sz="1400" dirty="0" err="1" smtClean="0"/>
              <a:t>one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sources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inspirations</a:t>
            </a:r>
            <a:r>
              <a:rPr lang="cs-CZ" sz="1400" dirty="0" smtClean="0"/>
              <a:t> </a:t>
            </a:r>
            <a:r>
              <a:rPr lang="cs-CZ" sz="1400" dirty="0" err="1" smtClean="0"/>
              <a:t>for</a:t>
            </a:r>
            <a:r>
              <a:rPr lang="cs-CZ" sz="1400" dirty="0" smtClean="0"/>
              <a:t> Civil </a:t>
            </a:r>
            <a:r>
              <a:rPr lang="cs-CZ" sz="1400" dirty="0" err="1" smtClean="0"/>
              <a:t>Code</a:t>
            </a:r>
            <a:r>
              <a:rPr lang="cs-CZ" sz="1400" dirty="0" smtClean="0"/>
              <a:t> 2012</a:t>
            </a:r>
          </a:p>
          <a:p>
            <a:r>
              <a:rPr lang="cs-CZ" sz="1800" dirty="0" smtClean="0"/>
              <a:t>Draft 1946 – (not very </a:t>
            </a:r>
            <a:r>
              <a:rPr lang="cs-CZ" sz="1800" dirty="0" err="1" smtClean="0"/>
              <a:t>known</a:t>
            </a:r>
            <a:r>
              <a:rPr lang="cs-CZ" sz="1800" dirty="0" smtClean="0"/>
              <a:t>)</a:t>
            </a:r>
          </a:p>
          <a:p>
            <a:pPr lvl="1"/>
            <a:r>
              <a:rPr lang="en-US" sz="1400" dirty="0" smtClean="0"/>
              <a:t>an </a:t>
            </a:r>
            <a:r>
              <a:rPr lang="en-US" sz="1400" dirty="0"/>
              <a:t>attempt to continue the legislative procedure </a:t>
            </a:r>
            <a:r>
              <a:rPr lang="cs-CZ" sz="1400" dirty="0" err="1" smtClean="0"/>
              <a:t>after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WW2  x </a:t>
            </a:r>
            <a:r>
              <a:rPr lang="en-US" sz="1400" dirty="0" smtClean="0"/>
              <a:t>was </a:t>
            </a:r>
            <a:r>
              <a:rPr lang="en-US" sz="1400" dirty="0"/>
              <a:t>halted after the Communists </a:t>
            </a:r>
            <a:r>
              <a:rPr lang="en-US" sz="1400" dirty="0" smtClean="0"/>
              <a:t>took office </a:t>
            </a:r>
            <a:r>
              <a:rPr lang="en-US" sz="1400" dirty="0"/>
              <a:t>in February </a:t>
            </a:r>
            <a:r>
              <a:rPr lang="en-US" sz="1400" dirty="0" smtClean="0"/>
              <a:t>1948</a:t>
            </a:r>
            <a:endParaRPr lang="cs-CZ" sz="1400" dirty="0" smtClean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7650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smtClean="0"/>
              <a:t>1948-1989 – </a:t>
            </a:r>
            <a:r>
              <a:rPr lang="cs-CZ" dirty="0" err="1" smtClean="0"/>
              <a:t>Communist</a:t>
            </a:r>
            <a:r>
              <a:rPr lang="cs-CZ" dirty="0" smtClean="0"/>
              <a:t> period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2" y="1773238"/>
            <a:ext cx="7776343" cy="4357687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en-US" altLang="cs-CZ" sz="1800" dirty="0"/>
              <a:t>“Publication”  of Civil law </a:t>
            </a:r>
            <a:endParaRPr lang="cs-CZ" altLang="cs-CZ" sz="1800" dirty="0" smtClean="0"/>
          </a:p>
          <a:p>
            <a:pPr>
              <a:spcBef>
                <a:spcPct val="0"/>
              </a:spcBef>
              <a:buNone/>
            </a:pPr>
            <a:r>
              <a:rPr lang="en-US" altLang="cs-CZ" sz="1800" dirty="0" smtClean="0"/>
              <a:t> </a:t>
            </a:r>
            <a:r>
              <a:rPr lang="cs-CZ" altLang="cs-CZ" sz="1800" dirty="0" smtClean="0"/>
              <a:t> 	- </a:t>
            </a:r>
            <a:r>
              <a:rPr lang="en-US" altLang="cs-CZ" sz="1800" dirty="0" smtClean="0"/>
              <a:t>restriction </a:t>
            </a:r>
            <a:r>
              <a:rPr lang="en-US" altLang="cs-CZ" sz="1800" dirty="0"/>
              <a:t>on  freedom of contract and </a:t>
            </a:r>
            <a:r>
              <a:rPr lang="en-US" altLang="cs-CZ" sz="1800" dirty="0" err="1"/>
              <a:t>volitive</a:t>
            </a:r>
            <a:r>
              <a:rPr lang="en-US" altLang="cs-CZ" sz="1800" dirty="0"/>
              <a:t> discretion with a property – e.g. preferences for the intestate succession prior to the property /</a:t>
            </a:r>
            <a:endParaRPr lang="cs-CZ" altLang="cs-CZ" sz="1800" dirty="0"/>
          </a:p>
          <a:p>
            <a:pPr>
              <a:spcBef>
                <a:spcPct val="0"/>
              </a:spcBef>
              <a:buNone/>
            </a:pPr>
            <a:r>
              <a:rPr lang="cs-CZ" altLang="cs-CZ" sz="1800" dirty="0" err="1" smtClean="0"/>
              <a:t>Ownership</a:t>
            </a:r>
            <a:r>
              <a:rPr lang="cs-CZ" altLang="cs-CZ" sz="1800" dirty="0" smtClean="0"/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800" dirty="0"/>
              <a:t>	</a:t>
            </a:r>
            <a:r>
              <a:rPr lang="cs-CZ" altLang="cs-CZ" sz="1800" dirty="0" smtClean="0"/>
              <a:t>- </a:t>
            </a:r>
            <a:r>
              <a:rPr lang="en-US" altLang="cs-CZ" sz="1800" dirty="0" smtClean="0"/>
              <a:t>Distribution </a:t>
            </a:r>
            <a:r>
              <a:rPr lang="en-US" altLang="cs-CZ" sz="1800" dirty="0"/>
              <a:t>of the property institute with elimination of the private ownership and preferences for the state ownership</a:t>
            </a:r>
            <a:endParaRPr lang="cs-CZ" altLang="cs-CZ" sz="1800" dirty="0"/>
          </a:p>
          <a:p>
            <a:pPr>
              <a:spcBef>
                <a:spcPct val="0"/>
              </a:spcBef>
              <a:buNone/>
            </a:pPr>
            <a:r>
              <a:rPr lang="en-US" altLang="cs-CZ" sz="1800" dirty="0"/>
              <a:t>Separation of substance in more regulations 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-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formation of new branches </a:t>
            </a:r>
            <a:endParaRPr lang="cs-CZ" altLang="cs-CZ" sz="1800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1800" dirty="0" smtClean="0"/>
              <a:t>	</a:t>
            </a:r>
            <a:r>
              <a:rPr lang="en-US" altLang="cs-CZ" sz="1800" dirty="0" smtClean="0"/>
              <a:t>– </a:t>
            </a:r>
            <a:r>
              <a:rPr lang="en-US" altLang="cs-CZ" sz="1800" dirty="0"/>
              <a:t>family law</a:t>
            </a:r>
            <a:r>
              <a:rPr lang="en-US" altLang="cs-CZ" sz="1800" dirty="0" smtClean="0"/>
              <a:t>,</a:t>
            </a:r>
            <a:endParaRPr lang="cs-CZ" altLang="cs-CZ" sz="1800" dirty="0" smtClean="0"/>
          </a:p>
          <a:p>
            <a:pPr>
              <a:spcBef>
                <a:spcPct val="0"/>
              </a:spcBef>
              <a:buNone/>
            </a:pPr>
            <a:r>
              <a:rPr lang="en-US" altLang="cs-CZ" sz="1800" dirty="0" smtClean="0"/>
              <a:t> </a:t>
            </a:r>
            <a:r>
              <a:rPr lang="cs-CZ" altLang="cs-CZ" sz="1800" dirty="0" smtClean="0"/>
              <a:t>	- </a:t>
            </a:r>
            <a:r>
              <a:rPr lang="en-US" altLang="cs-CZ" sz="1800" dirty="0" smtClean="0"/>
              <a:t>land law</a:t>
            </a:r>
            <a:endParaRPr lang="cs-CZ" altLang="cs-CZ" sz="1800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1800" dirty="0"/>
              <a:t>	</a:t>
            </a:r>
            <a:r>
              <a:rPr lang="cs-CZ" altLang="cs-CZ" sz="1800" dirty="0" smtClean="0"/>
              <a:t>-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economic </a:t>
            </a:r>
            <a:r>
              <a:rPr lang="en-US" altLang="cs-CZ" sz="1800" dirty="0" err="1" smtClean="0"/>
              <a:t>legislatio</a:t>
            </a:r>
            <a:r>
              <a:rPr lang="cs-CZ" altLang="cs-CZ" sz="1800" dirty="0" smtClean="0"/>
              <a:t>n</a:t>
            </a:r>
            <a:r>
              <a:rPr lang="en-US" altLang="cs-CZ" sz="1800" dirty="0" smtClean="0"/>
              <a:t> /</a:t>
            </a:r>
            <a:r>
              <a:rPr lang="cs-CZ" altLang="cs-CZ" sz="1800" dirty="0" err="1" smtClean="0"/>
              <a:t>planed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economy</a:t>
            </a:r>
            <a:r>
              <a:rPr lang="cs-CZ" altLang="cs-CZ" sz="1800" dirty="0" smtClean="0"/>
              <a:t>/</a:t>
            </a:r>
            <a:endParaRPr lang="cs-CZ" altLang="cs-CZ" sz="1800" dirty="0"/>
          </a:p>
          <a:p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2283228"/>
      </p:ext>
    </p:extLst>
  </p:cSld>
  <p:clrMapOvr>
    <a:masterClrMapping/>
  </p:clrMapOvr>
</p:sld>
</file>

<file path=ppt/theme/theme1.xml><?xml version="1.0" encoding="utf-8"?>
<a:theme xmlns:a="http://schemas.openxmlformats.org/drawingml/2006/main" name="sabona anglic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sabona anglicky</Template>
  <TotalTime>5107</TotalTime>
  <Words>680</Words>
  <Application>Microsoft Office PowerPoint</Application>
  <PresentationFormat>Předvádění na obrazovce (4:3)</PresentationFormat>
  <Paragraphs>128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sabona anglicky</vt:lpstr>
      <vt:lpstr>BÉŽOVÁ TITL</vt:lpstr>
      <vt:lpstr>Codifications of Privat Law</vt:lpstr>
      <vt:lpstr>Basic overveiw</vt:lpstr>
      <vt:lpstr>Middle age</vt:lpstr>
      <vt:lpstr>ABGB</vt:lpstr>
      <vt:lpstr>ABGB - characteristic</vt:lpstr>
      <vt:lpstr>Hungary</vt:lpstr>
      <vt:lpstr>Interwar period - Civil law in Czechoslovakia  </vt:lpstr>
      <vt:lpstr>Interwar codification - overview</vt:lpstr>
      <vt:lpstr>Civil Law 1948-1989 – Communist period</vt:lpstr>
      <vt:lpstr>OZ 1950</vt:lpstr>
      <vt:lpstr>OZ 1964</vt:lpstr>
      <vt:lpstr>After 1989</vt:lpstr>
      <vt:lpstr>Thank You for Your attention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age</dc:title>
  <dc:creator>10908</dc:creator>
  <cp:lastModifiedBy>Uživatel systému Windows</cp:lastModifiedBy>
  <cp:revision>92</cp:revision>
  <dcterms:created xsi:type="dcterms:W3CDTF">2017-10-08T07:43:50Z</dcterms:created>
  <dcterms:modified xsi:type="dcterms:W3CDTF">2018-03-07T20:38:09Z</dcterms:modified>
</cp:coreProperties>
</file>