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3"/>
  </p:notesMasterIdLst>
  <p:handoutMasterIdLst>
    <p:handoutMasterId r:id="rId24"/>
  </p:handoutMasterIdLst>
  <p:sldIdLst>
    <p:sldId id="309" r:id="rId3"/>
    <p:sldId id="304" r:id="rId4"/>
    <p:sldId id="310" r:id="rId5"/>
    <p:sldId id="305" r:id="rId6"/>
    <p:sldId id="320" r:id="rId7"/>
    <p:sldId id="311" r:id="rId8"/>
    <p:sldId id="313" r:id="rId9"/>
    <p:sldId id="314" r:id="rId10"/>
    <p:sldId id="322" r:id="rId11"/>
    <p:sldId id="315" r:id="rId12"/>
    <p:sldId id="316" r:id="rId13"/>
    <p:sldId id="317" r:id="rId14"/>
    <p:sldId id="318" r:id="rId15"/>
    <p:sldId id="323" r:id="rId16"/>
    <p:sldId id="324" r:id="rId17"/>
    <p:sldId id="325" r:id="rId18"/>
    <p:sldId id="326" r:id="rId19"/>
    <p:sldId id="327" r:id="rId20"/>
    <p:sldId id="328" r:id="rId21"/>
    <p:sldId id="319" r:id="rId2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7306" autoAdjust="0"/>
    <p:restoredTop sz="94747" autoAdjust="0"/>
  </p:normalViewPr>
  <p:slideViewPr>
    <p:cSldViewPr>
      <p:cViewPr>
        <p:scale>
          <a:sx n="110" d="100"/>
          <a:sy n="110" d="100"/>
        </p:scale>
        <p:origin x="-45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F511B76-CD0D-4FBD-9E2E-2992BC2377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199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7B77796-BD1A-4051-9258-713099EA09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8511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11697-092D-4A0F-BE8A-1FBE90C54CDE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6367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6241D-D748-4D86-9C74-10B35E13F9C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565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77796-BD1A-4051-9258-713099EA0944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6580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77796-BD1A-4051-9258-713099EA0944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008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2D87DE18-1BDE-4173-AC44-C97D62B5AF0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2790BB-36D8-40A2-982B-FF2A245098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161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E714B0-C5CD-4F21-B8D3-B4EDD02AAC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1890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88671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3292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6201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32165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24156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75087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6547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4570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760637-A908-438C-A6BC-9D28BFF400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9410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08399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58757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0262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A9AC32-BB40-497F-9A14-BAF4183068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166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E1380E-CE38-45BF-AFD2-FB98166073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02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25557-72C4-4ACD-93EC-944D5BEDAB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139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184B89-8698-41F5-9BDE-F7DD3481F7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924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9B84D3-BBF1-45E0-92CC-347A1D8240B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503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91989-17EC-419C-85DC-BC88E7D9E30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323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EB4FB1-F303-47C0-8F0D-D1D83CCF88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424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2BE0AB57-4AD9-4892-8949-A6BE0117F57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627784" y="3141663"/>
            <a:ext cx="6264696" cy="3311525"/>
          </a:xfrm>
        </p:spPr>
        <p:txBody>
          <a:bodyPr/>
          <a:lstStyle/>
          <a:p>
            <a:r>
              <a:rPr lang="cs-CZ" altLang="cs-CZ" dirty="0" smtClean="0"/>
              <a:t>TREASURE TROVE</a:t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		</a:t>
            </a:r>
            <a:r>
              <a:rPr lang="cs-CZ" altLang="cs-CZ" sz="3200" dirty="0" smtClean="0"/>
              <a:t>JUDr. P. Salák jr. Ph.D.</a:t>
            </a:r>
            <a:endParaRPr lang="cs-CZ" alt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obligatory</a:t>
            </a:r>
            <a:r>
              <a:rPr lang="cs-CZ" dirty="0" smtClean="0"/>
              <a:t> </a:t>
            </a:r>
            <a:r>
              <a:rPr lang="cs-CZ" dirty="0" err="1" smtClean="0"/>
              <a:t>requirement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1561" y="1773239"/>
            <a:ext cx="1728191" cy="1583754"/>
          </a:xfrm>
        </p:spPr>
        <p:txBody>
          <a:bodyPr/>
          <a:lstStyle/>
          <a:p>
            <a:r>
              <a:rPr lang="cs-CZ" dirty="0" smtClean="0"/>
              <a:t>YES</a:t>
            </a:r>
          </a:p>
          <a:p>
            <a:r>
              <a:rPr lang="cs-CZ" sz="2000" dirty="0" smtClean="0"/>
              <a:t>Roman </a:t>
            </a:r>
            <a:r>
              <a:rPr lang="cs-CZ" sz="2000" dirty="0" err="1" smtClean="0"/>
              <a:t>law</a:t>
            </a:r>
            <a:r>
              <a:rPr lang="cs-CZ" sz="2000" dirty="0" smtClean="0"/>
              <a:t>?</a:t>
            </a:r>
          </a:p>
          <a:p>
            <a:r>
              <a:rPr lang="cs-CZ" sz="2000" dirty="0" smtClean="0"/>
              <a:t>ABGB</a:t>
            </a:r>
          </a:p>
          <a:p>
            <a:r>
              <a:rPr lang="cs-CZ" sz="2000" dirty="0" smtClean="0"/>
              <a:t>ZGB?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059832" y="1806886"/>
            <a:ext cx="1581695" cy="4357687"/>
          </a:xfrm>
        </p:spPr>
        <p:txBody>
          <a:bodyPr/>
          <a:lstStyle/>
          <a:p>
            <a:r>
              <a:rPr lang="cs-CZ" dirty="0" smtClean="0"/>
              <a:t>NO</a:t>
            </a:r>
          </a:p>
          <a:p>
            <a:r>
              <a:rPr lang="cs-CZ" sz="2000" dirty="0" smtClean="0"/>
              <a:t>BGB</a:t>
            </a:r>
            <a:endParaRPr lang="cs-CZ" sz="2000" dirty="0"/>
          </a:p>
          <a:p>
            <a:r>
              <a:rPr lang="cs-CZ" sz="2000" dirty="0" err="1" smtClean="0"/>
              <a:t>Code</a:t>
            </a:r>
            <a:r>
              <a:rPr lang="cs-CZ" sz="2000" dirty="0" smtClean="0"/>
              <a:t> civil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89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9047" y="968473"/>
            <a:ext cx="7772400" cy="503237"/>
          </a:xfrm>
        </p:spPr>
        <p:txBody>
          <a:bodyPr/>
          <a:lstStyle/>
          <a:p>
            <a:r>
              <a:rPr lang="cs-CZ" dirty="0" smtClean="0"/>
              <a:t>„</a:t>
            </a:r>
            <a:r>
              <a:rPr lang="cs-CZ" dirty="0" err="1"/>
              <a:t>T</a:t>
            </a:r>
            <a:r>
              <a:rPr lang="cs-CZ" dirty="0" err="1" smtClean="0"/>
              <a:t>hing</a:t>
            </a:r>
            <a:r>
              <a:rPr lang="cs-CZ" dirty="0" smtClean="0"/>
              <a:t> </a:t>
            </a:r>
            <a:r>
              <a:rPr lang="cs-CZ" dirty="0" err="1" smtClean="0"/>
              <a:t>valuable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773238"/>
            <a:ext cx="8784976" cy="4357687"/>
          </a:xfrm>
        </p:spPr>
        <p:txBody>
          <a:bodyPr/>
          <a:lstStyle/>
          <a:p>
            <a:r>
              <a:rPr lang="cs-CZ" sz="2000" b="1" dirty="0" smtClean="0"/>
              <a:t>Roman </a:t>
            </a:r>
            <a:r>
              <a:rPr lang="cs-CZ" sz="2000" b="1" dirty="0" err="1" smtClean="0"/>
              <a:t>law</a:t>
            </a:r>
            <a:endParaRPr lang="cs-CZ" sz="2000" b="1" dirty="0"/>
          </a:p>
          <a:p>
            <a:pPr lvl="1"/>
            <a:r>
              <a:rPr lang="cs-CZ" sz="1600" dirty="0" err="1"/>
              <a:t>p</a:t>
            </a:r>
            <a:r>
              <a:rPr lang="cs-CZ" sz="1600" dirty="0" err="1" smtClean="0"/>
              <a:t>ecuniea</a:t>
            </a:r>
            <a:r>
              <a:rPr lang="cs-CZ" sz="1600" dirty="0" smtClean="0"/>
              <a:t> (Paul), </a:t>
            </a:r>
            <a:r>
              <a:rPr lang="cs-CZ" sz="1600" dirty="0" err="1" smtClean="0"/>
              <a:t>monilia</a:t>
            </a:r>
            <a:r>
              <a:rPr lang="cs-CZ" sz="1600" dirty="0" smtClean="0"/>
              <a:t> (</a:t>
            </a:r>
            <a:r>
              <a:rPr lang="cs-CZ" sz="1600" dirty="0" err="1" smtClean="0"/>
              <a:t>Cod.Th</a:t>
            </a:r>
            <a:r>
              <a:rPr lang="cs-CZ" sz="1600" dirty="0" smtClean="0"/>
              <a:t>), </a:t>
            </a:r>
            <a:r>
              <a:rPr lang="cs-CZ" sz="1600" dirty="0" err="1" smtClean="0"/>
              <a:t>mobilia</a:t>
            </a:r>
            <a:r>
              <a:rPr lang="cs-CZ" sz="1600" dirty="0" smtClean="0"/>
              <a:t> (Cod. </a:t>
            </a:r>
            <a:r>
              <a:rPr lang="cs-CZ" sz="1600" dirty="0" err="1" smtClean="0"/>
              <a:t>Iust</a:t>
            </a:r>
            <a:r>
              <a:rPr lang="cs-CZ" sz="1600" dirty="0" smtClean="0"/>
              <a:t>.)</a:t>
            </a:r>
          </a:p>
          <a:p>
            <a:pPr lvl="1"/>
            <a:r>
              <a:rPr lang="cs-CZ" sz="1600" dirty="0" smtClean="0"/>
              <a:t>Money, </a:t>
            </a:r>
            <a:r>
              <a:rPr lang="cs-CZ" sz="1600" dirty="0" err="1" smtClean="0"/>
              <a:t>jewellery</a:t>
            </a:r>
            <a:r>
              <a:rPr lang="cs-CZ" sz="1600" dirty="0" smtClean="0"/>
              <a:t>, </a:t>
            </a:r>
            <a:r>
              <a:rPr lang="cs-CZ" sz="1600" dirty="0" err="1" smtClean="0"/>
              <a:t>movable</a:t>
            </a:r>
            <a:r>
              <a:rPr lang="cs-CZ" sz="1600" dirty="0" smtClean="0"/>
              <a:t> </a:t>
            </a:r>
            <a:r>
              <a:rPr lang="cs-CZ" sz="1600" dirty="0" err="1" smtClean="0"/>
              <a:t>properties</a:t>
            </a:r>
            <a:endParaRPr lang="cs-CZ" sz="1600" dirty="0" smtClean="0"/>
          </a:p>
          <a:p>
            <a:endParaRPr lang="cs-CZ" sz="2000" dirty="0"/>
          </a:p>
          <a:p>
            <a:r>
              <a:rPr lang="cs-CZ" sz="2000" b="1" dirty="0" smtClean="0"/>
              <a:t>ABGB</a:t>
            </a:r>
          </a:p>
          <a:p>
            <a:pPr lvl="1"/>
            <a:r>
              <a:rPr lang="cs-CZ" sz="1600" dirty="0" err="1" smtClean="0"/>
              <a:t>Geld</a:t>
            </a:r>
            <a:r>
              <a:rPr lang="cs-CZ" sz="1600" dirty="0" smtClean="0"/>
              <a:t>, </a:t>
            </a:r>
            <a:r>
              <a:rPr lang="cs-CZ" sz="1600" dirty="0" err="1" smtClean="0"/>
              <a:t>Schmuck</a:t>
            </a:r>
            <a:r>
              <a:rPr lang="cs-CZ" sz="1600" dirty="0" smtClean="0"/>
              <a:t>, </a:t>
            </a:r>
            <a:r>
              <a:rPr lang="cs-CZ" sz="1600" dirty="0" err="1" smtClean="0"/>
              <a:t>andere</a:t>
            </a:r>
            <a:r>
              <a:rPr lang="cs-CZ" sz="1600" dirty="0" smtClean="0"/>
              <a:t> </a:t>
            </a:r>
            <a:r>
              <a:rPr lang="cs-CZ" sz="1600" dirty="0" err="1" smtClean="0"/>
              <a:t>Kostbareiten</a:t>
            </a:r>
            <a:endParaRPr lang="cs-CZ" sz="1600" dirty="0" smtClean="0"/>
          </a:p>
          <a:p>
            <a:pPr lvl="1"/>
            <a:r>
              <a:rPr lang="cs-CZ" sz="1600" dirty="0" smtClean="0"/>
              <a:t>Money, </a:t>
            </a:r>
            <a:r>
              <a:rPr lang="cs-CZ" sz="1600" dirty="0" err="1" smtClean="0"/>
              <a:t>jewellery</a:t>
            </a:r>
            <a:r>
              <a:rPr lang="cs-CZ" sz="1600" dirty="0" smtClean="0"/>
              <a:t>, </a:t>
            </a:r>
            <a:r>
              <a:rPr lang="cs-CZ" sz="1600" dirty="0" err="1" smtClean="0"/>
              <a:t>other</a:t>
            </a:r>
            <a:r>
              <a:rPr lang="cs-CZ" sz="1600" dirty="0" smtClean="0"/>
              <a:t> </a:t>
            </a:r>
            <a:r>
              <a:rPr lang="cs-CZ" sz="1600" dirty="0" err="1" smtClean="0"/>
              <a:t>preciousness</a:t>
            </a:r>
            <a:r>
              <a:rPr lang="cs-CZ" sz="1600" dirty="0" smtClean="0"/>
              <a:t> (</a:t>
            </a:r>
            <a:r>
              <a:rPr lang="cs-CZ" sz="1600" dirty="0" err="1" smtClean="0"/>
              <a:t>czech</a:t>
            </a:r>
            <a:r>
              <a:rPr lang="cs-CZ" sz="1600" dirty="0" smtClean="0"/>
              <a:t> </a:t>
            </a:r>
            <a:r>
              <a:rPr lang="cs-CZ" sz="1600" dirty="0" err="1" smtClean="0"/>
              <a:t>translation:drahocennosti</a:t>
            </a:r>
            <a:r>
              <a:rPr lang="cs-CZ" sz="1600" dirty="0" smtClean="0"/>
              <a:t>)</a:t>
            </a:r>
          </a:p>
          <a:p>
            <a:endParaRPr lang="cs-CZ" sz="2000" dirty="0"/>
          </a:p>
          <a:p>
            <a:r>
              <a:rPr lang="cs-CZ" sz="2000" b="1" dirty="0" smtClean="0"/>
              <a:t>ZBG</a:t>
            </a:r>
            <a:r>
              <a:rPr lang="cs-CZ" sz="2000" dirty="0" smtClean="0"/>
              <a:t> </a:t>
            </a:r>
          </a:p>
          <a:p>
            <a:pPr lvl="1"/>
            <a:r>
              <a:rPr lang="cs-CZ" sz="1600" dirty="0" err="1" smtClean="0"/>
              <a:t>Wertgegenstand</a:t>
            </a:r>
            <a:endParaRPr lang="cs-CZ" sz="1600" dirty="0" smtClean="0"/>
          </a:p>
          <a:p>
            <a:pPr lvl="1"/>
            <a:r>
              <a:rPr lang="cs-CZ" sz="1600" dirty="0" err="1" smtClean="0"/>
              <a:t>What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difference</a:t>
            </a:r>
            <a:r>
              <a:rPr lang="cs-CZ" sz="1600" dirty="0" smtClean="0"/>
              <a:t> </a:t>
            </a:r>
            <a:r>
              <a:rPr lang="cs-CZ" sz="1600" dirty="0" err="1" smtClean="0"/>
              <a:t>between</a:t>
            </a:r>
            <a:r>
              <a:rPr lang="cs-CZ" sz="1600" dirty="0" smtClean="0"/>
              <a:t> „</a:t>
            </a:r>
            <a:r>
              <a:rPr lang="cs-CZ" sz="1600" dirty="0" err="1" smtClean="0"/>
              <a:t>Kostbrakeit</a:t>
            </a:r>
            <a:r>
              <a:rPr lang="cs-CZ" sz="1600" dirty="0" smtClean="0"/>
              <a:t>“ and „</a:t>
            </a:r>
            <a:r>
              <a:rPr lang="cs-CZ" sz="1600" dirty="0" err="1" smtClean="0"/>
              <a:t>Wertgegenstand</a:t>
            </a:r>
            <a:r>
              <a:rPr lang="cs-CZ" sz="1600" dirty="0" smtClean="0"/>
              <a:t>“?</a:t>
            </a:r>
          </a:p>
          <a:p>
            <a:pPr lvl="1"/>
            <a:r>
              <a:rPr lang="cs-CZ" sz="1600" dirty="0" smtClean="0"/>
              <a:t>A </a:t>
            </a:r>
            <a:r>
              <a:rPr lang="cs-CZ" sz="1600" dirty="0" err="1" smtClean="0"/>
              <a:t>thing</a:t>
            </a:r>
            <a:r>
              <a:rPr lang="cs-CZ" sz="1600" dirty="0" smtClean="0"/>
              <a:t> </a:t>
            </a:r>
            <a:r>
              <a:rPr lang="cs-CZ" sz="1600" dirty="0" err="1" smtClean="0"/>
              <a:t>precious</a:t>
            </a:r>
            <a:r>
              <a:rPr lang="cs-CZ" sz="1600" dirty="0" smtClean="0"/>
              <a:t> </a:t>
            </a:r>
            <a:r>
              <a:rPr lang="cs-CZ" sz="1600" dirty="0"/>
              <a:t>x </a:t>
            </a:r>
            <a:r>
              <a:rPr lang="cs-CZ" sz="1600" dirty="0" smtClean="0"/>
              <a:t>a </a:t>
            </a:r>
            <a:r>
              <a:rPr lang="cs-CZ" sz="1600" dirty="0" err="1" smtClean="0"/>
              <a:t>thing</a:t>
            </a:r>
            <a:r>
              <a:rPr lang="cs-CZ" sz="1600" dirty="0" smtClean="0"/>
              <a:t> </a:t>
            </a:r>
            <a:r>
              <a:rPr lang="cs-CZ" sz="1600" dirty="0" err="1" smtClean="0"/>
              <a:t>valuable</a:t>
            </a:r>
            <a:r>
              <a:rPr lang="cs-CZ" sz="1600" dirty="0" smtClean="0"/>
              <a:t> (</a:t>
            </a:r>
            <a:r>
              <a:rPr lang="cs-CZ" sz="1600" dirty="0" err="1" smtClean="0"/>
              <a:t>values</a:t>
            </a:r>
            <a:r>
              <a:rPr lang="cs-CZ" sz="1600" dirty="0" smtClean="0"/>
              <a:t> are </a:t>
            </a:r>
            <a:r>
              <a:rPr lang="cs-CZ" sz="1600" dirty="0" err="1" smtClean="0"/>
              <a:t>also</a:t>
            </a:r>
            <a:r>
              <a:rPr lang="cs-CZ" sz="1600" dirty="0" smtClean="0"/>
              <a:t> </a:t>
            </a:r>
            <a:r>
              <a:rPr lang="cs-CZ" sz="1600" dirty="0" err="1" smtClean="0"/>
              <a:t>moral</a:t>
            </a:r>
            <a:r>
              <a:rPr lang="cs-CZ" sz="1600" dirty="0" smtClean="0"/>
              <a:t> </a:t>
            </a:r>
            <a:r>
              <a:rPr lang="cs-CZ" sz="1600" dirty="0"/>
              <a:t>– </a:t>
            </a:r>
            <a:r>
              <a:rPr lang="cs-CZ" sz="1600" dirty="0" smtClean="0"/>
              <a:t>not „</a:t>
            </a:r>
            <a:r>
              <a:rPr lang="cs-CZ" sz="1600" dirty="0" err="1" smtClean="0"/>
              <a:t>only</a:t>
            </a:r>
            <a:r>
              <a:rPr lang="cs-CZ" sz="1600" dirty="0" smtClean="0"/>
              <a:t>“ </a:t>
            </a:r>
            <a:r>
              <a:rPr lang="cs-CZ" sz="1600" dirty="0" err="1" smtClean="0"/>
              <a:t>appraised</a:t>
            </a:r>
            <a:r>
              <a:rPr lang="cs-CZ" sz="1600" dirty="0" smtClean="0"/>
              <a:t> in </a:t>
            </a:r>
            <a:r>
              <a:rPr lang="cs-CZ" sz="1600" dirty="0" err="1" smtClean="0"/>
              <a:t>money</a:t>
            </a:r>
            <a:r>
              <a:rPr lang="cs-CZ" sz="1600" dirty="0" smtClean="0"/>
              <a:t>)</a:t>
            </a:r>
            <a:endParaRPr lang="cs-CZ" sz="1600" dirty="0"/>
          </a:p>
          <a:p>
            <a:endParaRPr lang="cs-CZ" sz="2000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182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3513584" cy="503237"/>
          </a:xfrm>
        </p:spPr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valuable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3" y="1483966"/>
            <a:ext cx="4536504" cy="4958110"/>
          </a:xfrm>
        </p:spPr>
        <p:txBody>
          <a:bodyPr/>
          <a:lstStyle/>
          <a:p>
            <a:r>
              <a:rPr lang="cs-CZ" sz="2000" b="1" dirty="0" smtClean="0"/>
              <a:t>Roman </a:t>
            </a:r>
            <a:r>
              <a:rPr lang="cs-CZ" sz="2000" b="1" dirty="0" err="1" smtClean="0"/>
              <a:t>law</a:t>
            </a:r>
            <a:endParaRPr lang="cs-CZ" sz="2000" b="1" dirty="0" smtClean="0"/>
          </a:p>
          <a:p>
            <a:pPr lvl="1"/>
            <a:r>
              <a:rPr lang="cs-CZ" sz="2000" dirty="0" smtClean="0"/>
              <a:t>Money – </a:t>
            </a:r>
            <a:r>
              <a:rPr lang="cs-CZ" sz="2000" dirty="0" err="1" smtClean="0"/>
              <a:t>value</a:t>
            </a:r>
            <a:r>
              <a:rPr lang="cs-CZ" sz="2000" dirty="0" smtClean="0"/>
              <a:t> </a:t>
            </a:r>
            <a:r>
              <a:rPr lang="cs-CZ" sz="2000" dirty="0" err="1" smtClean="0"/>
              <a:t>according</a:t>
            </a:r>
            <a:r>
              <a:rPr lang="cs-CZ" sz="2000" dirty="0" smtClean="0"/>
              <a:t> to a </a:t>
            </a:r>
            <a:r>
              <a:rPr lang="cs-CZ" sz="2000" dirty="0" err="1" smtClean="0"/>
              <a:t>content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precious</a:t>
            </a:r>
            <a:r>
              <a:rPr lang="cs-CZ" sz="2000" dirty="0" smtClean="0"/>
              <a:t> metals</a:t>
            </a:r>
          </a:p>
          <a:p>
            <a:pPr lvl="1"/>
            <a:r>
              <a:rPr lang="cs-CZ" sz="2000" dirty="0" err="1" smtClean="0"/>
              <a:t>Jewellery</a:t>
            </a:r>
            <a:endParaRPr lang="cs-CZ" sz="2000" dirty="0" smtClean="0"/>
          </a:p>
          <a:p>
            <a:pPr lvl="2"/>
            <a:r>
              <a:rPr lang="cs-CZ" sz="1600" dirty="0" smtClean="0"/>
              <a:t>– </a:t>
            </a:r>
            <a:r>
              <a:rPr lang="cs-CZ" sz="1600" dirty="0" err="1" smtClean="0"/>
              <a:t>surely</a:t>
            </a:r>
            <a:r>
              <a:rPr lang="cs-CZ" sz="1600" dirty="0" smtClean="0"/>
              <a:t> art </a:t>
            </a:r>
            <a:r>
              <a:rPr lang="cs-CZ" sz="1600" dirty="0" err="1" smtClean="0"/>
              <a:t>work</a:t>
            </a:r>
            <a:r>
              <a:rPr lang="cs-CZ" sz="1600" dirty="0" smtClean="0"/>
              <a:t> x not </a:t>
            </a:r>
            <a:r>
              <a:rPr lang="cs-CZ" sz="1600" dirty="0" err="1" smtClean="0"/>
              <a:t>all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them</a:t>
            </a:r>
            <a:r>
              <a:rPr lang="cs-CZ" sz="1600" dirty="0" smtClean="0"/>
              <a:t> – </a:t>
            </a:r>
            <a:r>
              <a:rPr lang="cs-CZ" sz="1600" dirty="0" err="1" smtClean="0"/>
              <a:t>often</a:t>
            </a:r>
            <a:r>
              <a:rPr lang="cs-CZ" sz="1600" dirty="0" smtClean="0"/>
              <a:t> </a:t>
            </a:r>
            <a:r>
              <a:rPr lang="cs-CZ" sz="1600" dirty="0" err="1" smtClean="0"/>
              <a:t>were</a:t>
            </a:r>
            <a:r>
              <a:rPr lang="cs-CZ" sz="1600" dirty="0" smtClean="0"/>
              <a:t> </a:t>
            </a:r>
            <a:r>
              <a:rPr lang="cs-CZ" sz="1600" dirty="0" err="1" smtClean="0"/>
              <a:t>remaken</a:t>
            </a:r>
            <a:endParaRPr lang="cs-CZ" sz="1600" dirty="0" smtClean="0"/>
          </a:p>
          <a:p>
            <a:pPr lvl="2"/>
            <a:r>
              <a:rPr lang="cs-CZ" sz="1600" dirty="0" err="1" smtClean="0"/>
              <a:t>Value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metal</a:t>
            </a:r>
          </a:p>
          <a:p>
            <a:endParaRPr lang="cs-CZ" sz="2000" dirty="0" smtClean="0"/>
          </a:p>
          <a:p>
            <a:r>
              <a:rPr lang="cs-CZ" sz="2000" b="1" dirty="0" err="1" smtClean="0"/>
              <a:t>The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Middle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Ages</a:t>
            </a:r>
            <a:endParaRPr lang="cs-CZ" sz="2000" b="1" dirty="0" smtClean="0"/>
          </a:p>
          <a:p>
            <a:pPr lvl="1"/>
            <a:r>
              <a:rPr lang="cs-CZ" sz="2000" dirty="0" err="1" smtClean="0"/>
              <a:t>Glanwill</a:t>
            </a:r>
            <a:r>
              <a:rPr lang="cs-CZ" sz="2000" dirty="0" smtClean="0"/>
              <a:t>: „</a:t>
            </a:r>
            <a:r>
              <a:rPr lang="cs-CZ" sz="2000" dirty="0" err="1" smtClean="0"/>
              <a:t>Some</a:t>
            </a:r>
            <a:r>
              <a:rPr lang="cs-CZ" sz="2000" dirty="0" smtClean="0"/>
              <a:t> </a:t>
            </a:r>
            <a:r>
              <a:rPr lang="cs-CZ" sz="2000" dirty="0" err="1" smtClean="0"/>
              <a:t>kind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metal“</a:t>
            </a:r>
          </a:p>
          <a:p>
            <a:pPr lvl="1"/>
            <a:r>
              <a:rPr lang="cs-CZ" sz="2000" dirty="0" err="1" smtClean="0"/>
              <a:t>Precious</a:t>
            </a:r>
            <a:r>
              <a:rPr lang="cs-CZ" sz="2000" dirty="0" smtClean="0"/>
              <a:t> metals </a:t>
            </a:r>
            <a:r>
              <a:rPr lang="cs-CZ" sz="2000" dirty="0" err="1" smtClean="0"/>
              <a:t>belong</a:t>
            </a:r>
            <a:r>
              <a:rPr lang="cs-CZ" sz="2000" dirty="0" smtClean="0"/>
              <a:t> to </a:t>
            </a:r>
            <a:r>
              <a:rPr lang="cs-CZ" sz="2000" dirty="0" err="1" smtClean="0"/>
              <a:t>the</a:t>
            </a:r>
            <a:r>
              <a:rPr lang="cs-CZ" sz="2000" dirty="0" smtClean="0"/>
              <a:t> sovereign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12</a:t>
            </a:fld>
            <a:endParaRPr lang="cs-CZ" altLang="cs-CZ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093350"/>
            <a:ext cx="3538736" cy="2540812"/>
          </a:xfrm>
        </p:spPr>
      </p:pic>
      <p:sp>
        <p:nvSpPr>
          <p:cNvPr id="9" name="TextovéPole 8"/>
          <p:cNvSpPr txBox="1"/>
          <p:nvPr/>
        </p:nvSpPr>
        <p:spPr>
          <a:xfrm>
            <a:off x="5004048" y="3933056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err="1" smtClean="0"/>
              <a:t>Treasure</a:t>
            </a:r>
            <a:r>
              <a:rPr lang="cs-CZ" b="1" dirty="0" smtClean="0"/>
              <a:t> in Podmokly – 1771</a:t>
            </a:r>
          </a:p>
          <a:p>
            <a:pPr algn="just"/>
            <a:r>
              <a:rPr lang="cs-CZ" dirty="0" err="1" smtClean="0"/>
              <a:t>Discovery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Celtic</a:t>
            </a:r>
            <a:r>
              <a:rPr lang="cs-CZ" dirty="0" smtClean="0"/>
              <a:t> </a:t>
            </a:r>
            <a:r>
              <a:rPr lang="cs-CZ" dirty="0" err="1" smtClean="0"/>
              <a:t>gold</a:t>
            </a:r>
            <a:r>
              <a:rPr lang="cs-CZ" dirty="0" smtClean="0"/>
              <a:t> </a:t>
            </a:r>
            <a:r>
              <a:rPr lang="cs-CZ" dirty="0" err="1" smtClean="0"/>
              <a:t>coins</a:t>
            </a:r>
            <a:r>
              <a:rPr lang="cs-CZ" dirty="0" smtClean="0"/>
              <a:t> „iris“, </a:t>
            </a:r>
            <a:r>
              <a:rPr lang="cs-CZ" dirty="0" err="1" smtClean="0"/>
              <a:t>altogether</a:t>
            </a:r>
            <a:r>
              <a:rPr lang="cs-CZ" dirty="0" smtClean="0"/>
              <a:t> 7000 </a:t>
            </a:r>
            <a:r>
              <a:rPr lang="cs-CZ" dirty="0" err="1" smtClean="0"/>
              <a:t>coins</a:t>
            </a:r>
            <a:r>
              <a:rPr lang="cs-CZ" dirty="0" smtClean="0"/>
              <a:t> (cca 45kg)</a:t>
            </a:r>
          </a:p>
          <a:p>
            <a:pPr algn="just"/>
            <a:r>
              <a:rPr lang="cs-CZ" dirty="0" err="1" smtClean="0"/>
              <a:t>Survived</a:t>
            </a:r>
            <a:r>
              <a:rPr lang="cs-CZ" dirty="0" smtClean="0"/>
              <a:t>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50 </a:t>
            </a:r>
            <a:r>
              <a:rPr lang="cs-CZ" dirty="0" err="1" smtClean="0"/>
              <a:t>pieces</a:t>
            </a:r>
            <a:r>
              <a:rPr lang="cs-CZ" dirty="0" smtClean="0"/>
              <a:t> (20 </a:t>
            </a:r>
            <a:r>
              <a:rPr lang="cs-CZ" dirty="0" err="1" smtClean="0"/>
              <a:t>pieces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Museum,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Křivoklát </a:t>
            </a:r>
            <a:r>
              <a:rPr lang="cs-CZ" dirty="0" err="1" smtClean="0"/>
              <a:t>Castle</a:t>
            </a:r>
            <a:r>
              <a:rPr lang="cs-CZ" dirty="0"/>
              <a:t> </a:t>
            </a:r>
            <a:r>
              <a:rPr lang="cs-CZ" dirty="0" smtClean="0"/>
              <a:t>and in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collections</a:t>
            </a:r>
            <a:r>
              <a:rPr lang="cs-CZ" dirty="0" smtClean="0"/>
              <a:t>)</a:t>
            </a:r>
          </a:p>
          <a:p>
            <a:pPr algn="just"/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melted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 and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ducats</a:t>
            </a:r>
            <a:r>
              <a:rPr lang="cs-CZ" dirty="0" smtClean="0"/>
              <a:t> (</a:t>
            </a:r>
            <a:r>
              <a:rPr lang="cs-CZ" dirty="0" err="1" smtClean="0"/>
              <a:t>gold</a:t>
            </a:r>
            <a:r>
              <a:rPr lang="cs-CZ" dirty="0" smtClean="0"/>
              <a:t> </a:t>
            </a:r>
            <a:r>
              <a:rPr lang="cs-CZ" dirty="0" err="1" smtClean="0"/>
              <a:t>coins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11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68473"/>
            <a:ext cx="7772400" cy="503237"/>
          </a:xfrm>
        </p:spPr>
        <p:txBody>
          <a:bodyPr/>
          <a:lstStyle/>
          <a:p>
            <a:r>
              <a:rPr lang="cs-CZ" dirty="0" err="1" smtClean="0"/>
              <a:t>Kostbarkeit</a:t>
            </a:r>
            <a:r>
              <a:rPr lang="cs-CZ" dirty="0" smtClean="0"/>
              <a:t> x </a:t>
            </a:r>
            <a:r>
              <a:rPr lang="cs-CZ" dirty="0" err="1" smtClean="0"/>
              <a:t>Wertgegenstand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471710"/>
            <a:ext cx="8640960" cy="4659215"/>
          </a:xfrm>
        </p:spPr>
        <p:txBody>
          <a:bodyPr/>
          <a:lstStyle/>
          <a:p>
            <a:r>
              <a:rPr lang="cs-CZ" sz="2000" dirty="0" err="1" smtClean="0"/>
              <a:t>Kostbarkeit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ABGB (1811) x </a:t>
            </a:r>
            <a:r>
              <a:rPr lang="cs-CZ" sz="2000" dirty="0" err="1" smtClean="0"/>
              <a:t>passed</a:t>
            </a:r>
            <a:r>
              <a:rPr lang="cs-CZ" sz="2000" dirty="0" smtClean="0"/>
              <a:t> </a:t>
            </a:r>
            <a:r>
              <a:rPr lang="cs-CZ" sz="2000" dirty="0" err="1" smtClean="0"/>
              <a:t>from</a:t>
            </a:r>
            <a:r>
              <a:rPr lang="cs-CZ" sz="2000" dirty="0" smtClean="0"/>
              <a:t> </a:t>
            </a:r>
            <a:r>
              <a:rPr lang="cs-CZ" sz="2000" dirty="0" err="1" smtClean="0"/>
              <a:t>previous</a:t>
            </a:r>
            <a:r>
              <a:rPr lang="cs-CZ" sz="2000" dirty="0" smtClean="0"/>
              <a:t> </a:t>
            </a:r>
            <a:r>
              <a:rPr lang="cs-CZ" sz="2000" dirty="0" err="1" smtClean="0"/>
              <a:t>regulations</a:t>
            </a:r>
            <a:r>
              <a:rPr lang="cs-CZ" sz="2000" dirty="0" smtClean="0"/>
              <a:t> (</a:t>
            </a:r>
            <a:r>
              <a:rPr lang="cs-CZ" sz="2000" dirty="0" err="1" smtClean="0"/>
              <a:t>half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18th </a:t>
            </a:r>
            <a:r>
              <a:rPr lang="cs-CZ" sz="2000" dirty="0" err="1" smtClean="0"/>
              <a:t>century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– </a:t>
            </a:r>
            <a:r>
              <a:rPr lang="cs-CZ" sz="2000" dirty="0" err="1" smtClean="0"/>
              <a:t>remnant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„Roman and </a:t>
            </a:r>
            <a:r>
              <a:rPr lang="cs-CZ" sz="2000" dirty="0" err="1"/>
              <a:t>M</a:t>
            </a:r>
            <a:r>
              <a:rPr lang="cs-CZ" sz="2000" dirty="0" err="1" smtClean="0"/>
              <a:t>ediaeval</a:t>
            </a:r>
            <a:r>
              <a:rPr lang="cs-CZ" sz="2000" dirty="0" smtClean="0"/>
              <a:t> </a:t>
            </a:r>
            <a:r>
              <a:rPr lang="cs-CZ" sz="2000" dirty="0" err="1" smtClean="0"/>
              <a:t>conception</a:t>
            </a:r>
            <a:r>
              <a:rPr lang="cs-CZ" sz="2000" dirty="0" smtClean="0"/>
              <a:t>“</a:t>
            </a:r>
          </a:p>
          <a:p>
            <a:r>
              <a:rPr lang="cs-CZ" sz="2000" dirty="0" err="1" smtClean="0"/>
              <a:t>Valuables</a:t>
            </a:r>
            <a:r>
              <a:rPr lang="cs-CZ" sz="2000" dirty="0" smtClean="0"/>
              <a:t> </a:t>
            </a:r>
            <a:r>
              <a:rPr lang="cs-CZ" sz="2000" dirty="0" err="1" smtClean="0"/>
              <a:t>consist</a:t>
            </a:r>
            <a:r>
              <a:rPr lang="cs-CZ" sz="2000" dirty="0" smtClean="0"/>
              <a:t> in </a:t>
            </a:r>
            <a:r>
              <a:rPr lang="cs-CZ" sz="2000" dirty="0" err="1" smtClean="0"/>
              <a:t>value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metal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Wertgegenstand</a:t>
            </a:r>
            <a:endParaRPr lang="cs-CZ" sz="2000" dirty="0" smtClean="0"/>
          </a:p>
          <a:p>
            <a:r>
              <a:rPr lang="cs-CZ" sz="2000" dirty="0" smtClean="0"/>
              <a:t>ZGB (1907)</a:t>
            </a:r>
          </a:p>
          <a:p>
            <a:r>
              <a:rPr lang="cs-CZ" sz="2000" dirty="0" err="1" smtClean="0"/>
              <a:t>Modern</a:t>
            </a:r>
            <a:r>
              <a:rPr lang="cs-CZ" sz="2000" dirty="0" smtClean="0"/>
              <a:t> </a:t>
            </a:r>
            <a:r>
              <a:rPr lang="cs-CZ" sz="2000" dirty="0" err="1" smtClean="0"/>
              <a:t>approach</a:t>
            </a:r>
            <a:endParaRPr lang="cs-CZ" sz="2000" dirty="0" smtClean="0"/>
          </a:p>
          <a:p>
            <a:r>
              <a:rPr lang="cs-CZ" sz="2000" dirty="0" err="1" smtClean="0"/>
              <a:t>Valuables</a:t>
            </a:r>
            <a:r>
              <a:rPr lang="cs-CZ" sz="2000" dirty="0" smtClean="0"/>
              <a:t> </a:t>
            </a:r>
            <a:r>
              <a:rPr lang="cs-CZ" sz="2000" dirty="0" err="1" smtClean="0"/>
              <a:t>consist</a:t>
            </a:r>
            <a:r>
              <a:rPr lang="cs-CZ" sz="2000" dirty="0" smtClean="0"/>
              <a:t> as </a:t>
            </a:r>
            <a:r>
              <a:rPr lang="cs-CZ" sz="2000" dirty="0" err="1" smtClean="0"/>
              <a:t>well</a:t>
            </a:r>
            <a:r>
              <a:rPr lang="cs-CZ" sz="2000" dirty="0" smtClean="0"/>
              <a:t> in a </a:t>
            </a:r>
            <a:r>
              <a:rPr lang="cs-CZ" sz="2000" dirty="0" err="1" smtClean="0"/>
              <a:t>historic</a:t>
            </a:r>
            <a:r>
              <a:rPr lang="cs-CZ" sz="2000" dirty="0" smtClean="0"/>
              <a:t>, </a:t>
            </a:r>
            <a:r>
              <a:rPr lang="cs-CZ" sz="2000" dirty="0" err="1" smtClean="0"/>
              <a:t>cultural</a:t>
            </a:r>
            <a:r>
              <a:rPr lang="cs-CZ" sz="2000" dirty="0" smtClean="0"/>
              <a:t> and art </a:t>
            </a:r>
            <a:r>
              <a:rPr lang="cs-CZ" sz="2000" dirty="0" err="1" smtClean="0"/>
              <a:t>value</a:t>
            </a:r>
            <a:r>
              <a:rPr lang="cs-CZ" sz="2000" dirty="0"/>
              <a:t>.</a:t>
            </a:r>
            <a:endParaRPr lang="cs-CZ" sz="2000" dirty="0" smtClean="0"/>
          </a:p>
          <a:p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a part </a:t>
            </a:r>
            <a:r>
              <a:rPr lang="cs-CZ" sz="2000" dirty="0" err="1" smtClean="0"/>
              <a:t>of</a:t>
            </a:r>
            <a:r>
              <a:rPr lang="cs-CZ" sz="2000" dirty="0" smtClean="0"/>
              <a:t> a </a:t>
            </a:r>
            <a:r>
              <a:rPr lang="cs-CZ" sz="2000" dirty="0" err="1" smtClean="0"/>
              <a:t>cultural</a:t>
            </a:r>
            <a:r>
              <a:rPr lang="cs-CZ" sz="2000" dirty="0" smtClean="0"/>
              <a:t> </a:t>
            </a:r>
            <a:r>
              <a:rPr lang="cs-CZ" sz="2000" dirty="0" err="1" smtClean="0"/>
              <a:t>heritage</a:t>
            </a:r>
            <a:r>
              <a:rPr lang="cs-CZ" sz="2000" dirty="0" smtClean="0"/>
              <a:t> – </a:t>
            </a:r>
            <a:r>
              <a:rPr lang="cs-CZ" sz="2000" dirty="0" err="1" smtClean="0"/>
              <a:t>principally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owner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 a </a:t>
            </a:r>
            <a:r>
              <a:rPr lang="cs-CZ" sz="2000" dirty="0" err="1" smtClean="0"/>
              <a:t>state</a:t>
            </a:r>
            <a:r>
              <a:rPr lang="cs-CZ" sz="2000" dirty="0" smtClean="0"/>
              <a:t>, </a:t>
            </a:r>
            <a:r>
              <a:rPr lang="cs-CZ" sz="2000" dirty="0" err="1" smtClean="0"/>
              <a:t>which</a:t>
            </a:r>
            <a:r>
              <a:rPr lang="cs-CZ" sz="2000" dirty="0" smtClean="0"/>
              <a:t> </a:t>
            </a:r>
            <a:r>
              <a:rPr lang="cs-CZ" sz="2000" dirty="0" err="1" smtClean="0"/>
              <a:t>protects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205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771800" y="2924944"/>
            <a:ext cx="5899348" cy="2952304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Owner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treasure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252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Roman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3238"/>
            <a:ext cx="8496944" cy="4357687"/>
          </a:xfrm>
        </p:spPr>
        <p:txBody>
          <a:bodyPr/>
          <a:lstStyle/>
          <a:p>
            <a:r>
              <a:rPr lang="cs-CZ" dirty="0" err="1" smtClean="0"/>
              <a:t>Archaic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– </a:t>
            </a:r>
            <a:r>
              <a:rPr lang="cs-CZ" dirty="0" err="1" smtClean="0"/>
              <a:t>owner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estate</a:t>
            </a:r>
            <a:r>
              <a:rPr lang="cs-CZ" dirty="0" smtClean="0"/>
              <a:t> (</a:t>
            </a:r>
            <a:r>
              <a:rPr lang="cs-CZ" dirty="0" err="1" smtClean="0"/>
              <a:t>superficies</a:t>
            </a:r>
            <a:r>
              <a:rPr lang="cs-CZ" dirty="0" smtClean="0"/>
              <a:t> </a:t>
            </a:r>
            <a:r>
              <a:rPr lang="cs-CZ" dirty="0" err="1" smtClean="0"/>
              <a:t>solo</a:t>
            </a:r>
            <a:r>
              <a:rPr lang="cs-CZ" dirty="0" smtClean="0"/>
              <a:t> cedit)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Bible</a:t>
            </a:r>
          </a:p>
          <a:p>
            <a:r>
              <a:rPr lang="cs-CZ" dirty="0" smtClean="0"/>
              <a:t>Early empire – </a:t>
            </a:r>
            <a:r>
              <a:rPr lang="cs-CZ" dirty="0" err="1" smtClean="0"/>
              <a:t>state</a:t>
            </a:r>
            <a:r>
              <a:rPr lang="cs-CZ" dirty="0" smtClean="0"/>
              <a:t>(</a:t>
            </a:r>
            <a:r>
              <a:rPr lang="cs-CZ" dirty="0" err="1" smtClean="0"/>
              <a:t>aerarium</a:t>
            </a:r>
            <a:r>
              <a:rPr lang="cs-CZ" dirty="0" smtClean="0"/>
              <a:t>)/</a:t>
            </a:r>
            <a:r>
              <a:rPr lang="cs-CZ" dirty="0" err="1" smtClean="0"/>
              <a:t>fiscus</a:t>
            </a:r>
            <a:endParaRPr lang="cs-CZ" dirty="0" smtClean="0"/>
          </a:p>
          <a:p>
            <a:r>
              <a:rPr lang="cs-CZ" dirty="0" smtClean="0"/>
              <a:t>Hadrian – ½ </a:t>
            </a:r>
            <a:r>
              <a:rPr lang="cs-CZ" dirty="0" err="1" smtClean="0"/>
              <a:t>finder</a:t>
            </a:r>
            <a:r>
              <a:rPr lang="cs-CZ" dirty="0" smtClean="0"/>
              <a:t>, ½ </a:t>
            </a:r>
            <a:r>
              <a:rPr lang="cs-CZ" dirty="0" err="1" smtClean="0"/>
              <a:t>owner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estate</a:t>
            </a:r>
            <a:endParaRPr lang="cs-CZ" dirty="0" smtClean="0"/>
          </a:p>
          <a:p>
            <a:r>
              <a:rPr lang="cs-CZ" dirty="0" err="1" smtClean="0"/>
              <a:t>Severovci</a:t>
            </a:r>
            <a:r>
              <a:rPr lang="cs-CZ" dirty="0" smtClean="0"/>
              <a:t> – </a:t>
            </a:r>
            <a:r>
              <a:rPr lang="cs-CZ" dirty="0" err="1" smtClean="0"/>
              <a:t>fiscus</a:t>
            </a:r>
            <a:endParaRPr lang="cs-CZ" dirty="0" smtClean="0"/>
          </a:p>
          <a:p>
            <a:r>
              <a:rPr lang="cs-CZ" dirty="0" smtClean="0"/>
              <a:t>Konstantin – </a:t>
            </a:r>
            <a:r>
              <a:rPr lang="cs-CZ" dirty="0" err="1" smtClean="0"/>
              <a:t>fiscus</a:t>
            </a:r>
            <a:r>
              <a:rPr lang="cs-CZ" dirty="0" smtClean="0"/>
              <a:t> x </a:t>
            </a:r>
            <a:r>
              <a:rPr lang="cs-CZ" dirty="0" err="1" smtClean="0"/>
              <a:t>finder</a:t>
            </a:r>
            <a:r>
              <a:rPr lang="cs-CZ" dirty="0" smtClean="0"/>
              <a:t> ½ as a </a:t>
            </a:r>
            <a:r>
              <a:rPr lang="cs-CZ" dirty="0" err="1" smtClean="0"/>
              <a:t>reward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announcement</a:t>
            </a:r>
            <a:endParaRPr lang="cs-CZ" dirty="0" smtClean="0"/>
          </a:p>
          <a:p>
            <a:r>
              <a:rPr lang="cs-CZ" dirty="0" smtClean="0"/>
              <a:t>Leon (… n.l.) – </a:t>
            </a:r>
            <a:r>
              <a:rPr lang="cs-CZ" dirty="0" err="1" smtClean="0"/>
              <a:t>finder</a:t>
            </a:r>
            <a:r>
              <a:rPr lang="cs-CZ" dirty="0" smtClean="0"/>
              <a:t> and </a:t>
            </a:r>
            <a:r>
              <a:rPr lang="cs-CZ" dirty="0" err="1" smtClean="0"/>
              <a:t>owner</a:t>
            </a:r>
            <a:r>
              <a:rPr lang="cs-CZ" dirty="0" smtClean="0"/>
              <a:t> (3/4 a ¼)</a:t>
            </a:r>
          </a:p>
          <a:p>
            <a:r>
              <a:rPr lang="cs-CZ" dirty="0" err="1" smtClean="0"/>
              <a:t>Justinian</a:t>
            </a:r>
            <a:r>
              <a:rPr lang="cs-CZ" dirty="0" smtClean="0"/>
              <a:t> – </a:t>
            </a:r>
            <a:r>
              <a:rPr lang="cs-CZ" dirty="0" err="1" smtClean="0"/>
              <a:t>like</a:t>
            </a:r>
            <a:r>
              <a:rPr lang="cs-CZ" dirty="0" smtClean="0"/>
              <a:t> Hadrian</a:t>
            </a:r>
          </a:p>
          <a:p>
            <a:endParaRPr lang="cs-CZ" dirty="0"/>
          </a:p>
          <a:p>
            <a:r>
              <a:rPr lang="cs-CZ" dirty="0" smtClean="0"/>
              <a:t>Not </a:t>
            </a:r>
            <a:r>
              <a:rPr lang="cs-CZ" dirty="0" err="1" smtClean="0"/>
              <a:t>linear</a:t>
            </a:r>
            <a:r>
              <a:rPr lang="cs-CZ" dirty="0" smtClean="0"/>
              <a:t> </a:t>
            </a:r>
            <a:r>
              <a:rPr lang="cs-CZ" dirty="0" err="1" smtClean="0"/>
              <a:t>progress</a:t>
            </a:r>
            <a:r>
              <a:rPr lang="cs-CZ" dirty="0" smtClean="0"/>
              <a:t> –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alike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040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4230" y="958851"/>
            <a:ext cx="7772400" cy="503237"/>
          </a:xfrm>
        </p:spPr>
        <p:txBody>
          <a:bodyPr/>
          <a:lstStyle/>
          <a:p>
            <a:r>
              <a:rPr lang="cs-CZ" dirty="0" err="1" smtClean="0"/>
              <a:t>Owner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treasure</a:t>
            </a:r>
            <a:r>
              <a:rPr lang="cs-CZ" dirty="0" smtClean="0"/>
              <a:t> in ABGB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640960" cy="4357687"/>
          </a:xfrm>
        </p:spPr>
        <p:txBody>
          <a:bodyPr/>
          <a:lstStyle/>
          <a:p>
            <a:r>
              <a:rPr lang="cs-CZ" sz="1800" dirty="0" err="1" smtClean="0"/>
              <a:t>Codex</a:t>
            </a:r>
            <a:r>
              <a:rPr lang="cs-CZ" sz="1800" dirty="0" smtClean="0"/>
              <a:t> </a:t>
            </a:r>
            <a:r>
              <a:rPr lang="cs-CZ" sz="1800" dirty="0" err="1" smtClean="0"/>
              <a:t>Theresianus</a:t>
            </a:r>
            <a:r>
              <a:rPr lang="cs-CZ" sz="1800" dirty="0" smtClean="0"/>
              <a:t> </a:t>
            </a:r>
          </a:p>
          <a:p>
            <a:pPr lvl="1"/>
            <a:r>
              <a:rPr lang="cs-CZ" sz="1600" dirty="0" err="1" smtClean="0"/>
              <a:t>Erblose</a:t>
            </a:r>
            <a:r>
              <a:rPr lang="cs-CZ" sz="1600" dirty="0" smtClean="0"/>
              <a:t> </a:t>
            </a:r>
            <a:r>
              <a:rPr lang="cs-CZ" sz="1600" dirty="0" err="1" smtClean="0"/>
              <a:t>Sache</a:t>
            </a:r>
            <a:r>
              <a:rPr lang="cs-CZ" sz="1600" dirty="0" smtClean="0"/>
              <a:t> – a </a:t>
            </a:r>
            <a:r>
              <a:rPr lang="cs-CZ" sz="1600" dirty="0" err="1" smtClean="0"/>
              <a:t>thing</a:t>
            </a:r>
            <a:r>
              <a:rPr lang="cs-CZ" sz="1600" dirty="0" smtClean="0"/>
              <a:t> </a:t>
            </a:r>
            <a:r>
              <a:rPr lang="cs-CZ" sz="1600" dirty="0" err="1" smtClean="0"/>
              <a:t>without</a:t>
            </a:r>
            <a:r>
              <a:rPr lang="cs-CZ" sz="1600" dirty="0" smtClean="0"/>
              <a:t> a </a:t>
            </a:r>
            <a:r>
              <a:rPr lang="cs-CZ" sz="1600" dirty="0" err="1" smtClean="0"/>
              <a:t>heir</a:t>
            </a:r>
            <a:endParaRPr lang="cs-CZ" sz="1600" dirty="0" smtClean="0"/>
          </a:p>
          <a:p>
            <a:pPr lvl="1"/>
            <a:r>
              <a:rPr lang="cs-CZ" sz="1600" dirty="0" err="1" smtClean="0"/>
              <a:t>Escheat</a:t>
            </a:r>
            <a:r>
              <a:rPr lang="cs-CZ" sz="1600" dirty="0" smtClean="0"/>
              <a:t> to </a:t>
            </a:r>
            <a:r>
              <a:rPr lang="cs-CZ" sz="1600" dirty="0" err="1" smtClean="0"/>
              <a:t>the</a:t>
            </a:r>
            <a:r>
              <a:rPr lang="cs-CZ" sz="1600" dirty="0" smtClean="0"/>
              <a:t> sovereign x </a:t>
            </a:r>
            <a:r>
              <a:rPr lang="cs-CZ" sz="1600" dirty="0" err="1" smtClean="0"/>
              <a:t>reward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a </a:t>
            </a:r>
            <a:r>
              <a:rPr lang="cs-CZ" sz="1600" dirty="0" err="1" smtClean="0"/>
              <a:t>finder</a:t>
            </a:r>
            <a:r>
              <a:rPr lang="cs-CZ" sz="1600" dirty="0" smtClean="0"/>
              <a:t> and </a:t>
            </a:r>
            <a:r>
              <a:rPr lang="cs-CZ" sz="1600" dirty="0" err="1" smtClean="0"/>
              <a:t>owner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estate</a:t>
            </a:r>
            <a:endParaRPr lang="cs-CZ" sz="1600" dirty="0" smtClean="0"/>
          </a:p>
          <a:p>
            <a:r>
              <a:rPr lang="cs-CZ" sz="1800" dirty="0" err="1" smtClean="0"/>
              <a:t>Martini´s</a:t>
            </a:r>
            <a:r>
              <a:rPr lang="cs-CZ" sz="1800" dirty="0" smtClean="0"/>
              <a:t> Draft</a:t>
            </a:r>
          </a:p>
          <a:p>
            <a:pPr lvl="1"/>
            <a:r>
              <a:rPr lang="cs-CZ" sz="1600" dirty="0" smtClean="0"/>
              <a:t>„</a:t>
            </a:r>
            <a:r>
              <a:rPr lang="cs-CZ" sz="1600" dirty="0" err="1" smtClean="0"/>
              <a:t>Herrenlose</a:t>
            </a:r>
            <a:r>
              <a:rPr lang="cs-CZ" sz="1600" dirty="0" smtClean="0"/>
              <a:t> </a:t>
            </a:r>
            <a:r>
              <a:rPr lang="cs-CZ" sz="1600" dirty="0" err="1" smtClean="0"/>
              <a:t>Sache</a:t>
            </a:r>
            <a:r>
              <a:rPr lang="cs-CZ" sz="1600" dirty="0" smtClean="0"/>
              <a:t>“ – a </a:t>
            </a:r>
            <a:r>
              <a:rPr lang="cs-CZ" sz="1600" dirty="0" err="1" smtClean="0"/>
              <a:t>thing</a:t>
            </a:r>
            <a:r>
              <a:rPr lang="cs-CZ" sz="1600" dirty="0" smtClean="0"/>
              <a:t> </a:t>
            </a:r>
            <a:r>
              <a:rPr lang="cs-CZ" sz="1600" dirty="0" err="1" smtClean="0"/>
              <a:t>without</a:t>
            </a:r>
            <a:r>
              <a:rPr lang="cs-CZ" sz="1600" dirty="0" smtClean="0"/>
              <a:t> </a:t>
            </a:r>
            <a:r>
              <a:rPr lang="cs-CZ" sz="1600" dirty="0" err="1" smtClean="0"/>
              <a:t>an</a:t>
            </a:r>
            <a:r>
              <a:rPr lang="cs-CZ" sz="1600" dirty="0" smtClean="0"/>
              <a:t> </a:t>
            </a:r>
            <a:r>
              <a:rPr lang="cs-CZ" sz="1600" dirty="0" err="1" smtClean="0"/>
              <a:t>owner</a:t>
            </a:r>
            <a:endParaRPr lang="cs-CZ" sz="1600" dirty="0" smtClean="0"/>
          </a:p>
          <a:p>
            <a:pPr lvl="1"/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same</a:t>
            </a:r>
            <a:r>
              <a:rPr lang="cs-CZ" sz="1600" dirty="0" smtClean="0"/>
              <a:t> </a:t>
            </a:r>
            <a:r>
              <a:rPr lang="cs-CZ" sz="1600" dirty="0" err="1" smtClean="0"/>
              <a:t>ownership</a:t>
            </a:r>
            <a:r>
              <a:rPr lang="cs-CZ" sz="1600" dirty="0" smtClean="0"/>
              <a:t> + </a:t>
            </a:r>
            <a:r>
              <a:rPr lang="cs-CZ" sz="1600" dirty="0" err="1" smtClean="0"/>
              <a:t>finder´s</a:t>
            </a:r>
            <a:r>
              <a:rPr lang="cs-CZ" sz="1600" dirty="0" smtClean="0"/>
              <a:t> </a:t>
            </a:r>
            <a:r>
              <a:rPr lang="cs-CZ" sz="1600" dirty="0" err="1" smtClean="0"/>
              <a:t>fee</a:t>
            </a:r>
            <a:endParaRPr lang="cs-CZ" sz="1600" dirty="0" smtClean="0"/>
          </a:p>
          <a:p>
            <a:r>
              <a:rPr lang="cs-CZ" sz="1800" dirty="0" smtClean="0"/>
              <a:t>Not </a:t>
            </a:r>
            <a:r>
              <a:rPr lang="cs-CZ" sz="1800" dirty="0" err="1" smtClean="0"/>
              <a:t>came</a:t>
            </a:r>
            <a:r>
              <a:rPr lang="cs-CZ" sz="1800" dirty="0" smtClean="0"/>
              <a:t> </a:t>
            </a:r>
            <a:r>
              <a:rPr lang="cs-CZ" sz="1800" dirty="0" err="1" smtClean="0"/>
              <a:t>into</a:t>
            </a:r>
            <a:r>
              <a:rPr lang="cs-CZ" sz="1800" dirty="0" smtClean="0"/>
              <a:t> </a:t>
            </a:r>
            <a:r>
              <a:rPr lang="cs-CZ" sz="1800" dirty="0" err="1" smtClean="0"/>
              <a:t>force</a:t>
            </a:r>
            <a:r>
              <a:rPr lang="cs-CZ" sz="1800" dirty="0" smtClean="0"/>
              <a:t> x </a:t>
            </a:r>
            <a:r>
              <a:rPr lang="cs-CZ" sz="1800" dirty="0" err="1" smtClean="0"/>
              <a:t>repercussion</a:t>
            </a:r>
            <a:r>
              <a:rPr lang="cs-CZ" sz="1800" dirty="0" smtClean="0"/>
              <a:t> in </a:t>
            </a:r>
            <a:r>
              <a:rPr lang="cs-CZ" sz="1800" dirty="0" err="1" smtClean="0"/>
              <a:t>Decrees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Marie </a:t>
            </a:r>
            <a:r>
              <a:rPr lang="cs-CZ" sz="1800" dirty="0" err="1" smtClean="0"/>
              <a:t>Theresia</a:t>
            </a:r>
            <a:r>
              <a:rPr lang="cs-CZ" sz="1800" dirty="0" smtClean="0"/>
              <a:t>, Joseph II a Leopold (</a:t>
            </a:r>
            <a:r>
              <a:rPr lang="cs-CZ" sz="1800" dirty="0" err="1" smtClean="0"/>
              <a:t>cancelled</a:t>
            </a:r>
            <a:r>
              <a:rPr lang="cs-CZ" sz="1800" dirty="0" smtClean="0"/>
              <a:t> ABGB x in Slovakia </a:t>
            </a:r>
            <a:r>
              <a:rPr lang="cs-CZ" sz="1800" dirty="0" err="1" smtClean="0"/>
              <a:t>valid</a:t>
            </a:r>
            <a:r>
              <a:rPr lang="cs-CZ" sz="1800" dirty="0" smtClean="0"/>
              <a:t> </a:t>
            </a:r>
            <a:r>
              <a:rPr lang="cs-CZ" sz="1800" dirty="0" err="1" smtClean="0"/>
              <a:t>until</a:t>
            </a:r>
            <a:r>
              <a:rPr lang="cs-CZ" sz="1800" dirty="0" smtClean="0"/>
              <a:t> 1950)</a:t>
            </a:r>
          </a:p>
          <a:p>
            <a:r>
              <a:rPr lang="cs-CZ" sz="1800" dirty="0" smtClean="0"/>
              <a:t>ABGB (1811)</a:t>
            </a:r>
          </a:p>
          <a:p>
            <a:pPr lvl="1"/>
            <a:r>
              <a:rPr lang="cs-CZ" sz="1600" dirty="0" err="1" smtClean="0"/>
              <a:t>Owner</a:t>
            </a:r>
            <a:r>
              <a:rPr lang="cs-CZ" sz="1600" dirty="0" smtClean="0"/>
              <a:t>, </a:t>
            </a:r>
            <a:r>
              <a:rPr lang="cs-CZ" sz="1600" dirty="0" err="1" smtClean="0"/>
              <a:t>finder</a:t>
            </a:r>
            <a:r>
              <a:rPr lang="cs-CZ" sz="1600" dirty="0" smtClean="0"/>
              <a:t> and </a:t>
            </a:r>
            <a:r>
              <a:rPr lang="cs-CZ" sz="1600" dirty="0" err="1" smtClean="0"/>
              <a:t>state</a:t>
            </a:r>
            <a:r>
              <a:rPr lang="cs-CZ" sz="1600" dirty="0" smtClean="0"/>
              <a:t> (1/3 </a:t>
            </a:r>
            <a:r>
              <a:rPr lang="cs-CZ" sz="1600" dirty="0" err="1" smtClean="0"/>
              <a:t>each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them</a:t>
            </a:r>
            <a:r>
              <a:rPr lang="cs-CZ" sz="1600" dirty="0" smtClean="0"/>
              <a:t>) – </a:t>
            </a:r>
            <a:r>
              <a:rPr lang="cs-CZ" sz="1600" dirty="0" err="1" smtClean="0"/>
              <a:t>Zeiller</a:t>
            </a:r>
            <a:r>
              <a:rPr lang="cs-CZ" sz="1600" dirty="0" smtClean="0"/>
              <a:t> – on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grounds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opportunity</a:t>
            </a:r>
            <a:endParaRPr lang="cs-CZ" sz="1600" dirty="0" smtClean="0"/>
          </a:p>
          <a:p>
            <a:pPr lvl="1"/>
            <a:r>
              <a:rPr lang="cs-CZ" sz="1600" dirty="0" err="1" smtClean="0"/>
              <a:t>Hofdekret</a:t>
            </a:r>
            <a:r>
              <a:rPr lang="cs-CZ" sz="1600" dirty="0" smtClean="0"/>
              <a:t> 1846 – ½ </a:t>
            </a:r>
            <a:r>
              <a:rPr lang="cs-CZ" sz="1600" dirty="0" err="1" smtClean="0"/>
              <a:t>finder</a:t>
            </a:r>
            <a:r>
              <a:rPr lang="cs-CZ" sz="1600" dirty="0" smtClean="0"/>
              <a:t>, ½ </a:t>
            </a:r>
            <a:r>
              <a:rPr lang="cs-CZ" sz="1600" dirty="0" err="1" smtClean="0"/>
              <a:t>owner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estate</a:t>
            </a:r>
            <a:r>
              <a:rPr lang="cs-CZ" sz="1600" dirty="0" smtClean="0"/>
              <a:t> – </a:t>
            </a:r>
            <a:r>
              <a:rPr lang="cs-CZ" sz="1600" dirty="0" err="1" smtClean="0"/>
              <a:t>modification</a:t>
            </a:r>
            <a:r>
              <a:rPr lang="cs-CZ" sz="1600" dirty="0" smtClean="0"/>
              <a:t> in </a:t>
            </a:r>
            <a:r>
              <a:rPr lang="cs-CZ" sz="1600" dirty="0" err="1" smtClean="0"/>
              <a:t>order</a:t>
            </a:r>
            <a:r>
              <a:rPr lang="cs-CZ" sz="1600" dirty="0" smtClean="0"/>
              <a:t> not to </a:t>
            </a:r>
            <a:r>
              <a:rPr lang="cs-CZ" sz="1600" dirty="0" err="1" smtClean="0"/>
              <a:t>come</a:t>
            </a:r>
            <a:r>
              <a:rPr lang="cs-CZ" sz="1600" dirty="0" smtClean="0"/>
              <a:t> </a:t>
            </a:r>
            <a:r>
              <a:rPr lang="cs-CZ" sz="1600" dirty="0" err="1" smtClean="0"/>
              <a:t>about</a:t>
            </a:r>
            <a:r>
              <a:rPr lang="cs-CZ" sz="1600" dirty="0" smtClean="0"/>
              <a:t> </a:t>
            </a:r>
            <a:r>
              <a:rPr lang="cs-CZ" sz="1600" dirty="0" err="1" smtClean="0"/>
              <a:t>concealing</a:t>
            </a:r>
            <a:endParaRPr lang="cs-CZ" sz="1600" dirty="0" smtClean="0"/>
          </a:p>
          <a:p>
            <a:pPr lvl="1"/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Decree</a:t>
            </a:r>
            <a:r>
              <a:rPr lang="cs-CZ" sz="1600" dirty="0" smtClean="0"/>
              <a:t> </a:t>
            </a:r>
            <a:r>
              <a:rPr lang="cs-CZ" sz="1600" dirty="0" err="1" smtClean="0"/>
              <a:t>cancelled</a:t>
            </a:r>
            <a:r>
              <a:rPr lang="cs-CZ" sz="1600" dirty="0" smtClean="0"/>
              <a:t> by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Act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1999 (</a:t>
            </a:r>
            <a:r>
              <a:rPr lang="cs-CZ" sz="1600" dirty="0" err="1" smtClean="0"/>
              <a:t>act</a:t>
            </a:r>
            <a:r>
              <a:rPr lang="cs-CZ" sz="1600" dirty="0" smtClean="0"/>
              <a:t> </a:t>
            </a:r>
            <a:r>
              <a:rPr lang="cs-CZ" sz="1600" dirty="0" err="1" smtClean="0"/>
              <a:t>that</a:t>
            </a:r>
            <a:r>
              <a:rPr lang="cs-CZ" sz="1600" dirty="0" smtClean="0"/>
              <a:t> </a:t>
            </a:r>
            <a:r>
              <a:rPr lang="cs-CZ" sz="1600" dirty="0" err="1" smtClean="0"/>
              <a:t>cancelled</a:t>
            </a:r>
            <a:r>
              <a:rPr lang="cs-CZ" sz="1600" dirty="0" smtClean="0"/>
              <a:t> </a:t>
            </a:r>
            <a:r>
              <a:rPr lang="cs-CZ" sz="1600" dirty="0" err="1" smtClean="0"/>
              <a:t>all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additions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ABGB, </a:t>
            </a:r>
            <a:r>
              <a:rPr lang="cs-CZ" sz="1600" dirty="0" err="1" smtClean="0"/>
              <a:t>that</a:t>
            </a:r>
            <a:r>
              <a:rPr lang="cs-CZ" sz="1600" dirty="0" smtClean="0"/>
              <a:t> </a:t>
            </a:r>
            <a:r>
              <a:rPr lang="cs-CZ" sz="1600" dirty="0" err="1" smtClean="0"/>
              <a:t>didn´t</a:t>
            </a:r>
            <a:r>
              <a:rPr lang="cs-CZ" sz="1600" dirty="0" smtClean="0"/>
              <a:t> go </a:t>
            </a:r>
            <a:r>
              <a:rPr lang="cs-CZ" sz="1600" dirty="0" err="1" smtClean="0"/>
              <a:t>through</a:t>
            </a:r>
            <a:r>
              <a:rPr lang="cs-CZ" sz="1600" dirty="0" smtClean="0"/>
              <a:t> a proper </a:t>
            </a:r>
            <a:r>
              <a:rPr lang="cs-CZ" sz="1600" dirty="0" err="1" smtClean="0"/>
              <a:t>legislative</a:t>
            </a:r>
            <a:r>
              <a:rPr lang="cs-CZ" sz="1600" dirty="0" smtClean="0"/>
              <a:t> </a:t>
            </a:r>
            <a:r>
              <a:rPr lang="cs-CZ" sz="1600" dirty="0" err="1" smtClean="0"/>
              <a:t>process</a:t>
            </a:r>
            <a:r>
              <a:rPr lang="cs-CZ" sz="1600" dirty="0" smtClean="0"/>
              <a:t>) – </a:t>
            </a:r>
            <a:r>
              <a:rPr lang="cs-CZ" sz="1600" dirty="0" err="1" smtClean="0"/>
              <a:t>returt</a:t>
            </a:r>
            <a:r>
              <a:rPr lang="cs-CZ" sz="1600" dirty="0" smtClean="0"/>
              <a:t> to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situation</a:t>
            </a:r>
            <a:r>
              <a:rPr lang="cs-CZ" sz="1600" dirty="0" smtClean="0"/>
              <a:t> in 1811</a:t>
            </a:r>
          </a:p>
          <a:p>
            <a:pPr lvl="1"/>
            <a:r>
              <a:rPr lang="cs-CZ" sz="1600" dirty="0" smtClean="0"/>
              <a:t>2002 –</a:t>
            </a:r>
            <a:r>
              <a:rPr lang="cs-CZ" sz="1600" dirty="0"/>
              <a:t> </a:t>
            </a:r>
            <a:r>
              <a:rPr lang="cs-CZ" sz="1600" dirty="0" smtClean="0"/>
              <a:t>by </a:t>
            </a:r>
            <a:r>
              <a:rPr lang="cs-CZ" sz="1600" dirty="0" err="1" smtClean="0"/>
              <a:t>an</a:t>
            </a:r>
            <a:r>
              <a:rPr lang="cs-CZ" sz="1600" dirty="0" smtClean="0"/>
              <a:t> </a:t>
            </a:r>
            <a:r>
              <a:rPr lang="cs-CZ" sz="1600" dirty="0" err="1"/>
              <a:t>A</a:t>
            </a:r>
            <a:r>
              <a:rPr lang="cs-CZ" sz="1600" dirty="0" err="1" smtClean="0"/>
              <a:t>mendment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Act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Police </a:t>
            </a:r>
            <a:r>
              <a:rPr lang="cs-CZ" sz="1600" dirty="0" err="1" smtClean="0"/>
              <a:t>there</a:t>
            </a:r>
            <a:r>
              <a:rPr lang="cs-CZ" sz="1600" dirty="0" smtClean="0"/>
              <a:t> </a:t>
            </a:r>
            <a:r>
              <a:rPr lang="cs-CZ" sz="1600" dirty="0" err="1" smtClean="0"/>
              <a:t>was</a:t>
            </a:r>
            <a:r>
              <a:rPr lang="cs-CZ" sz="1600" dirty="0" smtClean="0"/>
              <a:t> a return to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version</a:t>
            </a:r>
            <a:r>
              <a:rPr lang="cs-CZ" sz="1600" dirty="0" smtClean="0"/>
              <a:t>  </a:t>
            </a:r>
            <a:r>
              <a:rPr lang="cs-CZ" sz="1600" dirty="0" err="1" smtClean="0"/>
              <a:t>of</a:t>
            </a:r>
            <a:r>
              <a:rPr lang="cs-CZ" sz="1600" dirty="0" smtClean="0"/>
              <a:t> ABGB </a:t>
            </a:r>
            <a:r>
              <a:rPr lang="cs-CZ" sz="1600" dirty="0" err="1" smtClean="0"/>
              <a:t>after</a:t>
            </a:r>
            <a:r>
              <a:rPr lang="cs-CZ" sz="1600" dirty="0" smtClean="0"/>
              <a:t> 1846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76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25538"/>
            <a:ext cx="8435280" cy="503237"/>
          </a:xfrm>
        </p:spPr>
        <p:txBody>
          <a:bodyPr/>
          <a:lstStyle/>
          <a:p>
            <a:r>
              <a:rPr lang="cs-CZ" dirty="0" err="1" smtClean="0"/>
              <a:t>Ownership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treasure</a:t>
            </a:r>
            <a:r>
              <a:rPr lang="cs-CZ" dirty="0" smtClean="0"/>
              <a:t> on a </a:t>
            </a:r>
            <a:r>
              <a:rPr lang="cs-CZ" dirty="0" err="1" smtClean="0"/>
              <a:t>territory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420993" cy="4357687"/>
          </a:xfrm>
        </p:spPr>
        <p:txBody>
          <a:bodyPr/>
          <a:lstStyle/>
          <a:p>
            <a:r>
              <a:rPr lang="cs-CZ" sz="2000" dirty="0" err="1" smtClean="0"/>
              <a:t>Interwar</a:t>
            </a:r>
            <a:r>
              <a:rPr lang="cs-CZ" sz="2000" dirty="0" smtClean="0"/>
              <a:t> </a:t>
            </a:r>
            <a:r>
              <a:rPr lang="cs-CZ" sz="2000" dirty="0" err="1" smtClean="0"/>
              <a:t>time</a:t>
            </a:r>
            <a:endParaRPr lang="cs-CZ" sz="2000" dirty="0" smtClean="0"/>
          </a:p>
          <a:p>
            <a:r>
              <a:rPr lang="cs-CZ" sz="1800" dirty="0" smtClean="0"/>
              <a:t>ABGB (</a:t>
            </a:r>
            <a:r>
              <a:rPr lang="cs-CZ" sz="1800" dirty="0" err="1" smtClean="0"/>
              <a:t>after</a:t>
            </a:r>
            <a:r>
              <a:rPr lang="cs-CZ" sz="1800" dirty="0" smtClean="0"/>
              <a:t> r. 1846) + </a:t>
            </a:r>
            <a:r>
              <a:rPr lang="cs-CZ" sz="1800" dirty="0" err="1" smtClean="0"/>
              <a:t>Decrees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sovereigns</a:t>
            </a:r>
            <a:r>
              <a:rPr lang="cs-CZ" sz="1800" dirty="0" smtClean="0"/>
              <a:t> (</a:t>
            </a:r>
            <a:r>
              <a:rPr lang="cs-CZ" sz="1800" dirty="0" err="1" smtClean="0"/>
              <a:t>state-finder-owner</a:t>
            </a:r>
            <a:r>
              <a:rPr lang="cs-CZ" sz="1800" dirty="0" smtClean="0"/>
              <a:t> 1/3 </a:t>
            </a:r>
            <a:r>
              <a:rPr lang="cs-CZ" sz="1800" dirty="0" err="1" smtClean="0"/>
              <a:t>each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them</a:t>
            </a:r>
            <a:r>
              <a:rPr lang="cs-CZ" sz="1800" dirty="0" smtClean="0"/>
              <a:t>)</a:t>
            </a:r>
          </a:p>
          <a:p>
            <a:pPr lvl="1"/>
            <a:r>
              <a:rPr lang="cs-CZ" sz="1600" b="1" dirty="0" smtClean="0"/>
              <a:t>Draft 1924 </a:t>
            </a:r>
            <a:r>
              <a:rPr lang="cs-CZ" sz="1600" dirty="0" smtClean="0"/>
              <a:t>– a </a:t>
            </a:r>
            <a:r>
              <a:rPr lang="cs-CZ" sz="1600" dirty="0" err="1" smtClean="0"/>
              <a:t>finder</a:t>
            </a:r>
            <a:r>
              <a:rPr lang="cs-CZ" sz="1600" dirty="0" smtClean="0"/>
              <a:t> and </a:t>
            </a:r>
            <a:r>
              <a:rPr lang="cs-CZ" sz="1600" dirty="0" err="1" smtClean="0"/>
              <a:t>an</a:t>
            </a:r>
            <a:r>
              <a:rPr lang="cs-CZ" sz="1600" dirty="0" smtClean="0"/>
              <a:t> </a:t>
            </a:r>
            <a:r>
              <a:rPr lang="cs-CZ" sz="1600" dirty="0" err="1" smtClean="0"/>
              <a:t>owner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estate</a:t>
            </a:r>
            <a:r>
              <a:rPr lang="cs-CZ" sz="1600" dirty="0" smtClean="0"/>
              <a:t> x </a:t>
            </a:r>
            <a:r>
              <a:rPr lang="cs-CZ" sz="1600" dirty="0" err="1" smtClean="0"/>
              <a:t>state</a:t>
            </a:r>
            <a:r>
              <a:rPr lang="cs-CZ" sz="1600" dirty="0" smtClean="0"/>
              <a:t> has a </a:t>
            </a:r>
            <a:r>
              <a:rPr lang="cs-CZ" sz="1600" dirty="0" err="1" smtClean="0"/>
              <a:t>pre-emptive</a:t>
            </a:r>
            <a:r>
              <a:rPr lang="cs-CZ" sz="1600" dirty="0" smtClean="0"/>
              <a:t> </a:t>
            </a:r>
            <a:r>
              <a:rPr lang="cs-CZ" sz="1600" dirty="0" err="1" smtClean="0"/>
              <a:t>law</a:t>
            </a:r>
            <a:r>
              <a:rPr lang="cs-CZ" sz="1600" dirty="0" smtClean="0"/>
              <a:t> (</a:t>
            </a:r>
            <a:r>
              <a:rPr lang="cs-CZ" sz="1600" dirty="0" err="1" smtClean="0"/>
              <a:t>influences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ZGB – </a:t>
            </a:r>
            <a:r>
              <a:rPr lang="cs-CZ" sz="1600" dirty="0" err="1" smtClean="0"/>
              <a:t>e.g</a:t>
            </a:r>
            <a:r>
              <a:rPr lang="cs-CZ" sz="1600" dirty="0" smtClean="0"/>
              <a:t>. </a:t>
            </a:r>
            <a:r>
              <a:rPr lang="cs-CZ" sz="1600" dirty="0" err="1"/>
              <a:t>s</a:t>
            </a:r>
            <a:r>
              <a:rPr lang="cs-CZ" sz="1600" dirty="0" err="1" smtClean="0"/>
              <a:t>pecial</a:t>
            </a:r>
            <a:r>
              <a:rPr lang="cs-CZ" sz="1600" dirty="0" smtClean="0"/>
              <a:t> </a:t>
            </a:r>
            <a:r>
              <a:rPr lang="cs-CZ" sz="1600" dirty="0" err="1" smtClean="0"/>
              <a:t>section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products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nature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b="1" dirty="0" smtClean="0"/>
              <a:t>Draft 1931 </a:t>
            </a:r>
            <a:r>
              <a:rPr lang="cs-CZ" sz="1600" dirty="0" smtClean="0"/>
              <a:t>– as in ABGB </a:t>
            </a:r>
            <a:r>
              <a:rPr lang="cs-CZ" sz="1600" dirty="0" err="1" smtClean="0"/>
              <a:t>after</a:t>
            </a:r>
            <a:r>
              <a:rPr lang="cs-CZ" sz="1600" dirty="0" smtClean="0"/>
              <a:t> </a:t>
            </a:r>
            <a:r>
              <a:rPr lang="cs-CZ" sz="1600" dirty="0" err="1" smtClean="0"/>
              <a:t>an</a:t>
            </a:r>
            <a:r>
              <a:rPr lang="cs-CZ" sz="1600" dirty="0" smtClean="0"/>
              <a:t> </a:t>
            </a:r>
            <a:r>
              <a:rPr lang="cs-CZ" sz="1600" dirty="0" err="1" smtClean="0"/>
              <a:t>Amendment</a:t>
            </a:r>
            <a:r>
              <a:rPr lang="cs-CZ" sz="1600" dirty="0" smtClean="0"/>
              <a:t> 1846 (1/2)</a:t>
            </a:r>
          </a:p>
          <a:p>
            <a:pPr lvl="1"/>
            <a:r>
              <a:rPr lang="cs-CZ" sz="1600" b="1" dirty="0" smtClean="0"/>
              <a:t>Draft 1937 </a:t>
            </a:r>
            <a:r>
              <a:rPr lang="cs-CZ" sz="1600" dirty="0" smtClean="0"/>
              <a:t>– </a:t>
            </a:r>
            <a:r>
              <a:rPr lang="cs-CZ" sz="1600" dirty="0" err="1" smtClean="0"/>
              <a:t>state-finder-owner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estate</a:t>
            </a:r>
            <a:r>
              <a:rPr lang="cs-CZ" sz="1600" dirty="0" smtClean="0"/>
              <a:t> (</a:t>
            </a:r>
            <a:r>
              <a:rPr lang="cs-CZ" sz="1600" dirty="0" err="1" smtClean="0"/>
              <a:t>proposal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Ministry </a:t>
            </a:r>
            <a:r>
              <a:rPr lang="cs-CZ" sz="1600" dirty="0" err="1" smtClean="0"/>
              <a:t>of</a:t>
            </a:r>
            <a:r>
              <a:rPr lang="cs-CZ" sz="1600" dirty="0" smtClean="0"/>
              <a:t> Finance </a:t>
            </a:r>
            <a:r>
              <a:rPr lang="cs-CZ" sz="1600" dirty="0" err="1" smtClean="0"/>
              <a:t>because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tax </a:t>
            </a:r>
            <a:r>
              <a:rPr lang="cs-CZ" sz="1600" dirty="0" err="1" smtClean="0"/>
              <a:t>reasons</a:t>
            </a:r>
            <a:r>
              <a:rPr lang="cs-CZ" sz="1600" dirty="0" smtClean="0"/>
              <a:t> x Ministry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Education</a:t>
            </a:r>
            <a:r>
              <a:rPr lang="cs-CZ" sz="1600" dirty="0" smtClean="0"/>
              <a:t> </a:t>
            </a:r>
            <a:r>
              <a:rPr lang="cs-CZ" sz="1600" dirty="0" err="1" smtClean="0"/>
              <a:t>was</a:t>
            </a:r>
            <a:r>
              <a:rPr lang="cs-CZ" sz="1600" dirty="0" smtClean="0"/>
              <a:t> </a:t>
            </a:r>
            <a:r>
              <a:rPr lang="cs-CZ" sz="1600" dirty="0" err="1" smtClean="0"/>
              <a:t>against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b="1" dirty="0" smtClean="0"/>
              <a:t>Draft 1946 </a:t>
            </a:r>
            <a:r>
              <a:rPr lang="cs-CZ" sz="1600" dirty="0" smtClean="0"/>
              <a:t>– a </a:t>
            </a:r>
            <a:r>
              <a:rPr lang="cs-CZ" sz="1600" dirty="0" err="1" smtClean="0"/>
              <a:t>state</a:t>
            </a:r>
            <a:r>
              <a:rPr lang="cs-CZ" sz="1600" dirty="0" smtClean="0"/>
              <a:t> </a:t>
            </a:r>
            <a:r>
              <a:rPr lang="cs-CZ" sz="1600" dirty="0" err="1" smtClean="0"/>
              <a:t>was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owner</a:t>
            </a:r>
            <a:r>
              <a:rPr lang="cs-CZ" sz="1600" dirty="0" smtClean="0"/>
              <a:t> – </a:t>
            </a:r>
            <a:r>
              <a:rPr lang="cs-CZ" sz="1600" dirty="0" err="1" smtClean="0"/>
              <a:t>pays</a:t>
            </a:r>
            <a:r>
              <a:rPr lang="cs-CZ" sz="1600" dirty="0" smtClean="0"/>
              <a:t> </a:t>
            </a:r>
            <a:r>
              <a:rPr lang="cs-CZ" sz="1600" dirty="0" err="1" smtClean="0"/>
              <a:t>out</a:t>
            </a:r>
            <a:r>
              <a:rPr lang="cs-CZ" sz="1600" dirty="0" smtClean="0"/>
              <a:t> a </a:t>
            </a:r>
            <a:r>
              <a:rPr lang="cs-CZ" sz="1600" dirty="0" err="1" smtClean="0"/>
              <a:t>finding´s</a:t>
            </a:r>
            <a:r>
              <a:rPr lang="cs-CZ" sz="1600" dirty="0" smtClean="0"/>
              <a:t> </a:t>
            </a:r>
            <a:r>
              <a:rPr lang="cs-CZ" sz="1600" dirty="0" err="1" smtClean="0"/>
              <a:t>fee</a:t>
            </a:r>
            <a:r>
              <a:rPr lang="cs-CZ" sz="1600" dirty="0" smtClean="0"/>
              <a:t> </a:t>
            </a:r>
            <a:r>
              <a:rPr lang="cs-CZ" sz="1600" dirty="0" err="1" smtClean="0"/>
              <a:t>or</a:t>
            </a:r>
            <a:r>
              <a:rPr lang="cs-CZ" sz="1600" dirty="0" smtClean="0"/>
              <a:t> </a:t>
            </a:r>
            <a:r>
              <a:rPr lang="cs-CZ" sz="1600" dirty="0" err="1" smtClean="0"/>
              <a:t>leave</a:t>
            </a:r>
            <a:r>
              <a:rPr lang="cs-CZ" sz="1600" dirty="0" smtClean="0"/>
              <a:t> a </a:t>
            </a:r>
            <a:r>
              <a:rPr lang="cs-CZ" sz="1600" dirty="0" err="1" smtClean="0"/>
              <a:t>proportionate</a:t>
            </a:r>
            <a:r>
              <a:rPr lang="cs-CZ" sz="1600" dirty="0"/>
              <a:t> </a:t>
            </a:r>
            <a:r>
              <a:rPr lang="cs-CZ" sz="1600" dirty="0" smtClean="0"/>
              <a:t>part</a:t>
            </a:r>
          </a:p>
          <a:p>
            <a:r>
              <a:rPr lang="cs-CZ" sz="1800" dirty="0" err="1" smtClean="0"/>
              <a:t>Postwar</a:t>
            </a:r>
            <a:r>
              <a:rPr lang="cs-CZ" sz="1800" dirty="0" smtClean="0"/>
              <a:t> </a:t>
            </a:r>
            <a:r>
              <a:rPr lang="cs-CZ" sz="1800" dirty="0" err="1" smtClean="0"/>
              <a:t>time</a:t>
            </a:r>
            <a:endParaRPr lang="cs-CZ" sz="1800" dirty="0" smtClean="0"/>
          </a:p>
          <a:p>
            <a:pPr lvl="1"/>
            <a:r>
              <a:rPr lang="cs-CZ" sz="1600" dirty="0" smtClean="0"/>
              <a:t>CC1950 – a </a:t>
            </a:r>
            <a:r>
              <a:rPr lang="cs-CZ" sz="1600" dirty="0" err="1" smtClean="0"/>
              <a:t>thing</a:t>
            </a:r>
            <a:r>
              <a:rPr lang="cs-CZ" sz="1600" dirty="0" smtClean="0"/>
              <a:t> </a:t>
            </a:r>
            <a:r>
              <a:rPr lang="cs-CZ" sz="1600" dirty="0" err="1" smtClean="0"/>
              <a:t>discovered</a:t>
            </a:r>
            <a:r>
              <a:rPr lang="cs-CZ" sz="1600" dirty="0" smtClean="0"/>
              <a:t> and </a:t>
            </a:r>
            <a:r>
              <a:rPr lang="cs-CZ" sz="1600" dirty="0" err="1" smtClean="0"/>
              <a:t>hidden</a:t>
            </a:r>
            <a:r>
              <a:rPr lang="cs-CZ" sz="1600" dirty="0" smtClean="0"/>
              <a:t>,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which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owner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not </a:t>
            </a:r>
            <a:r>
              <a:rPr lang="cs-CZ" sz="1600" dirty="0" err="1" smtClean="0"/>
              <a:t>known</a:t>
            </a:r>
            <a:r>
              <a:rPr lang="cs-CZ" sz="1600" dirty="0" smtClean="0"/>
              <a:t>, </a:t>
            </a:r>
            <a:r>
              <a:rPr lang="cs-CZ" sz="1600" dirty="0" err="1" smtClean="0"/>
              <a:t>belongs</a:t>
            </a:r>
            <a:r>
              <a:rPr lang="cs-CZ" sz="1600" dirty="0" smtClean="0"/>
              <a:t> to a </a:t>
            </a:r>
            <a:r>
              <a:rPr lang="cs-CZ" sz="1600" dirty="0" err="1" smtClean="0"/>
              <a:t>state</a:t>
            </a:r>
            <a:r>
              <a:rPr lang="cs-CZ" sz="1600" dirty="0" smtClean="0"/>
              <a:t> (</a:t>
            </a:r>
            <a:r>
              <a:rPr lang="cs-CZ" sz="1600" dirty="0" err="1" smtClean="0"/>
              <a:t>unless</a:t>
            </a:r>
            <a:r>
              <a:rPr lang="cs-CZ" sz="1600" dirty="0" smtClean="0"/>
              <a:t> </a:t>
            </a:r>
            <a:r>
              <a:rPr lang="cs-CZ" sz="1600" dirty="0" err="1" smtClean="0"/>
              <a:t>it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</a:t>
            </a:r>
            <a:r>
              <a:rPr lang="cs-CZ" sz="1600" dirty="0" err="1" smtClean="0"/>
              <a:t>imperceptibly</a:t>
            </a:r>
            <a:r>
              <a:rPr lang="cs-CZ" sz="1600" dirty="0" smtClean="0"/>
              <a:t> </a:t>
            </a:r>
            <a:r>
              <a:rPr lang="cs-CZ" sz="1600" dirty="0" err="1" smtClean="0"/>
              <a:t>valuable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dirty="0" smtClean="0"/>
              <a:t>CC1964 – a </a:t>
            </a:r>
            <a:r>
              <a:rPr lang="cs-CZ" sz="1600" dirty="0" err="1" smtClean="0"/>
              <a:t>thing</a:t>
            </a:r>
            <a:r>
              <a:rPr lang="cs-CZ" sz="1600" dirty="0" smtClean="0"/>
              <a:t> </a:t>
            </a:r>
            <a:r>
              <a:rPr lang="cs-CZ" sz="1600" dirty="0" err="1" smtClean="0"/>
              <a:t>discovered</a:t>
            </a:r>
            <a:r>
              <a:rPr lang="cs-CZ" sz="1600" dirty="0" smtClean="0"/>
              <a:t> and </a:t>
            </a:r>
            <a:r>
              <a:rPr lang="cs-CZ" sz="1600" dirty="0" err="1" smtClean="0"/>
              <a:t>hidden</a:t>
            </a:r>
            <a:r>
              <a:rPr lang="cs-CZ" sz="1600" dirty="0" smtClean="0"/>
              <a:t>,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which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owner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not </a:t>
            </a:r>
            <a:r>
              <a:rPr lang="cs-CZ" sz="1600" dirty="0" err="1" smtClean="0"/>
              <a:t>known</a:t>
            </a:r>
            <a:r>
              <a:rPr lang="cs-CZ" sz="1600" dirty="0" smtClean="0"/>
              <a:t>, </a:t>
            </a:r>
            <a:r>
              <a:rPr lang="cs-CZ" sz="1600" dirty="0" err="1" smtClean="0"/>
              <a:t>belongs</a:t>
            </a:r>
            <a:r>
              <a:rPr lang="cs-CZ" sz="1600" dirty="0" smtClean="0"/>
              <a:t> to a </a:t>
            </a:r>
            <a:r>
              <a:rPr lang="cs-CZ" sz="1600" dirty="0" err="1" smtClean="0"/>
              <a:t>state</a:t>
            </a:r>
            <a:r>
              <a:rPr lang="cs-CZ" sz="1600" dirty="0" smtClean="0"/>
              <a:t> (</a:t>
            </a:r>
            <a:r>
              <a:rPr lang="cs-CZ" sz="1600" dirty="0" err="1" smtClean="0"/>
              <a:t>even</a:t>
            </a:r>
            <a:r>
              <a:rPr lang="cs-CZ" sz="1600" dirty="0" smtClean="0"/>
              <a:t> </a:t>
            </a:r>
            <a:r>
              <a:rPr lang="cs-CZ" sz="1600" dirty="0" err="1" smtClean="0"/>
              <a:t>if</a:t>
            </a:r>
            <a:r>
              <a:rPr lang="cs-CZ" sz="1600" dirty="0" smtClean="0"/>
              <a:t> </a:t>
            </a:r>
            <a:r>
              <a:rPr lang="cs-CZ" sz="1600" dirty="0" err="1" smtClean="0"/>
              <a:t>it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</a:t>
            </a:r>
            <a:r>
              <a:rPr lang="cs-CZ" sz="1600" dirty="0" err="1" smtClean="0"/>
              <a:t>imperceptibly</a:t>
            </a:r>
            <a:r>
              <a:rPr lang="cs-CZ" sz="1600" dirty="0" smtClean="0"/>
              <a:t> </a:t>
            </a:r>
            <a:r>
              <a:rPr lang="cs-CZ" sz="1600" dirty="0" err="1" smtClean="0"/>
              <a:t>valuable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dirty="0" smtClean="0"/>
              <a:t>1958 – </a:t>
            </a:r>
            <a:r>
              <a:rPr lang="cs-CZ" sz="1600" dirty="0" err="1" smtClean="0"/>
              <a:t>first</a:t>
            </a:r>
            <a:r>
              <a:rPr lang="cs-CZ" sz="1600" dirty="0" smtClean="0"/>
              <a:t> </a:t>
            </a:r>
            <a:r>
              <a:rPr lang="cs-CZ" sz="1600" dirty="0" err="1" smtClean="0"/>
              <a:t>codification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protection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cultural</a:t>
            </a:r>
            <a:r>
              <a:rPr lang="cs-CZ" sz="1600" dirty="0" smtClean="0"/>
              <a:t> </a:t>
            </a:r>
            <a:r>
              <a:rPr lang="cs-CZ" sz="1600" dirty="0" err="1" smtClean="0"/>
              <a:t>sights</a:t>
            </a:r>
            <a:r>
              <a:rPr lang="cs-CZ" sz="1600" dirty="0" smtClean="0"/>
              <a:t> – </a:t>
            </a:r>
            <a:r>
              <a:rPr lang="cs-CZ" sz="1600" dirty="0" err="1" smtClean="0"/>
              <a:t>archeologic</a:t>
            </a:r>
            <a:r>
              <a:rPr lang="cs-CZ" sz="1600" dirty="0" smtClean="0"/>
              <a:t> </a:t>
            </a:r>
            <a:r>
              <a:rPr lang="cs-CZ" sz="1600" dirty="0" err="1" smtClean="0"/>
              <a:t>discovery</a:t>
            </a:r>
            <a:r>
              <a:rPr lang="cs-CZ" sz="1600" dirty="0" smtClean="0"/>
              <a:t> </a:t>
            </a:r>
            <a:r>
              <a:rPr lang="cs-CZ" sz="1600" dirty="0" err="1" smtClean="0"/>
              <a:t>was</a:t>
            </a:r>
            <a:r>
              <a:rPr lang="cs-CZ" sz="1600" dirty="0" smtClean="0"/>
              <a:t> </a:t>
            </a:r>
            <a:r>
              <a:rPr lang="cs-CZ" sz="1600" dirty="0" err="1" smtClean="0"/>
              <a:t>defined</a:t>
            </a:r>
            <a:endParaRPr lang="cs-CZ" sz="1600" dirty="0" smtClean="0"/>
          </a:p>
          <a:p>
            <a:pPr lvl="1"/>
            <a:r>
              <a:rPr lang="cs-CZ" sz="1600" dirty="0" smtClean="0"/>
              <a:t>1987 – </a:t>
            </a:r>
            <a:r>
              <a:rPr lang="cs-CZ" sz="1600" dirty="0" err="1" smtClean="0"/>
              <a:t>new</a:t>
            </a:r>
            <a:r>
              <a:rPr lang="cs-CZ" sz="1600" dirty="0" smtClean="0"/>
              <a:t> </a:t>
            </a:r>
            <a:r>
              <a:rPr lang="cs-CZ" sz="1600" dirty="0" err="1" smtClean="0"/>
              <a:t>Act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cultural</a:t>
            </a:r>
            <a:r>
              <a:rPr lang="cs-CZ" sz="1600" dirty="0"/>
              <a:t> </a:t>
            </a:r>
            <a:r>
              <a:rPr lang="cs-CZ" sz="1600" dirty="0" err="1" smtClean="0"/>
              <a:t>sights</a:t>
            </a:r>
            <a:r>
              <a:rPr lang="cs-CZ" sz="1600" dirty="0" smtClean="0"/>
              <a:t> – </a:t>
            </a:r>
            <a:r>
              <a:rPr lang="cs-CZ" sz="1600" dirty="0" err="1" smtClean="0"/>
              <a:t>valid</a:t>
            </a:r>
            <a:r>
              <a:rPr lang="cs-CZ" sz="1600" dirty="0" smtClean="0"/>
              <a:t> /</a:t>
            </a:r>
            <a:r>
              <a:rPr lang="cs-CZ" sz="1600" dirty="0" err="1" smtClean="0"/>
              <a:t>amended</a:t>
            </a:r>
            <a:r>
              <a:rPr lang="cs-CZ" sz="1600" dirty="0" smtClean="0"/>
              <a:t>/ up to </a:t>
            </a:r>
            <a:r>
              <a:rPr lang="cs-CZ" sz="1600" dirty="0" err="1" smtClean="0"/>
              <a:t>now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939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8675" y="958851"/>
            <a:ext cx="7772400" cy="503237"/>
          </a:xfrm>
        </p:spPr>
        <p:txBody>
          <a:bodyPr/>
          <a:lstStyle/>
          <a:p>
            <a:r>
              <a:rPr lang="cs-CZ" dirty="0" err="1" smtClean="0"/>
              <a:t>Finder´s</a:t>
            </a:r>
            <a:r>
              <a:rPr lang="cs-CZ" dirty="0" smtClean="0"/>
              <a:t> </a:t>
            </a:r>
            <a:r>
              <a:rPr lang="cs-CZ" dirty="0" err="1" smtClean="0"/>
              <a:t>fee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62088"/>
            <a:ext cx="8420993" cy="4668837"/>
          </a:xfrm>
        </p:spPr>
        <p:txBody>
          <a:bodyPr/>
          <a:lstStyle/>
          <a:p>
            <a:r>
              <a:rPr lang="cs-CZ" dirty="0" err="1" smtClean="0"/>
              <a:t>Interwar</a:t>
            </a:r>
            <a:r>
              <a:rPr lang="cs-CZ" dirty="0" smtClean="0"/>
              <a:t> </a:t>
            </a:r>
            <a:r>
              <a:rPr lang="cs-CZ" dirty="0" err="1" smtClean="0"/>
              <a:t>Drafts</a:t>
            </a:r>
            <a:r>
              <a:rPr lang="cs-CZ" dirty="0" smtClean="0"/>
              <a:t> (1924, 1946)</a:t>
            </a:r>
          </a:p>
          <a:p>
            <a:pPr lvl="1"/>
            <a:r>
              <a:rPr lang="cs-CZ" dirty="0" smtClean="0"/>
              <a:t>– not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a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discovery</a:t>
            </a:r>
            <a:r>
              <a:rPr lang="cs-CZ" dirty="0" smtClean="0"/>
              <a:t> (</a:t>
            </a:r>
            <a:r>
              <a:rPr lang="cs-CZ" dirty="0" err="1" smtClean="0"/>
              <a:t>motivation</a:t>
            </a:r>
            <a:r>
              <a:rPr lang="cs-CZ" dirty="0"/>
              <a:t> </a:t>
            </a:r>
            <a:r>
              <a:rPr lang="cs-CZ" dirty="0" smtClean="0"/>
              <a:t>to not </a:t>
            </a:r>
            <a:r>
              <a:rPr lang="cs-CZ" dirty="0" err="1" smtClean="0"/>
              <a:t>conceal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Order</a:t>
            </a:r>
            <a:r>
              <a:rPr lang="cs-CZ" dirty="0" smtClean="0"/>
              <a:t> 1941</a:t>
            </a:r>
          </a:p>
          <a:p>
            <a:pPr lvl="1"/>
            <a:r>
              <a:rPr lang="cs-CZ" dirty="0" smtClean="0"/>
              <a:t> – </a:t>
            </a:r>
            <a:r>
              <a:rPr lang="cs-CZ" dirty="0" err="1"/>
              <a:t>D</a:t>
            </a:r>
            <a:r>
              <a:rPr lang="cs-CZ" dirty="0" err="1" smtClean="0"/>
              <a:t>uring</a:t>
            </a:r>
            <a:r>
              <a:rPr lang="cs-CZ" dirty="0" smtClean="0"/>
              <a:t> </a:t>
            </a:r>
            <a:r>
              <a:rPr lang="cs-CZ" dirty="0" err="1" smtClean="0"/>
              <a:t>archaeological</a:t>
            </a:r>
            <a:r>
              <a:rPr lang="cs-CZ" dirty="0" smtClean="0"/>
              <a:t> </a:t>
            </a:r>
            <a:r>
              <a:rPr lang="cs-CZ" dirty="0" err="1" smtClean="0"/>
              <a:t>surveys</a:t>
            </a:r>
            <a:r>
              <a:rPr lang="cs-CZ" dirty="0" smtClean="0"/>
              <a:t> </a:t>
            </a:r>
            <a:r>
              <a:rPr lang="cs-CZ" dirty="0" err="1" smtClean="0"/>
              <a:t>carried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by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,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obligation</a:t>
            </a:r>
            <a:r>
              <a:rPr lang="cs-CZ" dirty="0" smtClean="0"/>
              <a:t> to </a:t>
            </a:r>
            <a:r>
              <a:rPr lang="cs-CZ" dirty="0" err="1" smtClean="0"/>
              <a:t>compensate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damage</a:t>
            </a:r>
            <a:r>
              <a:rPr lang="cs-CZ" dirty="0" smtClean="0"/>
              <a:t> </a:t>
            </a:r>
            <a:r>
              <a:rPr lang="cs-CZ" dirty="0" err="1" smtClean="0"/>
              <a:t>caused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and in case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valuable</a:t>
            </a:r>
            <a:r>
              <a:rPr lang="cs-CZ" dirty="0" smtClean="0"/>
              <a:t> </a:t>
            </a:r>
            <a:r>
              <a:rPr lang="cs-CZ" dirty="0" err="1" smtClean="0"/>
              <a:t>finding</a:t>
            </a:r>
            <a:r>
              <a:rPr lang="cs-CZ" dirty="0" smtClean="0"/>
              <a:t> to </a:t>
            </a:r>
            <a:r>
              <a:rPr lang="cs-CZ" dirty="0" err="1" smtClean="0"/>
              <a:t>replace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metal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finding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landowner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Archeological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1958, 1987 – </a:t>
            </a:r>
            <a:r>
              <a:rPr lang="cs-CZ" dirty="0" err="1" smtClean="0"/>
              <a:t>finder´s</a:t>
            </a:r>
            <a:r>
              <a:rPr lang="cs-CZ" dirty="0" smtClean="0"/>
              <a:t> </a:t>
            </a:r>
            <a:r>
              <a:rPr lang="cs-CZ" dirty="0" err="1" smtClean="0"/>
              <a:t>fee</a:t>
            </a:r>
            <a:endParaRPr lang="cs-CZ" dirty="0" smtClean="0"/>
          </a:p>
          <a:p>
            <a:pPr lvl="1"/>
            <a:r>
              <a:rPr lang="cs-CZ" dirty="0" smtClean="0"/>
              <a:t>10%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historical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(</a:t>
            </a:r>
            <a:r>
              <a:rPr lang="cs-CZ" dirty="0" err="1" smtClean="0"/>
              <a:t>i.e</a:t>
            </a:r>
            <a:r>
              <a:rPr lang="cs-CZ" dirty="0" smtClean="0"/>
              <a:t>. cca 30% </a:t>
            </a:r>
            <a:r>
              <a:rPr lang="cs-CZ" dirty="0" err="1" smtClean="0"/>
              <a:t>of</a:t>
            </a:r>
            <a:r>
              <a:rPr lang="cs-CZ" dirty="0" smtClean="0"/>
              <a:t> market </a:t>
            </a:r>
            <a:r>
              <a:rPr lang="cs-CZ" dirty="0" err="1" smtClean="0"/>
              <a:t>price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Discovery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precious</a:t>
            </a:r>
            <a:r>
              <a:rPr lang="cs-CZ" dirty="0" smtClean="0"/>
              <a:t> metal – 10%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metal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thing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made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443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 </a:t>
            </a:r>
            <a:r>
              <a:rPr lang="cs-CZ" dirty="0" err="1" smtClean="0"/>
              <a:t>allowed</a:t>
            </a:r>
            <a:r>
              <a:rPr lang="cs-CZ" dirty="0" smtClean="0"/>
              <a:t> </a:t>
            </a:r>
            <a:r>
              <a:rPr lang="cs-CZ" dirty="0" err="1" smtClean="0"/>
              <a:t>finding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400 ABGB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not </a:t>
            </a:r>
            <a:r>
              <a:rPr lang="cs-CZ" dirty="0" err="1" smtClean="0"/>
              <a:t>allowed</a:t>
            </a:r>
            <a:r>
              <a:rPr lang="cs-CZ" dirty="0" smtClean="0"/>
              <a:t>?</a:t>
            </a:r>
          </a:p>
          <a:p>
            <a:r>
              <a:rPr lang="cs-CZ" dirty="0" smtClean="0"/>
              <a:t>Not </a:t>
            </a:r>
            <a:r>
              <a:rPr lang="cs-CZ" dirty="0" err="1" smtClean="0"/>
              <a:t>allowed</a:t>
            </a:r>
            <a:r>
              <a:rPr lang="cs-CZ" dirty="0" smtClean="0"/>
              <a:t> </a:t>
            </a:r>
            <a:r>
              <a:rPr lang="cs-CZ" dirty="0" err="1" smtClean="0"/>
              <a:t>archeologic</a:t>
            </a:r>
            <a:r>
              <a:rPr lang="cs-CZ" dirty="0" smtClean="0"/>
              <a:t> </a:t>
            </a:r>
            <a:r>
              <a:rPr lang="cs-CZ" dirty="0" err="1" smtClean="0"/>
              <a:t>works</a:t>
            </a:r>
            <a:r>
              <a:rPr lang="cs-CZ" dirty="0" smtClean="0"/>
              <a:t> x but </a:t>
            </a:r>
            <a:r>
              <a:rPr lang="cs-CZ" dirty="0" err="1" smtClean="0"/>
              <a:t>prohibition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witchcraft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Cod.Th</a:t>
            </a:r>
            <a:r>
              <a:rPr lang="cs-CZ" dirty="0" smtClean="0"/>
              <a:t>……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881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0E59B-B223-4F91-9FF4-F7F6C92EA26E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Table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contents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9"/>
            <a:ext cx="7632327" cy="3455962"/>
          </a:xfrm>
        </p:spPr>
        <p:txBody>
          <a:bodyPr/>
          <a:lstStyle/>
          <a:p>
            <a:r>
              <a:rPr lang="cs-CZ" altLang="cs-CZ" dirty="0" err="1" smtClean="0"/>
              <a:t>Definition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treasure</a:t>
            </a:r>
            <a:endParaRPr lang="cs-CZ" altLang="cs-CZ" dirty="0" smtClean="0"/>
          </a:p>
          <a:p>
            <a:r>
              <a:rPr lang="cs-CZ" altLang="cs-CZ" dirty="0" err="1" smtClean="0"/>
              <a:t>Discovered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thing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hidden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thing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treasure</a:t>
            </a:r>
            <a:endParaRPr lang="cs-CZ" altLang="cs-CZ" dirty="0" smtClean="0"/>
          </a:p>
          <a:p>
            <a:r>
              <a:rPr lang="cs-CZ" altLang="cs-CZ" dirty="0" err="1" smtClean="0"/>
              <a:t>Valuable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thing</a:t>
            </a:r>
            <a:endParaRPr lang="cs-CZ" altLang="cs-CZ" dirty="0" smtClean="0"/>
          </a:p>
          <a:p>
            <a:r>
              <a:rPr lang="cs-CZ" altLang="cs-CZ" dirty="0" err="1" smtClean="0"/>
              <a:t>Ownership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a </a:t>
            </a:r>
            <a:r>
              <a:rPr lang="cs-CZ" altLang="cs-CZ" dirty="0" err="1" smtClean="0"/>
              <a:t>treasure</a:t>
            </a:r>
            <a:endParaRPr lang="cs-CZ" altLang="cs-CZ" dirty="0" smtClean="0"/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2699792" y="3284984"/>
            <a:ext cx="5974308" cy="2952304"/>
          </a:xfrm>
        </p:spPr>
        <p:txBody>
          <a:bodyPr/>
          <a:lstStyle/>
          <a:p>
            <a:pPr algn="ctr"/>
            <a:r>
              <a:rPr lang="cs-CZ" sz="3600" dirty="0" err="1" smtClean="0"/>
              <a:t>Thank</a:t>
            </a:r>
            <a:r>
              <a:rPr lang="cs-CZ" sz="3600" dirty="0" smtClean="0"/>
              <a:t> </a:t>
            </a:r>
            <a:r>
              <a:rPr lang="cs-CZ" sz="3600" dirty="0" err="1" smtClean="0"/>
              <a:t>You</a:t>
            </a:r>
            <a:r>
              <a:rPr lang="cs-CZ" sz="3600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Your</a:t>
            </a:r>
            <a:r>
              <a:rPr lang="cs-CZ" sz="3600" dirty="0" smtClean="0"/>
              <a:t> </a:t>
            </a:r>
            <a:r>
              <a:rPr lang="cs-CZ" sz="3600" dirty="0" err="1" smtClean="0"/>
              <a:t>attention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P. Salák jr.</a:t>
            </a: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0" y="6442075"/>
            <a:ext cx="6837363" cy="263525"/>
          </a:xfrm>
        </p:spPr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8480425" y="6442075"/>
            <a:ext cx="663575" cy="263525"/>
          </a:xfrm>
        </p:spPr>
        <p:txBody>
          <a:bodyPr/>
          <a:lstStyle/>
          <a:p>
            <a:fld id="{C8E1380E-CE38-45BF-AFD2-FB9816607317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082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DCFC5B6-0932-4E4E-9741-58894A090ECC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27784" y="3140968"/>
            <a:ext cx="6046316" cy="3096320"/>
          </a:xfrm>
        </p:spPr>
        <p:txBody>
          <a:bodyPr/>
          <a:lstStyle/>
          <a:p>
            <a:pPr algn="ctr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err="1" smtClean="0"/>
              <a:t>Treasure</a:t>
            </a:r>
            <a:r>
              <a:rPr lang="cs-CZ" altLang="cs-CZ" dirty="0" smtClean="0"/>
              <a:t> - </a:t>
            </a:r>
            <a:r>
              <a:rPr lang="cs-CZ" altLang="cs-CZ" dirty="0" err="1" smtClean="0"/>
              <a:t>definition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55B85F-23AC-447B-817D-F8C648035B9B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1804" y="979624"/>
            <a:ext cx="7772400" cy="503237"/>
          </a:xfrm>
        </p:spPr>
        <p:txBody>
          <a:bodyPr/>
          <a:lstStyle/>
          <a:p>
            <a:r>
              <a:rPr lang="cs-CZ" altLang="cs-CZ" dirty="0" smtClean="0"/>
              <a:t>PRESENT-DAY LAW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82862"/>
            <a:ext cx="8712968" cy="4648064"/>
          </a:xfrm>
          <a:ln/>
        </p:spPr>
        <p:txBody>
          <a:bodyPr/>
          <a:lstStyle/>
          <a:p>
            <a:pPr algn="just"/>
            <a:r>
              <a:rPr lang="cs-CZ" altLang="cs-CZ" sz="2000" b="1" dirty="0" smtClean="0"/>
              <a:t>§ 398 ABGB: </a:t>
            </a:r>
          </a:p>
          <a:p>
            <a:pPr algn="just"/>
            <a:r>
              <a:rPr lang="en-US" sz="2000" dirty="0"/>
              <a:t>If things are exposed in money, </a:t>
            </a:r>
            <a:r>
              <a:rPr lang="en-US" sz="2000" dirty="0" smtClean="0"/>
              <a:t>jewel</a:t>
            </a:r>
            <a:r>
              <a:rPr lang="cs-CZ" sz="2000" dirty="0" smtClean="0"/>
              <a:t>l</a:t>
            </a:r>
            <a:r>
              <a:rPr lang="en-US" sz="2000" dirty="0" err="1" smtClean="0"/>
              <a:t>ery</a:t>
            </a:r>
            <a:r>
              <a:rPr lang="en-US" sz="2000" dirty="0"/>
              <a:t>, or other precious things that have been in the shelter for so long that their former owner can </a:t>
            </a:r>
            <a:r>
              <a:rPr lang="en-US" sz="2000" dirty="0" smtClean="0"/>
              <a:t>no</a:t>
            </a:r>
            <a:r>
              <a:rPr lang="cs-CZ" sz="2000" dirty="0" smtClean="0"/>
              <a:t>t </a:t>
            </a:r>
            <a:r>
              <a:rPr lang="cs-CZ" sz="2000" dirty="0" err="1" smtClean="0"/>
              <a:t>learn</a:t>
            </a:r>
            <a:r>
              <a:rPr lang="cs-CZ" sz="2000" dirty="0" smtClean="0"/>
              <a:t> </a:t>
            </a:r>
            <a:r>
              <a:rPr lang="cs-CZ" sz="2000" dirty="0" err="1" smtClean="0"/>
              <a:t>about</a:t>
            </a:r>
            <a:r>
              <a:rPr lang="cs-CZ" sz="2000" dirty="0" smtClean="0"/>
              <a:t> </a:t>
            </a:r>
            <a:r>
              <a:rPr lang="cs-CZ" sz="2000" dirty="0" err="1" smtClean="0"/>
              <a:t>them</a:t>
            </a:r>
            <a:r>
              <a:rPr lang="en-US" sz="2000" dirty="0" smtClean="0"/>
              <a:t>, </a:t>
            </a:r>
            <a:r>
              <a:rPr lang="en-US" sz="2000" dirty="0"/>
              <a:t>they serve </a:t>
            </a:r>
            <a:r>
              <a:rPr lang="cs-CZ" sz="2000" dirty="0" smtClean="0"/>
              <a:t>as a </a:t>
            </a:r>
            <a:r>
              <a:rPr lang="en-US" sz="2000" dirty="0" smtClean="0"/>
              <a:t>treasure</a:t>
            </a:r>
            <a:r>
              <a:rPr lang="en-US" sz="2000" dirty="0"/>
              <a:t>. </a:t>
            </a:r>
            <a:endParaRPr lang="cs-CZ" sz="2000" dirty="0" smtClean="0"/>
          </a:p>
          <a:p>
            <a:pPr algn="just"/>
            <a:r>
              <a:rPr lang="cs-CZ" sz="2000" b="1" dirty="0" smtClean="0"/>
              <a:t>Draft CZCC 1937</a:t>
            </a:r>
          </a:p>
          <a:p>
            <a:pPr algn="just"/>
            <a:r>
              <a:rPr lang="cs-CZ" sz="2000" dirty="0" err="1" smtClean="0"/>
              <a:t>Treasure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a </a:t>
            </a:r>
            <a:r>
              <a:rPr lang="cs-CZ" sz="2000" dirty="0" err="1" smtClean="0"/>
              <a:t>valuable</a:t>
            </a:r>
            <a:r>
              <a:rPr lang="cs-CZ" sz="2000" dirty="0" smtClean="0"/>
              <a:t> </a:t>
            </a:r>
            <a:r>
              <a:rPr lang="cs-CZ" sz="2000" dirty="0" err="1" smtClean="0"/>
              <a:t>thing</a:t>
            </a:r>
            <a:r>
              <a:rPr lang="cs-CZ" sz="2000" dirty="0" smtClean="0"/>
              <a:t> </a:t>
            </a:r>
            <a:r>
              <a:rPr lang="cs-CZ" sz="2000" dirty="0" err="1" smtClean="0"/>
              <a:t>that</a:t>
            </a:r>
            <a:r>
              <a:rPr lang="cs-CZ" sz="2000" dirty="0" smtClean="0"/>
              <a:t> </a:t>
            </a:r>
            <a:r>
              <a:rPr lang="cs-CZ" sz="2000" dirty="0" err="1" smtClean="0"/>
              <a:t>one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suppose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has </a:t>
            </a:r>
            <a:r>
              <a:rPr lang="cs-CZ" sz="2000" dirty="0" err="1" smtClean="0"/>
              <a:t>been</a:t>
            </a:r>
            <a:r>
              <a:rPr lang="cs-CZ" sz="2000" dirty="0" smtClean="0"/>
              <a:t> </a:t>
            </a:r>
            <a:r>
              <a:rPr lang="cs-CZ" sz="2000" dirty="0" err="1" smtClean="0"/>
              <a:t>hidden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a long </a:t>
            </a:r>
            <a:r>
              <a:rPr lang="cs-CZ" sz="2000" dirty="0" err="1" smtClean="0"/>
              <a:t>time</a:t>
            </a:r>
            <a:r>
              <a:rPr lang="cs-CZ" sz="2000" dirty="0" smtClean="0"/>
              <a:t> and </a:t>
            </a:r>
            <a:r>
              <a:rPr lang="cs-CZ" sz="2000" dirty="0" err="1" smtClean="0"/>
              <a:t>belongs</a:t>
            </a:r>
            <a:r>
              <a:rPr lang="cs-CZ" sz="2000" dirty="0" smtClean="0"/>
              <a:t> to </a:t>
            </a:r>
            <a:r>
              <a:rPr lang="cs-CZ" sz="2000" dirty="0" err="1" smtClean="0"/>
              <a:t>noone</a:t>
            </a:r>
            <a:r>
              <a:rPr lang="cs-CZ" sz="2000" dirty="0" smtClean="0"/>
              <a:t>. </a:t>
            </a:r>
            <a:r>
              <a:rPr lang="cs-CZ" sz="2000" dirty="0" err="1" smtClean="0"/>
              <a:t>Every</a:t>
            </a:r>
            <a:r>
              <a:rPr lang="cs-CZ" sz="2000" dirty="0" smtClean="0"/>
              <a:t> </a:t>
            </a:r>
            <a:r>
              <a:rPr lang="cs-CZ" sz="2000" dirty="0" err="1" smtClean="0"/>
              <a:t>creature</a:t>
            </a:r>
            <a:r>
              <a:rPr lang="cs-CZ" sz="2000" dirty="0" smtClean="0"/>
              <a:t> </a:t>
            </a:r>
            <a:r>
              <a:rPr lang="cs-CZ" sz="2000" dirty="0" err="1" smtClean="0"/>
              <a:t>that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scientific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artistic</a:t>
            </a:r>
            <a:r>
              <a:rPr lang="cs-CZ" sz="2000" dirty="0" smtClean="0"/>
              <a:t> </a:t>
            </a:r>
            <a:r>
              <a:rPr lang="cs-CZ" sz="2000" dirty="0" err="1" smtClean="0"/>
              <a:t>value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considered</a:t>
            </a:r>
            <a:r>
              <a:rPr lang="cs-CZ" sz="2000" dirty="0" smtClean="0"/>
              <a:t> to </a:t>
            </a:r>
            <a:r>
              <a:rPr lang="cs-CZ" sz="2000" dirty="0" err="1" smtClean="0"/>
              <a:t>be</a:t>
            </a:r>
            <a:r>
              <a:rPr lang="cs-CZ" sz="2000" dirty="0" smtClean="0"/>
              <a:t> a </a:t>
            </a:r>
            <a:r>
              <a:rPr lang="cs-CZ" sz="2000" dirty="0" err="1" smtClean="0"/>
              <a:t>valuable</a:t>
            </a:r>
            <a:r>
              <a:rPr lang="cs-CZ" sz="2000" dirty="0" smtClean="0"/>
              <a:t> </a:t>
            </a:r>
            <a:r>
              <a:rPr lang="cs-CZ" sz="2000" dirty="0" err="1" smtClean="0"/>
              <a:t>thing</a:t>
            </a:r>
            <a:r>
              <a:rPr lang="cs-CZ" sz="2000" dirty="0" smtClean="0"/>
              <a:t>. </a:t>
            </a:r>
            <a:endParaRPr lang="cs-CZ" altLang="cs-CZ" sz="2000" dirty="0"/>
          </a:p>
          <a:p>
            <a:r>
              <a:rPr lang="cs-CZ" altLang="cs-CZ" sz="2000" dirty="0" smtClean="0"/>
              <a:t>ZGB, BGB – no </a:t>
            </a:r>
            <a:r>
              <a:rPr lang="cs-CZ" altLang="cs-CZ" sz="2000" dirty="0" err="1" smtClean="0"/>
              <a:t>definition</a:t>
            </a:r>
            <a:endParaRPr lang="cs-CZ" altLang="cs-CZ" sz="2000" dirty="0" smtClean="0"/>
          </a:p>
          <a:p>
            <a:endParaRPr lang="cs-CZ" altLang="cs-CZ" sz="2000" dirty="0" smtClean="0"/>
          </a:p>
          <a:p>
            <a:r>
              <a:rPr lang="cs-CZ" altLang="cs-CZ" sz="2000" dirty="0" err="1" smtClean="0"/>
              <a:t>Is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there</a:t>
            </a:r>
            <a:r>
              <a:rPr lang="cs-CZ" altLang="cs-CZ" sz="2000" dirty="0" smtClean="0"/>
              <a:t> a </a:t>
            </a:r>
            <a:r>
              <a:rPr lang="cs-CZ" altLang="cs-CZ" sz="2000" dirty="0" err="1" smtClean="0"/>
              <a:t>definition</a:t>
            </a:r>
            <a:r>
              <a:rPr lang="cs-CZ" altLang="cs-CZ" sz="2000" dirty="0" smtClean="0"/>
              <a:t> in </a:t>
            </a:r>
            <a:r>
              <a:rPr lang="cs-CZ" altLang="cs-CZ" sz="2000" dirty="0" err="1" smtClean="0"/>
              <a:t>your</a:t>
            </a:r>
            <a:r>
              <a:rPr lang="cs-CZ" altLang="cs-CZ" sz="2000" dirty="0"/>
              <a:t> </a:t>
            </a:r>
            <a:r>
              <a:rPr lang="cs-CZ" altLang="cs-CZ" sz="2000" dirty="0" err="1" smtClean="0"/>
              <a:t>law</a:t>
            </a:r>
            <a:r>
              <a:rPr lang="cs-CZ" altLang="cs-CZ" sz="2000" dirty="0" smtClean="0"/>
              <a:t>?</a:t>
            </a:r>
            <a:endParaRPr lang="cs-CZ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ROMAN 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568952" cy="4357687"/>
          </a:xfrm>
        </p:spPr>
        <p:txBody>
          <a:bodyPr/>
          <a:lstStyle/>
          <a:p>
            <a:r>
              <a:rPr lang="cs-CZ" dirty="0"/>
              <a:t>D 41,1,31,1 Paulus 31 ad </a:t>
            </a:r>
            <a:r>
              <a:rPr lang="cs-CZ" dirty="0" err="1"/>
              <a:t>ed</a:t>
            </a:r>
            <a:r>
              <a:rPr lang="cs-CZ" dirty="0" smtClean="0"/>
              <a:t>.:</a:t>
            </a:r>
          </a:p>
          <a:p>
            <a:r>
              <a:rPr lang="cs-CZ" dirty="0" smtClean="0"/>
              <a:t> </a:t>
            </a:r>
            <a:r>
              <a:rPr lang="cs-CZ" i="1" dirty="0"/>
              <a:t>„</a:t>
            </a:r>
            <a:r>
              <a:rPr lang="la-Latn" i="1" dirty="0"/>
              <a:t>Thensaurus est vetus quaedam depositio pecuniae, cuius non exstat memoria, ut iam dominum non </a:t>
            </a:r>
            <a:r>
              <a:rPr lang="la-Latn" i="1" dirty="0" smtClean="0"/>
              <a:t>habeat</a:t>
            </a:r>
            <a:r>
              <a:rPr lang="cs-CZ" i="1" dirty="0" smtClean="0"/>
              <a:t>..</a:t>
            </a:r>
          </a:p>
          <a:p>
            <a:r>
              <a:rPr lang="cs-CZ" i="1" dirty="0" smtClean="0"/>
              <a:t>„</a:t>
            </a:r>
            <a:r>
              <a:rPr lang="cs-CZ" i="1" dirty="0" err="1" smtClean="0"/>
              <a:t>Treasure</a:t>
            </a:r>
            <a:r>
              <a:rPr lang="cs-CZ" i="1" dirty="0" smtClean="0"/>
              <a:t> </a:t>
            </a:r>
            <a:r>
              <a:rPr lang="cs-CZ" i="1" dirty="0" err="1" smtClean="0"/>
              <a:t>is</a:t>
            </a:r>
            <a:r>
              <a:rPr lang="cs-CZ" i="1" dirty="0" smtClean="0"/>
              <a:t>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old-fashioned</a:t>
            </a:r>
            <a:r>
              <a:rPr lang="cs-CZ" i="1" dirty="0" smtClean="0"/>
              <a:t> deposit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money</a:t>
            </a:r>
            <a:r>
              <a:rPr lang="cs-CZ" i="1" dirty="0" smtClean="0"/>
              <a:t> </a:t>
            </a:r>
            <a:r>
              <a:rPr lang="cs-CZ" i="1" dirty="0" err="1" smtClean="0"/>
              <a:t>where</a:t>
            </a:r>
            <a:r>
              <a:rPr lang="cs-CZ" i="1" dirty="0" smtClean="0"/>
              <a:t> </a:t>
            </a:r>
            <a:r>
              <a:rPr lang="cs-CZ" i="1" dirty="0" err="1" smtClean="0"/>
              <a:t>there</a:t>
            </a:r>
            <a:r>
              <a:rPr lang="cs-CZ" i="1" dirty="0" smtClean="0"/>
              <a:t> </a:t>
            </a:r>
            <a:r>
              <a:rPr lang="cs-CZ" i="1" dirty="0" err="1" smtClean="0"/>
              <a:t>is</a:t>
            </a:r>
            <a:r>
              <a:rPr lang="cs-CZ" i="1" dirty="0" smtClean="0"/>
              <a:t> no </a:t>
            </a:r>
            <a:r>
              <a:rPr lang="cs-CZ" i="1" dirty="0" err="1" smtClean="0"/>
              <a:t>awareness</a:t>
            </a:r>
            <a:r>
              <a:rPr lang="cs-CZ" i="1" dirty="0" smtClean="0"/>
              <a:t> </a:t>
            </a:r>
            <a:r>
              <a:rPr lang="cs-CZ" i="1" dirty="0" err="1" smtClean="0"/>
              <a:t>who</a:t>
            </a:r>
            <a:r>
              <a:rPr lang="cs-CZ" i="1" dirty="0" smtClean="0"/>
              <a:t> </a:t>
            </a:r>
            <a:r>
              <a:rPr lang="cs-CZ" i="1" dirty="0" err="1" smtClean="0"/>
              <a:t>it</a:t>
            </a:r>
            <a:r>
              <a:rPr lang="cs-CZ" i="1" dirty="0" smtClean="0"/>
              <a:t> </a:t>
            </a:r>
            <a:r>
              <a:rPr lang="cs-CZ" i="1" dirty="0" err="1" smtClean="0"/>
              <a:t>belongs</a:t>
            </a:r>
            <a:r>
              <a:rPr lang="cs-CZ" i="1" dirty="0" smtClean="0"/>
              <a:t> to.“</a:t>
            </a:r>
          </a:p>
          <a:p>
            <a:endParaRPr lang="cs-CZ" i="1" dirty="0"/>
          </a:p>
          <a:p>
            <a:r>
              <a:rPr lang="cs-CZ" sz="2000" b="1" i="1" dirty="0" err="1" smtClean="0"/>
              <a:t>Depositio</a:t>
            </a:r>
            <a:r>
              <a:rPr lang="cs-CZ" sz="2000" i="1" dirty="0" smtClean="0"/>
              <a:t> – a </a:t>
            </a:r>
            <a:r>
              <a:rPr lang="cs-CZ" sz="2000" i="1" dirty="0" err="1" smtClean="0"/>
              <a:t>thing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intentionally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hidden</a:t>
            </a:r>
            <a:endParaRPr lang="cs-CZ" sz="2000" i="1" dirty="0" smtClean="0"/>
          </a:p>
          <a:p>
            <a:r>
              <a:rPr lang="cs-CZ" sz="2000" b="1" i="1" dirty="0" err="1" smtClean="0"/>
              <a:t>Vetus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for</a:t>
            </a:r>
            <a:r>
              <a:rPr lang="cs-CZ" sz="2000" i="1" dirty="0" smtClean="0"/>
              <a:t> a long </a:t>
            </a:r>
            <a:r>
              <a:rPr lang="cs-CZ" sz="2000" i="1" dirty="0" err="1" smtClean="0"/>
              <a:t>time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hidden</a:t>
            </a:r>
            <a:endParaRPr lang="cs-CZ" sz="2000" i="1" dirty="0" smtClean="0"/>
          </a:p>
          <a:p>
            <a:r>
              <a:rPr lang="cs-CZ" sz="2000" b="1" i="1" dirty="0" smtClean="0"/>
              <a:t>Non </a:t>
            </a:r>
            <a:r>
              <a:rPr lang="cs-CZ" sz="2000" b="1" i="1" dirty="0" err="1" smtClean="0"/>
              <a:t>extat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Memoria</a:t>
            </a:r>
            <a:r>
              <a:rPr lang="cs-CZ" sz="2000" b="1" i="1" dirty="0" smtClean="0"/>
              <a:t>… </a:t>
            </a:r>
            <a:r>
              <a:rPr lang="cs-CZ" sz="2000" b="1" i="1" dirty="0" err="1" smtClean="0"/>
              <a:t>dominum</a:t>
            </a:r>
            <a:r>
              <a:rPr lang="cs-CZ" sz="2000" b="1" i="1" dirty="0" smtClean="0"/>
              <a:t> </a:t>
            </a:r>
            <a:r>
              <a:rPr lang="cs-CZ" sz="2000" i="1" dirty="0" smtClean="0"/>
              <a:t>– had </a:t>
            </a:r>
            <a:r>
              <a:rPr lang="cs-CZ" sz="2000" i="1" dirty="0" err="1" smtClean="0"/>
              <a:t>an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owner</a:t>
            </a:r>
            <a:r>
              <a:rPr lang="cs-CZ" sz="2000" i="1" dirty="0" smtClean="0"/>
              <a:t> (ne res </a:t>
            </a:r>
            <a:r>
              <a:rPr lang="cs-CZ" sz="2000" i="1" dirty="0" err="1" smtClean="0"/>
              <a:t>nulius</a:t>
            </a:r>
            <a:r>
              <a:rPr lang="cs-CZ" sz="2000" i="1" dirty="0" smtClean="0"/>
              <a:t>) x he </a:t>
            </a:r>
            <a:r>
              <a:rPr lang="cs-CZ" sz="2000" i="1" dirty="0" err="1" smtClean="0"/>
              <a:t>was</a:t>
            </a:r>
            <a:r>
              <a:rPr lang="cs-CZ" sz="2000" i="1" dirty="0" smtClean="0"/>
              <a:t> not </a:t>
            </a:r>
            <a:r>
              <a:rPr lang="cs-CZ" sz="2000" i="1" dirty="0" err="1" smtClean="0"/>
              <a:t>known</a:t>
            </a:r>
            <a:endParaRPr lang="cs-CZ" sz="2000" i="1" dirty="0" smtClean="0"/>
          </a:p>
          <a:p>
            <a:r>
              <a:rPr lang="cs-CZ" sz="2000" b="1" i="1" dirty="0" err="1" smtClean="0"/>
              <a:t>Pecuniae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money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valuable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thing</a:t>
            </a:r>
            <a:r>
              <a:rPr lang="cs-CZ" sz="2000" i="1" dirty="0" smtClean="0"/>
              <a:t> (</a:t>
            </a:r>
            <a:r>
              <a:rPr lang="cs-CZ" sz="2000" i="1" dirty="0" err="1" smtClean="0"/>
              <a:t>debatable</a:t>
            </a:r>
            <a:r>
              <a:rPr lang="cs-CZ" sz="2000" i="1" dirty="0" smtClean="0"/>
              <a:t>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182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771800" y="2924944"/>
            <a:ext cx="5899348" cy="2952304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Thing</a:t>
            </a:r>
            <a:r>
              <a:rPr lang="cs-CZ" dirty="0" smtClean="0"/>
              <a:t> </a:t>
            </a:r>
            <a:r>
              <a:rPr lang="cs-CZ" dirty="0" err="1" smtClean="0"/>
              <a:t>discovered</a:t>
            </a:r>
            <a:r>
              <a:rPr lang="cs-CZ" dirty="0" smtClean="0"/>
              <a:t> x </a:t>
            </a:r>
            <a:r>
              <a:rPr lang="cs-CZ" dirty="0" err="1" smtClean="0"/>
              <a:t>treasure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302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err="1" smtClean="0"/>
              <a:t>Thing</a:t>
            </a:r>
            <a:r>
              <a:rPr lang="cs-CZ" dirty="0" smtClean="0"/>
              <a:t> </a:t>
            </a:r>
            <a:r>
              <a:rPr lang="cs-CZ" dirty="0" err="1" smtClean="0"/>
              <a:t>discovered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484784"/>
            <a:ext cx="8640959" cy="4968552"/>
          </a:xfrm>
        </p:spPr>
        <p:txBody>
          <a:bodyPr/>
          <a:lstStyle/>
          <a:p>
            <a:r>
              <a:rPr lang="cs-CZ" sz="2000" dirty="0" err="1" smtClean="0"/>
              <a:t>Someone</a:t>
            </a:r>
            <a:r>
              <a:rPr lang="cs-CZ" sz="2000" dirty="0" smtClean="0"/>
              <a:t> </a:t>
            </a:r>
            <a:r>
              <a:rPr lang="cs-CZ" sz="2000" dirty="0" err="1" smtClean="0"/>
              <a:t>discovered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x not </a:t>
            </a:r>
            <a:r>
              <a:rPr lang="cs-CZ" sz="2000" dirty="0" err="1" smtClean="0"/>
              <a:t>clear</a:t>
            </a:r>
            <a:r>
              <a:rPr lang="cs-CZ" sz="2000" dirty="0" smtClean="0"/>
              <a:t>, </a:t>
            </a:r>
            <a:r>
              <a:rPr lang="cs-CZ" sz="2000" dirty="0" err="1" smtClean="0"/>
              <a:t>how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owner</a:t>
            </a:r>
            <a:r>
              <a:rPr lang="cs-CZ" sz="2000" dirty="0" smtClean="0"/>
              <a:t> </a:t>
            </a:r>
            <a:r>
              <a:rPr lang="cs-CZ" sz="2000" dirty="0" err="1" smtClean="0"/>
              <a:t>lost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endParaRPr lang="cs-CZ" sz="2000" dirty="0" smtClean="0"/>
          </a:p>
          <a:p>
            <a:r>
              <a:rPr lang="cs-CZ" sz="2000" dirty="0" err="1" smtClean="0"/>
              <a:t>Abandoned</a:t>
            </a:r>
            <a:r>
              <a:rPr lang="cs-CZ" sz="2000" dirty="0" smtClean="0"/>
              <a:t> </a:t>
            </a:r>
            <a:r>
              <a:rPr lang="cs-CZ" sz="2000" dirty="0" err="1" smtClean="0"/>
              <a:t>thing</a:t>
            </a:r>
            <a:endParaRPr lang="cs-CZ" sz="2000" dirty="0" smtClean="0"/>
          </a:p>
          <a:p>
            <a:pPr lvl="1"/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original</a:t>
            </a:r>
            <a:r>
              <a:rPr lang="cs-CZ" sz="1600" dirty="0" smtClean="0"/>
              <a:t> </a:t>
            </a:r>
            <a:r>
              <a:rPr lang="cs-CZ" sz="1600" dirty="0" err="1" smtClean="0"/>
              <a:t>owner</a:t>
            </a:r>
            <a:r>
              <a:rPr lang="cs-CZ" sz="1600" dirty="0" smtClean="0"/>
              <a:t> </a:t>
            </a:r>
            <a:r>
              <a:rPr lang="cs-CZ" sz="1600" dirty="0" err="1" smtClean="0"/>
              <a:t>does</a:t>
            </a:r>
            <a:r>
              <a:rPr lang="cs-CZ" sz="1600" dirty="0" smtClean="0"/>
              <a:t> not </a:t>
            </a:r>
            <a:r>
              <a:rPr lang="cs-CZ" sz="1600" dirty="0" err="1" smtClean="0"/>
              <a:t>want</a:t>
            </a:r>
            <a:r>
              <a:rPr lang="cs-CZ" sz="1600" dirty="0" smtClean="0"/>
              <a:t> </a:t>
            </a:r>
            <a:r>
              <a:rPr lang="cs-CZ" sz="1600" dirty="0" err="1" smtClean="0"/>
              <a:t>it</a:t>
            </a:r>
            <a:r>
              <a:rPr lang="cs-CZ" sz="1600" dirty="0" smtClean="0"/>
              <a:t> </a:t>
            </a:r>
            <a:r>
              <a:rPr lang="cs-CZ" sz="1600" dirty="0" err="1" smtClean="0"/>
              <a:t>anymore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dirty="0" err="1" smtClean="0"/>
              <a:t>Possible</a:t>
            </a:r>
            <a:r>
              <a:rPr lang="cs-CZ" sz="1600" dirty="0" smtClean="0"/>
              <a:t> to </a:t>
            </a:r>
            <a:r>
              <a:rPr lang="cs-CZ" sz="1600" dirty="0" err="1" smtClean="0"/>
              <a:t>keep</a:t>
            </a:r>
            <a:r>
              <a:rPr lang="cs-CZ" sz="1600" dirty="0" smtClean="0"/>
              <a:t> </a:t>
            </a:r>
            <a:r>
              <a:rPr lang="cs-CZ" sz="1600" dirty="0" err="1" smtClean="0"/>
              <a:t>it</a:t>
            </a:r>
            <a:r>
              <a:rPr lang="cs-CZ" sz="1600" dirty="0" smtClean="0"/>
              <a:t> (</a:t>
            </a:r>
            <a:r>
              <a:rPr lang="cs-CZ" sz="1600" dirty="0" err="1" smtClean="0"/>
              <a:t>occupation</a:t>
            </a:r>
            <a:r>
              <a:rPr lang="cs-CZ" sz="1600" dirty="0" smtClean="0"/>
              <a:t>) – </a:t>
            </a:r>
            <a:r>
              <a:rPr lang="cs-CZ" sz="1600" dirty="0" err="1" smtClean="0"/>
              <a:t>necessary</a:t>
            </a:r>
            <a:r>
              <a:rPr lang="cs-CZ" sz="1600" dirty="0" smtClean="0"/>
              <a:t> to </a:t>
            </a:r>
            <a:r>
              <a:rPr lang="cs-CZ" sz="1600" dirty="0" err="1" smtClean="0"/>
              <a:t>grasp</a:t>
            </a:r>
            <a:r>
              <a:rPr lang="cs-CZ" sz="1600" dirty="0" smtClean="0"/>
              <a:t> </a:t>
            </a:r>
            <a:r>
              <a:rPr lang="cs-CZ" sz="1600" dirty="0" err="1" smtClean="0"/>
              <a:t>it</a:t>
            </a:r>
            <a:endParaRPr lang="cs-CZ" sz="1600" dirty="0" smtClean="0"/>
          </a:p>
          <a:p>
            <a:pPr lvl="1"/>
            <a:r>
              <a:rPr lang="cs-CZ" sz="1600" dirty="0" err="1" smtClean="0"/>
              <a:t>It</a:t>
            </a:r>
            <a:r>
              <a:rPr lang="cs-CZ" sz="1600" dirty="0" smtClean="0"/>
              <a:t> </a:t>
            </a:r>
            <a:r>
              <a:rPr lang="cs-CZ" sz="1600" dirty="0" err="1" smtClean="0"/>
              <a:t>cannot</a:t>
            </a:r>
            <a:r>
              <a:rPr lang="cs-CZ" sz="1600" dirty="0" smtClean="0"/>
              <a:t> </a:t>
            </a:r>
            <a:r>
              <a:rPr lang="cs-CZ" sz="1600" dirty="0" err="1" smtClean="0"/>
              <a:t>be</a:t>
            </a:r>
            <a:r>
              <a:rPr lang="cs-CZ" sz="1600" dirty="0" smtClean="0"/>
              <a:t> </a:t>
            </a:r>
            <a:r>
              <a:rPr lang="cs-CZ" sz="1600" dirty="0" err="1" smtClean="0"/>
              <a:t>assume</a:t>
            </a:r>
            <a:r>
              <a:rPr lang="cs-CZ" sz="1600" dirty="0" smtClean="0"/>
              <a:t> </a:t>
            </a:r>
            <a:r>
              <a:rPr lang="cs-CZ" sz="1600" dirty="0" err="1" smtClean="0"/>
              <a:t>that</a:t>
            </a:r>
            <a:r>
              <a:rPr lang="cs-CZ" sz="1600" dirty="0" smtClean="0"/>
              <a:t> a </a:t>
            </a:r>
            <a:r>
              <a:rPr lang="cs-CZ" sz="1600" dirty="0" err="1" smtClean="0"/>
              <a:t>discovered</a:t>
            </a:r>
            <a:r>
              <a:rPr lang="cs-CZ" sz="1600" dirty="0" smtClean="0"/>
              <a:t> </a:t>
            </a:r>
            <a:r>
              <a:rPr lang="cs-CZ" sz="1600" dirty="0" err="1" smtClean="0"/>
              <a:t>thing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</a:t>
            </a:r>
            <a:r>
              <a:rPr lang="cs-CZ" sz="1600" dirty="0" err="1" smtClean="0"/>
              <a:t>abandoned</a:t>
            </a:r>
            <a:r>
              <a:rPr lang="cs-CZ" sz="1600" dirty="0" smtClean="0"/>
              <a:t>!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Lost</a:t>
            </a:r>
            <a:r>
              <a:rPr lang="cs-CZ" sz="2000" dirty="0" smtClean="0"/>
              <a:t> </a:t>
            </a:r>
            <a:r>
              <a:rPr lang="cs-CZ" sz="2000" dirty="0" err="1" smtClean="0"/>
              <a:t>thing</a:t>
            </a:r>
            <a:endParaRPr lang="cs-CZ" sz="2000" dirty="0" smtClean="0"/>
          </a:p>
          <a:p>
            <a:pPr lvl="1"/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original</a:t>
            </a:r>
            <a:r>
              <a:rPr lang="cs-CZ" sz="1600" dirty="0" smtClean="0"/>
              <a:t> </a:t>
            </a:r>
            <a:r>
              <a:rPr lang="cs-CZ" sz="1600" dirty="0" err="1" smtClean="0"/>
              <a:t>owner</a:t>
            </a:r>
            <a:r>
              <a:rPr lang="cs-CZ" sz="1600" dirty="0" smtClean="0"/>
              <a:t> </a:t>
            </a:r>
            <a:r>
              <a:rPr lang="cs-CZ" sz="1600" dirty="0" err="1" smtClean="0"/>
              <a:t>lost</a:t>
            </a:r>
            <a:r>
              <a:rPr lang="cs-CZ" sz="1600" dirty="0" smtClean="0"/>
              <a:t> </a:t>
            </a:r>
            <a:r>
              <a:rPr lang="cs-CZ" sz="1600" dirty="0" err="1" smtClean="0"/>
              <a:t>it</a:t>
            </a:r>
            <a:r>
              <a:rPr lang="cs-CZ" sz="1600" dirty="0" smtClean="0"/>
              <a:t> </a:t>
            </a:r>
            <a:r>
              <a:rPr lang="cs-CZ" sz="1600" dirty="0" err="1" smtClean="0"/>
              <a:t>independently</a:t>
            </a:r>
            <a:r>
              <a:rPr lang="cs-CZ" sz="1600" dirty="0" smtClean="0"/>
              <a:t> on his </a:t>
            </a:r>
            <a:r>
              <a:rPr lang="cs-CZ" sz="1600" dirty="0" err="1" smtClean="0"/>
              <a:t>will</a:t>
            </a:r>
            <a:r>
              <a:rPr lang="cs-CZ" sz="1600" dirty="0" smtClean="0"/>
              <a:t>. </a:t>
            </a:r>
          </a:p>
          <a:p>
            <a:pPr lvl="1"/>
            <a:r>
              <a:rPr lang="cs-CZ" sz="1600" dirty="0" err="1" smtClean="0"/>
              <a:t>Ownership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</a:t>
            </a:r>
            <a:r>
              <a:rPr lang="cs-CZ" sz="1600" dirty="0" err="1" smtClean="0"/>
              <a:t>preserved</a:t>
            </a:r>
            <a:r>
              <a:rPr lang="cs-CZ" sz="1600" dirty="0" smtClean="0"/>
              <a:t> – </a:t>
            </a:r>
            <a:r>
              <a:rPr lang="cs-CZ" sz="1600" dirty="0" err="1" smtClean="0"/>
              <a:t>necessary</a:t>
            </a:r>
            <a:r>
              <a:rPr lang="cs-CZ" sz="1600" dirty="0" smtClean="0"/>
              <a:t> to return </a:t>
            </a:r>
            <a:r>
              <a:rPr lang="cs-CZ" sz="1600" dirty="0" err="1" smtClean="0"/>
              <a:t>it</a:t>
            </a:r>
            <a:r>
              <a:rPr lang="cs-CZ" sz="1600" dirty="0" smtClean="0"/>
              <a:t> to </a:t>
            </a:r>
            <a:r>
              <a:rPr lang="cs-CZ" sz="1600" dirty="0" err="1" smtClean="0"/>
              <a:t>him</a:t>
            </a:r>
            <a:endParaRPr lang="cs-CZ" sz="1600" dirty="0" smtClean="0"/>
          </a:p>
          <a:p>
            <a:pPr lvl="1"/>
            <a:r>
              <a:rPr lang="cs-CZ" sz="1600" dirty="0" smtClean="0"/>
              <a:t>Roman </a:t>
            </a:r>
            <a:r>
              <a:rPr lang="cs-CZ" sz="1600" dirty="0" err="1" smtClean="0"/>
              <a:t>Law</a:t>
            </a:r>
            <a:r>
              <a:rPr lang="cs-CZ" sz="1600" dirty="0" smtClean="0"/>
              <a:t> – </a:t>
            </a:r>
            <a:r>
              <a:rPr lang="cs-CZ" sz="1600" dirty="0" err="1" smtClean="0"/>
              <a:t>necessary</a:t>
            </a:r>
            <a:r>
              <a:rPr lang="cs-CZ" sz="1600" dirty="0" smtClean="0"/>
              <a:t> to </a:t>
            </a:r>
            <a:r>
              <a:rPr lang="cs-CZ" sz="1600" dirty="0" err="1" smtClean="0"/>
              <a:t>announce</a:t>
            </a:r>
            <a:r>
              <a:rPr lang="cs-CZ" sz="1600" dirty="0" smtClean="0"/>
              <a:t> </a:t>
            </a:r>
            <a:r>
              <a:rPr lang="cs-CZ" sz="1600" dirty="0" err="1" smtClean="0"/>
              <a:t>it</a:t>
            </a:r>
            <a:r>
              <a:rPr lang="cs-CZ" sz="1600" dirty="0" smtClean="0"/>
              <a:t>, in case </a:t>
            </a:r>
            <a:r>
              <a:rPr lang="cs-CZ" sz="1600" dirty="0" err="1" smtClean="0"/>
              <a:t>noone</a:t>
            </a:r>
            <a:r>
              <a:rPr lang="cs-CZ" sz="1600" dirty="0" smtClean="0"/>
              <a:t> </a:t>
            </a:r>
            <a:r>
              <a:rPr lang="cs-CZ" sz="1600" dirty="0" err="1" smtClean="0"/>
              <a:t>claims</a:t>
            </a:r>
            <a:r>
              <a:rPr lang="cs-CZ" sz="1600" dirty="0"/>
              <a:t> - </a:t>
            </a:r>
            <a:r>
              <a:rPr lang="cs-CZ" sz="1600" dirty="0" err="1"/>
              <a:t>acquisitive</a:t>
            </a:r>
            <a:r>
              <a:rPr lang="cs-CZ" sz="1600" dirty="0"/>
              <a:t> </a:t>
            </a:r>
            <a:r>
              <a:rPr lang="cs-CZ" sz="1600" dirty="0" err="1"/>
              <a:t>prescription</a:t>
            </a:r>
            <a:r>
              <a:rPr lang="cs-CZ" sz="1600" dirty="0"/>
              <a:t> </a:t>
            </a:r>
            <a:endParaRPr lang="cs-CZ" sz="1600" dirty="0" smtClean="0"/>
          </a:p>
          <a:p>
            <a:pPr lvl="1"/>
            <a:r>
              <a:rPr lang="cs-CZ" sz="1600" dirty="0" err="1" smtClean="0"/>
              <a:t>Nowadays</a:t>
            </a:r>
            <a:r>
              <a:rPr lang="cs-CZ" sz="1600" dirty="0" smtClean="0"/>
              <a:t> – a </a:t>
            </a:r>
            <a:r>
              <a:rPr lang="cs-CZ" sz="1600" dirty="0" err="1" smtClean="0"/>
              <a:t>specific</a:t>
            </a:r>
            <a:r>
              <a:rPr lang="cs-CZ" sz="1600" dirty="0" smtClean="0"/>
              <a:t> </a:t>
            </a:r>
            <a:r>
              <a:rPr lang="cs-CZ" sz="1600" dirty="0" err="1" smtClean="0"/>
              <a:t>kind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an</a:t>
            </a:r>
            <a:r>
              <a:rPr lang="cs-CZ" sz="1600" dirty="0" smtClean="0"/>
              <a:t> </a:t>
            </a:r>
            <a:r>
              <a:rPr lang="cs-CZ" sz="1600" dirty="0" err="1" smtClean="0"/>
              <a:t>acquisition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right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ownership</a:t>
            </a:r>
            <a:r>
              <a:rPr lang="cs-CZ" sz="1600" dirty="0" smtClean="0"/>
              <a:t> (de facto </a:t>
            </a:r>
            <a:r>
              <a:rPr lang="cs-CZ" sz="1600" dirty="0" err="1" smtClean="0"/>
              <a:t>limitation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time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a </a:t>
            </a:r>
            <a:r>
              <a:rPr lang="cs-CZ" sz="1600" dirty="0" err="1" smtClean="0"/>
              <a:t>proprietary</a:t>
            </a:r>
            <a:r>
              <a:rPr lang="cs-CZ" sz="1600" dirty="0" smtClean="0"/>
              <a:t> </a:t>
            </a:r>
            <a:r>
              <a:rPr lang="cs-CZ" sz="1600" dirty="0" err="1" smtClean="0"/>
              <a:t>action</a:t>
            </a:r>
            <a:r>
              <a:rPr lang="cs-CZ" sz="1600" dirty="0" smtClean="0"/>
              <a:t> – 3 </a:t>
            </a:r>
            <a:r>
              <a:rPr lang="cs-CZ" sz="1600" dirty="0" err="1" smtClean="0"/>
              <a:t>years</a:t>
            </a:r>
            <a:r>
              <a:rPr lang="cs-CZ" sz="1600" dirty="0" smtClean="0"/>
              <a:t>)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60637-A908-438C-A6BC-9D28BFF40086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200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7772400" cy="503237"/>
          </a:xfrm>
        </p:spPr>
        <p:txBody>
          <a:bodyPr/>
          <a:lstStyle/>
          <a:p>
            <a:r>
              <a:rPr lang="cs-CZ" dirty="0" err="1" smtClean="0"/>
              <a:t>Discovery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treasure</a:t>
            </a:r>
            <a:r>
              <a:rPr lang="cs-CZ" dirty="0" smtClean="0"/>
              <a:t> + </a:t>
            </a:r>
            <a:r>
              <a:rPr lang="cs-CZ" dirty="0" err="1" smtClean="0"/>
              <a:t>thing</a:t>
            </a:r>
            <a:r>
              <a:rPr lang="cs-CZ" dirty="0" smtClean="0"/>
              <a:t> </a:t>
            </a:r>
            <a:r>
              <a:rPr lang="cs-CZ" dirty="0" err="1" smtClean="0"/>
              <a:t>hidden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628775"/>
            <a:ext cx="8640960" cy="4813299"/>
          </a:xfrm>
        </p:spPr>
        <p:txBody>
          <a:bodyPr/>
          <a:lstStyle/>
          <a:p>
            <a:pPr algn="just"/>
            <a:r>
              <a:rPr lang="cs-CZ" sz="1800" dirty="0" err="1" smtClean="0"/>
              <a:t>Treasure</a:t>
            </a:r>
            <a:r>
              <a:rPr lang="cs-CZ" sz="1800" dirty="0" smtClean="0"/>
              <a:t> - </a:t>
            </a:r>
            <a:r>
              <a:rPr lang="cs-CZ" sz="1800" dirty="0" err="1" smtClean="0"/>
              <a:t>safekeeping</a:t>
            </a:r>
            <a:r>
              <a:rPr lang="cs-CZ" sz="1800" dirty="0" smtClean="0"/>
              <a:t> x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owner</a:t>
            </a:r>
            <a:r>
              <a:rPr lang="cs-CZ" sz="1800" dirty="0" smtClean="0"/>
              <a:t> </a:t>
            </a:r>
            <a:r>
              <a:rPr lang="cs-CZ" sz="1800" dirty="0" err="1" smtClean="0"/>
              <a:t>is</a:t>
            </a:r>
            <a:r>
              <a:rPr lang="cs-CZ" sz="1800" dirty="0" smtClean="0"/>
              <a:t> not </a:t>
            </a:r>
            <a:r>
              <a:rPr lang="cs-CZ" sz="1800" dirty="0" err="1" smtClean="0"/>
              <a:t>known</a:t>
            </a:r>
            <a:r>
              <a:rPr lang="cs-CZ" sz="1800" dirty="0" smtClean="0"/>
              <a:t> </a:t>
            </a:r>
          </a:p>
          <a:p>
            <a:pPr algn="just"/>
            <a:r>
              <a:rPr lang="cs-CZ" sz="1800" dirty="0" err="1" smtClean="0"/>
              <a:t>Owner</a:t>
            </a:r>
            <a:endParaRPr lang="cs-CZ" sz="1800" dirty="0" smtClean="0"/>
          </a:p>
          <a:p>
            <a:pPr lvl="1" algn="just"/>
            <a:r>
              <a:rPr lang="cs-CZ" sz="1400" dirty="0" smtClean="0"/>
              <a:t>– </a:t>
            </a:r>
            <a:r>
              <a:rPr lang="cs-CZ" sz="1400" dirty="0" err="1" smtClean="0"/>
              <a:t>original</a:t>
            </a:r>
            <a:r>
              <a:rPr lang="cs-CZ" sz="1400" dirty="0" smtClean="0"/>
              <a:t> / </a:t>
            </a:r>
            <a:r>
              <a:rPr lang="cs-CZ" sz="1400" dirty="0" err="1" smtClean="0"/>
              <a:t>possible</a:t>
            </a:r>
            <a:r>
              <a:rPr lang="cs-CZ" sz="1400" dirty="0" smtClean="0"/>
              <a:t> to </a:t>
            </a:r>
            <a:r>
              <a:rPr lang="cs-CZ" sz="1400" dirty="0" err="1" smtClean="0"/>
              <a:t>find</a:t>
            </a:r>
            <a:r>
              <a:rPr lang="cs-CZ" sz="1400" dirty="0" smtClean="0"/>
              <a:t> </a:t>
            </a:r>
            <a:r>
              <a:rPr lang="cs-CZ" sz="1400" dirty="0" err="1" smtClean="0"/>
              <a:t>out</a:t>
            </a:r>
            <a:r>
              <a:rPr lang="cs-CZ" sz="1400" dirty="0" smtClean="0"/>
              <a:t> – </a:t>
            </a:r>
            <a:r>
              <a:rPr lang="cs-CZ" sz="1400" dirty="0" err="1" smtClean="0"/>
              <a:t>e.g</a:t>
            </a:r>
            <a:r>
              <a:rPr lang="cs-CZ" sz="1400" dirty="0" smtClean="0"/>
              <a:t>. </a:t>
            </a:r>
            <a:r>
              <a:rPr lang="cs-CZ" sz="1400" dirty="0" err="1" smtClean="0"/>
              <a:t>coat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arms</a:t>
            </a:r>
            <a:r>
              <a:rPr lang="cs-CZ" sz="1400" dirty="0" smtClean="0"/>
              <a:t> on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coffer</a:t>
            </a:r>
            <a:r>
              <a:rPr lang="cs-CZ" sz="1400" dirty="0" smtClean="0"/>
              <a:t>, on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basis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dating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coins</a:t>
            </a:r>
            <a:r>
              <a:rPr lang="cs-CZ" sz="1400" dirty="0" smtClean="0"/>
              <a:t>, </a:t>
            </a:r>
            <a:r>
              <a:rPr lang="cs-CZ" sz="1400" dirty="0" err="1" smtClean="0"/>
              <a:t>it</a:t>
            </a:r>
            <a:r>
              <a:rPr lang="cs-CZ" sz="1400" dirty="0" smtClean="0"/>
              <a:t> </a:t>
            </a:r>
            <a:r>
              <a:rPr lang="cs-CZ" sz="1400" dirty="0" err="1" smtClean="0"/>
              <a:t>is</a:t>
            </a:r>
            <a:r>
              <a:rPr lang="cs-CZ" sz="1400" dirty="0" smtClean="0"/>
              <a:t> </a:t>
            </a:r>
            <a:r>
              <a:rPr lang="cs-CZ" sz="1400" dirty="0" err="1" smtClean="0"/>
              <a:t>possible</a:t>
            </a:r>
            <a:r>
              <a:rPr lang="cs-CZ" sz="1400" dirty="0" smtClean="0"/>
              <a:t> to </a:t>
            </a:r>
            <a:r>
              <a:rPr lang="cs-CZ" sz="1400" dirty="0" err="1" smtClean="0"/>
              <a:t>determine</a:t>
            </a:r>
            <a:r>
              <a:rPr lang="cs-CZ" sz="1400" dirty="0" smtClean="0"/>
              <a:t> </a:t>
            </a:r>
            <a:r>
              <a:rPr lang="cs-CZ" sz="1400" dirty="0" err="1" smtClean="0"/>
              <a:t>who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last </a:t>
            </a:r>
            <a:r>
              <a:rPr lang="cs-CZ" sz="1400" dirty="0" err="1" smtClean="0"/>
              <a:t>owner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house </a:t>
            </a:r>
            <a:r>
              <a:rPr lang="cs-CZ" sz="1400" dirty="0" err="1" smtClean="0"/>
              <a:t>was</a:t>
            </a:r>
            <a:r>
              <a:rPr lang="cs-CZ" sz="1400" dirty="0" smtClean="0"/>
              <a:t>…/ x </a:t>
            </a:r>
            <a:r>
              <a:rPr lang="cs-CZ" sz="1400" dirty="0" err="1" smtClean="0"/>
              <a:t>irrelevant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-</a:t>
            </a:r>
            <a:r>
              <a:rPr lang="cs-CZ" sz="1400" dirty="0"/>
              <a:t> </a:t>
            </a:r>
            <a:r>
              <a:rPr lang="cs-CZ" sz="1400" dirty="0" err="1" smtClean="0"/>
              <a:t>present-day</a:t>
            </a:r>
            <a:r>
              <a:rPr lang="cs-CZ" sz="1400" dirty="0" smtClean="0"/>
              <a:t> </a:t>
            </a:r>
            <a:r>
              <a:rPr lang="cs-CZ" sz="1400" dirty="0" err="1" smtClean="0"/>
              <a:t>owner</a:t>
            </a:r>
            <a:r>
              <a:rPr lang="cs-CZ" sz="1400" dirty="0" smtClean="0"/>
              <a:t> – </a:t>
            </a:r>
            <a:r>
              <a:rPr lang="cs-CZ" sz="1400" dirty="0" err="1" smtClean="0"/>
              <a:t>We</a:t>
            </a:r>
            <a:r>
              <a:rPr lang="cs-CZ" sz="1400" dirty="0" smtClean="0"/>
              <a:t> </a:t>
            </a:r>
            <a:r>
              <a:rPr lang="cs-CZ" sz="1400" dirty="0" err="1" smtClean="0"/>
              <a:t>can</a:t>
            </a:r>
            <a:r>
              <a:rPr lang="cs-CZ" sz="1400" dirty="0" smtClean="0"/>
              <a:t> </a:t>
            </a:r>
            <a:r>
              <a:rPr lang="cs-CZ" sz="1400" dirty="0" err="1" smtClean="0"/>
              <a:t>know</a:t>
            </a:r>
            <a:r>
              <a:rPr lang="cs-CZ" sz="1400" dirty="0" smtClean="0"/>
              <a:t> </a:t>
            </a:r>
            <a:r>
              <a:rPr lang="cs-CZ" sz="1400" dirty="0" err="1" smtClean="0"/>
              <a:t>who</a:t>
            </a:r>
            <a:r>
              <a:rPr lang="cs-CZ" sz="1400" dirty="0" smtClean="0"/>
              <a:t> had </a:t>
            </a:r>
            <a:r>
              <a:rPr lang="cs-CZ" sz="1400" dirty="0" err="1" smtClean="0"/>
              <a:t>hidden</a:t>
            </a:r>
            <a:r>
              <a:rPr lang="cs-CZ" sz="1400" dirty="0" smtClean="0"/>
              <a:t> a </a:t>
            </a:r>
            <a:r>
              <a:rPr lang="cs-CZ" sz="1400" dirty="0" err="1" smtClean="0"/>
              <a:t>treasure</a:t>
            </a:r>
            <a:r>
              <a:rPr lang="cs-CZ" sz="1400" dirty="0" smtClean="0"/>
              <a:t>, but </a:t>
            </a:r>
            <a:r>
              <a:rPr lang="cs-CZ" sz="1400" dirty="0" err="1" smtClean="0"/>
              <a:t>we</a:t>
            </a:r>
            <a:r>
              <a:rPr lang="cs-CZ" sz="1400" dirty="0" smtClean="0"/>
              <a:t> do not </a:t>
            </a:r>
            <a:r>
              <a:rPr lang="cs-CZ" sz="1400" dirty="0" err="1" smtClean="0"/>
              <a:t>know</a:t>
            </a:r>
            <a:r>
              <a:rPr lang="cs-CZ" sz="1400" dirty="0"/>
              <a:t> </a:t>
            </a:r>
            <a:r>
              <a:rPr lang="cs-CZ" sz="1400" dirty="0" err="1" smtClean="0"/>
              <a:t>who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/>
              <a:t> </a:t>
            </a:r>
            <a:r>
              <a:rPr lang="cs-CZ" sz="1400" dirty="0" err="1" smtClean="0"/>
              <a:t>inheritor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it</a:t>
            </a:r>
            <a:r>
              <a:rPr lang="cs-CZ" sz="1400" dirty="0" smtClean="0"/>
              <a:t> </a:t>
            </a:r>
            <a:r>
              <a:rPr lang="cs-CZ" sz="1400" dirty="0" err="1" smtClean="0"/>
              <a:t>is</a:t>
            </a:r>
            <a:r>
              <a:rPr lang="cs-CZ" sz="1400" dirty="0" smtClean="0"/>
              <a:t>. x </a:t>
            </a:r>
            <a:r>
              <a:rPr lang="cs-CZ" sz="1400" dirty="0" err="1" smtClean="0"/>
              <a:t>if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inheritor</a:t>
            </a:r>
            <a:r>
              <a:rPr lang="cs-CZ" sz="1400" dirty="0" smtClean="0"/>
              <a:t> </a:t>
            </a:r>
            <a:r>
              <a:rPr lang="cs-CZ" sz="1400" dirty="0" err="1" smtClean="0"/>
              <a:t>is</a:t>
            </a:r>
            <a:r>
              <a:rPr lang="cs-CZ" sz="1400" dirty="0" smtClean="0"/>
              <a:t> </a:t>
            </a:r>
            <a:r>
              <a:rPr lang="cs-CZ" sz="1400" dirty="0" err="1" smtClean="0"/>
              <a:t>known</a:t>
            </a:r>
            <a:r>
              <a:rPr lang="cs-CZ" sz="1400" dirty="0" smtClean="0"/>
              <a:t>, </a:t>
            </a:r>
            <a:r>
              <a:rPr lang="cs-CZ" sz="1400" dirty="0" err="1" smtClean="0"/>
              <a:t>then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„</a:t>
            </a:r>
            <a:r>
              <a:rPr lang="cs-CZ" sz="1400" dirty="0" err="1" smtClean="0"/>
              <a:t>treasure</a:t>
            </a:r>
            <a:r>
              <a:rPr lang="cs-CZ" sz="1400" dirty="0" smtClean="0"/>
              <a:t>“ </a:t>
            </a:r>
            <a:r>
              <a:rPr lang="cs-CZ" sz="1400" dirty="0" err="1" smtClean="0"/>
              <a:t>belongs</a:t>
            </a:r>
            <a:r>
              <a:rPr lang="cs-CZ" sz="1400" dirty="0" smtClean="0"/>
              <a:t> to </a:t>
            </a:r>
            <a:r>
              <a:rPr lang="cs-CZ" sz="1400" dirty="0" err="1" smtClean="0"/>
              <a:t>him</a:t>
            </a:r>
            <a:r>
              <a:rPr lang="cs-CZ" sz="1400" dirty="0" smtClean="0"/>
              <a:t> – </a:t>
            </a:r>
            <a:r>
              <a:rPr lang="cs-CZ" sz="1400" dirty="0" err="1"/>
              <a:t>L</a:t>
            </a:r>
            <a:r>
              <a:rPr lang="cs-CZ" sz="1400" dirty="0" err="1" smtClean="0"/>
              <a:t>aw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/>
              <a:t> </a:t>
            </a:r>
            <a:r>
              <a:rPr lang="cs-CZ" sz="1400" dirty="0" err="1"/>
              <a:t>S</a:t>
            </a:r>
            <a:r>
              <a:rPr lang="cs-CZ" sz="1400" dirty="0" err="1" smtClean="0"/>
              <a:t>uccession</a:t>
            </a:r>
            <a:r>
              <a:rPr lang="cs-CZ" sz="1400" dirty="0" smtClean="0"/>
              <a:t> </a:t>
            </a:r>
            <a:r>
              <a:rPr lang="cs-CZ" sz="1400" dirty="0" err="1" smtClean="0"/>
              <a:t>excludes</a:t>
            </a:r>
            <a:r>
              <a:rPr lang="cs-CZ" sz="1400" dirty="0" smtClean="0"/>
              <a:t> a </a:t>
            </a:r>
            <a:r>
              <a:rPr lang="cs-CZ" sz="1400" dirty="0" err="1" smtClean="0"/>
              <a:t>discovery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a </a:t>
            </a:r>
            <a:r>
              <a:rPr lang="cs-CZ" sz="1400" dirty="0" err="1" smtClean="0"/>
              <a:t>treasure</a:t>
            </a:r>
            <a:endParaRPr lang="cs-CZ" sz="1400" dirty="0" smtClean="0"/>
          </a:p>
          <a:p>
            <a:endParaRPr lang="cs-CZ" sz="2000" dirty="0" smtClean="0"/>
          </a:p>
          <a:p>
            <a:r>
              <a:rPr lang="cs-CZ" sz="1800" dirty="0" err="1" smtClean="0"/>
              <a:t>Discovery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a </a:t>
            </a:r>
            <a:r>
              <a:rPr lang="cs-CZ" sz="1800" dirty="0" err="1" smtClean="0"/>
              <a:t>treasure</a:t>
            </a:r>
            <a:endParaRPr lang="cs-CZ" sz="1800" dirty="0" smtClean="0"/>
          </a:p>
          <a:p>
            <a:pPr lvl="1"/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finder</a:t>
            </a:r>
            <a:r>
              <a:rPr lang="cs-CZ" sz="1400" dirty="0" smtClean="0"/>
              <a:t> </a:t>
            </a:r>
            <a:r>
              <a:rPr lang="cs-CZ" sz="1400" dirty="0" err="1" smtClean="0"/>
              <a:t>is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one</a:t>
            </a:r>
            <a:r>
              <a:rPr lang="cs-CZ" sz="1400" dirty="0" smtClean="0"/>
              <a:t>, </a:t>
            </a:r>
            <a:r>
              <a:rPr lang="cs-CZ" sz="1400" dirty="0" err="1" smtClean="0"/>
              <a:t>who</a:t>
            </a:r>
            <a:r>
              <a:rPr lang="cs-CZ" sz="1400" dirty="0" smtClean="0"/>
              <a:t> has </a:t>
            </a:r>
            <a:r>
              <a:rPr lang="cs-CZ" sz="1400" dirty="0" err="1" smtClean="0"/>
              <a:t>seen</a:t>
            </a:r>
            <a:r>
              <a:rPr lang="cs-CZ" sz="1400" dirty="0" smtClean="0"/>
              <a:t> </a:t>
            </a:r>
            <a:r>
              <a:rPr lang="cs-CZ" sz="1400" dirty="0" err="1" smtClean="0"/>
              <a:t>it</a:t>
            </a:r>
            <a:r>
              <a:rPr lang="cs-CZ" sz="1400" dirty="0" smtClean="0"/>
              <a:t> </a:t>
            </a:r>
            <a:r>
              <a:rPr lang="cs-CZ" sz="1400" dirty="0" err="1" smtClean="0"/>
              <a:t>first</a:t>
            </a:r>
            <a:r>
              <a:rPr lang="cs-CZ" sz="1400" dirty="0" smtClean="0"/>
              <a:t> x not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one</a:t>
            </a:r>
            <a:r>
              <a:rPr lang="cs-CZ" sz="1400" dirty="0" smtClean="0"/>
              <a:t>, </a:t>
            </a:r>
            <a:r>
              <a:rPr lang="cs-CZ" sz="1400" dirty="0" err="1" smtClean="0"/>
              <a:t>who</a:t>
            </a:r>
            <a:r>
              <a:rPr lang="cs-CZ" sz="1400" dirty="0" smtClean="0"/>
              <a:t> has </a:t>
            </a:r>
            <a:r>
              <a:rPr lang="cs-CZ" sz="1400" dirty="0" err="1" smtClean="0"/>
              <a:t>touched</a:t>
            </a:r>
            <a:r>
              <a:rPr lang="cs-CZ" sz="1400" dirty="0" smtClean="0"/>
              <a:t> </a:t>
            </a:r>
            <a:r>
              <a:rPr lang="cs-CZ" sz="1400" dirty="0" err="1" smtClean="0"/>
              <a:t>it</a:t>
            </a:r>
            <a:r>
              <a:rPr lang="cs-CZ" sz="1400" dirty="0" smtClean="0"/>
              <a:t> </a:t>
            </a:r>
            <a:r>
              <a:rPr lang="cs-CZ" sz="1400" dirty="0" err="1" smtClean="0"/>
              <a:t>first</a:t>
            </a:r>
            <a:endParaRPr lang="cs-CZ" sz="1400" dirty="0" smtClean="0"/>
          </a:p>
          <a:p>
            <a:pPr lvl="1"/>
            <a:r>
              <a:rPr lang="cs-CZ" sz="1400" dirty="0" err="1" smtClean="0"/>
              <a:t>Stable</a:t>
            </a:r>
            <a:r>
              <a:rPr lang="cs-CZ" sz="1400" dirty="0" smtClean="0"/>
              <a:t> </a:t>
            </a:r>
            <a:r>
              <a:rPr lang="cs-CZ" sz="1400" dirty="0" err="1" smtClean="0"/>
              <a:t>interpretation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glossaries</a:t>
            </a:r>
            <a:endParaRPr lang="cs-CZ" sz="1400" dirty="0" smtClean="0"/>
          </a:p>
          <a:p>
            <a:pPr lvl="1"/>
            <a:endParaRPr lang="cs-CZ" sz="1400" dirty="0" smtClean="0"/>
          </a:p>
          <a:p>
            <a:r>
              <a:rPr lang="cs-CZ" sz="1800" dirty="0" err="1" smtClean="0"/>
              <a:t>Thing</a:t>
            </a:r>
            <a:r>
              <a:rPr lang="cs-CZ" sz="1800" dirty="0" smtClean="0"/>
              <a:t> </a:t>
            </a:r>
            <a:r>
              <a:rPr lang="cs-CZ" sz="1800" dirty="0" err="1" smtClean="0"/>
              <a:t>hidden</a:t>
            </a:r>
            <a:endParaRPr lang="cs-CZ" sz="1800" dirty="0" smtClean="0"/>
          </a:p>
          <a:p>
            <a:pPr lvl="1"/>
            <a:r>
              <a:rPr lang="cs-CZ" sz="1400" dirty="0" smtClean="0"/>
              <a:t>ABGB – a </a:t>
            </a:r>
            <a:r>
              <a:rPr lang="cs-CZ" sz="1400" dirty="0" err="1" smtClean="0"/>
              <a:t>treasure</a:t>
            </a:r>
            <a:r>
              <a:rPr lang="cs-CZ" sz="1400" dirty="0" smtClean="0"/>
              <a:t> </a:t>
            </a:r>
            <a:r>
              <a:rPr lang="cs-CZ" sz="1400" dirty="0" err="1" smtClean="0"/>
              <a:t>is</a:t>
            </a:r>
            <a:r>
              <a:rPr lang="cs-CZ" sz="1400" dirty="0" smtClean="0"/>
              <a:t> a </a:t>
            </a:r>
            <a:r>
              <a:rPr lang="cs-CZ" sz="1400" dirty="0" err="1" smtClean="0"/>
              <a:t>specific</a:t>
            </a:r>
            <a:r>
              <a:rPr lang="cs-CZ" sz="1400" dirty="0" smtClean="0"/>
              <a:t> </a:t>
            </a:r>
            <a:r>
              <a:rPr lang="cs-CZ" sz="1400" dirty="0" err="1" smtClean="0"/>
              <a:t>kind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a </a:t>
            </a:r>
            <a:r>
              <a:rPr lang="cs-CZ" sz="1400" dirty="0" err="1" smtClean="0"/>
              <a:t>hidden</a:t>
            </a:r>
            <a:r>
              <a:rPr lang="cs-CZ" sz="1400" dirty="0" smtClean="0"/>
              <a:t> </a:t>
            </a:r>
            <a:r>
              <a:rPr lang="cs-CZ" sz="1400" dirty="0" err="1" smtClean="0"/>
              <a:t>thing</a:t>
            </a:r>
            <a:endParaRPr lang="cs-CZ" sz="1400" dirty="0" smtClean="0"/>
          </a:p>
          <a:p>
            <a:pPr lvl="1"/>
            <a:r>
              <a:rPr lang="cs-CZ" sz="1400" dirty="0" err="1" smtClean="0"/>
              <a:t>Thing</a:t>
            </a:r>
            <a:r>
              <a:rPr lang="cs-CZ" sz="1400" dirty="0" smtClean="0"/>
              <a:t> </a:t>
            </a:r>
            <a:r>
              <a:rPr lang="cs-CZ" sz="1400" dirty="0" err="1" smtClean="0"/>
              <a:t>hidden</a:t>
            </a:r>
            <a:r>
              <a:rPr lang="cs-CZ" sz="1400" dirty="0" smtClean="0"/>
              <a:t>  –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same</a:t>
            </a:r>
            <a:r>
              <a:rPr lang="cs-CZ" sz="1400" dirty="0" smtClean="0"/>
              <a:t> </a:t>
            </a:r>
            <a:r>
              <a:rPr lang="cs-CZ" sz="1400" dirty="0" err="1" smtClean="0"/>
              <a:t>regime</a:t>
            </a:r>
            <a:r>
              <a:rPr lang="cs-CZ" sz="1400" dirty="0" smtClean="0"/>
              <a:t> as a </a:t>
            </a:r>
            <a:r>
              <a:rPr lang="cs-CZ" sz="1400" dirty="0" err="1" smtClean="0"/>
              <a:t>thing</a:t>
            </a:r>
            <a:r>
              <a:rPr lang="cs-CZ" sz="1400" dirty="0" smtClean="0"/>
              <a:t> </a:t>
            </a:r>
            <a:r>
              <a:rPr lang="cs-CZ" sz="1400" dirty="0" err="1" smtClean="0"/>
              <a:t>discovered</a:t>
            </a:r>
            <a:r>
              <a:rPr lang="cs-CZ" sz="1400" dirty="0" smtClean="0"/>
              <a:t> x </a:t>
            </a:r>
            <a:r>
              <a:rPr lang="cs-CZ" sz="1400" dirty="0" err="1" smtClean="0"/>
              <a:t>othere</a:t>
            </a:r>
            <a:r>
              <a:rPr lang="cs-CZ" sz="1400" dirty="0" smtClean="0"/>
              <a:t> </a:t>
            </a:r>
            <a:r>
              <a:rPr lang="cs-CZ" sz="1400" dirty="0" err="1" smtClean="0"/>
              <a:t>regime</a:t>
            </a:r>
            <a:r>
              <a:rPr lang="cs-CZ" sz="1400" dirty="0" smtClean="0"/>
              <a:t> as a </a:t>
            </a:r>
            <a:r>
              <a:rPr lang="cs-CZ" sz="1400" dirty="0" err="1" smtClean="0"/>
              <a:t>treasure</a:t>
            </a:r>
            <a:endParaRPr lang="cs-CZ" sz="1400" dirty="0" smtClean="0"/>
          </a:p>
          <a:p>
            <a:pPr lvl="1"/>
            <a:r>
              <a:rPr lang="cs-CZ" sz="1400" dirty="0" err="1" smtClean="0"/>
              <a:t>Difference</a:t>
            </a:r>
            <a:r>
              <a:rPr lang="cs-CZ" sz="1400" dirty="0" smtClean="0"/>
              <a:t> </a:t>
            </a:r>
            <a:r>
              <a:rPr lang="cs-CZ" sz="1400" dirty="0" err="1" smtClean="0"/>
              <a:t>between</a:t>
            </a:r>
            <a:r>
              <a:rPr lang="cs-CZ" sz="1400" dirty="0" smtClean="0"/>
              <a:t> a </a:t>
            </a:r>
            <a:r>
              <a:rPr lang="cs-CZ" sz="1400" dirty="0" err="1" smtClean="0"/>
              <a:t>treasure</a:t>
            </a:r>
            <a:r>
              <a:rPr lang="cs-CZ" sz="1400" dirty="0" smtClean="0"/>
              <a:t> – </a:t>
            </a:r>
            <a:r>
              <a:rPr lang="cs-CZ" sz="1400" dirty="0" err="1" smtClean="0"/>
              <a:t>valuable</a:t>
            </a:r>
            <a:r>
              <a:rPr lang="cs-CZ" sz="1400" dirty="0" smtClean="0"/>
              <a:t> </a:t>
            </a:r>
            <a:r>
              <a:rPr lang="cs-CZ" sz="1400" dirty="0" err="1" smtClean="0"/>
              <a:t>thing</a:t>
            </a:r>
            <a:r>
              <a:rPr lang="cs-CZ" sz="1400" dirty="0" smtClean="0"/>
              <a:t> x </a:t>
            </a:r>
            <a:r>
              <a:rPr lang="cs-CZ" sz="1400" dirty="0" err="1" smtClean="0"/>
              <a:t>only</a:t>
            </a:r>
            <a:r>
              <a:rPr lang="cs-CZ" sz="1400" dirty="0" smtClean="0"/>
              <a:t> </a:t>
            </a:r>
            <a:r>
              <a:rPr lang="cs-CZ" sz="1400" dirty="0" err="1" smtClean="0"/>
              <a:t>discovered</a:t>
            </a:r>
            <a:r>
              <a:rPr lang="cs-CZ" sz="1400" dirty="0" smtClean="0"/>
              <a:t> on </a:t>
            </a:r>
            <a:r>
              <a:rPr lang="cs-CZ" sz="1400" dirty="0" err="1" smtClean="0"/>
              <a:t>land</a:t>
            </a:r>
            <a:r>
              <a:rPr lang="cs-CZ" sz="1400" dirty="0" smtClean="0"/>
              <a:t> (a </a:t>
            </a:r>
            <a:r>
              <a:rPr lang="cs-CZ" sz="1400" dirty="0" err="1" smtClean="0"/>
              <a:t>valuable</a:t>
            </a:r>
            <a:r>
              <a:rPr lang="cs-CZ" sz="1400" dirty="0" smtClean="0"/>
              <a:t> </a:t>
            </a:r>
            <a:r>
              <a:rPr lang="cs-CZ" sz="1400" dirty="0" err="1" smtClean="0"/>
              <a:t>thing</a:t>
            </a:r>
            <a:r>
              <a:rPr lang="cs-CZ" sz="1400" dirty="0" smtClean="0"/>
              <a:t> in a </a:t>
            </a:r>
            <a:r>
              <a:rPr lang="cs-CZ" sz="1400" dirty="0" err="1" smtClean="0"/>
              <a:t>secret</a:t>
            </a:r>
            <a:r>
              <a:rPr lang="cs-CZ" sz="1400" dirty="0" smtClean="0"/>
              <a:t> </a:t>
            </a:r>
            <a:r>
              <a:rPr lang="cs-CZ" sz="1400" dirty="0" err="1" smtClean="0"/>
              <a:t>drawer</a:t>
            </a:r>
            <a:r>
              <a:rPr lang="cs-CZ" sz="1400" dirty="0" smtClean="0"/>
              <a:t> </a:t>
            </a:r>
            <a:r>
              <a:rPr lang="cs-CZ" sz="1400" dirty="0" err="1" smtClean="0"/>
              <a:t>is</a:t>
            </a:r>
            <a:r>
              <a:rPr lang="cs-CZ" sz="1400" dirty="0" smtClean="0"/>
              <a:t> a </a:t>
            </a:r>
            <a:r>
              <a:rPr lang="cs-CZ" sz="1400" dirty="0" err="1" smtClean="0"/>
              <a:t>thing</a:t>
            </a:r>
            <a:r>
              <a:rPr lang="cs-CZ" sz="1400" dirty="0" smtClean="0"/>
              <a:t> </a:t>
            </a:r>
            <a:r>
              <a:rPr lang="cs-CZ" sz="1400" dirty="0" err="1" smtClean="0"/>
              <a:t>hidden</a:t>
            </a:r>
            <a:r>
              <a:rPr lang="cs-CZ" sz="1400" dirty="0" smtClean="0"/>
              <a:t>) –</a:t>
            </a:r>
            <a:r>
              <a:rPr lang="cs-CZ" sz="1400" dirty="0"/>
              <a:t> </a:t>
            </a:r>
            <a:r>
              <a:rPr lang="cs-CZ" sz="1400" dirty="0" err="1" smtClean="0"/>
              <a:t>continues</a:t>
            </a:r>
            <a:r>
              <a:rPr lang="cs-CZ" sz="1400" dirty="0" smtClean="0"/>
              <a:t> in § 399: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owner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a </a:t>
            </a:r>
            <a:r>
              <a:rPr lang="cs-CZ" sz="1400" dirty="0" err="1" smtClean="0"/>
              <a:t>treasure</a:t>
            </a:r>
            <a:r>
              <a:rPr lang="cs-CZ" sz="1400" dirty="0" smtClean="0"/>
              <a:t> </a:t>
            </a:r>
            <a:r>
              <a:rPr lang="cs-CZ" sz="1400" dirty="0" err="1" smtClean="0"/>
              <a:t>is</a:t>
            </a:r>
            <a:r>
              <a:rPr lang="cs-CZ" sz="1400" dirty="0" smtClean="0"/>
              <a:t> </a:t>
            </a:r>
            <a:r>
              <a:rPr lang="cs-CZ" sz="1400" dirty="0" err="1" smtClean="0"/>
              <a:t>from</a:t>
            </a:r>
            <a:r>
              <a:rPr lang="cs-CZ" sz="1400" dirty="0" smtClean="0"/>
              <a:t> </a:t>
            </a:r>
            <a:r>
              <a:rPr lang="cs-CZ" sz="1400" dirty="0" err="1" smtClean="0"/>
              <a:t>one</a:t>
            </a:r>
            <a:r>
              <a:rPr lang="cs-CZ" sz="1400" dirty="0" smtClean="0"/>
              <a:t> </a:t>
            </a:r>
            <a:r>
              <a:rPr lang="cs-CZ" sz="1400" dirty="0" err="1" smtClean="0"/>
              <a:t>half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finder</a:t>
            </a:r>
            <a:r>
              <a:rPr lang="cs-CZ" sz="1400" dirty="0" smtClean="0"/>
              <a:t> and </a:t>
            </a:r>
            <a:r>
              <a:rPr lang="cs-CZ" sz="1400" dirty="0" err="1" smtClean="0"/>
              <a:t>from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other</a:t>
            </a:r>
            <a:r>
              <a:rPr lang="cs-CZ" sz="1400" dirty="0" smtClean="0"/>
              <a:t> </a:t>
            </a:r>
            <a:r>
              <a:rPr lang="cs-CZ" sz="1400" dirty="0" err="1" smtClean="0"/>
              <a:t>half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owner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estate</a:t>
            </a:r>
            <a:endParaRPr lang="cs-CZ" sz="1400" dirty="0"/>
          </a:p>
          <a:p>
            <a:pPr lvl="1"/>
            <a:endParaRPr lang="cs-CZ" sz="1800" dirty="0"/>
          </a:p>
          <a:p>
            <a:pPr marL="457200" lvl="1" indent="0">
              <a:buNone/>
            </a:pPr>
            <a:endParaRPr lang="cs-CZ" sz="1800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1380E-CE38-45BF-AFD2-FB9816607317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885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771800" y="2924944"/>
            <a:ext cx="5899348" cy="2952304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/>
              <a:t>V</a:t>
            </a:r>
            <a:r>
              <a:rPr lang="cs-CZ" dirty="0" err="1" smtClean="0"/>
              <a:t>aluable</a:t>
            </a:r>
            <a:r>
              <a:rPr lang="cs-CZ" dirty="0" smtClean="0"/>
              <a:t> – a </a:t>
            </a:r>
            <a:r>
              <a:rPr lang="cs-CZ" dirty="0" err="1" smtClean="0"/>
              <a:t>thing</a:t>
            </a:r>
            <a:r>
              <a:rPr lang="cs-CZ" dirty="0" smtClean="0"/>
              <a:t> </a:t>
            </a:r>
            <a:r>
              <a:rPr lang="cs-CZ" dirty="0" err="1" smtClean="0"/>
              <a:t>valuable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Zápatí prezentace</a:t>
            </a:r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C760637-A908-438C-A6BC-9D28BFF40086}" type="slidenum">
              <a:rPr kumimoji="0" lang="cs-CZ" altLang="cs-CZ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847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547</TotalTime>
  <Words>1412</Words>
  <Application>Microsoft Office PowerPoint</Application>
  <PresentationFormat>Předvádění na obrazovce (4:3)</PresentationFormat>
  <Paragraphs>193</Paragraphs>
  <Slides>20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sablona cesky</vt:lpstr>
      <vt:lpstr>BÉŽOVÁ TITL</vt:lpstr>
      <vt:lpstr>TREASURE TROVE    JUDr. P. Salák jr. Ph.D.</vt:lpstr>
      <vt:lpstr>Table of contents</vt:lpstr>
      <vt:lpstr> Treasure - definition</vt:lpstr>
      <vt:lpstr>PRESENT-DAY LAW</vt:lpstr>
      <vt:lpstr>ROMAN LAW</vt:lpstr>
      <vt:lpstr> Thing discovered x treasure</vt:lpstr>
      <vt:lpstr>Thing discovered</vt:lpstr>
      <vt:lpstr>Discovery of a treasure + thing hidden</vt:lpstr>
      <vt:lpstr> Valuable – a thing valuable</vt:lpstr>
      <vt:lpstr>Is an obligatory requirement?</vt:lpstr>
      <vt:lpstr>„Thing valuable“</vt:lpstr>
      <vt:lpstr>What is valuable?</vt:lpstr>
      <vt:lpstr>Kostbarkeit x Wertgegenstand</vt:lpstr>
      <vt:lpstr> Owner of a treasure</vt:lpstr>
      <vt:lpstr>Roman law</vt:lpstr>
      <vt:lpstr>Owner of a treasure in ABGB</vt:lpstr>
      <vt:lpstr>Ownership of a treasure on a territory of CR</vt:lpstr>
      <vt:lpstr>Finder´s fee</vt:lpstr>
      <vt:lpstr>Not allowed finding</vt:lpstr>
      <vt:lpstr>Thank You for Your attention  P. Salák jr.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 TESTAMENTU</dc:title>
  <dc:creator>10908</dc:creator>
  <cp:lastModifiedBy>Pavel Salák</cp:lastModifiedBy>
  <cp:revision>75</cp:revision>
  <dcterms:created xsi:type="dcterms:W3CDTF">2016-03-07T11:47:48Z</dcterms:created>
  <dcterms:modified xsi:type="dcterms:W3CDTF">2018-03-28T12:53:13Z</dcterms:modified>
</cp:coreProperties>
</file>