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wav" ContentType="audio/wav"/>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80"/>
  </p:notesMasterIdLst>
  <p:sldIdLst>
    <p:sldId id="256" r:id="rId2"/>
    <p:sldId id="297" r:id="rId3"/>
    <p:sldId id="277" r:id="rId4"/>
    <p:sldId id="278" r:id="rId5"/>
    <p:sldId id="279" r:id="rId6"/>
    <p:sldId id="261" r:id="rId7"/>
    <p:sldId id="280" r:id="rId8"/>
    <p:sldId id="281" r:id="rId9"/>
    <p:sldId id="282" r:id="rId10"/>
    <p:sldId id="283" r:id="rId11"/>
    <p:sldId id="284" r:id="rId12"/>
    <p:sldId id="285" r:id="rId13"/>
    <p:sldId id="286" r:id="rId14"/>
    <p:sldId id="287" r:id="rId15"/>
    <p:sldId id="288" r:id="rId16"/>
    <p:sldId id="289" r:id="rId17"/>
    <p:sldId id="290" r:id="rId18"/>
    <p:sldId id="291" r:id="rId19"/>
    <p:sldId id="292" r:id="rId20"/>
    <p:sldId id="293" r:id="rId21"/>
    <p:sldId id="294" r:id="rId22"/>
    <p:sldId id="300" r:id="rId23"/>
    <p:sldId id="301" r:id="rId24"/>
    <p:sldId id="303" r:id="rId25"/>
    <p:sldId id="302" r:id="rId26"/>
    <p:sldId id="298" r:id="rId27"/>
    <p:sldId id="299" r:id="rId28"/>
    <p:sldId id="304" r:id="rId29"/>
    <p:sldId id="305" r:id="rId30"/>
    <p:sldId id="312" r:id="rId31"/>
    <p:sldId id="313" r:id="rId32"/>
    <p:sldId id="315" r:id="rId33"/>
    <p:sldId id="317" r:id="rId34"/>
    <p:sldId id="318" r:id="rId35"/>
    <p:sldId id="319" r:id="rId36"/>
    <p:sldId id="316" r:id="rId37"/>
    <p:sldId id="310" r:id="rId38"/>
    <p:sldId id="311" r:id="rId39"/>
    <p:sldId id="321" r:id="rId40"/>
    <p:sldId id="257" r:id="rId41"/>
    <p:sldId id="258" r:id="rId42"/>
    <p:sldId id="259" r:id="rId43"/>
    <p:sldId id="260" r:id="rId44"/>
    <p:sldId id="320" r:id="rId45"/>
    <p:sldId id="263" r:id="rId46"/>
    <p:sldId id="264" r:id="rId47"/>
    <p:sldId id="265" r:id="rId48"/>
    <p:sldId id="262" r:id="rId49"/>
    <p:sldId id="267" r:id="rId50"/>
    <p:sldId id="268" r:id="rId51"/>
    <p:sldId id="270" r:id="rId52"/>
    <p:sldId id="322" r:id="rId53"/>
    <p:sldId id="306" r:id="rId54"/>
    <p:sldId id="273" r:id="rId55"/>
    <p:sldId id="329" r:id="rId56"/>
    <p:sldId id="327" r:id="rId57"/>
    <p:sldId id="334" r:id="rId58"/>
    <p:sldId id="269" r:id="rId59"/>
    <p:sldId id="335" r:id="rId60"/>
    <p:sldId id="271" r:id="rId61"/>
    <p:sldId id="272" r:id="rId62"/>
    <p:sldId id="336" r:id="rId63"/>
    <p:sldId id="274" r:id="rId64"/>
    <p:sldId id="275" r:id="rId65"/>
    <p:sldId id="337" r:id="rId66"/>
    <p:sldId id="276" r:id="rId67"/>
    <p:sldId id="328" r:id="rId68"/>
    <p:sldId id="338" r:id="rId69"/>
    <p:sldId id="339" r:id="rId70"/>
    <p:sldId id="330" r:id="rId71"/>
    <p:sldId id="331" r:id="rId72"/>
    <p:sldId id="333" r:id="rId73"/>
    <p:sldId id="309" r:id="rId74"/>
    <p:sldId id="323" r:id="rId75"/>
    <p:sldId id="326" r:id="rId76"/>
    <p:sldId id="324" r:id="rId77"/>
    <p:sldId id="325" r:id="rId78"/>
    <p:sldId id="308" r:id="rId7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0" d="100"/>
          <a:sy n="90" d="100"/>
        </p:scale>
        <p:origin x="57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F57882-F8E9-4BAB-BE2B-BE5F99BA0F66}" type="datetimeFigureOut">
              <a:rPr lang="cs-CZ" smtClean="0"/>
              <a:t>28.09.2020</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C1618B-36FD-42B1-A8C1-AAD21BD08FB5}" type="slidenum">
              <a:rPr lang="cs-CZ" smtClean="0"/>
              <a:t>‹#›</a:t>
            </a:fld>
            <a:endParaRPr lang="cs-CZ"/>
          </a:p>
        </p:txBody>
      </p:sp>
    </p:spTree>
    <p:extLst>
      <p:ext uri="{BB962C8B-B14F-4D97-AF65-F5344CB8AC3E}">
        <p14:creationId xmlns:p14="http://schemas.microsoft.com/office/powerpoint/2010/main" val="4533791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a:p>
        </p:txBody>
      </p:sp>
      <p:sp>
        <p:nvSpPr>
          <p:cNvPr id="31748"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w Cen MT" panose="020B0602020104020603" pitchFamily="34" charset="-18"/>
              </a:defRPr>
            </a:lvl1pPr>
            <a:lvl2pPr marL="742950" indent="-285750">
              <a:defRPr>
                <a:solidFill>
                  <a:schemeClr val="tx1"/>
                </a:solidFill>
                <a:latin typeface="Tw Cen MT" panose="020B0602020104020603" pitchFamily="34" charset="-18"/>
              </a:defRPr>
            </a:lvl2pPr>
            <a:lvl3pPr marL="1143000" indent="-228600">
              <a:defRPr>
                <a:solidFill>
                  <a:schemeClr val="tx1"/>
                </a:solidFill>
                <a:latin typeface="Tw Cen MT" panose="020B0602020104020603" pitchFamily="34" charset="-18"/>
              </a:defRPr>
            </a:lvl3pPr>
            <a:lvl4pPr marL="1600200" indent="-228600">
              <a:defRPr>
                <a:solidFill>
                  <a:schemeClr val="tx1"/>
                </a:solidFill>
                <a:latin typeface="Tw Cen MT" panose="020B0602020104020603" pitchFamily="34" charset="-18"/>
              </a:defRPr>
            </a:lvl4pPr>
            <a:lvl5pPr marL="2057400" indent="-228600">
              <a:defRPr>
                <a:solidFill>
                  <a:schemeClr val="tx1"/>
                </a:solidFill>
                <a:latin typeface="Tw Cen MT" panose="020B0602020104020603" pitchFamily="34" charset="-18"/>
              </a:defRPr>
            </a:lvl5pPr>
            <a:lvl6pPr marL="2514600" indent="-228600" defTabSz="457200" eaLnBrk="0" fontAlgn="base" hangingPunct="0">
              <a:spcBef>
                <a:spcPct val="0"/>
              </a:spcBef>
              <a:spcAft>
                <a:spcPct val="0"/>
              </a:spcAft>
              <a:defRPr>
                <a:solidFill>
                  <a:schemeClr val="tx1"/>
                </a:solidFill>
                <a:latin typeface="Tw Cen MT" panose="020B0602020104020603" pitchFamily="34" charset="-18"/>
              </a:defRPr>
            </a:lvl6pPr>
            <a:lvl7pPr marL="2971800" indent="-228600" defTabSz="457200" eaLnBrk="0" fontAlgn="base" hangingPunct="0">
              <a:spcBef>
                <a:spcPct val="0"/>
              </a:spcBef>
              <a:spcAft>
                <a:spcPct val="0"/>
              </a:spcAft>
              <a:defRPr>
                <a:solidFill>
                  <a:schemeClr val="tx1"/>
                </a:solidFill>
                <a:latin typeface="Tw Cen MT" panose="020B0602020104020603" pitchFamily="34" charset="-18"/>
              </a:defRPr>
            </a:lvl7pPr>
            <a:lvl8pPr marL="3429000" indent="-228600" defTabSz="457200" eaLnBrk="0" fontAlgn="base" hangingPunct="0">
              <a:spcBef>
                <a:spcPct val="0"/>
              </a:spcBef>
              <a:spcAft>
                <a:spcPct val="0"/>
              </a:spcAft>
              <a:defRPr>
                <a:solidFill>
                  <a:schemeClr val="tx1"/>
                </a:solidFill>
                <a:latin typeface="Tw Cen MT" panose="020B0602020104020603" pitchFamily="34" charset="-18"/>
              </a:defRPr>
            </a:lvl8pPr>
            <a:lvl9pPr marL="3886200" indent="-228600" defTabSz="457200" eaLnBrk="0" fontAlgn="base" hangingPunct="0">
              <a:spcBef>
                <a:spcPct val="0"/>
              </a:spcBef>
              <a:spcAft>
                <a:spcPct val="0"/>
              </a:spcAft>
              <a:defRPr>
                <a:solidFill>
                  <a:schemeClr val="tx1"/>
                </a:solidFill>
                <a:latin typeface="Tw Cen MT" panose="020B0602020104020603" pitchFamily="34" charset="-18"/>
              </a:defRPr>
            </a:lvl9pPr>
          </a:lstStyle>
          <a:p>
            <a:fld id="{4CD044DA-67DE-4EC9-8248-919B9565BE04}" type="slidenum">
              <a:rPr lang="cs-CZ" altLang="cs-CZ" smtClean="0"/>
              <a:pPr/>
              <a:t>3</a:t>
            </a:fld>
            <a:endParaRPr lang="cs-CZ" altLang="cs-CZ"/>
          </a:p>
        </p:txBody>
      </p:sp>
    </p:spTree>
    <p:extLst>
      <p:ext uri="{BB962C8B-B14F-4D97-AF65-F5344CB8AC3E}">
        <p14:creationId xmlns:p14="http://schemas.microsoft.com/office/powerpoint/2010/main" val="31394553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sz="900"/>
          </a:p>
        </p:txBody>
      </p:sp>
      <p:sp>
        <p:nvSpPr>
          <p:cNvPr id="52228"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w Cen MT" panose="020B0602020104020603" pitchFamily="34" charset="-18"/>
              </a:defRPr>
            </a:lvl1pPr>
            <a:lvl2pPr marL="742950" indent="-285750">
              <a:defRPr>
                <a:solidFill>
                  <a:schemeClr val="tx1"/>
                </a:solidFill>
                <a:latin typeface="Tw Cen MT" panose="020B0602020104020603" pitchFamily="34" charset="-18"/>
              </a:defRPr>
            </a:lvl2pPr>
            <a:lvl3pPr marL="1143000" indent="-228600">
              <a:defRPr>
                <a:solidFill>
                  <a:schemeClr val="tx1"/>
                </a:solidFill>
                <a:latin typeface="Tw Cen MT" panose="020B0602020104020603" pitchFamily="34" charset="-18"/>
              </a:defRPr>
            </a:lvl3pPr>
            <a:lvl4pPr marL="1600200" indent="-228600">
              <a:defRPr>
                <a:solidFill>
                  <a:schemeClr val="tx1"/>
                </a:solidFill>
                <a:latin typeface="Tw Cen MT" panose="020B0602020104020603" pitchFamily="34" charset="-18"/>
              </a:defRPr>
            </a:lvl4pPr>
            <a:lvl5pPr marL="2057400" indent="-228600">
              <a:defRPr>
                <a:solidFill>
                  <a:schemeClr val="tx1"/>
                </a:solidFill>
                <a:latin typeface="Tw Cen MT" panose="020B0602020104020603" pitchFamily="34" charset="-18"/>
              </a:defRPr>
            </a:lvl5pPr>
            <a:lvl6pPr marL="2514600" indent="-228600" defTabSz="457200" eaLnBrk="0" fontAlgn="base" hangingPunct="0">
              <a:spcBef>
                <a:spcPct val="0"/>
              </a:spcBef>
              <a:spcAft>
                <a:spcPct val="0"/>
              </a:spcAft>
              <a:defRPr>
                <a:solidFill>
                  <a:schemeClr val="tx1"/>
                </a:solidFill>
                <a:latin typeface="Tw Cen MT" panose="020B0602020104020603" pitchFamily="34" charset="-18"/>
              </a:defRPr>
            </a:lvl6pPr>
            <a:lvl7pPr marL="2971800" indent="-228600" defTabSz="457200" eaLnBrk="0" fontAlgn="base" hangingPunct="0">
              <a:spcBef>
                <a:spcPct val="0"/>
              </a:spcBef>
              <a:spcAft>
                <a:spcPct val="0"/>
              </a:spcAft>
              <a:defRPr>
                <a:solidFill>
                  <a:schemeClr val="tx1"/>
                </a:solidFill>
                <a:latin typeface="Tw Cen MT" panose="020B0602020104020603" pitchFamily="34" charset="-18"/>
              </a:defRPr>
            </a:lvl7pPr>
            <a:lvl8pPr marL="3429000" indent="-228600" defTabSz="457200" eaLnBrk="0" fontAlgn="base" hangingPunct="0">
              <a:spcBef>
                <a:spcPct val="0"/>
              </a:spcBef>
              <a:spcAft>
                <a:spcPct val="0"/>
              </a:spcAft>
              <a:defRPr>
                <a:solidFill>
                  <a:schemeClr val="tx1"/>
                </a:solidFill>
                <a:latin typeface="Tw Cen MT" panose="020B0602020104020603" pitchFamily="34" charset="-18"/>
              </a:defRPr>
            </a:lvl8pPr>
            <a:lvl9pPr marL="3886200" indent="-228600" defTabSz="457200" eaLnBrk="0" fontAlgn="base" hangingPunct="0">
              <a:spcBef>
                <a:spcPct val="0"/>
              </a:spcBef>
              <a:spcAft>
                <a:spcPct val="0"/>
              </a:spcAft>
              <a:defRPr>
                <a:solidFill>
                  <a:schemeClr val="tx1"/>
                </a:solidFill>
                <a:latin typeface="Tw Cen MT" panose="020B0602020104020603" pitchFamily="34" charset="-18"/>
              </a:defRPr>
            </a:lvl9pPr>
          </a:lstStyle>
          <a:p>
            <a:fld id="{2FBBA7ED-8C53-455F-BDD7-4646E524C4FA}" type="slidenum">
              <a:rPr lang="cs-CZ" altLang="cs-CZ" smtClean="0"/>
              <a:pPr/>
              <a:t>12</a:t>
            </a:fld>
            <a:endParaRPr lang="cs-CZ" altLang="cs-CZ"/>
          </a:p>
        </p:txBody>
      </p:sp>
    </p:spTree>
    <p:extLst>
      <p:ext uri="{BB962C8B-B14F-4D97-AF65-F5344CB8AC3E}">
        <p14:creationId xmlns:p14="http://schemas.microsoft.com/office/powerpoint/2010/main" val="15565143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a:p>
        </p:txBody>
      </p:sp>
      <p:sp>
        <p:nvSpPr>
          <p:cNvPr id="54276"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w Cen MT" panose="020B0602020104020603" pitchFamily="34" charset="-18"/>
              </a:defRPr>
            </a:lvl1pPr>
            <a:lvl2pPr marL="742950" indent="-285750">
              <a:defRPr>
                <a:solidFill>
                  <a:schemeClr val="tx1"/>
                </a:solidFill>
                <a:latin typeface="Tw Cen MT" panose="020B0602020104020603" pitchFamily="34" charset="-18"/>
              </a:defRPr>
            </a:lvl2pPr>
            <a:lvl3pPr marL="1143000" indent="-228600">
              <a:defRPr>
                <a:solidFill>
                  <a:schemeClr val="tx1"/>
                </a:solidFill>
                <a:latin typeface="Tw Cen MT" panose="020B0602020104020603" pitchFamily="34" charset="-18"/>
              </a:defRPr>
            </a:lvl3pPr>
            <a:lvl4pPr marL="1600200" indent="-228600">
              <a:defRPr>
                <a:solidFill>
                  <a:schemeClr val="tx1"/>
                </a:solidFill>
                <a:latin typeface="Tw Cen MT" panose="020B0602020104020603" pitchFamily="34" charset="-18"/>
              </a:defRPr>
            </a:lvl4pPr>
            <a:lvl5pPr marL="2057400" indent="-228600">
              <a:defRPr>
                <a:solidFill>
                  <a:schemeClr val="tx1"/>
                </a:solidFill>
                <a:latin typeface="Tw Cen MT" panose="020B0602020104020603" pitchFamily="34" charset="-18"/>
              </a:defRPr>
            </a:lvl5pPr>
            <a:lvl6pPr marL="2514600" indent="-228600" defTabSz="457200" eaLnBrk="0" fontAlgn="base" hangingPunct="0">
              <a:spcBef>
                <a:spcPct val="0"/>
              </a:spcBef>
              <a:spcAft>
                <a:spcPct val="0"/>
              </a:spcAft>
              <a:defRPr>
                <a:solidFill>
                  <a:schemeClr val="tx1"/>
                </a:solidFill>
                <a:latin typeface="Tw Cen MT" panose="020B0602020104020603" pitchFamily="34" charset="-18"/>
              </a:defRPr>
            </a:lvl6pPr>
            <a:lvl7pPr marL="2971800" indent="-228600" defTabSz="457200" eaLnBrk="0" fontAlgn="base" hangingPunct="0">
              <a:spcBef>
                <a:spcPct val="0"/>
              </a:spcBef>
              <a:spcAft>
                <a:spcPct val="0"/>
              </a:spcAft>
              <a:defRPr>
                <a:solidFill>
                  <a:schemeClr val="tx1"/>
                </a:solidFill>
                <a:latin typeface="Tw Cen MT" panose="020B0602020104020603" pitchFamily="34" charset="-18"/>
              </a:defRPr>
            </a:lvl7pPr>
            <a:lvl8pPr marL="3429000" indent="-228600" defTabSz="457200" eaLnBrk="0" fontAlgn="base" hangingPunct="0">
              <a:spcBef>
                <a:spcPct val="0"/>
              </a:spcBef>
              <a:spcAft>
                <a:spcPct val="0"/>
              </a:spcAft>
              <a:defRPr>
                <a:solidFill>
                  <a:schemeClr val="tx1"/>
                </a:solidFill>
                <a:latin typeface="Tw Cen MT" panose="020B0602020104020603" pitchFamily="34" charset="-18"/>
              </a:defRPr>
            </a:lvl8pPr>
            <a:lvl9pPr marL="3886200" indent="-228600" defTabSz="457200" eaLnBrk="0" fontAlgn="base" hangingPunct="0">
              <a:spcBef>
                <a:spcPct val="0"/>
              </a:spcBef>
              <a:spcAft>
                <a:spcPct val="0"/>
              </a:spcAft>
              <a:defRPr>
                <a:solidFill>
                  <a:schemeClr val="tx1"/>
                </a:solidFill>
                <a:latin typeface="Tw Cen MT" panose="020B0602020104020603" pitchFamily="34" charset="-18"/>
              </a:defRPr>
            </a:lvl9pPr>
          </a:lstStyle>
          <a:p>
            <a:fld id="{1AE91967-5DA1-4A8A-87AA-38C1AACA3EAF}" type="slidenum">
              <a:rPr lang="cs-CZ" altLang="cs-CZ" smtClean="0"/>
              <a:pPr/>
              <a:t>13</a:t>
            </a:fld>
            <a:endParaRPr lang="cs-CZ" altLang="cs-CZ"/>
          </a:p>
        </p:txBody>
      </p:sp>
    </p:spTree>
    <p:extLst>
      <p:ext uri="{BB962C8B-B14F-4D97-AF65-F5344CB8AC3E}">
        <p14:creationId xmlns:p14="http://schemas.microsoft.com/office/powerpoint/2010/main" val="12612299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a:p>
        </p:txBody>
      </p:sp>
      <p:sp>
        <p:nvSpPr>
          <p:cNvPr id="56324"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w Cen MT" panose="020B0602020104020603" pitchFamily="34" charset="-18"/>
              </a:defRPr>
            </a:lvl1pPr>
            <a:lvl2pPr marL="742950" indent="-285750">
              <a:defRPr>
                <a:solidFill>
                  <a:schemeClr val="tx1"/>
                </a:solidFill>
                <a:latin typeface="Tw Cen MT" panose="020B0602020104020603" pitchFamily="34" charset="-18"/>
              </a:defRPr>
            </a:lvl2pPr>
            <a:lvl3pPr marL="1143000" indent="-228600">
              <a:defRPr>
                <a:solidFill>
                  <a:schemeClr val="tx1"/>
                </a:solidFill>
                <a:latin typeface="Tw Cen MT" panose="020B0602020104020603" pitchFamily="34" charset="-18"/>
              </a:defRPr>
            </a:lvl3pPr>
            <a:lvl4pPr marL="1600200" indent="-228600">
              <a:defRPr>
                <a:solidFill>
                  <a:schemeClr val="tx1"/>
                </a:solidFill>
                <a:latin typeface="Tw Cen MT" panose="020B0602020104020603" pitchFamily="34" charset="-18"/>
              </a:defRPr>
            </a:lvl4pPr>
            <a:lvl5pPr marL="2057400" indent="-228600">
              <a:defRPr>
                <a:solidFill>
                  <a:schemeClr val="tx1"/>
                </a:solidFill>
                <a:latin typeface="Tw Cen MT" panose="020B0602020104020603" pitchFamily="34" charset="-18"/>
              </a:defRPr>
            </a:lvl5pPr>
            <a:lvl6pPr marL="2514600" indent="-228600" defTabSz="457200" eaLnBrk="0" fontAlgn="base" hangingPunct="0">
              <a:spcBef>
                <a:spcPct val="0"/>
              </a:spcBef>
              <a:spcAft>
                <a:spcPct val="0"/>
              </a:spcAft>
              <a:defRPr>
                <a:solidFill>
                  <a:schemeClr val="tx1"/>
                </a:solidFill>
                <a:latin typeface="Tw Cen MT" panose="020B0602020104020603" pitchFamily="34" charset="-18"/>
              </a:defRPr>
            </a:lvl6pPr>
            <a:lvl7pPr marL="2971800" indent="-228600" defTabSz="457200" eaLnBrk="0" fontAlgn="base" hangingPunct="0">
              <a:spcBef>
                <a:spcPct val="0"/>
              </a:spcBef>
              <a:spcAft>
                <a:spcPct val="0"/>
              </a:spcAft>
              <a:defRPr>
                <a:solidFill>
                  <a:schemeClr val="tx1"/>
                </a:solidFill>
                <a:latin typeface="Tw Cen MT" panose="020B0602020104020603" pitchFamily="34" charset="-18"/>
              </a:defRPr>
            </a:lvl7pPr>
            <a:lvl8pPr marL="3429000" indent="-228600" defTabSz="457200" eaLnBrk="0" fontAlgn="base" hangingPunct="0">
              <a:spcBef>
                <a:spcPct val="0"/>
              </a:spcBef>
              <a:spcAft>
                <a:spcPct val="0"/>
              </a:spcAft>
              <a:defRPr>
                <a:solidFill>
                  <a:schemeClr val="tx1"/>
                </a:solidFill>
                <a:latin typeface="Tw Cen MT" panose="020B0602020104020603" pitchFamily="34" charset="-18"/>
              </a:defRPr>
            </a:lvl8pPr>
            <a:lvl9pPr marL="3886200" indent="-228600" defTabSz="457200" eaLnBrk="0" fontAlgn="base" hangingPunct="0">
              <a:spcBef>
                <a:spcPct val="0"/>
              </a:spcBef>
              <a:spcAft>
                <a:spcPct val="0"/>
              </a:spcAft>
              <a:defRPr>
                <a:solidFill>
                  <a:schemeClr val="tx1"/>
                </a:solidFill>
                <a:latin typeface="Tw Cen MT" panose="020B0602020104020603" pitchFamily="34" charset="-18"/>
              </a:defRPr>
            </a:lvl9pPr>
          </a:lstStyle>
          <a:p>
            <a:fld id="{76DABAE0-0E9A-40A3-B608-0DE8DB6AFF6A}" type="slidenum">
              <a:rPr lang="cs-CZ" altLang="cs-CZ" smtClean="0"/>
              <a:pPr/>
              <a:t>14</a:t>
            </a:fld>
            <a:endParaRPr lang="cs-CZ" altLang="cs-CZ"/>
          </a:p>
        </p:txBody>
      </p:sp>
    </p:spTree>
    <p:extLst>
      <p:ext uri="{BB962C8B-B14F-4D97-AF65-F5344CB8AC3E}">
        <p14:creationId xmlns:p14="http://schemas.microsoft.com/office/powerpoint/2010/main" val="310043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a:p>
        </p:txBody>
      </p:sp>
      <p:sp>
        <p:nvSpPr>
          <p:cNvPr id="58372"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w Cen MT" panose="020B0602020104020603" pitchFamily="34" charset="-18"/>
              </a:defRPr>
            </a:lvl1pPr>
            <a:lvl2pPr marL="742950" indent="-285750">
              <a:defRPr>
                <a:solidFill>
                  <a:schemeClr val="tx1"/>
                </a:solidFill>
                <a:latin typeface="Tw Cen MT" panose="020B0602020104020603" pitchFamily="34" charset="-18"/>
              </a:defRPr>
            </a:lvl2pPr>
            <a:lvl3pPr marL="1143000" indent="-228600">
              <a:defRPr>
                <a:solidFill>
                  <a:schemeClr val="tx1"/>
                </a:solidFill>
                <a:latin typeface="Tw Cen MT" panose="020B0602020104020603" pitchFamily="34" charset="-18"/>
              </a:defRPr>
            </a:lvl3pPr>
            <a:lvl4pPr marL="1600200" indent="-228600">
              <a:defRPr>
                <a:solidFill>
                  <a:schemeClr val="tx1"/>
                </a:solidFill>
                <a:latin typeface="Tw Cen MT" panose="020B0602020104020603" pitchFamily="34" charset="-18"/>
              </a:defRPr>
            </a:lvl4pPr>
            <a:lvl5pPr marL="2057400" indent="-228600">
              <a:defRPr>
                <a:solidFill>
                  <a:schemeClr val="tx1"/>
                </a:solidFill>
                <a:latin typeface="Tw Cen MT" panose="020B0602020104020603" pitchFamily="34" charset="-18"/>
              </a:defRPr>
            </a:lvl5pPr>
            <a:lvl6pPr marL="2514600" indent="-228600" defTabSz="457200" eaLnBrk="0" fontAlgn="base" hangingPunct="0">
              <a:spcBef>
                <a:spcPct val="0"/>
              </a:spcBef>
              <a:spcAft>
                <a:spcPct val="0"/>
              </a:spcAft>
              <a:defRPr>
                <a:solidFill>
                  <a:schemeClr val="tx1"/>
                </a:solidFill>
                <a:latin typeface="Tw Cen MT" panose="020B0602020104020603" pitchFamily="34" charset="-18"/>
              </a:defRPr>
            </a:lvl6pPr>
            <a:lvl7pPr marL="2971800" indent="-228600" defTabSz="457200" eaLnBrk="0" fontAlgn="base" hangingPunct="0">
              <a:spcBef>
                <a:spcPct val="0"/>
              </a:spcBef>
              <a:spcAft>
                <a:spcPct val="0"/>
              </a:spcAft>
              <a:defRPr>
                <a:solidFill>
                  <a:schemeClr val="tx1"/>
                </a:solidFill>
                <a:latin typeface="Tw Cen MT" panose="020B0602020104020603" pitchFamily="34" charset="-18"/>
              </a:defRPr>
            </a:lvl7pPr>
            <a:lvl8pPr marL="3429000" indent="-228600" defTabSz="457200" eaLnBrk="0" fontAlgn="base" hangingPunct="0">
              <a:spcBef>
                <a:spcPct val="0"/>
              </a:spcBef>
              <a:spcAft>
                <a:spcPct val="0"/>
              </a:spcAft>
              <a:defRPr>
                <a:solidFill>
                  <a:schemeClr val="tx1"/>
                </a:solidFill>
                <a:latin typeface="Tw Cen MT" panose="020B0602020104020603" pitchFamily="34" charset="-18"/>
              </a:defRPr>
            </a:lvl8pPr>
            <a:lvl9pPr marL="3886200" indent="-228600" defTabSz="457200" eaLnBrk="0" fontAlgn="base" hangingPunct="0">
              <a:spcBef>
                <a:spcPct val="0"/>
              </a:spcBef>
              <a:spcAft>
                <a:spcPct val="0"/>
              </a:spcAft>
              <a:defRPr>
                <a:solidFill>
                  <a:schemeClr val="tx1"/>
                </a:solidFill>
                <a:latin typeface="Tw Cen MT" panose="020B0602020104020603" pitchFamily="34" charset="-18"/>
              </a:defRPr>
            </a:lvl9pPr>
          </a:lstStyle>
          <a:p>
            <a:fld id="{77DD41B9-C784-4FF1-BD3B-77FBDDDC31BC}" type="slidenum">
              <a:rPr lang="cs-CZ" altLang="cs-CZ" smtClean="0"/>
              <a:pPr/>
              <a:t>15</a:t>
            </a:fld>
            <a:endParaRPr lang="cs-CZ" altLang="cs-CZ"/>
          </a:p>
        </p:txBody>
      </p:sp>
    </p:spTree>
    <p:extLst>
      <p:ext uri="{BB962C8B-B14F-4D97-AF65-F5344CB8AC3E}">
        <p14:creationId xmlns:p14="http://schemas.microsoft.com/office/powerpoint/2010/main" val="24424824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a:p>
        </p:txBody>
      </p:sp>
      <p:sp>
        <p:nvSpPr>
          <p:cNvPr id="60420"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w Cen MT" panose="020B0602020104020603" pitchFamily="34" charset="-18"/>
              </a:defRPr>
            </a:lvl1pPr>
            <a:lvl2pPr marL="742950" indent="-285750">
              <a:defRPr>
                <a:solidFill>
                  <a:schemeClr val="tx1"/>
                </a:solidFill>
                <a:latin typeface="Tw Cen MT" panose="020B0602020104020603" pitchFamily="34" charset="-18"/>
              </a:defRPr>
            </a:lvl2pPr>
            <a:lvl3pPr marL="1143000" indent="-228600">
              <a:defRPr>
                <a:solidFill>
                  <a:schemeClr val="tx1"/>
                </a:solidFill>
                <a:latin typeface="Tw Cen MT" panose="020B0602020104020603" pitchFamily="34" charset="-18"/>
              </a:defRPr>
            </a:lvl3pPr>
            <a:lvl4pPr marL="1600200" indent="-228600">
              <a:defRPr>
                <a:solidFill>
                  <a:schemeClr val="tx1"/>
                </a:solidFill>
                <a:latin typeface="Tw Cen MT" panose="020B0602020104020603" pitchFamily="34" charset="-18"/>
              </a:defRPr>
            </a:lvl4pPr>
            <a:lvl5pPr marL="2057400" indent="-228600">
              <a:defRPr>
                <a:solidFill>
                  <a:schemeClr val="tx1"/>
                </a:solidFill>
                <a:latin typeface="Tw Cen MT" panose="020B0602020104020603" pitchFamily="34" charset="-18"/>
              </a:defRPr>
            </a:lvl5pPr>
            <a:lvl6pPr marL="2514600" indent="-228600" defTabSz="457200" eaLnBrk="0" fontAlgn="base" hangingPunct="0">
              <a:spcBef>
                <a:spcPct val="0"/>
              </a:spcBef>
              <a:spcAft>
                <a:spcPct val="0"/>
              </a:spcAft>
              <a:defRPr>
                <a:solidFill>
                  <a:schemeClr val="tx1"/>
                </a:solidFill>
                <a:latin typeface="Tw Cen MT" panose="020B0602020104020603" pitchFamily="34" charset="-18"/>
              </a:defRPr>
            </a:lvl6pPr>
            <a:lvl7pPr marL="2971800" indent="-228600" defTabSz="457200" eaLnBrk="0" fontAlgn="base" hangingPunct="0">
              <a:spcBef>
                <a:spcPct val="0"/>
              </a:spcBef>
              <a:spcAft>
                <a:spcPct val="0"/>
              </a:spcAft>
              <a:defRPr>
                <a:solidFill>
                  <a:schemeClr val="tx1"/>
                </a:solidFill>
                <a:latin typeface="Tw Cen MT" panose="020B0602020104020603" pitchFamily="34" charset="-18"/>
              </a:defRPr>
            </a:lvl7pPr>
            <a:lvl8pPr marL="3429000" indent="-228600" defTabSz="457200" eaLnBrk="0" fontAlgn="base" hangingPunct="0">
              <a:spcBef>
                <a:spcPct val="0"/>
              </a:spcBef>
              <a:spcAft>
                <a:spcPct val="0"/>
              </a:spcAft>
              <a:defRPr>
                <a:solidFill>
                  <a:schemeClr val="tx1"/>
                </a:solidFill>
                <a:latin typeface="Tw Cen MT" panose="020B0602020104020603" pitchFamily="34" charset="-18"/>
              </a:defRPr>
            </a:lvl8pPr>
            <a:lvl9pPr marL="3886200" indent="-228600" defTabSz="457200" eaLnBrk="0" fontAlgn="base" hangingPunct="0">
              <a:spcBef>
                <a:spcPct val="0"/>
              </a:spcBef>
              <a:spcAft>
                <a:spcPct val="0"/>
              </a:spcAft>
              <a:defRPr>
                <a:solidFill>
                  <a:schemeClr val="tx1"/>
                </a:solidFill>
                <a:latin typeface="Tw Cen MT" panose="020B0602020104020603" pitchFamily="34" charset="-18"/>
              </a:defRPr>
            </a:lvl9pPr>
          </a:lstStyle>
          <a:p>
            <a:fld id="{3DA69A7F-56E8-4E8C-937D-76F3711EB8E8}" type="slidenum">
              <a:rPr lang="cs-CZ" altLang="cs-CZ" smtClean="0"/>
              <a:pPr/>
              <a:t>16</a:t>
            </a:fld>
            <a:endParaRPr lang="cs-CZ" altLang="cs-CZ"/>
          </a:p>
        </p:txBody>
      </p:sp>
    </p:spTree>
    <p:extLst>
      <p:ext uri="{BB962C8B-B14F-4D97-AF65-F5344CB8AC3E}">
        <p14:creationId xmlns:p14="http://schemas.microsoft.com/office/powerpoint/2010/main" val="3625353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Zástupný symbol pro poznámky 2"/>
          <p:cNvSpPr>
            <a:spLocks noGrp="1"/>
          </p:cNvSpPr>
          <p:nvPr>
            <p:ph type="body" idx="1"/>
          </p:nvPr>
        </p:nvSpPr>
        <p:spPr/>
        <p:txBody>
          <a:bodyPr/>
          <a:lstStyle/>
          <a:p>
            <a:pPr eaLnBrk="1" fontAlgn="auto" hangingPunct="1">
              <a:spcBef>
                <a:spcPts val="0"/>
              </a:spcBef>
              <a:spcAft>
                <a:spcPts val="0"/>
              </a:spcAft>
              <a:defRPr/>
            </a:pPr>
            <a:endParaRPr lang="cs-CZ" sz="1050" dirty="0"/>
          </a:p>
        </p:txBody>
      </p:sp>
      <p:sp>
        <p:nvSpPr>
          <p:cNvPr id="62468"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w Cen MT" panose="020B0602020104020603" pitchFamily="34" charset="-18"/>
              </a:defRPr>
            </a:lvl1pPr>
            <a:lvl2pPr marL="742950" indent="-285750">
              <a:defRPr>
                <a:solidFill>
                  <a:schemeClr val="tx1"/>
                </a:solidFill>
                <a:latin typeface="Tw Cen MT" panose="020B0602020104020603" pitchFamily="34" charset="-18"/>
              </a:defRPr>
            </a:lvl2pPr>
            <a:lvl3pPr marL="1143000" indent="-228600">
              <a:defRPr>
                <a:solidFill>
                  <a:schemeClr val="tx1"/>
                </a:solidFill>
                <a:latin typeface="Tw Cen MT" panose="020B0602020104020603" pitchFamily="34" charset="-18"/>
              </a:defRPr>
            </a:lvl3pPr>
            <a:lvl4pPr marL="1600200" indent="-228600">
              <a:defRPr>
                <a:solidFill>
                  <a:schemeClr val="tx1"/>
                </a:solidFill>
                <a:latin typeface="Tw Cen MT" panose="020B0602020104020603" pitchFamily="34" charset="-18"/>
              </a:defRPr>
            </a:lvl4pPr>
            <a:lvl5pPr marL="2057400" indent="-228600">
              <a:defRPr>
                <a:solidFill>
                  <a:schemeClr val="tx1"/>
                </a:solidFill>
                <a:latin typeface="Tw Cen MT" panose="020B0602020104020603" pitchFamily="34" charset="-18"/>
              </a:defRPr>
            </a:lvl5pPr>
            <a:lvl6pPr marL="2514600" indent="-228600" defTabSz="457200" eaLnBrk="0" fontAlgn="base" hangingPunct="0">
              <a:spcBef>
                <a:spcPct val="0"/>
              </a:spcBef>
              <a:spcAft>
                <a:spcPct val="0"/>
              </a:spcAft>
              <a:defRPr>
                <a:solidFill>
                  <a:schemeClr val="tx1"/>
                </a:solidFill>
                <a:latin typeface="Tw Cen MT" panose="020B0602020104020603" pitchFamily="34" charset="-18"/>
              </a:defRPr>
            </a:lvl6pPr>
            <a:lvl7pPr marL="2971800" indent="-228600" defTabSz="457200" eaLnBrk="0" fontAlgn="base" hangingPunct="0">
              <a:spcBef>
                <a:spcPct val="0"/>
              </a:spcBef>
              <a:spcAft>
                <a:spcPct val="0"/>
              </a:spcAft>
              <a:defRPr>
                <a:solidFill>
                  <a:schemeClr val="tx1"/>
                </a:solidFill>
                <a:latin typeface="Tw Cen MT" panose="020B0602020104020603" pitchFamily="34" charset="-18"/>
              </a:defRPr>
            </a:lvl7pPr>
            <a:lvl8pPr marL="3429000" indent="-228600" defTabSz="457200" eaLnBrk="0" fontAlgn="base" hangingPunct="0">
              <a:spcBef>
                <a:spcPct val="0"/>
              </a:spcBef>
              <a:spcAft>
                <a:spcPct val="0"/>
              </a:spcAft>
              <a:defRPr>
                <a:solidFill>
                  <a:schemeClr val="tx1"/>
                </a:solidFill>
                <a:latin typeface="Tw Cen MT" panose="020B0602020104020603" pitchFamily="34" charset="-18"/>
              </a:defRPr>
            </a:lvl8pPr>
            <a:lvl9pPr marL="3886200" indent="-228600" defTabSz="457200" eaLnBrk="0" fontAlgn="base" hangingPunct="0">
              <a:spcBef>
                <a:spcPct val="0"/>
              </a:spcBef>
              <a:spcAft>
                <a:spcPct val="0"/>
              </a:spcAft>
              <a:defRPr>
                <a:solidFill>
                  <a:schemeClr val="tx1"/>
                </a:solidFill>
                <a:latin typeface="Tw Cen MT" panose="020B0602020104020603" pitchFamily="34" charset="-18"/>
              </a:defRPr>
            </a:lvl9pPr>
          </a:lstStyle>
          <a:p>
            <a:fld id="{7E181AC7-7EB6-4F34-8908-48AEEA8D1D3A}" type="slidenum">
              <a:rPr lang="cs-CZ" altLang="cs-CZ" smtClean="0"/>
              <a:pPr/>
              <a:t>17</a:t>
            </a:fld>
            <a:endParaRPr lang="cs-CZ" altLang="cs-CZ"/>
          </a:p>
        </p:txBody>
      </p:sp>
    </p:spTree>
    <p:extLst>
      <p:ext uri="{BB962C8B-B14F-4D97-AF65-F5344CB8AC3E}">
        <p14:creationId xmlns:p14="http://schemas.microsoft.com/office/powerpoint/2010/main" val="3811993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Zástupný symbol pro obrázek snímku 1"/>
          <p:cNvSpPr>
            <a:spLocks noGrp="1" noRot="1" noChangeAspect="1" noTextEdit="1"/>
          </p:cNvSpPr>
          <p:nvPr>
            <p:ph type="sldImg"/>
          </p:nvPr>
        </p:nvSpPr>
        <p:spPr bwMode="auto">
          <a:xfrm>
            <a:off x="1371600" y="32385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Zástupný symbol pro poznámky 2"/>
          <p:cNvSpPr>
            <a:spLocks noGrp="1"/>
          </p:cNvSpPr>
          <p:nvPr>
            <p:ph type="body" idx="1"/>
          </p:nvPr>
        </p:nvSpPr>
        <p:spPr>
          <a:xfrm>
            <a:off x="685800" y="3563938"/>
            <a:ext cx="5486400" cy="3600450"/>
          </a:xfrm>
        </p:spPr>
        <p:txBody>
          <a:bodyPr/>
          <a:lstStyle/>
          <a:p>
            <a:pPr eaLnBrk="1" fontAlgn="auto" hangingPunct="1">
              <a:spcBef>
                <a:spcPts val="0"/>
              </a:spcBef>
              <a:spcAft>
                <a:spcPts val="0"/>
              </a:spcAft>
              <a:defRPr/>
            </a:pPr>
            <a:endParaRPr lang="cs-CZ" sz="1050" dirty="0"/>
          </a:p>
        </p:txBody>
      </p:sp>
      <p:sp>
        <p:nvSpPr>
          <p:cNvPr id="64516"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w Cen MT" panose="020B0602020104020603" pitchFamily="34" charset="-18"/>
              </a:defRPr>
            </a:lvl1pPr>
            <a:lvl2pPr marL="742950" indent="-285750">
              <a:defRPr>
                <a:solidFill>
                  <a:schemeClr val="tx1"/>
                </a:solidFill>
                <a:latin typeface="Tw Cen MT" panose="020B0602020104020603" pitchFamily="34" charset="-18"/>
              </a:defRPr>
            </a:lvl2pPr>
            <a:lvl3pPr marL="1143000" indent="-228600">
              <a:defRPr>
                <a:solidFill>
                  <a:schemeClr val="tx1"/>
                </a:solidFill>
                <a:latin typeface="Tw Cen MT" panose="020B0602020104020603" pitchFamily="34" charset="-18"/>
              </a:defRPr>
            </a:lvl3pPr>
            <a:lvl4pPr marL="1600200" indent="-228600">
              <a:defRPr>
                <a:solidFill>
                  <a:schemeClr val="tx1"/>
                </a:solidFill>
                <a:latin typeface="Tw Cen MT" panose="020B0602020104020603" pitchFamily="34" charset="-18"/>
              </a:defRPr>
            </a:lvl4pPr>
            <a:lvl5pPr marL="2057400" indent="-228600">
              <a:defRPr>
                <a:solidFill>
                  <a:schemeClr val="tx1"/>
                </a:solidFill>
                <a:latin typeface="Tw Cen MT" panose="020B0602020104020603" pitchFamily="34" charset="-18"/>
              </a:defRPr>
            </a:lvl5pPr>
            <a:lvl6pPr marL="2514600" indent="-228600" defTabSz="457200" eaLnBrk="0" fontAlgn="base" hangingPunct="0">
              <a:spcBef>
                <a:spcPct val="0"/>
              </a:spcBef>
              <a:spcAft>
                <a:spcPct val="0"/>
              </a:spcAft>
              <a:defRPr>
                <a:solidFill>
                  <a:schemeClr val="tx1"/>
                </a:solidFill>
                <a:latin typeface="Tw Cen MT" panose="020B0602020104020603" pitchFamily="34" charset="-18"/>
              </a:defRPr>
            </a:lvl6pPr>
            <a:lvl7pPr marL="2971800" indent="-228600" defTabSz="457200" eaLnBrk="0" fontAlgn="base" hangingPunct="0">
              <a:spcBef>
                <a:spcPct val="0"/>
              </a:spcBef>
              <a:spcAft>
                <a:spcPct val="0"/>
              </a:spcAft>
              <a:defRPr>
                <a:solidFill>
                  <a:schemeClr val="tx1"/>
                </a:solidFill>
                <a:latin typeface="Tw Cen MT" panose="020B0602020104020603" pitchFamily="34" charset="-18"/>
              </a:defRPr>
            </a:lvl7pPr>
            <a:lvl8pPr marL="3429000" indent="-228600" defTabSz="457200" eaLnBrk="0" fontAlgn="base" hangingPunct="0">
              <a:spcBef>
                <a:spcPct val="0"/>
              </a:spcBef>
              <a:spcAft>
                <a:spcPct val="0"/>
              </a:spcAft>
              <a:defRPr>
                <a:solidFill>
                  <a:schemeClr val="tx1"/>
                </a:solidFill>
                <a:latin typeface="Tw Cen MT" panose="020B0602020104020603" pitchFamily="34" charset="-18"/>
              </a:defRPr>
            </a:lvl8pPr>
            <a:lvl9pPr marL="3886200" indent="-228600" defTabSz="457200" eaLnBrk="0" fontAlgn="base" hangingPunct="0">
              <a:spcBef>
                <a:spcPct val="0"/>
              </a:spcBef>
              <a:spcAft>
                <a:spcPct val="0"/>
              </a:spcAft>
              <a:defRPr>
                <a:solidFill>
                  <a:schemeClr val="tx1"/>
                </a:solidFill>
                <a:latin typeface="Tw Cen MT" panose="020B0602020104020603" pitchFamily="34" charset="-18"/>
              </a:defRPr>
            </a:lvl9pPr>
          </a:lstStyle>
          <a:p>
            <a:fld id="{D707CB78-AEF0-48DE-8FBA-5CD9CCCB186B}" type="slidenum">
              <a:rPr lang="cs-CZ" altLang="cs-CZ" smtClean="0"/>
              <a:pPr/>
              <a:t>18</a:t>
            </a:fld>
            <a:endParaRPr lang="cs-CZ" altLang="cs-CZ"/>
          </a:p>
        </p:txBody>
      </p:sp>
    </p:spTree>
    <p:extLst>
      <p:ext uri="{BB962C8B-B14F-4D97-AF65-F5344CB8AC3E}">
        <p14:creationId xmlns:p14="http://schemas.microsoft.com/office/powerpoint/2010/main" val="13592220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a:p>
        </p:txBody>
      </p:sp>
      <p:sp>
        <p:nvSpPr>
          <p:cNvPr id="66564"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w Cen MT" panose="020B0602020104020603" pitchFamily="34" charset="-18"/>
              </a:defRPr>
            </a:lvl1pPr>
            <a:lvl2pPr marL="742950" indent="-285750">
              <a:defRPr>
                <a:solidFill>
                  <a:schemeClr val="tx1"/>
                </a:solidFill>
                <a:latin typeface="Tw Cen MT" panose="020B0602020104020603" pitchFamily="34" charset="-18"/>
              </a:defRPr>
            </a:lvl2pPr>
            <a:lvl3pPr marL="1143000" indent="-228600">
              <a:defRPr>
                <a:solidFill>
                  <a:schemeClr val="tx1"/>
                </a:solidFill>
                <a:latin typeface="Tw Cen MT" panose="020B0602020104020603" pitchFamily="34" charset="-18"/>
              </a:defRPr>
            </a:lvl3pPr>
            <a:lvl4pPr marL="1600200" indent="-228600">
              <a:defRPr>
                <a:solidFill>
                  <a:schemeClr val="tx1"/>
                </a:solidFill>
                <a:latin typeface="Tw Cen MT" panose="020B0602020104020603" pitchFamily="34" charset="-18"/>
              </a:defRPr>
            </a:lvl4pPr>
            <a:lvl5pPr marL="2057400" indent="-228600">
              <a:defRPr>
                <a:solidFill>
                  <a:schemeClr val="tx1"/>
                </a:solidFill>
                <a:latin typeface="Tw Cen MT" panose="020B0602020104020603" pitchFamily="34" charset="-18"/>
              </a:defRPr>
            </a:lvl5pPr>
            <a:lvl6pPr marL="2514600" indent="-228600" defTabSz="457200" eaLnBrk="0" fontAlgn="base" hangingPunct="0">
              <a:spcBef>
                <a:spcPct val="0"/>
              </a:spcBef>
              <a:spcAft>
                <a:spcPct val="0"/>
              </a:spcAft>
              <a:defRPr>
                <a:solidFill>
                  <a:schemeClr val="tx1"/>
                </a:solidFill>
                <a:latin typeface="Tw Cen MT" panose="020B0602020104020603" pitchFamily="34" charset="-18"/>
              </a:defRPr>
            </a:lvl6pPr>
            <a:lvl7pPr marL="2971800" indent="-228600" defTabSz="457200" eaLnBrk="0" fontAlgn="base" hangingPunct="0">
              <a:spcBef>
                <a:spcPct val="0"/>
              </a:spcBef>
              <a:spcAft>
                <a:spcPct val="0"/>
              </a:spcAft>
              <a:defRPr>
                <a:solidFill>
                  <a:schemeClr val="tx1"/>
                </a:solidFill>
                <a:latin typeface="Tw Cen MT" panose="020B0602020104020603" pitchFamily="34" charset="-18"/>
              </a:defRPr>
            </a:lvl7pPr>
            <a:lvl8pPr marL="3429000" indent="-228600" defTabSz="457200" eaLnBrk="0" fontAlgn="base" hangingPunct="0">
              <a:spcBef>
                <a:spcPct val="0"/>
              </a:spcBef>
              <a:spcAft>
                <a:spcPct val="0"/>
              </a:spcAft>
              <a:defRPr>
                <a:solidFill>
                  <a:schemeClr val="tx1"/>
                </a:solidFill>
                <a:latin typeface="Tw Cen MT" panose="020B0602020104020603" pitchFamily="34" charset="-18"/>
              </a:defRPr>
            </a:lvl8pPr>
            <a:lvl9pPr marL="3886200" indent="-228600" defTabSz="457200" eaLnBrk="0" fontAlgn="base" hangingPunct="0">
              <a:spcBef>
                <a:spcPct val="0"/>
              </a:spcBef>
              <a:spcAft>
                <a:spcPct val="0"/>
              </a:spcAft>
              <a:defRPr>
                <a:solidFill>
                  <a:schemeClr val="tx1"/>
                </a:solidFill>
                <a:latin typeface="Tw Cen MT" panose="020B0602020104020603" pitchFamily="34" charset="-18"/>
              </a:defRPr>
            </a:lvl9pPr>
          </a:lstStyle>
          <a:p>
            <a:fld id="{251A7789-B88F-40C2-9B38-5841F05F94AF}" type="slidenum">
              <a:rPr lang="cs-CZ" altLang="cs-CZ" smtClean="0"/>
              <a:pPr/>
              <a:t>19</a:t>
            </a:fld>
            <a:endParaRPr lang="cs-CZ" altLang="cs-CZ"/>
          </a:p>
        </p:txBody>
      </p:sp>
    </p:spTree>
    <p:extLst>
      <p:ext uri="{BB962C8B-B14F-4D97-AF65-F5344CB8AC3E}">
        <p14:creationId xmlns:p14="http://schemas.microsoft.com/office/powerpoint/2010/main" val="33519147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a:p>
        </p:txBody>
      </p:sp>
      <p:sp>
        <p:nvSpPr>
          <p:cNvPr id="68612"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w Cen MT" panose="020B0602020104020603" pitchFamily="34" charset="-18"/>
              </a:defRPr>
            </a:lvl1pPr>
            <a:lvl2pPr marL="742950" indent="-285750">
              <a:defRPr>
                <a:solidFill>
                  <a:schemeClr val="tx1"/>
                </a:solidFill>
                <a:latin typeface="Tw Cen MT" panose="020B0602020104020603" pitchFamily="34" charset="-18"/>
              </a:defRPr>
            </a:lvl2pPr>
            <a:lvl3pPr marL="1143000" indent="-228600">
              <a:defRPr>
                <a:solidFill>
                  <a:schemeClr val="tx1"/>
                </a:solidFill>
                <a:latin typeface="Tw Cen MT" panose="020B0602020104020603" pitchFamily="34" charset="-18"/>
              </a:defRPr>
            </a:lvl3pPr>
            <a:lvl4pPr marL="1600200" indent="-228600">
              <a:defRPr>
                <a:solidFill>
                  <a:schemeClr val="tx1"/>
                </a:solidFill>
                <a:latin typeface="Tw Cen MT" panose="020B0602020104020603" pitchFamily="34" charset="-18"/>
              </a:defRPr>
            </a:lvl4pPr>
            <a:lvl5pPr marL="2057400" indent="-228600">
              <a:defRPr>
                <a:solidFill>
                  <a:schemeClr val="tx1"/>
                </a:solidFill>
                <a:latin typeface="Tw Cen MT" panose="020B0602020104020603" pitchFamily="34" charset="-18"/>
              </a:defRPr>
            </a:lvl5pPr>
            <a:lvl6pPr marL="2514600" indent="-228600" defTabSz="457200" eaLnBrk="0" fontAlgn="base" hangingPunct="0">
              <a:spcBef>
                <a:spcPct val="0"/>
              </a:spcBef>
              <a:spcAft>
                <a:spcPct val="0"/>
              </a:spcAft>
              <a:defRPr>
                <a:solidFill>
                  <a:schemeClr val="tx1"/>
                </a:solidFill>
                <a:latin typeface="Tw Cen MT" panose="020B0602020104020603" pitchFamily="34" charset="-18"/>
              </a:defRPr>
            </a:lvl6pPr>
            <a:lvl7pPr marL="2971800" indent="-228600" defTabSz="457200" eaLnBrk="0" fontAlgn="base" hangingPunct="0">
              <a:spcBef>
                <a:spcPct val="0"/>
              </a:spcBef>
              <a:spcAft>
                <a:spcPct val="0"/>
              </a:spcAft>
              <a:defRPr>
                <a:solidFill>
                  <a:schemeClr val="tx1"/>
                </a:solidFill>
                <a:latin typeface="Tw Cen MT" panose="020B0602020104020603" pitchFamily="34" charset="-18"/>
              </a:defRPr>
            </a:lvl7pPr>
            <a:lvl8pPr marL="3429000" indent="-228600" defTabSz="457200" eaLnBrk="0" fontAlgn="base" hangingPunct="0">
              <a:spcBef>
                <a:spcPct val="0"/>
              </a:spcBef>
              <a:spcAft>
                <a:spcPct val="0"/>
              </a:spcAft>
              <a:defRPr>
                <a:solidFill>
                  <a:schemeClr val="tx1"/>
                </a:solidFill>
                <a:latin typeface="Tw Cen MT" panose="020B0602020104020603" pitchFamily="34" charset="-18"/>
              </a:defRPr>
            </a:lvl8pPr>
            <a:lvl9pPr marL="3886200" indent="-228600" defTabSz="457200" eaLnBrk="0" fontAlgn="base" hangingPunct="0">
              <a:spcBef>
                <a:spcPct val="0"/>
              </a:spcBef>
              <a:spcAft>
                <a:spcPct val="0"/>
              </a:spcAft>
              <a:defRPr>
                <a:solidFill>
                  <a:schemeClr val="tx1"/>
                </a:solidFill>
                <a:latin typeface="Tw Cen MT" panose="020B0602020104020603" pitchFamily="34" charset="-18"/>
              </a:defRPr>
            </a:lvl9pPr>
          </a:lstStyle>
          <a:p>
            <a:fld id="{736DE180-4611-46E3-BB72-1FE8C4E8CD5A}" type="slidenum">
              <a:rPr lang="cs-CZ" altLang="cs-CZ" smtClean="0"/>
              <a:pPr/>
              <a:t>20</a:t>
            </a:fld>
            <a:endParaRPr lang="cs-CZ" altLang="cs-CZ"/>
          </a:p>
        </p:txBody>
      </p:sp>
    </p:spTree>
    <p:extLst>
      <p:ext uri="{BB962C8B-B14F-4D97-AF65-F5344CB8AC3E}">
        <p14:creationId xmlns:p14="http://schemas.microsoft.com/office/powerpoint/2010/main" val="41569975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a:p>
        </p:txBody>
      </p:sp>
      <p:sp>
        <p:nvSpPr>
          <p:cNvPr id="70660"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w Cen MT" panose="020B0602020104020603" pitchFamily="34" charset="-18"/>
              </a:defRPr>
            </a:lvl1pPr>
            <a:lvl2pPr marL="742950" indent="-285750">
              <a:defRPr>
                <a:solidFill>
                  <a:schemeClr val="tx1"/>
                </a:solidFill>
                <a:latin typeface="Tw Cen MT" panose="020B0602020104020603" pitchFamily="34" charset="-18"/>
              </a:defRPr>
            </a:lvl2pPr>
            <a:lvl3pPr marL="1143000" indent="-228600">
              <a:defRPr>
                <a:solidFill>
                  <a:schemeClr val="tx1"/>
                </a:solidFill>
                <a:latin typeface="Tw Cen MT" panose="020B0602020104020603" pitchFamily="34" charset="-18"/>
              </a:defRPr>
            </a:lvl3pPr>
            <a:lvl4pPr marL="1600200" indent="-228600">
              <a:defRPr>
                <a:solidFill>
                  <a:schemeClr val="tx1"/>
                </a:solidFill>
                <a:latin typeface="Tw Cen MT" panose="020B0602020104020603" pitchFamily="34" charset="-18"/>
              </a:defRPr>
            </a:lvl4pPr>
            <a:lvl5pPr marL="2057400" indent="-228600">
              <a:defRPr>
                <a:solidFill>
                  <a:schemeClr val="tx1"/>
                </a:solidFill>
                <a:latin typeface="Tw Cen MT" panose="020B0602020104020603" pitchFamily="34" charset="-18"/>
              </a:defRPr>
            </a:lvl5pPr>
            <a:lvl6pPr marL="2514600" indent="-228600" defTabSz="457200" eaLnBrk="0" fontAlgn="base" hangingPunct="0">
              <a:spcBef>
                <a:spcPct val="0"/>
              </a:spcBef>
              <a:spcAft>
                <a:spcPct val="0"/>
              </a:spcAft>
              <a:defRPr>
                <a:solidFill>
                  <a:schemeClr val="tx1"/>
                </a:solidFill>
                <a:latin typeface="Tw Cen MT" panose="020B0602020104020603" pitchFamily="34" charset="-18"/>
              </a:defRPr>
            </a:lvl6pPr>
            <a:lvl7pPr marL="2971800" indent="-228600" defTabSz="457200" eaLnBrk="0" fontAlgn="base" hangingPunct="0">
              <a:spcBef>
                <a:spcPct val="0"/>
              </a:spcBef>
              <a:spcAft>
                <a:spcPct val="0"/>
              </a:spcAft>
              <a:defRPr>
                <a:solidFill>
                  <a:schemeClr val="tx1"/>
                </a:solidFill>
                <a:latin typeface="Tw Cen MT" panose="020B0602020104020603" pitchFamily="34" charset="-18"/>
              </a:defRPr>
            </a:lvl7pPr>
            <a:lvl8pPr marL="3429000" indent="-228600" defTabSz="457200" eaLnBrk="0" fontAlgn="base" hangingPunct="0">
              <a:spcBef>
                <a:spcPct val="0"/>
              </a:spcBef>
              <a:spcAft>
                <a:spcPct val="0"/>
              </a:spcAft>
              <a:defRPr>
                <a:solidFill>
                  <a:schemeClr val="tx1"/>
                </a:solidFill>
                <a:latin typeface="Tw Cen MT" panose="020B0602020104020603" pitchFamily="34" charset="-18"/>
              </a:defRPr>
            </a:lvl8pPr>
            <a:lvl9pPr marL="3886200" indent="-228600" defTabSz="457200" eaLnBrk="0" fontAlgn="base" hangingPunct="0">
              <a:spcBef>
                <a:spcPct val="0"/>
              </a:spcBef>
              <a:spcAft>
                <a:spcPct val="0"/>
              </a:spcAft>
              <a:defRPr>
                <a:solidFill>
                  <a:schemeClr val="tx1"/>
                </a:solidFill>
                <a:latin typeface="Tw Cen MT" panose="020B0602020104020603" pitchFamily="34" charset="-18"/>
              </a:defRPr>
            </a:lvl9pPr>
          </a:lstStyle>
          <a:p>
            <a:fld id="{17D87CDD-ECAC-4CDA-AB4E-C1DB8433D68F}" type="slidenum">
              <a:rPr lang="cs-CZ" altLang="cs-CZ" smtClean="0"/>
              <a:pPr/>
              <a:t>21</a:t>
            </a:fld>
            <a:endParaRPr lang="cs-CZ" altLang="cs-CZ"/>
          </a:p>
        </p:txBody>
      </p:sp>
    </p:spTree>
    <p:extLst>
      <p:ext uri="{BB962C8B-B14F-4D97-AF65-F5344CB8AC3E}">
        <p14:creationId xmlns:p14="http://schemas.microsoft.com/office/powerpoint/2010/main" val="933503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Zástupný symbol pro obrázek snímku 1"/>
          <p:cNvSpPr>
            <a:spLocks noGrp="1" noRot="1" noChangeAspect="1" noTextEdit="1"/>
          </p:cNvSpPr>
          <p:nvPr>
            <p:ph type="sldImg"/>
          </p:nvPr>
        </p:nvSpPr>
        <p:spPr bwMode="auto">
          <a:xfrm>
            <a:off x="685800" y="80963"/>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Zástupný symbol pro poznámky 2"/>
          <p:cNvSpPr>
            <a:spLocks noGrp="1"/>
          </p:cNvSpPr>
          <p:nvPr>
            <p:ph type="body" idx="1"/>
          </p:nvPr>
        </p:nvSpPr>
        <p:spPr bwMode="auto">
          <a:xfrm>
            <a:off x="404813" y="3167063"/>
            <a:ext cx="6048375" cy="55816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sz="1000"/>
          </a:p>
        </p:txBody>
      </p:sp>
      <p:sp>
        <p:nvSpPr>
          <p:cNvPr id="33796"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w Cen MT" panose="020B0602020104020603" pitchFamily="34" charset="-18"/>
              </a:defRPr>
            </a:lvl1pPr>
            <a:lvl2pPr marL="742950" indent="-285750">
              <a:defRPr>
                <a:solidFill>
                  <a:schemeClr val="tx1"/>
                </a:solidFill>
                <a:latin typeface="Tw Cen MT" panose="020B0602020104020603" pitchFamily="34" charset="-18"/>
              </a:defRPr>
            </a:lvl2pPr>
            <a:lvl3pPr marL="1143000" indent="-228600">
              <a:defRPr>
                <a:solidFill>
                  <a:schemeClr val="tx1"/>
                </a:solidFill>
                <a:latin typeface="Tw Cen MT" panose="020B0602020104020603" pitchFamily="34" charset="-18"/>
              </a:defRPr>
            </a:lvl3pPr>
            <a:lvl4pPr marL="1600200" indent="-228600">
              <a:defRPr>
                <a:solidFill>
                  <a:schemeClr val="tx1"/>
                </a:solidFill>
                <a:latin typeface="Tw Cen MT" panose="020B0602020104020603" pitchFamily="34" charset="-18"/>
              </a:defRPr>
            </a:lvl4pPr>
            <a:lvl5pPr marL="2057400" indent="-228600">
              <a:defRPr>
                <a:solidFill>
                  <a:schemeClr val="tx1"/>
                </a:solidFill>
                <a:latin typeface="Tw Cen MT" panose="020B0602020104020603" pitchFamily="34" charset="-18"/>
              </a:defRPr>
            </a:lvl5pPr>
            <a:lvl6pPr marL="2514600" indent="-228600" defTabSz="457200" eaLnBrk="0" fontAlgn="base" hangingPunct="0">
              <a:spcBef>
                <a:spcPct val="0"/>
              </a:spcBef>
              <a:spcAft>
                <a:spcPct val="0"/>
              </a:spcAft>
              <a:defRPr>
                <a:solidFill>
                  <a:schemeClr val="tx1"/>
                </a:solidFill>
                <a:latin typeface="Tw Cen MT" panose="020B0602020104020603" pitchFamily="34" charset="-18"/>
              </a:defRPr>
            </a:lvl6pPr>
            <a:lvl7pPr marL="2971800" indent="-228600" defTabSz="457200" eaLnBrk="0" fontAlgn="base" hangingPunct="0">
              <a:spcBef>
                <a:spcPct val="0"/>
              </a:spcBef>
              <a:spcAft>
                <a:spcPct val="0"/>
              </a:spcAft>
              <a:defRPr>
                <a:solidFill>
                  <a:schemeClr val="tx1"/>
                </a:solidFill>
                <a:latin typeface="Tw Cen MT" panose="020B0602020104020603" pitchFamily="34" charset="-18"/>
              </a:defRPr>
            </a:lvl7pPr>
            <a:lvl8pPr marL="3429000" indent="-228600" defTabSz="457200" eaLnBrk="0" fontAlgn="base" hangingPunct="0">
              <a:spcBef>
                <a:spcPct val="0"/>
              </a:spcBef>
              <a:spcAft>
                <a:spcPct val="0"/>
              </a:spcAft>
              <a:defRPr>
                <a:solidFill>
                  <a:schemeClr val="tx1"/>
                </a:solidFill>
                <a:latin typeface="Tw Cen MT" panose="020B0602020104020603" pitchFamily="34" charset="-18"/>
              </a:defRPr>
            </a:lvl8pPr>
            <a:lvl9pPr marL="3886200" indent="-228600" defTabSz="457200" eaLnBrk="0" fontAlgn="base" hangingPunct="0">
              <a:spcBef>
                <a:spcPct val="0"/>
              </a:spcBef>
              <a:spcAft>
                <a:spcPct val="0"/>
              </a:spcAft>
              <a:defRPr>
                <a:solidFill>
                  <a:schemeClr val="tx1"/>
                </a:solidFill>
                <a:latin typeface="Tw Cen MT" panose="020B0602020104020603" pitchFamily="34" charset="-18"/>
              </a:defRPr>
            </a:lvl9pPr>
          </a:lstStyle>
          <a:p>
            <a:fld id="{4B36A5E9-EC53-40C0-8CE8-930B0B67D14D}" type="slidenum">
              <a:rPr lang="cs-CZ" altLang="cs-CZ" smtClean="0"/>
              <a:pPr/>
              <a:t>4</a:t>
            </a:fld>
            <a:endParaRPr lang="cs-CZ" altLang="cs-CZ"/>
          </a:p>
        </p:txBody>
      </p:sp>
    </p:spTree>
    <p:extLst>
      <p:ext uri="{BB962C8B-B14F-4D97-AF65-F5344CB8AC3E}">
        <p14:creationId xmlns:p14="http://schemas.microsoft.com/office/powerpoint/2010/main" val="11576537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8103A8D8-CCED-4D88-9103-EC6A9FD41DA6}" type="slidenum">
              <a:rPr lang="cs-CZ" smtClean="0"/>
              <a:t>40</a:t>
            </a:fld>
            <a:endParaRPr lang="cs-CZ"/>
          </a:p>
        </p:txBody>
      </p:sp>
    </p:spTree>
    <p:extLst>
      <p:ext uri="{BB962C8B-B14F-4D97-AF65-F5344CB8AC3E}">
        <p14:creationId xmlns:p14="http://schemas.microsoft.com/office/powerpoint/2010/main" val="22225537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8103A8D8-CCED-4D88-9103-EC6A9FD41DA6}" type="slidenum">
              <a:rPr lang="cs-CZ" smtClean="0"/>
              <a:t>41</a:t>
            </a:fld>
            <a:endParaRPr lang="cs-CZ"/>
          </a:p>
        </p:txBody>
      </p:sp>
    </p:spTree>
    <p:extLst>
      <p:ext uri="{BB962C8B-B14F-4D97-AF65-F5344CB8AC3E}">
        <p14:creationId xmlns:p14="http://schemas.microsoft.com/office/powerpoint/2010/main" val="300727638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8103A8D8-CCED-4D88-9103-EC6A9FD41DA6}" type="slidenum">
              <a:rPr lang="cs-CZ" smtClean="0"/>
              <a:t>42</a:t>
            </a:fld>
            <a:endParaRPr lang="cs-CZ"/>
          </a:p>
        </p:txBody>
      </p:sp>
    </p:spTree>
    <p:extLst>
      <p:ext uri="{BB962C8B-B14F-4D97-AF65-F5344CB8AC3E}">
        <p14:creationId xmlns:p14="http://schemas.microsoft.com/office/powerpoint/2010/main" val="298226916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8103A8D8-CCED-4D88-9103-EC6A9FD41DA6}" type="slidenum">
              <a:rPr lang="cs-CZ" smtClean="0"/>
              <a:t>43</a:t>
            </a:fld>
            <a:endParaRPr lang="cs-CZ"/>
          </a:p>
        </p:txBody>
      </p:sp>
    </p:spTree>
    <p:extLst>
      <p:ext uri="{BB962C8B-B14F-4D97-AF65-F5344CB8AC3E}">
        <p14:creationId xmlns:p14="http://schemas.microsoft.com/office/powerpoint/2010/main" val="40574875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8103A8D8-CCED-4D88-9103-EC6A9FD41DA6}" type="slidenum">
              <a:rPr lang="cs-CZ" smtClean="0"/>
              <a:t>44</a:t>
            </a:fld>
            <a:endParaRPr lang="cs-CZ"/>
          </a:p>
        </p:txBody>
      </p:sp>
    </p:spTree>
    <p:extLst>
      <p:ext uri="{BB962C8B-B14F-4D97-AF65-F5344CB8AC3E}">
        <p14:creationId xmlns:p14="http://schemas.microsoft.com/office/powerpoint/2010/main" val="273073456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8103A8D8-CCED-4D88-9103-EC6A9FD41DA6}" type="slidenum">
              <a:rPr lang="cs-CZ" smtClean="0"/>
              <a:t>45</a:t>
            </a:fld>
            <a:endParaRPr lang="cs-CZ"/>
          </a:p>
        </p:txBody>
      </p:sp>
    </p:spTree>
    <p:extLst>
      <p:ext uri="{BB962C8B-B14F-4D97-AF65-F5344CB8AC3E}">
        <p14:creationId xmlns:p14="http://schemas.microsoft.com/office/powerpoint/2010/main" val="412792969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8103A8D8-CCED-4D88-9103-EC6A9FD41DA6}" type="slidenum">
              <a:rPr lang="cs-CZ" smtClean="0"/>
              <a:t>46</a:t>
            </a:fld>
            <a:endParaRPr lang="cs-CZ"/>
          </a:p>
        </p:txBody>
      </p:sp>
    </p:spTree>
    <p:extLst>
      <p:ext uri="{BB962C8B-B14F-4D97-AF65-F5344CB8AC3E}">
        <p14:creationId xmlns:p14="http://schemas.microsoft.com/office/powerpoint/2010/main" val="350314342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8103A8D8-CCED-4D88-9103-EC6A9FD41DA6}" type="slidenum">
              <a:rPr lang="cs-CZ" smtClean="0"/>
              <a:t>47</a:t>
            </a:fld>
            <a:endParaRPr lang="cs-CZ"/>
          </a:p>
        </p:txBody>
      </p:sp>
    </p:spTree>
    <p:extLst>
      <p:ext uri="{BB962C8B-B14F-4D97-AF65-F5344CB8AC3E}">
        <p14:creationId xmlns:p14="http://schemas.microsoft.com/office/powerpoint/2010/main" val="207799035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8103A8D8-CCED-4D88-9103-EC6A9FD41DA6}" type="slidenum">
              <a:rPr lang="cs-CZ" smtClean="0"/>
              <a:t>48</a:t>
            </a:fld>
            <a:endParaRPr lang="cs-CZ"/>
          </a:p>
        </p:txBody>
      </p:sp>
    </p:spTree>
    <p:extLst>
      <p:ext uri="{BB962C8B-B14F-4D97-AF65-F5344CB8AC3E}">
        <p14:creationId xmlns:p14="http://schemas.microsoft.com/office/powerpoint/2010/main" val="55818082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8103A8D8-CCED-4D88-9103-EC6A9FD41DA6}" type="slidenum">
              <a:rPr lang="cs-CZ" smtClean="0"/>
              <a:t>49</a:t>
            </a:fld>
            <a:endParaRPr lang="cs-CZ"/>
          </a:p>
        </p:txBody>
      </p:sp>
    </p:spTree>
    <p:extLst>
      <p:ext uri="{BB962C8B-B14F-4D97-AF65-F5344CB8AC3E}">
        <p14:creationId xmlns:p14="http://schemas.microsoft.com/office/powerpoint/2010/main" val="39496301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Zástupný symbol pro obrázek snímku 1"/>
          <p:cNvSpPr>
            <a:spLocks noGrp="1" noRot="1" noChangeAspect="1" noTextEdit="1"/>
          </p:cNvSpPr>
          <p:nvPr>
            <p:ph type="sldImg"/>
          </p:nvPr>
        </p:nvSpPr>
        <p:spPr bwMode="auto">
          <a:xfrm>
            <a:off x="615950" y="10795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Zástupný symbol pro poznámky 2"/>
          <p:cNvSpPr>
            <a:spLocks noGrp="1"/>
          </p:cNvSpPr>
          <p:nvPr>
            <p:ph type="body" idx="1"/>
          </p:nvPr>
        </p:nvSpPr>
        <p:spPr bwMode="auto">
          <a:xfrm>
            <a:off x="765175" y="3348038"/>
            <a:ext cx="5407025" cy="53371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eaLnBrk="1" hangingPunct="1">
              <a:spcBef>
                <a:spcPct val="0"/>
              </a:spcBef>
            </a:pPr>
            <a:endParaRPr lang="cs-CZ" altLang="cs-CZ" sz="1000"/>
          </a:p>
        </p:txBody>
      </p:sp>
      <p:sp>
        <p:nvSpPr>
          <p:cNvPr id="35844"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w Cen MT" panose="020B0602020104020603" pitchFamily="34" charset="-18"/>
              </a:defRPr>
            </a:lvl1pPr>
            <a:lvl2pPr marL="742950" indent="-285750">
              <a:defRPr>
                <a:solidFill>
                  <a:schemeClr val="tx1"/>
                </a:solidFill>
                <a:latin typeface="Tw Cen MT" panose="020B0602020104020603" pitchFamily="34" charset="-18"/>
              </a:defRPr>
            </a:lvl2pPr>
            <a:lvl3pPr marL="1143000" indent="-228600">
              <a:defRPr>
                <a:solidFill>
                  <a:schemeClr val="tx1"/>
                </a:solidFill>
                <a:latin typeface="Tw Cen MT" panose="020B0602020104020603" pitchFamily="34" charset="-18"/>
              </a:defRPr>
            </a:lvl3pPr>
            <a:lvl4pPr marL="1600200" indent="-228600">
              <a:defRPr>
                <a:solidFill>
                  <a:schemeClr val="tx1"/>
                </a:solidFill>
                <a:latin typeface="Tw Cen MT" panose="020B0602020104020603" pitchFamily="34" charset="-18"/>
              </a:defRPr>
            </a:lvl4pPr>
            <a:lvl5pPr marL="2057400" indent="-228600">
              <a:defRPr>
                <a:solidFill>
                  <a:schemeClr val="tx1"/>
                </a:solidFill>
                <a:latin typeface="Tw Cen MT" panose="020B0602020104020603" pitchFamily="34" charset="-18"/>
              </a:defRPr>
            </a:lvl5pPr>
            <a:lvl6pPr marL="2514600" indent="-228600" defTabSz="457200" eaLnBrk="0" fontAlgn="base" hangingPunct="0">
              <a:spcBef>
                <a:spcPct val="0"/>
              </a:spcBef>
              <a:spcAft>
                <a:spcPct val="0"/>
              </a:spcAft>
              <a:defRPr>
                <a:solidFill>
                  <a:schemeClr val="tx1"/>
                </a:solidFill>
                <a:latin typeface="Tw Cen MT" panose="020B0602020104020603" pitchFamily="34" charset="-18"/>
              </a:defRPr>
            </a:lvl6pPr>
            <a:lvl7pPr marL="2971800" indent="-228600" defTabSz="457200" eaLnBrk="0" fontAlgn="base" hangingPunct="0">
              <a:spcBef>
                <a:spcPct val="0"/>
              </a:spcBef>
              <a:spcAft>
                <a:spcPct val="0"/>
              </a:spcAft>
              <a:defRPr>
                <a:solidFill>
                  <a:schemeClr val="tx1"/>
                </a:solidFill>
                <a:latin typeface="Tw Cen MT" panose="020B0602020104020603" pitchFamily="34" charset="-18"/>
              </a:defRPr>
            </a:lvl7pPr>
            <a:lvl8pPr marL="3429000" indent="-228600" defTabSz="457200" eaLnBrk="0" fontAlgn="base" hangingPunct="0">
              <a:spcBef>
                <a:spcPct val="0"/>
              </a:spcBef>
              <a:spcAft>
                <a:spcPct val="0"/>
              </a:spcAft>
              <a:defRPr>
                <a:solidFill>
                  <a:schemeClr val="tx1"/>
                </a:solidFill>
                <a:latin typeface="Tw Cen MT" panose="020B0602020104020603" pitchFamily="34" charset="-18"/>
              </a:defRPr>
            </a:lvl8pPr>
            <a:lvl9pPr marL="3886200" indent="-228600" defTabSz="457200" eaLnBrk="0" fontAlgn="base" hangingPunct="0">
              <a:spcBef>
                <a:spcPct val="0"/>
              </a:spcBef>
              <a:spcAft>
                <a:spcPct val="0"/>
              </a:spcAft>
              <a:defRPr>
                <a:solidFill>
                  <a:schemeClr val="tx1"/>
                </a:solidFill>
                <a:latin typeface="Tw Cen MT" panose="020B0602020104020603" pitchFamily="34" charset="-18"/>
              </a:defRPr>
            </a:lvl9pPr>
          </a:lstStyle>
          <a:p>
            <a:fld id="{9988CBC1-7DBA-4318-9314-DA7683AEE582}" type="slidenum">
              <a:rPr lang="cs-CZ" altLang="cs-CZ" smtClean="0"/>
              <a:pPr/>
              <a:t>5</a:t>
            </a:fld>
            <a:endParaRPr lang="cs-CZ" altLang="cs-CZ"/>
          </a:p>
        </p:txBody>
      </p:sp>
    </p:spTree>
    <p:extLst>
      <p:ext uri="{BB962C8B-B14F-4D97-AF65-F5344CB8AC3E}">
        <p14:creationId xmlns:p14="http://schemas.microsoft.com/office/powerpoint/2010/main" val="247867853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8103A8D8-CCED-4D88-9103-EC6A9FD41DA6}" type="slidenum">
              <a:rPr lang="cs-CZ" smtClean="0"/>
              <a:t>50</a:t>
            </a:fld>
            <a:endParaRPr lang="cs-CZ"/>
          </a:p>
        </p:txBody>
      </p:sp>
    </p:spTree>
    <p:extLst>
      <p:ext uri="{BB962C8B-B14F-4D97-AF65-F5344CB8AC3E}">
        <p14:creationId xmlns:p14="http://schemas.microsoft.com/office/powerpoint/2010/main" val="240722349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8103A8D8-CCED-4D88-9103-EC6A9FD41DA6}" type="slidenum">
              <a:rPr lang="cs-CZ" smtClean="0"/>
              <a:t>51</a:t>
            </a:fld>
            <a:endParaRPr lang="cs-CZ"/>
          </a:p>
        </p:txBody>
      </p:sp>
    </p:spTree>
    <p:extLst>
      <p:ext uri="{BB962C8B-B14F-4D97-AF65-F5344CB8AC3E}">
        <p14:creationId xmlns:p14="http://schemas.microsoft.com/office/powerpoint/2010/main" val="231957127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a:p>
        </p:txBody>
      </p:sp>
      <p:sp>
        <p:nvSpPr>
          <p:cNvPr id="50180"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288B8AC-F333-48D1-998F-41FB33073DC3}" type="slidenum">
              <a:rPr lang="cs-CZ" altLang="cs-CZ">
                <a:latin typeface="Arial" panose="020B0604020202020204" pitchFamily="34" charset="0"/>
              </a:rPr>
              <a:pPr>
                <a:spcBef>
                  <a:spcPct val="0"/>
                </a:spcBef>
              </a:pPr>
              <a:t>74</a:t>
            </a:fld>
            <a:endParaRPr lang="cs-CZ" altLang="cs-CZ">
              <a:latin typeface="Arial" panose="020B0604020202020204" pitchFamily="34" charset="0"/>
            </a:endParaRPr>
          </a:p>
        </p:txBody>
      </p:sp>
      <p:sp>
        <p:nvSpPr>
          <p:cNvPr id="50181" name="Zástupný symbol pro datum 1"/>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cs-CZ" altLang="cs-CZ"/>
          </a:p>
        </p:txBody>
      </p:sp>
    </p:spTree>
    <p:extLst>
      <p:ext uri="{BB962C8B-B14F-4D97-AF65-F5344CB8AC3E}">
        <p14:creationId xmlns:p14="http://schemas.microsoft.com/office/powerpoint/2010/main" val="23512455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a:p>
        </p:txBody>
      </p:sp>
      <p:sp>
        <p:nvSpPr>
          <p:cNvPr id="37892"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w Cen MT" panose="020B0602020104020603" pitchFamily="34" charset="-18"/>
              </a:defRPr>
            </a:lvl1pPr>
            <a:lvl2pPr marL="742950" indent="-285750">
              <a:defRPr>
                <a:solidFill>
                  <a:schemeClr val="tx1"/>
                </a:solidFill>
                <a:latin typeface="Tw Cen MT" panose="020B0602020104020603" pitchFamily="34" charset="-18"/>
              </a:defRPr>
            </a:lvl2pPr>
            <a:lvl3pPr marL="1143000" indent="-228600">
              <a:defRPr>
                <a:solidFill>
                  <a:schemeClr val="tx1"/>
                </a:solidFill>
                <a:latin typeface="Tw Cen MT" panose="020B0602020104020603" pitchFamily="34" charset="-18"/>
              </a:defRPr>
            </a:lvl3pPr>
            <a:lvl4pPr marL="1600200" indent="-228600">
              <a:defRPr>
                <a:solidFill>
                  <a:schemeClr val="tx1"/>
                </a:solidFill>
                <a:latin typeface="Tw Cen MT" panose="020B0602020104020603" pitchFamily="34" charset="-18"/>
              </a:defRPr>
            </a:lvl4pPr>
            <a:lvl5pPr marL="2057400" indent="-228600">
              <a:defRPr>
                <a:solidFill>
                  <a:schemeClr val="tx1"/>
                </a:solidFill>
                <a:latin typeface="Tw Cen MT" panose="020B0602020104020603" pitchFamily="34" charset="-18"/>
              </a:defRPr>
            </a:lvl5pPr>
            <a:lvl6pPr marL="2514600" indent="-228600" defTabSz="457200" eaLnBrk="0" fontAlgn="base" hangingPunct="0">
              <a:spcBef>
                <a:spcPct val="0"/>
              </a:spcBef>
              <a:spcAft>
                <a:spcPct val="0"/>
              </a:spcAft>
              <a:defRPr>
                <a:solidFill>
                  <a:schemeClr val="tx1"/>
                </a:solidFill>
                <a:latin typeface="Tw Cen MT" panose="020B0602020104020603" pitchFamily="34" charset="-18"/>
              </a:defRPr>
            </a:lvl6pPr>
            <a:lvl7pPr marL="2971800" indent="-228600" defTabSz="457200" eaLnBrk="0" fontAlgn="base" hangingPunct="0">
              <a:spcBef>
                <a:spcPct val="0"/>
              </a:spcBef>
              <a:spcAft>
                <a:spcPct val="0"/>
              </a:spcAft>
              <a:defRPr>
                <a:solidFill>
                  <a:schemeClr val="tx1"/>
                </a:solidFill>
                <a:latin typeface="Tw Cen MT" panose="020B0602020104020603" pitchFamily="34" charset="-18"/>
              </a:defRPr>
            </a:lvl7pPr>
            <a:lvl8pPr marL="3429000" indent="-228600" defTabSz="457200" eaLnBrk="0" fontAlgn="base" hangingPunct="0">
              <a:spcBef>
                <a:spcPct val="0"/>
              </a:spcBef>
              <a:spcAft>
                <a:spcPct val="0"/>
              </a:spcAft>
              <a:defRPr>
                <a:solidFill>
                  <a:schemeClr val="tx1"/>
                </a:solidFill>
                <a:latin typeface="Tw Cen MT" panose="020B0602020104020603" pitchFamily="34" charset="-18"/>
              </a:defRPr>
            </a:lvl8pPr>
            <a:lvl9pPr marL="3886200" indent="-228600" defTabSz="457200" eaLnBrk="0" fontAlgn="base" hangingPunct="0">
              <a:spcBef>
                <a:spcPct val="0"/>
              </a:spcBef>
              <a:spcAft>
                <a:spcPct val="0"/>
              </a:spcAft>
              <a:defRPr>
                <a:solidFill>
                  <a:schemeClr val="tx1"/>
                </a:solidFill>
                <a:latin typeface="Tw Cen MT" panose="020B0602020104020603" pitchFamily="34" charset="-18"/>
              </a:defRPr>
            </a:lvl9pPr>
          </a:lstStyle>
          <a:p>
            <a:fld id="{DAECB470-E98E-4384-9ED8-B4D06133832B}" type="slidenum">
              <a:rPr lang="cs-CZ" altLang="cs-CZ" smtClean="0"/>
              <a:pPr/>
              <a:t>6</a:t>
            </a:fld>
            <a:endParaRPr lang="cs-CZ" altLang="cs-CZ"/>
          </a:p>
        </p:txBody>
      </p:sp>
    </p:spTree>
    <p:extLst>
      <p:ext uri="{BB962C8B-B14F-4D97-AF65-F5344CB8AC3E}">
        <p14:creationId xmlns:p14="http://schemas.microsoft.com/office/powerpoint/2010/main" val="32635705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a:p>
        </p:txBody>
      </p:sp>
      <p:sp>
        <p:nvSpPr>
          <p:cNvPr id="39940"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w Cen MT" panose="020B0602020104020603" pitchFamily="34" charset="-18"/>
              </a:defRPr>
            </a:lvl1pPr>
            <a:lvl2pPr marL="742950" indent="-285750">
              <a:defRPr>
                <a:solidFill>
                  <a:schemeClr val="tx1"/>
                </a:solidFill>
                <a:latin typeface="Tw Cen MT" panose="020B0602020104020603" pitchFamily="34" charset="-18"/>
              </a:defRPr>
            </a:lvl2pPr>
            <a:lvl3pPr marL="1143000" indent="-228600">
              <a:defRPr>
                <a:solidFill>
                  <a:schemeClr val="tx1"/>
                </a:solidFill>
                <a:latin typeface="Tw Cen MT" panose="020B0602020104020603" pitchFamily="34" charset="-18"/>
              </a:defRPr>
            </a:lvl3pPr>
            <a:lvl4pPr marL="1600200" indent="-228600">
              <a:defRPr>
                <a:solidFill>
                  <a:schemeClr val="tx1"/>
                </a:solidFill>
                <a:latin typeface="Tw Cen MT" panose="020B0602020104020603" pitchFamily="34" charset="-18"/>
              </a:defRPr>
            </a:lvl4pPr>
            <a:lvl5pPr marL="2057400" indent="-228600">
              <a:defRPr>
                <a:solidFill>
                  <a:schemeClr val="tx1"/>
                </a:solidFill>
                <a:latin typeface="Tw Cen MT" panose="020B0602020104020603" pitchFamily="34" charset="-18"/>
              </a:defRPr>
            </a:lvl5pPr>
            <a:lvl6pPr marL="2514600" indent="-228600" defTabSz="457200" eaLnBrk="0" fontAlgn="base" hangingPunct="0">
              <a:spcBef>
                <a:spcPct val="0"/>
              </a:spcBef>
              <a:spcAft>
                <a:spcPct val="0"/>
              </a:spcAft>
              <a:defRPr>
                <a:solidFill>
                  <a:schemeClr val="tx1"/>
                </a:solidFill>
                <a:latin typeface="Tw Cen MT" panose="020B0602020104020603" pitchFamily="34" charset="-18"/>
              </a:defRPr>
            </a:lvl6pPr>
            <a:lvl7pPr marL="2971800" indent="-228600" defTabSz="457200" eaLnBrk="0" fontAlgn="base" hangingPunct="0">
              <a:spcBef>
                <a:spcPct val="0"/>
              </a:spcBef>
              <a:spcAft>
                <a:spcPct val="0"/>
              </a:spcAft>
              <a:defRPr>
                <a:solidFill>
                  <a:schemeClr val="tx1"/>
                </a:solidFill>
                <a:latin typeface="Tw Cen MT" panose="020B0602020104020603" pitchFamily="34" charset="-18"/>
              </a:defRPr>
            </a:lvl7pPr>
            <a:lvl8pPr marL="3429000" indent="-228600" defTabSz="457200" eaLnBrk="0" fontAlgn="base" hangingPunct="0">
              <a:spcBef>
                <a:spcPct val="0"/>
              </a:spcBef>
              <a:spcAft>
                <a:spcPct val="0"/>
              </a:spcAft>
              <a:defRPr>
                <a:solidFill>
                  <a:schemeClr val="tx1"/>
                </a:solidFill>
                <a:latin typeface="Tw Cen MT" panose="020B0602020104020603" pitchFamily="34" charset="-18"/>
              </a:defRPr>
            </a:lvl8pPr>
            <a:lvl9pPr marL="3886200" indent="-228600" defTabSz="457200" eaLnBrk="0" fontAlgn="base" hangingPunct="0">
              <a:spcBef>
                <a:spcPct val="0"/>
              </a:spcBef>
              <a:spcAft>
                <a:spcPct val="0"/>
              </a:spcAft>
              <a:defRPr>
                <a:solidFill>
                  <a:schemeClr val="tx1"/>
                </a:solidFill>
                <a:latin typeface="Tw Cen MT" panose="020B0602020104020603" pitchFamily="34" charset="-18"/>
              </a:defRPr>
            </a:lvl9pPr>
          </a:lstStyle>
          <a:p>
            <a:fld id="{CCC6EDEF-4255-4145-9152-E4DAD725B72C}" type="slidenum">
              <a:rPr lang="cs-CZ" altLang="cs-CZ" smtClean="0"/>
              <a:pPr/>
              <a:t>7</a:t>
            </a:fld>
            <a:endParaRPr lang="cs-CZ" altLang="cs-CZ"/>
          </a:p>
        </p:txBody>
      </p:sp>
    </p:spTree>
    <p:extLst>
      <p:ext uri="{BB962C8B-B14F-4D97-AF65-F5344CB8AC3E}">
        <p14:creationId xmlns:p14="http://schemas.microsoft.com/office/powerpoint/2010/main" val="188018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Zástupný symbol pro poznámky 2"/>
          <p:cNvSpPr>
            <a:spLocks noGrp="1"/>
          </p:cNvSpPr>
          <p:nvPr>
            <p:ph type="body" idx="1"/>
          </p:nvPr>
        </p:nvSpPr>
        <p:spPr bwMode="auto">
          <a:xfrm>
            <a:off x="685800" y="4400550"/>
            <a:ext cx="5622925" cy="42846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sz="1000"/>
          </a:p>
        </p:txBody>
      </p:sp>
      <p:sp>
        <p:nvSpPr>
          <p:cNvPr id="41988"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w Cen MT" panose="020B0602020104020603" pitchFamily="34" charset="-18"/>
              </a:defRPr>
            </a:lvl1pPr>
            <a:lvl2pPr marL="742950" indent="-285750">
              <a:defRPr>
                <a:solidFill>
                  <a:schemeClr val="tx1"/>
                </a:solidFill>
                <a:latin typeface="Tw Cen MT" panose="020B0602020104020603" pitchFamily="34" charset="-18"/>
              </a:defRPr>
            </a:lvl2pPr>
            <a:lvl3pPr marL="1143000" indent="-228600">
              <a:defRPr>
                <a:solidFill>
                  <a:schemeClr val="tx1"/>
                </a:solidFill>
                <a:latin typeface="Tw Cen MT" panose="020B0602020104020603" pitchFamily="34" charset="-18"/>
              </a:defRPr>
            </a:lvl3pPr>
            <a:lvl4pPr marL="1600200" indent="-228600">
              <a:defRPr>
                <a:solidFill>
                  <a:schemeClr val="tx1"/>
                </a:solidFill>
                <a:latin typeface="Tw Cen MT" panose="020B0602020104020603" pitchFamily="34" charset="-18"/>
              </a:defRPr>
            </a:lvl4pPr>
            <a:lvl5pPr marL="2057400" indent="-228600">
              <a:defRPr>
                <a:solidFill>
                  <a:schemeClr val="tx1"/>
                </a:solidFill>
                <a:latin typeface="Tw Cen MT" panose="020B0602020104020603" pitchFamily="34" charset="-18"/>
              </a:defRPr>
            </a:lvl5pPr>
            <a:lvl6pPr marL="2514600" indent="-228600" defTabSz="457200" eaLnBrk="0" fontAlgn="base" hangingPunct="0">
              <a:spcBef>
                <a:spcPct val="0"/>
              </a:spcBef>
              <a:spcAft>
                <a:spcPct val="0"/>
              </a:spcAft>
              <a:defRPr>
                <a:solidFill>
                  <a:schemeClr val="tx1"/>
                </a:solidFill>
                <a:latin typeface="Tw Cen MT" panose="020B0602020104020603" pitchFamily="34" charset="-18"/>
              </a:defRPr>
            </a:lvl6pPr>
            <a:lvl7pPr marL="2971800" indent="-228600" defTabSz="457200" eaLnBrk="0" fontAlgn="base" hangingPunct="0">
              <a:spcBef>
                <a:spcPct val="0"/>
              </a:spcBef>
              <a:spcAft>
                <a:spcPct val="0"/>
              </a:spcAft>
              <a:defRPr>
                <a:solidFill>
                  <a:schemeClr val="tx1"/>
                </a:solidFill>
                <a:latin typeface="Tw Cen MT" panose="020B0602020104020603" pitchFamily="34" charset="-18"/>
              </a:defRPr>
            </a:lvl7pPr>
            <a:lvl8pPr marL="3429000" indent="-228600" defTabSz="457200" eaLnBrk="0" fontAlgn="base" hangingPunct="0">
              <a:spcBef>
                <a:spcPct val="0"/>
              </a:spcBef>
              <a:spcAft>
                <a:spcPct val="0"/>
              </a:spcAft>
              <a:defRPr>
                <a:solidFill>
                  <a:schemeClr val="tx1"/>
                </a:solidFill>
                <a:latin typeface="Tw Cen MT" panose="020B0602020104020603" pitchFamily="34" charset="-18"/>
              </a:defRPr>
            </a:lvl8pPr>
            <a:lvl9pPr marL="3886200" indent="-228600" defTabSz="457200" eaLnBrk="0" fontAlgn="base" hangingPunct="0">
              <a:spcBef>
                <a:spcPct val="0"/>
              </a:spcBef>
              <a:spcAft>
                <a:spcPct val="0"/>
              </a:spcAft>
              <a:defRPr>
                <a:solidFill>
                  <a:schemeClr val="tx1"/>
                </a:solidFill>
                <a:latin typeface="Tw Cen MT" panose="020B0602020104020603" pitchFamily="34" charset="-18"/>
              </a:defRPr>
            </a:lvl9pPr>
          </a:lstStyle>
          <a:p>
            <a:fld id="{FC44E57C-017C-4BFE-978A-32824AC5D4C0}" type="slidenum">
              <a:rPr lang="cs-CZ" altLang="cs-CZ" smtClean="0"/>
              <a:pPr/>
              <a:t>8</a:t>
            </a:fld>
            <a:endParaRPr lang="cs-CZ" altLang="cs-CZ"/>
          </a:p>
        </p:txBody>
      </p:sp>
    </p:spTree>
    <p:extLst>
      <p:ext uri="{BB962C8B-B14F-4D97-AF65-F5344CB8AC3E}">
        <p14:creationId xmlns:p14="http://schemas.microsoft.com/office/powerpoint/2010/main" val="23880862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a:p>
        </p:txBody>
      </p:sp>
      <p:sp>
        <p:nvSpPr>
          <p:cNvPr id="44036"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w Cen MT" panose="020B0602020104020603" pitchFamily="34" charset="-18"/>
              </a:defRPr>
            </a:lvl1pPr>
            <a:lvl2pPr marL="742950" indent="-285750">
              <a:defRPr>
                <a:solidFill>
                  <a:schemeClr val="tx1"/>
                </a:solidFill>
                <a:latin typeface="Tw Cen MT" panose="020B0602020104020603" pitchFamily="34" charset="-18"/>
              </a:defRPr>
            </a:lvl2pPr>
            <a:lvl3pPr marL="1143000" indent="-228600">
              <a:defRPr>
                <a:solidFill>
                  <a:schemeClr val="tx1"/>
                </a:solidFill>
                <a:latin typeface="Tw Cen MT" panose="020B0602020104020603" pitchFamily="34" charset="-18"/>
              </a:defRPr>
            </a:lvl3pPr>
            <a:lvl4pPr marL="1600200" indent="-228600">
              <a:defRPr>
                <a:solidFill>
                  <a:schemeClr val="tx1"/>
                </a:solidFill>
                <a:latin typeface="Tw Cen MT" panose="020B0602020104020603" pitchFamily="34" charset="-18"/>
              </a:defRPr>
            </a:lvl4pPr>
            <a:lvl5pPr marL="2057400" indent="-228600">
              <a:defRPr>
                <a:solidFill>
                  <a:schemeClr val="tx1"/>
                </a:solidFill>
                <a:latin typeface="Tw Cen MT" panose="020B0602020104020603" pitchFamily="34" charset="-18"/>
              </a:defRPr>
            </a:lvl5pPr>
            <a:lvl6pPr marL="2514600" indent="-228600" defTabSz="457200" eaLnBrk="0" fontAlgn="base" hangingPunct="0">
              <a:spcBef>
                <a:spcPct val="0"/>
              </a:spcBef>
              <a:spcAft>
                <a:spcPct val="0"/>
              </a:spcAft>
              <a:defRPr>
                <a:solidFill>
                  <a:schemeClr val="tx1"/>
                </a:solidFill>
                <a:latin typeface="Tw Cen MT" panose="020B0602020104020603" pitchFamily="34" charset="-18"/>
              </a:defRPr>
            </a:lvl6pPr>
            <a:lvl7pPr marL="2971800" indent="-228600" defTabSz="457200" eaLnBrk="0" fontAlgn="base" hangingPunct="0">
              <a:spcBef>
                <a:spcPct val="0"/>
              </a:spcBef>
              <a:spcAft>
                <a:spcPct val="0"/>
              </a:spcAft>
              <a:defRPr>
                <a:solidFill>
                  <a:schemeClr val="tx1"/>
                </a:solidFill>
                <a:latin typeface="Tw Cen MT" panose="020B0602020104020603" pitchFamily="34" charset="-18"/>
              </a:defRPr>
            </a:lvl7pPr>
            <a:lvl8pPr marL="3429000" indent="-228600" defTabSz="457200" eaLnBrk="0" fontAlgn="base" hangingPunct="0">
              <a:spcBef>
                <a:spcPct val="0"/>
              </a:spcBef>
              <a:spcAft>
                <a:spcPct val="0"/>
              </a:spcAft>
              <a:defRPr>
                <a:solidFill>
                  <a:schemeClr val="tx1"/>
                </a:solidFill>
                <a:latin typeface="Tw Cen MT" panose="020B0602020104020603" pitchFamily="34" charset="-18"/>
              </a:defRPr>
            </a:lvl8pPr>
            <a:lvl9pPr marL="3886200" indent="-228600" defTabSz="457200" eaLnBrk="0" fontAlgn="base" hangingPunct="0">
              <a:spcBef>
                <a:spcPct val="0"/>
              </a:spcBef>
              <a:spcAft>
                <a:spcPct val="0"/>
              </a:spcAft>
              <a:defRPr>
                <a:solidFill>
                  <a:schemeClr val="tx1"/>
                </a:solidFill>
                <a:latin typeface="Tw Cen MT" panose="020B0602020104020603" pitchFamily="34" charset="-18"/>
              </a:defRPr>
            </a:lvl9pPr>
          </a:lstStyle>
          <a:p>
            <a:fld id="{996C2BA0-231F-4B61-9F50-2EEF508FE01E}" type="slidenum">
              <a:rPr lang="cs-CZ" altLang="cs-CZ" smtClean="0"/>
              <a:pPr/>
              <a:t>9</a:t>
            </a:fld>
            <a:endParaRPr lang="cs-CZ" altLang="cs-CZ"/>
          </a:p>
        </p:txBody>
      </p:sp>
    </p:spTree>
    <p:extLst>
      <p:ext uri="{BB962C8B-B14F-4D97-AF65-F5344CB8AC3E}">
        <p14:creationId xmlns:p14="http://schemas.microsoft.com/office/powerpoint/2010/main" val="19530018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a:p>
        </p:txBody>
      </p:sp>
      <p:sp>
        <p:nvSpPr>
          <p:cNvPr id="48132"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w Cen MT" panose="020B0602020104020603" pitchFamily="34" charset="-18"/>
              </a:defRPr>
            </a:lvl1pPr>
            <a:lvl2pPr marL="742950" indent="-285750">
              <a:defRPr>
                <a:solidFill>
                  <a:schemeClr val="tx1"/>
                </a:solidFill>
                <a:latin typeface="Tw Cen MT" panose="020B0602020104020603" pitchFamily="34" charset="-18"/>
              </a:defRPr>
            </a:lvl2pPr>
            <a:lvl3pPr marL="1143000" indent="-228600">
              <a:defRPr>
                <a:solidFill>
                  <a:schemeClr val="tx1"/>
                </a:solidFill>
                <a:latin typeface="Tw Cen MT" panose="020B0602020104020603" pitchFamily="34" charset="-18"/>
              </a:defRPr>
            </a:lvl3pPr>
            <a:lvl4pPr marL="1600200" indent="-228600">
              <a:defRPr>
                <a:solidFill>
                  <a:schemeClr val="tx1"/>
                </a:solidFill>
                <a:latin typeface="Tw Cen MT" panose="020B0602020104020603" pitchFamily="34" charset="-18"/>
              </a:defRPr>
            </a:lvl4pPr>
            <a:lvl5pPr marL="2057400" indent="-228600">
              <a:defRPr>
                <a:solidFill>
                  <a:schemeClr val="tx1"/>
                </a:solidFill>
                <a:latin typeface="Tw Cen MT" panose="020B0602020104020603" pitchFamily="34" charset="-18"/>
              </a:defRPr>
            </a:lvl5pPr>
            <a:lvl6pPr marL="2514600" indent="-228600" defTabSz="457200" eaLnBrk="0" fontAlgn="base" hangingPunct="0">
              <a:spcBef>
                <a:spcPct val="0"/>
              </a:spcBef>
              <a:spcAft>
                <a:spcPct val="0"/>
              </a:spcAft>
              <a:defRPr>
                <a:solidFill>
                  <a:schemeClr val="tx1"/>
                </a:solidFill>
                <a:latin typeface="Tw Cen MT" panose="020B0602020104020603" pitchFamily="34" charset="-18"/>
              </a:defRPr>
            </a:lvl6pPr>
            <a:lvl7pPr marL="2971800" indent="-228600" defTabSz="457200" eaLnBrk="0" fontAlgn="base" hangingPunct="0">
              <a:spcBef>
                <a:spcPct val="0"/>
              </a:spcBef>
              <a:spcAft>
                <a:spcPct val="0"/>
              </a:spcAft>
              <a:defRPr>
                <a:solidFill>
                  <a:schemeClr val="tx1"/>
                </a:solidFill>
                <a:latin typeface="Tw Cen MT" panose="020B0602020104020603" pitchFamily="34" charset="-18"/>
              </a:defRPr>
            </a:lvl7pPr>
            <a:lvl8pPr marL="3429000" indent="-228600" defTabSz="457200" eaLnBrk="0" fontAlgn="base" hangingPunct="0">
              <a:spcBef>
                <a:spcPct val="0"/>
              </a:spcBef>
              <a:spcAft>
                <a:spcPct val="0"/>
              </a:spcAft>
              <a:defRPr>
                <a:solidFill>
                  <a:schemeClr val="tx1"/>
                </a:solidFill>
                <a:latin typeface="Tw Cen MT" panose="020B0602020104020603" pitchFamily="34" charset="-18"/>
              </a:defRPr>
            </a:lvl8pPr>
            <a:lvl9pPr marL="3886200" indent="-228600" defTabSz="457200" eaLnBrk="0" fontAlgn="base" hangingPunct="0">
              <a:spcBef>
                <a:spcPct val="0"/>
              </a:spcBef>
              <a:spcAft>
                <a:spcPct val="0"/>
              </a:spcAft>
              <a:defRPr>
                <a:solidFill>
                  <a:schemeClr val="tx1"/>
                </a:solidFill>
                <a:latin typeface="Tw Cen MT" panose="020B0602020104020603" pitchFamily="34" charset="-18"/>
              </a:defRPr>
            </a:lvl9pPr>
          </a:lstStyle>
          <a:p>
            <a:fld id="{51C9D810-A1C0-4678-8498-BD51BC70993E}" type="slidenum">
              <a:rPr lang="cs-CZ" altLang="cs-CZ" smtClean="0"/>
              <a:pPr/>
              <a:t>10</a:t>
            </a:fld>
            <a:endParaRPr lang="cs-CZ" altLang="cs-CZ"/>
          </a:p>
        </p:txBody>
      </p:sp>
    </p:spTree>
    <p:extLst>
      <p:ext uri="{BB962C8B-B14F-4D97-AF65-F5344CB8AC3E}">
        <p14:creationId xmlns:p14="http://schemas.microsoft.com/office/powerpoint/2010/main" val="36736215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a:p>
        </p:txBody>
      </p:sp>
      <p:sp>
        <p:nvSpPr>
          <p:cNvPr id="50180"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w Cen MT" panose="020B0602020104020603" pitchFamily="34" charset="-18"/>
              </a:defRPr>
            </a:lvl1pPr>
            <a:lvl2pPr marL="742950" indent="-285750">
              <a:defRPr>
                <a:solidFill>
                  <a:schemeClr val="tx1"/>
                </a:solidFill>
                <a:latin typeface="Tw Cen MT" panose="020B0602020104020603" pitchFamily="34" charset="-18"/>
              </a:defRPr>
            </a:lvl2pPr>
            <a:lvl3pPr marL="1143000" indent="-228600">
              <a:defRPr>
                <a:solidFill>
                  <a:schemeClr val="tx1"/>
                </a:solidFill>
                <a:latin typeface="Tw Cen MT" panose="020B0602020104020603" pitchFamily="34" charset="-18"/>
              </a:defRPr>
            </a:lvl3pPr>
            <a:lvl4pPr marL="1600200" indent="-228600">
              <a:defRPr>
                <a:solidFill>
                  <a:schemeClr val="tx1"/>
                </a:solidFill>
                <a:latin typeface="Tw Cen MT" panose="020B0602020104020603" pitchFamily="34" charset="-18"/>
              </a:defRPr>
            </a:lvl4pPr>
            <a:lvl5pPr marL="2057400" indent="-228600">
              <a:defRPr>
                <a:solidFill>
                  <a:schemeClr val="tx1"/>
                </a:solidFill>
                <a:latin typeface="Tw Cen MT" panose="020B0602020104020603" pitchFamily="34" charset="-18"/>
              </a:defRPr>
            </a:lvl5pPr>
            <a:lvl6pPr marL="2514600" indent="-228600" defTabSz="457200" eaLnBrk="0" fontAlgn="base" hangingPunct="0">
              <a:spcBef>
                <a:spcPct val="0"/>
              </a:spcBef>
              <a:spcAft>
                <a:spcPct val="0"/>
              </a:spcAft>
              <a:defRPr>
                <a:solidFill>
                  <a:schemeClr val="tx1"/>
                </a:solidFill>
                <a:latin typeface="Tw Cen MT" panose="020B0602020104020603" pitchFamily="34" charset="-18"/>
              </a:defRPr>
            </a:lvl6pPr>
            <a:lvl7pPr marL="2971800" indent="-228600" defTabSz="457200" eaLnBrk="0" fontAlgn="base" hangingPunct="0">
              <a:spcBef>
                <a:spcPct val="0"/>
              </a:spcBef>
              <a:spcAft>
                <a:spcPct val="0"/>
              </a:spcAft>
              <a:defRPr>
                <a:solidFill>
                  <a:schemeClr val="tx1"/>
                </a:solidFill>
                <a:latin typeface="Tw Cen MT" panose="020B0602020104020603" pitchFamily="34" charset="-18"/>
              </a:defRPr>
            </a:lvl7pPr>
            <a:lvl8pPr marL="3429000" indent="-228600" defTabSz="457200" eaLnBrk="0" fontAlgn="base" hangingPunct="0">
              <a:spcBef>
                <a:spcPct val="0"/>
              </a:spcBef>
              <a:spcAft>
                <a:spcPct val="0"/>
              </a:spcAft>
              <a:defRPr>
                <a:solidFill>
                  <a:schemeClr val="tx1"/>
                </a:solidFill>
                <a:latin typeface="Tw Cen MT" panose="020B0602020104020603" pitchFamily="34" charset="-18"/>
              </a:defRPr>
            </a:lvl8pPr>
            <a:lvl9pPr marL="3886200" indent="-228600" defTabSz="457200" eaLnBrk="0" fontAlgn="base" hangingPunct="0">
              <a:spcBef>
                <a:spcPct val="0"/>
              </a:spcBef>
              <a:spcAft>
                <a:spcPct val="0"/>
              </a:spcAft>
              <a:defRPr>
                <a:solidFill>
                  <a:schemeClr val="tx1"/>
                </a:solidFill>
                <a:latin typeface="Tw Cen MT" panose="020B0602020104020603" pitchFamily="34" charset="-18"/>
              </a:defRPr>
            </a:lvl9pPr>
          </a:lstStyle>
          <a:p>
            <a:fld id="{5AEFA13D-A18A-4F30-8827-1CFD0AC18557}" type="slidenum">
              <a:rPr lang="cs-CZ" altLang="cs-CZ" smtClean="0"/>
              <a:pPr/>
              <a:t>11</a:t>
            </a:fld>
            <a:endParaRPr lang="cs-CZ" altLang="cs-CZ"/>
          </a:p>
        </p:txBody>
      </p:sp>
    </p:spTree>
    <p:extLst>
      <p:ext uri="{BB962C8B-B14F-4D97-AF65-F5344CB8AC3E}">
        <p14:creationId xmlns:p14="http://schemas.microsoft.com/office/powerpoint/2010/main" val="36339877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1128403" y="945913"/>
            <a:ext cx="8637073" cy="2618554"/>
          </a:xfrm>
        </p:spPr>
        <p:txBody>
          <a:bodyPr bIns="0" anchor="b">
            <a:normAutofit/>
          </a:bodyPr>
          <a:lstStyle>
            <a:lvl1pPr algn="l">
              <a:defRPr sz="6600"/>
            </a:lvl1pPr>
          </a:lstStyle>
          <a:p>
            <a:r>
              <a:rPr lang="cs-CZ"/>
              <a:t>Kliknutím lze upravit styl.</a:t>
            </a:r>
            <a:endParaRPr lang="en-US" dirty="0"/>
          </a:p>
        </p:txBody>
      </p:sp>
      <p:sp>
        <p:nvSpPr>
          <p:cNvPr id="3" name="Subtitle 2"/>
          <p:cNvSpPr>
            <a:spLocks noGrp="1"/>
          </p:cNvSpPr>
          <p:nvPr>
            <p:ph type="subTitle" idx="1"/>
          </p:nvPr>
        </p:nvSpPr>
        <p:spPr>
          <a:xfrm>
            <a:off x="1128404" y="3564467"/>
            <a:ext cx="8637072" cy="1071095"/>
          </a:xfrm>
        </p:spPr>
        <p:txBody>
          <a:bodyPr tIns="91440" bIns="91440">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A198C8E8-ADCF-4D7F-AAEA-072CE5E85AE5}" type="datetimeFigureOut">
              <a:rPr lang="cs-CZ" smtClean="0"/>
              <a:t>28.09.2020</a:t>
            </a:fld>
            <a:endParaRPr lang="cs-CZ"/>
          </a:p>
        </p:txBody>
      </p:sp>
      <p:sp>
        <p:nvSpPr>
          <p:cNvPr id="5" name="Footer Placeholder 4"/>
          <p:cNvSpPr>
            <a:spLocks noGrp="1"/>
          </p:cNvSpPr>
          <p:nvPr>
            <p:ph type="ftr" sz="quarter" idx="11"/>
          </p:nvPr>
        </p:nvSpPr>
        <p:spPr>
          <a:xfrm>
            <a:off x="1127124" y="329307"/>
            <a:ext cx="5943668" cy="309201"/>
          </a:xfrm>
        </p:spPr>
        <p:txBody>
          <a:bodyPr/>
          <a:lstStyle/>
          <a:p>
            <a:endParaRPr lang="cs-CZ"/>
          </a:p>
        </p:txBody>
      </p:sp>
      <p:sp>
        <p:nvSpPr>
          <p:cNvPr id="6" name="Slide Number Placeholder 5"/>
          <p:cNvSpPr>
            <a:spLocks noGrp="1"/>
          </p:cNvSpPr>
          <p:nvPr>
            <p:ph type="sldNum" sz="quarter" idx="12"/>
          </p:nvPr>
        </p:nvSpPr>
        <p:spPr>
          <a:xfrm>
            <a:off x="9924392" y="134930"/>
            <a:ext cx="811019" cy="503578"/>
          </a:xfrm>
        </p:spPr>
        <p:txBody>
          <a:bodyPr/>
          <a:lstStyle/>
          <a:p>
            <a:fld id="{54C8F01D-CD27-471A-B4C3-6F72B746B8DA}" type="slidenum">
              <a:rPr lang="cs-CZ" smtClean="0"/>
              <a:t>‹#›</a:t>
            </a:fld>
            <a:endParaRPr lang="cs-CZ"/>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782333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A198C8E8-ADCF-4D7F-AAEA-072CE5E85AE5}" type="datetimeFigureOut">
              <a:rPr lang="cs-CZ" smtClean="0"/>
              <a:t>28.09.2020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54C8F01D-CD27-471A-B4C3-6F72B746B8DA}" type="slidenum">
              <a:rPr lang="cs-CZ" smtClean="0"/>
              <a:t>‹#›</a:t>
            </a:fld>
            <a:endParaRPr lang="cs-CZ"/>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2424146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4709" y="798973"/>
            <a:ext cx="1615742" cy="4659889"/>
          </a:xfrm>
        </p:spPr>
        <p:txBody>
          <a:bodyPr vert="eaVert"/>
          <a:lstStyle>
            <a:lvl1pPr algn="l">
              <a:defRPr/>
            </a:lvl1pPr>
          </a:lstStyle>
          <a:p>
            <a:r>
              <a:rPr lang="cs-CZ"/>
              <a:t>Kliknutím lze upravit styl.</a:t>
            </a:r>
            <a:endParaRPr lang="en-US" dirty="0"/>
          </a:p>
        </p:txBody>
      </p:sp>
      <p:sp>
        <p:nvSpPr>
          <p:cNvPr id="3" name="Vertical Text Placeholder 2"/>
          <p:cNvSpPr>
            <a:spLocks noGrp="1"/>
          </p:cNvSpPr>
          <p:nvPr>
            <p:ph type="body" orient="vert" idx="1"/>
          </p:nvPr>
        </p:nvSpPr>
        <p:spPr>
          <a:xfrm>
            <a:off x="1130270" y="798973"/>
            <a:ext cx="7828830" cy="4659889"/>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A198C8E8-ADCF-4D7F-AAEA-072CE5E85AE5}" type="datetimeFigureOut">
              <a:rPr lang="cs-CZ" smtClean="0"/>
              <a:t>28.09.2020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54C8F01D-CD27-471A-B4C3-6F72B746B8DA}" type="slidenum">
              <a:rPr lang="cs-CZ" smtClean="0"/>
              <a:t>‹#›</a:t>
            </a:fld>
            <a:endParaRPr lang="cs-CZ"/>
          </a:p>
        </p:txBody>
      </p:sp>
      <p:pic>
        <p:nvPicPr>
          <p:cNvPr id="17" name="Picture 16"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59215" b="36435"/>
          <a:stretch/>
        </p:blipFill>
        <p:spPr>
          <a:xfrm rot="5400000">
            <a:off x="8642279" y="3046916"/>
            <a:ext cx="4663440" cy="155448"/>
          </a:xfrm>
          <a:prstGeom prst="rect">
            <a:avLst/>
          </a:prstGeom>
          <a:noFill/>
          <a:ln>
            <a:noFill/>
          </a:ln>
        </p:spPr>
      </p:pic>
    </p:spTree>
    <p:extLst>
      <p:ext uri="{BB962C8B-B14F-4D97-AF65-F5344CB8AC3E}">
        <p14:creationId xmlns:p14="http://schemas.microsoft.com/office/powerpoint/2010/main" val="3615895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ncho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lvl1pPr>
              <a:defRPr sz="1200"/>
            </a:lvl1pPr>
          </a:lstStyle>
          <a:p>
            <a:fld id="{A198C8E8-ADCF-4D7F-AAEA-072CE5E85AE5}" type="datetimeFigureOut">
              <a:rPr lang="cs-CZ" smtClean="0"/>
              <a:t>28.09.2020</a:t>
            </a:fld>
            <a:endParaRPr lang="cs-CZ"/>
          </a:p>
        </p:txBody>
      </p:sp>
      <p:sp>
        <p:nvSpPr>
          <p:cNvPr id="5" name="Footer Placeholder 4"/>
          <p:cNvSpPr>
            <a:spLocks noGrp="1"/>
          </p:cNvSpPr>
          <p:nvPr>
            <p:ph type="ftr" sz="quarter" idx="11"/>
          </p:nvPr>
        </p:nvSpPr>
        <p:spPr/>
        <p:txBody>
          <a:bodyPr/>
          <a:lstStyle>
            <a:lvl1pPr>
              <a:defRPr sz="1200"/>
            </a:lvl1pPr>
          </a:lstStyle>
          <a:p>
            <a:endParaRPr lang="cs-CZ"/>
          </a:p>
        </p:txBody>
      </p:sp>
      <p:sp>
        <p:nvSpPr>
          <p:cNvPr id="6" name="Slide Number Placeholder 5"/>
          <p:cNvSpPr>
            <a:spLocks noGrp="1"/>
          </p:cNvSpPr>
          <p:nvPr>
            <p:ph type="sldNum" sz="quarter" idx="12"/>
          </p:nvPr>
        </p:nvSpPr>
        <p:spPr/>
        <p:txBody>
          <a:bodyPr/>
          <a:lstStyle/>
          <a:p>
            <a:fld id="{54C8F01D-CD27-471A-B4C3-6F72B746B8DA}" type="slidenum">
              <a:rPr lang="cs-CZ" smtClean="0"/>
              <a:t>‹#›</a:t>
            </a:fld>
            <a:endParaRPr lang="cs-CZ"/>
          </a:p>
        </p:txBody>
      </p:sp>
      <p:pic>
        <p:nvPicPr>
          <p:cNvPr id="24" name="Picture 2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8869103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1129167" y="1756129"/>
            <a:ext cx="8619060" cy="2050065"/>
          </a:xfrm>
        </p:spPr>
        <p:txBody>
          <a:bodyPr anchor="b">
            <a:normAutofit/>
          </a:bodyPr>
          <a:lstStyle>
            <a:lvl1pPr algn="l">
              <a:defRPr sz="3600"/>
            </a:lvl1pPr>
          </a:lstStyle>
          <a:p>
            <a:r>
              <a:rPr lang="cs-CZ"/>
              <a:t>Kliknutím lze upravit styl.</a:t>
            </a:r>
            <a:endParaRPr lang="en-US" dirty="0"/>
          </a:p>
        </p:txBody>
      </p:sp>
      <p:sp>
        <p:nvSpPr>
          <p:cNvPr id="3" name="Text Placeholder 2"/>
          <p:cNvSpPr>
            <a:spLocks noGrp="1"/>
          </p:cNvSpPr>
          <p:nvPr>
            <p:ph type="body" idx="1" hasCustomPrompt="1"/>
          </p:nvPr>
        </p:nvSpPr>
        <p:spPr>
          <a:xfrm>
            <a:off x="1129166" y="3806195"/>
            <a:ext cx="861906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A198C8E8-ADCF-4D7F-AAEA-072CE5E85AE5}" type="datetimeFigureOut">
              <a:rPr lang="cs-CZ" smtClean="0"/>
              <a:t>28.09.2020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54C8F01D-CD27-471A-B4C3-6F72B746B8DA}" type="slidenum">
              <a:rPr lang="cs-CZ" smtClean="0"/>
              <a:t>‹#›</a:t>
            </a:fld>
            <a:endParaRPr lang="cs-CZ"/>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872476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131052" y="958037"/>
            <a:ext cx="9605635" cy="1059305"/>
          </a:xfrm>
        </p:spPr>
        <p:txBody>
          <a:bodyPr/>
          <a:lstStyle/>
          <a:p>
            <a:r>
              <a:rPr lang="cs-CZ"/>
              <a:t>Kliknutím lze upravit styl.</a:t>
            </a:r>
            <a:endParaRPr lang="en-US" dirty="0"/>
          </a:p>
        </p:txBody>
      </p:sp>
      <p:sp>
        <p:nvSpPr>
          <p:cNvPr id="3" name="Content Placeholder 2"/>
          <p:cNvSpPr>
            <a:spLocks noGrp="1"/>
          </p:cNvSpPr>
          <p:nvPr>
            <p:ph sz="half" idx="1"/>
          </p:nvPr>
        </p:nvSpPr>
        <p:spPr>
          <a:xfrm>
            <a:off x="1129166" y="2165621"/>
            <a:ext cx="4645152" cy="329385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095606" y="2171769"/>
            <a:ext cx="4645152" cy="3287094"/>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A198C8E8-ADCF-4D7F-AAEA-072CE5E85AE5}" type="datetimeFigureOut">
              <a:rPr lang="cs-CZ" smtClean="0"/>
              <a:t>28.09.2020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54C8F01D-CD27-471A-B4C3-6F72B746B8DA}" type="slidenum">
              <a:rPr lang="cs-CZ" smtClean="0"/>
              <a:t>‹#›</a:t>
            </a:fld>
            <a:endParaRPr lang="cs-CZ"/>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717522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1129166" y="953336"/>
            <a:ext cx="9607661" cy="1056319"/>
          </a:xfrm>
        </p:spPr>
        <p:txBody>
          <a:bodyPr/>
          <a:lstStyle/>
          <a:p>
            <a:r>
              <a:rPr lang="cs-CZ"/>
              <a:t>Kliknutím lze upravit styl.</a:t>
            </a:r>
            <a:endParaRPr lang="en-US" dirty="0"/>
          </a:p>
        </p:txBody>
      </p:sp>
      <p:sp>
        <p:nvSpPr>
          <p:cNvPr id="3" name="Text Placeholder 2"/>
          <p:cNvSpPr>
            <a:spLocks noGrp="1"/>
          </p:cNvSpPr>
          <p:nvPr>
            <p:ph type="body" idx="1"/>
          </p:nvPr>
        </p:nvSpPr>
        <p:spPr>
          <a:xfrm>
            <a:off x="1129166" y="2169727"/>
            <a:ext cx="4645152" cy="801943"/>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129166" y="2974448"/>
            <a:ext cx="4645152" cy="2493876"/>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094337" y="2173181"/>
            <a:ext cx="4645152" cy="802237"/>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6094337" y="2971669"/>
            <a:ext cx="4645152" cy="2487193"/>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A198C8E8-ADCF-4D7F-AAEA-072CE5E85AE5}" type="datetimeFigureOut">
              <a:rPr lang="cs-CZ" smtClean="0"/>
              <a:t>28.09.2020</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54C8F01D-CD27-471A-B4C3-6F72B746B8DA}" type="slidenum">
              <a:rPr lang="cs-CZ" smtClean="0"/>
              <a:t>‹#›</a:t>
            </a:fld>
            <a:endParaRPr lang="cs-CZ"/>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4606112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A198C8E8-ADCF-4D7F-AAEA-072CE5E85AE5}" type="datetimeFigureOut">
              <a:rPr lang="cs-CZ" smtClean="0"/>
              <a:t>28.09.2020</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54C8F01D-CD27-471A-B4C3-6F72B746B8DA}" type="slidenum">
              <a:rPr lang="cs-CZ" smtClean="0"/>
              <a:t>‹#›</a:t>
            </a:fld>
            <a:endParaRPr lang="cs-CZ"/>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23676993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98C8E8-ADCF-4D7F-AAEA-072CE5E85AE5}" type="datetimeFigureOut">
              <a:rPr lang="cs-CZ" smtClean="0"/>
              <a:t>28.09.2020</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54C8F01D-CD27-471A-B4C3-6F72B746B8DA}" type="slidenum">
              <a:rPr lang="cs-CZ" smtClean="0"/>
              <a:t>‹#›</a:t>
            </a:fld>
            <a:endParaRPr lang="cs-CZ"/>
          </a:p>
        </p:txBody>
      </p:sp>
    </p:spTree>
    <p:extLst>
      <p:ext uri="{BB962C8B-B14F-4D97-AF65-F5344CB8AC3E}">
        <p14:creationId xmlns:p14="http://schemas.microsoft.com/office/powerpoint/2010/main" val="4172447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24291" y="952578"/>
            <a:ext cx="3275013" cy="2322176"/>
          </a:xfrm>
        </p:spPr>
        <p:txBody>
          <a:bodyPr anchor="b">
            <a:normAutofit/>
          </a:bodyPr>
          <a:lstStyle>
            <a:lvl1pPr algn="l">
              <a:defRPr sz="2400"/>
            </a:lvl1pPr>
          </a:lstStyle>
          <a:p>
            <a:r>
              <a:rPr lang="cs-CZ"/>
              <a:t>Kliknutím lze upravit styl.</a:t>
            </a:r>
            <a:endParaRPr lang="en-US" dirty="0"/>
          </a:p>
        </p:txBody>
      </p:sp>
      <p:sp>
        <p:nvSpPr>
          <p:cNvPr id="3" name="Content Placeholder 2"/>
          <p:cNvSpPr>
            <a:spLocks noGrp="1"/>
          </p:cNvSpPr>
          <p:nvPr>
            <p:ph idx="1"/>
          </p:nvPr>
        </p:nvSpPr>
        <p:spPr>
          <a:xfrm>
            <a:off x="4723334" y="952578"/>
            <a:ext cx="6012470" cy="4505221"/>
          </a:xfrm>
        </p:spPr>
        <p:txBody>
          <a:bodyPr anchor="ct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124291" y="3274754"/>
            <a:ext cx="3275013" cy="217891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p:txBody>
          <a:bodyPr/>
          <a:lstStyle/>
          <a:p>
            <a:fld id="{A198C8E8-ADCF-4D7F-AAEA-072CE5E85AE5}" type="datetimeFigureOut">
              <a:rPr lang="cs-CZ" smtClean="0"/>
              <a:t>28.09.2020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54C8F01D-CD27-471A-B4C3-6F72B746B8DA}" type="slidenum">
              <a:rPr lang="cs-CZ" smtClean="0"/>
              <a:t>‹#›</a:t>
            </a:fld>
            <a:endParaRPr lang="cs-CZ"/>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4010499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29124" y="1129513"/>
            <a:ext cx="5854872" cy="1924208"/>
          </a:xfrm>
        </p:spPr>
        <p:txBody>
          <a:bodyPr anchor="b">
            <a:normAutofit/>
          </a:bodyPr>
          <a:lstStyle>
            <a:lvl1pPr>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128247" y="3053721"/>
            <a:ext cx="5846486" cy="2096013"/>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a:xfrm>
            <a:off x="1125300" y="5469856"/>
            <a:ext cx="5849605" cy="320123"/>
          </a:xfrm>
        </p:spPr>
        <p:txBody>
          <a:bodyPr/>
          <a:lstStyle>
            <a:lvl1pPr algn="l">
              <a:defRPr/>
            </a:lvl1pPr>
          </a:lstStyle>
          <a:p>
            <a:fld id="{A198C8E8-ADCF-4D7F-AAEA-072CE5E85AE5}" type="datetimeFigureOut">
              <a:rPr lang="cs-CZ" smtClean="0"/>
              <a:t>28.09.2020</a:t>
            </a:fld>
            <a:endParaRPr lang="cs-CZ"/>
          </a:p>
        </p:txBody>
      </p:sp>
      <p:sp>
        <p:nvSpPr>
          <p:cNvPr id="6" name="Footer Placeholder 5"/>
          <p:cNvSpPr>
            <a:spLocks noGrp="1"/>
          </p:cNvSpPr>
          <p:nvPr>
            <p:ph type="ftr" sz="quarter" idx="11"/>
          </p:nvPr>
        </p:nvSpPr>
        <p:spPr>
          <a:xfrm>
            <a:off x="1125300" y="318640"/>
            <a:ext cx="4877818" cy="320931"/>
          </a:xfrm>
        </p:spPr>
        <p:txBody>
          <a:bodyPr/>
          <a:lstStyle/>
          <a:p>
            <a:endParaRPr lang="cs-CZ"/>
          </a:p>
        </p:txBody>
      </p:sp>
      <p:sp>
        <p:nvSpPr>
          <p:cNvPr id="7" name="Slide Number Placeholder 6"/>
          <p:cNvSpPr>
            <a:spLocks noGrp="1"/>
          </p:cNvSpPr>
          <p:nvPr>
            <p:ph type="sldNum" sz="quarter" idx="12"/>
          </p:nvPr>
        </p:nvSpPr>
        <p:spPr>
          <a:xfrm>
            <a:off x="6176794" y="137408"/>
            <a:ext cx="811019" cy="503578"/>
          </a:xfrm>
        </p:spPr>
        <p:txBody>
          <a:bodyPr/>
          <a:lstStyle/>
          <a:p>
            <a:fld id="{54C8F01D-CD27-471A-B4C3-6F72B746B8DA}" type="slidenum">
              <a:rPr lang="cs-CZ" smtClean="0"/>
              <a:t>‹#›</a:t>
            </a:fld>
            <a:endParaRPr lang="cs-CZ"/>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48549" b="36564"/>
          <a:stretch/>
        </p:blipFill>
        <p:spPr>
          <a:xfrm>
            <a:off x="1125460" y="643464"/>
            <a:ext cx="5879592" cy="155448"/>
          </a:xfrm>
          <a:prstGeom prst="rect">
            <a:avLst/>
          </a:prstGeom>
          <a:noFill/>
          <a:ln>
            <a:noFill/>
          </a:ln>
        </p:spPr>
      </p:pic>
    </p:spTree>
    <p:extLst>
      <p:ext uri="{BB962C8B-B14F-4D97-AF65-F5344CB8AC3E}">
        <p14:creationId xmlns:p14="http://schemas.microsoft.com/office/powerpoint/2010/main" val="10087592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3" name="Rectangle 12"/>
          <p:cNvSpPr/>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30270" y="953324"/>
            <a:ext cx="9603275" cy="1049235"/>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1130270" y="2171769"/>
            <a:ext cx="9603275" cy="329457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32830" y="330370"/>
            <a:ext cx="2515396"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A198C8E8-ADCF-4D7F-AAEA-072CE5E85AE5}" type="datetimeFigureOut">
              <a:rPr lang="cs-CZ" smtClean="0"/>
              <a:t>28.09.2020</a:t>
            </a:fld>
            <a:endParaRPr lang="cs-CZ"/>
          </a:p>
        </p:txBody>
      </p:sp>
      <p:sp>
        <p:nvSpPr>
          <p:cNvPr id="5" name="Footer Placeholder 4"/>
          <p:cNvSpPr>
            <a:spLocks noGrp="1"/>
          </p:cNvSpPr>
          <p:nvPr>
            <p:ph type="ftr" sz="quarter" idx="3"/>
          </p:nvPr>
        </p:nvSpPr>
        <p:spPr>
          <a:xfrm>
            <a:off x="1130270"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9918076" y="137408"/>
            <a:ext cx="811019" cy="503578"/>
          </a:xfrm>
          <a:prstGeom prst="rect">
            <a:avLst/>
          </a:prstGeom>
        </p:spPr>
        <p:txBody>
          <a:bodyPr vert="horz" lIns="91440" tIns="45720" rIns="91440" bIns="45720" rtlCol="0" anchor="t"/>
          <a:lstStyle>
            <a:lvl1pPr algn="r">
              <a:defRPr sz="2800">
                <a:solidFill>
                  <a:schemeClr val="accent1"/>
                </a:solidFill>
              </a:defRPr>
            </a:lvl1pPr>
          </a:lstStyle>
          <a:p>
            <a:fld id="{54C8F01D-CD27-471A-B4C3-6F72B746B8DA}" type="slidenum">
              <a:rPr lang="cs-CZ" smtClean="0"/>
              <a:t>‹#›</a:t>
            </a:fld>
            <a:endParaRPr lang="cs-CZ"/>
          </a:p>
        </p:txBody>
      </p:sp>
    </p:spTree>
    <p:extLst>
      <p:ext uri="{BB962C8B-B14F-4D97-AF65-F5344CB8AC3E}">
        <p14:creationId xmlns:p14="http://schemas.microsoft.com/office/powerpoint/2010/main" val="1328265441"/>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9B8E293-617D-436C-BB04-764CD6B825DC}"/>
              </a:ext>
            </a:extLst>
          </p:cNvPr>
          <p:cNvSpPr>
            <a:spLocks noGrp="1"/>
          </p:cNvSpPr>
          <p:nvPr>
            <p:ph type="ctrTitle"/>
          </p:nvPr>
        </p:nvSpPr>
        <p:spPr>
          <a:xfrm>
            <a:off x="1099373" y="1137299"/>
            <a:ext cx="9993253" cy="2618554"/>
          </a:xfrm>
        </p:spPr>
        <p:txBody>
          <a:bodyPr>
            <a:normAutofit fontScale="90000"/>
          </a:bodyPr>
          <a:lstStyle/>
          <a:p>
            <a:pPr algn="ctr"/>
            <a:r>
              <a:rPr lang="cs-CZ" dirty="0"/>
              <a:t>OPAKOVÁNÍ vybraných otázek a ROZŠÍŘENÍ</a:t>
            </a:r>
            <a:br>
              <a:rPr lang="cs-CZ" dirty="0"/>
            </a:br>
            <a:r>
              <a:rPr lang="cs-CZ" sz="3600" dirty="0"/>
              <a:t> materie CP I. a průběh řízení před SPS</a:t>
            </a:r>
            <a:br>
              <a:rPr lang="cs-CZ" dirty="0"/>
            </a:br>
            <a:endParaRPr lang="cs-CZ" dirty="0"/>
          </a:p>
        </p:txBody>
      </p:sp>
      <p:sp>
        <p:nvSpPr>
          <p:cNvPr id="3" name="Podnadpis 2">
            <a:extLst>
              <a:ext uri="{FF2B5EF4-FFF2-40B4-BE49-F238E27FC236}">
                <a16:creationId xmlns:a16="http://schemas.microsoft.com/office/drawing/2014/main" id="{A62C7F77-493D-46E5-8D84-CBB5C5EA0B62}"/>
              </a:ext>
            </a:extLst>
          </p:cNvPr>
          <p:cNvSpPr>
            <a:spLocks noGrp="1"/>
          </p:cNvSpPr>
          <p:nvPr>
            <p:ph type="subTitle" idx="1"/>
          </p:nvPr>
        </p:nvSpPr>
        <p:spPr>
          <a:xfrm>
            <a:off x="1202832" y="3989769"/>
            <a:ext cx="8637072" cy="1071095"/>
          </a:xfrm>
        </p:spPr>
        <p:txBody>
          <a:bodyPr>
            <a:normAutofit/>
          </a:bodyPr>
          <a:lstStyle/>
          <a:p>
            <a:r>
              <a:rPr lang="cs-CZ" dirty="0"/>
              <a:t>Eva Dobrovolná</a:t>
            </a:r>
          </a:p>
          <a:p>
            <a:r>
              <a:rPr lang="cs-CZ" dirty="0"/>
              <a:t>Civilní právo procesní pro vyšší justiční úředníky II</a:t>
            </a:r>
          </a:p>
        </p:txBody>
      </p:sp>
    </p:spTree>
    <p:extLst>
      <p:ext uri="{BB962C8B-B14F-4D97-AF65-F5344CB8AC3E}">
        <p14:creationId xmlns:p14="http://schemas.microsoft.com/office/powerpoint/2010/main" val="2868215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4377">
              <a:defRPr/>
            </a:pPr>
            <a:r>
              <a:rPr lang="cs-CZ" altLang="cs-CZ">
                <a:solidFill>
                  <a:schemeClr val="tx1">
                    <a:lumMod val="90000"/>
                    <a:lumOff val="10000"/>
                  </a:schemeClr>
                </a:solidFill>
              </a:rPr>
              <a:t>Příslušnost soudů</a:t>
            </a:r>
          </a:p>
        </p:txBody>
      </p:sp>
      <p:sp>
        <p:nvSpPr>
          <p:cNvPr id="47107" name="Rectangle 3"/>
          <p:cNvSpPr>
            <a:spLocks noGrp="1" noChangeArrowheads="1"/>
          </p:cNvSpPr>
          <p:nvPr>
            <p:ph idx="1"/>
          </p:nvPr>
        </p:nvSpPr>
        <p:spPr/>
        <p:txBody>
          <a:bodyPr/>
          <a:lstStyle/>
          <a:p>
            <a:pPr eaLnBrk="1" hangingPunct="1"/>
            <a:r>
              <a:rPr lang="cs-CZ" altLang="cs-CZ"/>
              <a:t>Vymezení okruhu působnosti mezi soudy navzájem</a:t>
            </a:r>
          </a:p>
          <a:p>
            <a:pPr eaLnBrk="1" hangingPunct="1"/>
            <a:r>
              <a:rPr lang="cs-CZ" altLang="cs-CZ"/>
              <a:t>Příslušnost je možné dělit:</a:t>
            </a:r>
          </a:p>
          <a:p>
            <a:pPr eaLnBrk="1" hangingPunct="1">
              <a:buFont typeface="Wingdings" panose="05000000000000000000" pitchFamily="2" charset="2"/>
              <a:buChar char="Ø"/>
            </a:pPr>
            <a:r>
              <a:rPr lang="cs-CZ" altLang="cs-CZ"/>
              <a:t>A) Věcná</a:t>
            </a:r>
          </a:p>
          <a:p>
            <a:pPr eaLnBrk="1" hangingPunct="1">
              <a:buFont typeface="Wingdings" panose="05000000000000000000" pitchFamily="2" charset="2"/>
              <a:buChar char="Ø"/>
            </a:pPr>
            <a:r>
              <a:rPr lang="cs-CZ" altLang="cs-CZ"/>
              <a:t>B) Funkční</a:t>
            </a:r>
          </a:p>
          <a:p>
            <a:pPr eaLnBrk="1" hangingPunct="1">
              <a:buFont typeface="Wingdings" panose="05000000000000000000" pitchFamily="2" charset="2"/>
              <a:buChar char="Ø"/>
            </a:pPr>
            <a:r>
              <a:rPr lang="cs-CZ" altLang="cs-CZ"/>
              <a:t>C) Místní</a:t>
            </a:r>
          </a:p>
          <a:p>
            <a:pPr eaLnBrk="1" hangingPunct="1">
              <a:buFont typeface="Wingdings" panose="05000000000000000000" pitchFamily="2" charset="2"/>
              <a:buNone/>
            </a:pPr>
            <a:endParaRPr lang="cs-CZ" altLang="cs-CZ"/>
          </a:p>
        </p:txBody>
      </p:sp>
    </p:spTree>
    <p:extLst>
      <p:ext uri="{BB962C8B-B14F-4D97-AF65-F5344CB8AC3E}">
        <p14:creationId xmlns:p14="http://schemas.microsoft.com/office/powerpoint/2010/main" val="10279488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4377">
              <a:defRPr/>
            </a:pPr>
            <a:r>
              <a:rPr lang="cs-CZ" altLang="cs-CZ" dirty="0">
                <a:solidFill>
                  <a:schemeClr val="tx1">
                    <a:lumMod val="90000"/>
                    <a:lumOff val="10000"/>
                  </a:schemeClr>
                </a:solidFill>
              </a:rPr>
              <a:t>Věcná příslušnost soudů</a:t>
            </a:r>
          </a:p>
        </p:txBody>
      </p:sp>
      <p:sp>
        <p:nvSpPr>
          <p:cNvPr id="22531" name="Rectangle 3"/>
          <p:cNvSpPr>
            <a:spLocks noGrp="1" noChangeArrowheads="1"/>
          </p:cNvSpPr>
          <p:nvPr>
            <p:ph idx="1"/>
          </p:nvPr>
        </p:nvSpPr>
        <p:spPr>
          <a:extLst/>
        </p:spPr>
        <p:txBody>
          <a:bodyPr rtlCol="0">
            <a:normAutofit/>
          </a:bodyPr>
          <a:lstStyle/>
          <a:p>
            <a:pPr marL="91440" indent="-91440" defTabSz="914377">
              <a:buFont typeface="Tw Cen MT" panose="020B0602020104020603" pitchFamily="34" charset="0"/>
              <a:buChar char=" "/>
              <a:defRPr/>
            </a:pPr>
            <a:r>
              <a:rPr lang="cs-CZ" altLang="cs-CZ" dirty="0"/>
              <a:t>Který druh soudu bude v konkrétní věci rozhodovat v I. stupni.</a:t>
            </a:r>
          </a:p>
          <a:p>
            <a:pPr marL="91440" indent="-91440" defTabSz="914377">
              <a:buFont typeface="Tw Cen MT" panose="020B0602020104020603" pitchFamily="34" charset="0"/>
              <a:buChar char=" "/>
              <a:defRPr/>
            </a:pPr>
            <a:r>
              <a:rPr lang="cs-CZ" altLang="cs-CZ" dirty="0"/>
              <a:t>Vymezení rozsahu působnosti mezi soudy navzájem</a:t>
            </a:r>
          </a:p>
          <a:p>
            <a:pPr marL="91440" indent="-91440" defTabSz="914377">
              <a:buFont typeface="Tw Cen MT" panose="020B0602020104020603" pitchFamily="34" charset="0"/>
              <a:buChar char=" "/>
              <a:defRPr/>
            </a:pPr>
            <a:r>
              <a:rPr lang="cs-CZ" altLang="cs-CZ" dirty="0"/>
              <a:t>Vymezuje, který článek bude rozhodovat</a:t>
            </a:r>
          </a:p>
          <a:p>
            <a:pPr marL="91440" indent="-91440" defTabSz="914377">
              <a:buFont typeface="Tw Cen MT" panose="020B0602020104020603" pitchFamily="34" charset="0"/>
              <a:buChar char=" "/>
              <a:defRPr/>
            </a:pPr>
            <a:r>
              <a:rPr lang="cs-CZ" altLang="cs-CZ" dirty="0"/>
              <a:t>Okresní soudy - § 9 odst. 1 o.s.ř.</a:t>
            </a:r>
          </a:p>
          <a:p>
            <a:pPr marL="91440" indent="-91440" defTabSz="914377">
              <a:buFont typeface="Tw Cen MT" panose="020B0602020104020603" pitchFamily="34" charset="0"/>
              <a:buChar char=" "/>
              <a:defRPr/>
            </a:pPr>
            <a:r>
              <a:rPr lang="cs-CZ" altLang="cs-CZ" dirty="0"/>
              <a:t>Krajské soudy - § 9 odst. 2 o.s.ř.</a:t>
            </a:r>
          </a:p>
          <a:p>
            <a:pPr marL="91440" indent="-91440" defTabSz="914377">
              <a:buFont typeface="Tw Cen MT" panose="020B0602020104020603" pitchFamily="34" charset="0"/>
              <a:buChar char=" "/>
              <a:defRPr/>
            </a:pPr>
            <a:r>
              <a:rPr lang="cs-CZ" altLang="cs-CZ" dirty="0"/>
              <a:t>Nejvyšší soud – ANO - § 9 odst. 3 o.s.ř.</a:t>
            </a:r>
          </a:p>
        </p:txBody>
      </p:sp>
    </p:spTree>
    <p:extLst>
      <p:ext uri="{BB962C8B-B14F-4D97-AF65-F5344CB8AC3E}">
        <p14:creationId xmlns:p14="http://schemas.microsoft.com/office/powerpoint/2010/main" val="35305424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4377">
              <a:defRPr/>
            </a:pPr>
            <a:r>
              <a:rPr lang="cs-CZ" altLang="cs-CZ" dirty="0">
                <a:solidFill>
                  <a:schemeClr val="tx1">
                    <a:lumMod val="90000"/>
                    <a:lumOff val="10000"/>
                  </a:schemeClr>
                </a:solidFill>
              </a:rPr>
              <a:t>Věcná příslušnost II.</a:t>
            </a:r>
          </a:p>
        </p:txBody>
      </p:sp>
      <p:sp>
        <p:nvSpPr>
          <p:cNvPr id="51203" name="Rectangle 3"/>
          <p:cNvSpPr>
            <a:spLocks noGrp="1" noChangeArrowheads="1"/>
          </p:cNvSpPr>
          <p:nvPr>
            <p:ph idx="1"/>
          </p:nvPr>
        </p:nvSpPr>
        <p:spPr>
          <a:xfrm>
            <a:off x="1040523" y="1690688"/>
            <a:ext cx="10079421" cy="4618039"/>
          </a:xfrm>
        </p:spPr>
        <p:txBody>
          <a:bodyPr>
            <a:normAutofit/>
          </a:bodyPr>
          <a:lstStyle/>
          <a:p>
            <a:pPr eaLnBrk="1" hangingPunct="1">
              <a:lnSpc>
                <a:spcPct val="80000"/>
              </a:lnSpc>
            </a:pPr>
            <a:endParaRPr lang="cs-CZ" altLang="cs-CZ" sz="1800" u="sng" dirty="0"/>
          </a:p>
          <a:p>
            <a:pPr eaLnBrk="1" hangingPunct="1">
              <a:lnSpc>
                <a:spcPct val="80000"/>
              </a:lnSpc>
            </a:pPr>
            <a:r>
              <a:rPr lang="cs-CZ" altLang="cs-CZ" sz="1800" dirty="0"/>
              <a:t>Krajské soudy budou projednávat jako soudy I. stupně např.:</a:t>
            </a:r>
          </a:p>
          <a:p>
            <a:pPr lvl="1" eaLnBrk="1" hangingPunct="1">
              <a:lnSpc>
                <a:spcPct val="80000"/>
              </a:lnSpc>
            </a:pPr>
            <a:r>
              <a:rPr lang="cs-CZ" altLang="cs-CZ" sz="1800" dirty="0"/>
              <a:t>Věci týkající se právních poměrů souvisejících se zakládáním obchodních korporací,  nadací, nadačních fondů…. § 9 odst. 2 písm. e</a:t>
            </a:r>
          </a:p>
          <a:p>
            <a:pPr lvl="1" eaLnBrk="1" hangingPunct="1">
              <a:lnSpc>
                <a:spcPct val="80000"/>
              </a:lnSpc>
            </a:pPr>
            <a:r>
              <a:rPr lang="cs-CZ" altLang="cs-CZ" sz="1800" dirty="0"/>
              <a:t>Spory vyplývající z práva duševního vlastnictví</a:t>
            </a:r>
          </a:p>
          <a:p>
            <a:pPr lvl="1" eaLnBrk="1" hangingPunct="1">
              <a:lnSpc>
                <a:spcPct val="80000"/>
              </a:lnSpc>
            </a:pPr>
            <a:r>
              <a:rPr lang="cs-CZ" altLang="cs-CZ" sz="1800" dirty="0"/>
              <a:t>Ochrana názvu PO</a:t>
            </a:r>
          </a:p>
          <a:p>
            <a:pPr lvl="1" eaLnBrk="1" hangingPunct="1">
              <a:lnSpc>
                <a:spcPct val="80000"/>
              </a:lnSpc>
            </a:pPr>
            <a:r>
              <a:rPr lang="cs-CZ" altLang="cs-CZ" sz="1800" dirty="0"/>
              <a:t>Nekalá soutěž</a:t>
            </a:r>
          </a:p>
          <a:p>
            <a:pPr lvl="1" eaLnBrk="1" hangingPunct="1">
              <a:lnSpc>
                <a:spcPct val="80000"/>
              </a:lnSpc>
            </a:pPr>
            <a:r>
              <a:rPr lang="cs-CZ" altLang="cs-CZ" sz="1800" dirty="0"/>
              <a:t>Spory z koupě závodu, pachtu závodu</a:t>
            </a:r>
          </a:p>
          <a:p>
            <a:pPr lvl="1" eaLnBrk="1" hangingPunct="1">
              <a:lnSpc>
                <a:spcPct val="80000"/>
              </a:lnSpc>
            </a:pPr>
            <a:endParaRPr lang="cs-CZ" altLang="cs-CZ" sz="1800" dirty="0"/>
          </a:p>
          <a:p>
            <a:pPr eaLnBrk="1" hangingPunct="1">
              <a:lnSpc>
                <a:spcPct val="80000"/>
              </a:lnSpc>
            </a:pPr>
            <a:r>
              <a:rPr lang="cs-CZ" altLang="cs-CZ" sz="1800" u="sng" dirty="0"/>
              <a:t> § 3 ZZŘS – věcná příslušnost – </a:t>
            </a:r>
            <a:r>
              <a:rPr lang="cs-CZ" altLang="cs-CZ" sz="1800" dirty="0"/>
              <a:t>opět obecně okresní soudy, ale § 3 odst. 2 ZZŘS – věcná příslušnost krajských soudů např. v řízení o opatrovnictví PO a dalších</a:t>
            </a:r>
          </a:p>
          <a:p>
            <a:pPr eaLnBrk="1" hangingPunct="1">
              <a:lnSpc>
                <a:spcPct val="80000"/>
              </a:lnSpc>
            </a:pPr>
            <a:endParaRPr lang="cs-CZ" altLang="cs-CZ" sz="1800" dirty="0"/>
          </a:p>
          <a:p>
            <a:pPr eaLnBrk="1" hangingPunct="1">
              <a:lnSpc>
                <a:spcPct val="80000"/>
              </a:lnSpc>
            </a:pPr>
            <a:endParaRPr lang="cs-CZ" altLang="cs-CZ" sz="1800" dirty="0"/>
          </a:p>
        </p:txBody>
      </p:sp>
    </p:spTree>
    <p:extLst>
      <p:ext uri="{BB962C8B-B14F-4D97-AF65-F5344CB8AC3E}">
        <p14:creationId xmlns:p14="http://schemas.microsoft.com/office/powerpoint/2010/main" val="33232279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4377">
              <a:defRPr/>
            </a:pPr>
            <a:r>
              <a:rPr lang="cs-CZ" altLang="cs-CZ">
                <a:solidFill>
                  <a:schemeClr val="tx1">
                    <a:lumMod val="90000"/>
                    <a:lumOff val="10000"/>
                  </a:schemeClr>
                </a:solidFill>
              </a:rPr>
              <a:t>Zkoumání věcné příslušnosti</a:t>
            </a:r>
          </a:p>
        </p:txBody>
      </p:sp>
      <p:sp>
        <p:nvSpPr>
          <p:cNvPr id="53251" name="Rectangle 3"/>
          <p:cNvSpPr>
            <a:spLocks noGrp="1" noChangeArrowheads="1"/>
          </p:cNvSpPr>
          <p:nvPr>
            <p:ph idx="1"/>
          </p:nvPr>
        </p:nvSpPr>
        <p:spPr/>
        <p:txBody>
          <a:bodyPr/>
          <a:lstStyle/>
          <a:p>
            <a:pPr eaLnBrk="1" hangingPunct="1"/>
            <a:r>
              <a:rPr lang="cs-CZ" altLang="cs-CZ" dirty="0"/>
              <a:t>§ 104a OSŘ</a:t>
            </a:r>
          </a:p>
          <a:p>
            <a:pPr eaLnBrk="1" hangingPunct="1"/>
            <a:endParaRPr lang="cs-CZ" altLang="cs-CZ" dirty="0"/>
          </a:p>
          <a:p>
            <a:pPr eaLnBrk="1" hangingPunct="1"/>
            <a:r>
              <a:rPr lang="cs-CZ" altLang="cs-CZ" dirty="0"/>
              <a:t>Zkoumána kdykoli za řízení</a:t>
            </a:r>
          </a:p>
          <a:p>
            <a:pPr eaLnBrk="1" hangingPunct="1"/>
            <a:r>
              <a:rPr lang="cs-CZ" altLang="cs-CZ" dirty="0"/>
              <a:t>Může namítnout i účastník</a:t>
            </a:r>
          </a:p>
          <a:p>
            <a:pPr eaLnBrk="1" hangingPunct="1"/>
            <a:r>
              <a:rPr lang="cs-CZ" altLang="cs-CZ" dirty="0"/>
              <a:t>Obecně rozhoduje </a:t>
            </a:r>
            <a:r>
              <a:rPr lang="cs-CZ" altLang="cs-CZ" b="1" i="1" dirty="0"/>
              <a:t>nadřízený vrchní soud </a:t>
            </a:r>
            <a:r>
              <a:rPr lang="cs-CZ" altLang="cs-CZ" dirty="0"/>
              <a:t>(popřípadě Nejvyšší soud - § 104a odst. 2 OSŘ)</a:t>
            </a:r>
          </a:p>
          <a:p>
            <a:pPr eaLnBrk="1" hangingPunct="1"/>
            <a:r>
              <a:rPr lang="cs-CZ" altLang="cs-CZ" dirty="0"/>
              <a:t>Soudy i účastníci jsou tímto rozhodnutím vázáni</a:t>
            </a:r>
          </a:p>
          <a:p>
            <a:pPr eaLnBrk="1" hangingPunct="1"/>
            <a:endParaRPr lang="cs-CZ" altLang="cs-CZ" dirty="0"/>
          </a:p>
          <a:p>
            <a:pPr eaLnBrk="1" hangingPunct="1"/>
            <a:endParaRPr lang="cs-CZ" altLang="cs-CZ" dirty="0"/>
          </a:p>
        </p:txBody>
      </p:sp>
    </p:spTree>
    <p:extLst>
      <p:ext uri="{BB962C8B-B14F-4D97-AF65-F5344CB8AC3E}">
        <p14:creationId xmlns:p14="http://schemas.microsoft.com/office/powerpoint/2010/main" val="23117539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4377">
              <a:defRPr/>
            </a:pPr>
            <a:r>
              <a:rPr lang="cs-CZ" altLang="cs-CZ">
                <a:solidFill>
                  <a:schemeClr val="tx1">
                    <a:lumMod val="90000"/>
                    <a:lumOff val="10000"/>
                  </a:schemeClr>
                </a:solidFill>
              </a:rPr>
              <a:t>Místní příslušnost soudů</a:t>
            </a:r>
          </a:p>
        </p:txBody>
      </p:sp>
      <p:sp>
        <p:nvSpPr>
          <p:cNvPr id="25603" name="Rectangle 3"/>
          <p:cNvSpPr>
            <a:spLocks noGrp="1" noChangeArrowheads="1"/>
          </p:cNvSpPr>
          <p:nvPr>
            <p:ph idx="1"/>
          </p:nvPr>
        </p:nvSpPr>
        <p:spPr>
          <a:extLst/>
        </p:spPr>
        <p:txBody>
          <a:bodyPr rtlCol="0">
            <a:normAutofit fontScale="92500" lnSpcReduction="20000"/>
          </a:bodyPr>
          <a:lstStyle/>
          <a:p>
            <a:pPr marL="91440" indent="-91440" defTabSz="914377">
              <a:buFont typeface="Tw Cen MT" panose="020B0602020104020603" pitchFamily="34" charset="0"/>
              <a:buChar char=" "/>
              <a:defRPr/>
            </a:pPr>
            <a:r>
              <a:rPr lang="cs-CZ" altLang="cs-CZ" dirty="0"/>
              <a:t>Vymezuje, který konkrétní soud (v rámci jednoho článku) bude ve věci rozhodovat</a:t>
            </a:r>
          </a:p>
          <a:p>
            <a:pPr marL="91440" indent="-91440" defTabSz="914377">
              <a:buFont typeface="Tw Cen MT" panose="020B0602020104020603" pitchFamily="34" charset="0"/>
              <a:buChar char=" "/>
              <a:defRPr/>
            </a:pPr>
            <a:r>
              <a:rPr lang="cs-CZ" altLang="cs-CZ" dirty="0"/>
              <a:t>Upraveno v § 84 a násl. o.s.ř.</a:t>
            </a:r>
          </a:p>
          <a:p>
            <a:pPr marL="91440" indent="-91440" defTabSz="914377">
              <a:buFont typeface="Tw Cen MT" panose="020B0602020104020603" pitchFamily="34" charset="0"/>
              <a:buChar char=" "/>
              <a:defRPr/>
            </a:pPr>
            <a:r>
              <a:rPr lang="cs-CZ" altLang="cs-CZ" dirty="0"/>
              <a:t>Platí zásada </a:t>
            </a:r>
            <a:r>
              <a:rPr lang="cs-CZ" altLang="cs-CZ" i="1" dirty="0" err="1"/>
              <a:t>perpetuatio</a:t>
            </a:r>
            <a:r>
              <a:rPr lang="cs-CZ" altLang="cs-CZ" i="1" dirty="0"/>
              <a:t> </a:t>
            </a:r>
            <a:r>
              <a:rPr lang="cs-CZ" altLang="cs-CZ" i="1" dirty="0" err="1"/>
              <a:t>fori</a:t>
            </a:r>
            <a:endParaRPr lang="cs-CZ" altLang="cs-CZ" i="1" dirty="0"/>
          </a:p>
          <a:p>
            <a:pPr marL="91440" indent="-91440" defTabSz="914377">
              <a:buFont typeface="Tw Cen MT" panose="020B0602020104020603" pitchFamily="34" charset="0"/>
              <a:buChar char=" "/>
              <a:defRPr/>
            </a:pPr>
            <a:r>
              <a:rPr lang="cs-CZ" altLang="cs-CZ" dirty="0"/>
              <a:t>Rozlišujeme:</a:t>
            </a:r>
          </a:p>
          <a:p>
            <a:pPr marL="265176" lvl="1" indent="-137157" defTabSz="914377">
              <a:defRPr/>
            </a:pPr>
            <a:r>
              <a:rPr lang="cs-CZ" altLang="cs-CZ" dirty="0"/>
              <a:t>Obecná místní příslušnost – Obecný soud žalovaného</a:t>
            </a:r>
          </a:p>
          <a:p>
            <a:pPr marL="265176" lvl="1" indent="-137157" defTabSz="914377">
              <a:defRPr/>
            </a:pPr>
            <a:r>
              <a:rPr lang="cs-CZ" altLang="cs-CZ" dirty="0"/>
              <a:t>Zvláštní, kterou je možné členit na </a:t>
            </a:r>
          </a:p>
          <a:p>
            <a:pPr marL="448056" lvl="2" indent="-137157" defTabSz="914377">
              <a:buFont typeface="Wingdings" panose="05000000000000000000" pitchFamily="2" charset="2"/>
              <a:buChar char="Ø"/>
              <a:defRPr/>
            </a:pPr>
            <a:r>
              <a:rPr lang="cs-CZ" altLang="cs-CZ" dirty="0"/>
              <a:t>A) Výlučnou(obligatorní) - § 88 o.s.ř.</a:t>
            </a:r>
          </a:p>
          <a:p>
            <a:pPr marL="448056" lvl="2" indent="-137157" defTabSz="914377">
              <a:buFont typeface="Wingdings" panose="05000000000000000000" pitchFamily="2" charset="2"/>
              <a:buChar char="Ø"/>
              <a:defRPr/>
            </a:pPr>
            <a:r>
              <a:rPr lang="cs-CZ" altLang="cs-CZ" dirty="0"/>
              <a:t>B) Fakultativní – § 87 o.s.ř.</a:t>
            </a:r>
          </a:p>
          <a:p>
            <a:pPr marL="91440" indent="-91440" defTabSz="914377">
              <a:buFont typeface="Tw Cen MT" panose="020B0602020104020603" pitchFamily="34" charset="0"/>
              <a:buChar char=" "/>
              <a:defRPr/>
            </a:pPr>
            <a:endParaRPr lang="cs-CZ" altLang="cs-CZ" dirty="0"/>
          </a:p>
        </p:txBody>
      </p:sp>
    </p:spTree>
    <p:extLst>
      <p:ext uri="{BB962C8B-B14F-4D97-AF65-F5344CB8AC3E}">
        <p14:creationId xmlns:p14="http://schemas.microsoft.com/office/powerpoint/2010/main" val="1179015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4377">
              <a:defRPr/>
            </a:pPr>
            <a:r>
              <a:rPr lang="cs-CZ" altLang="cs-CZ">
                <a:solidFill>
                  <a:schemeClr val="tx1">
                    <a:lumMod val="90000"/>
                    <a:lumOff val="10000"/>
                  </a:schemeClr>
                </a:solidFill>
              </a:rPr>
              <a:t>Obecná místní příslušnost</a:t>
            </a:r>
          </a:p>
        </p:txBody>
      </p:sp>
      <p:sp>
        <p:nvSpPr>
          <p:cNvPr id="57347" name="Rectangle 3"/>
          <p:cNvSpPr>
            <a:spLocks noGrp="1" noChangeArrowheads="1"/>
          </p:cNvSpPr>
          <p:nvPr>
            <p:ph idx="1"/>
          </p:nvPr>
        </p:nvSpPr>
        <p:spPr/>
        <p:txBody>
          <a:bodyPr>
            <a:normAutofit lnSpcReduction="10000"/>
          </a:bodyPr>
          <a:lstStyle/>
          <a:p>
            <a:pPr eaLnBrk="1" hangingPunct="1"/>
            <a:r>
              <a:rPr lang="cs-CZ" altLang="cs-CZ"/>
              <a:t>§ 84 - § 86 OSŘ</a:t>
            </a:r>
          </a:p>
          <a:p>
            <a:pPr eaLnBrk="1" hangingPunct="1"/>
            <a:r>
              <a:rPr lang="cs-CZ" altLang="cs-CZ"/>
              <a:t>§ 4 ZZŘS – příslušný je obecný soud osoby, v jejímž zájmu se řízení koná</a:t>
            </a:r>
          </a:p>
          <a:p>
            <a:pPr eaLnBrk="1" hangingPunct="1"/>
            <a:r>
              <a:rPr lang="cs-CZ" altLang="cs-CZ"/>
              <a:t>Tzv. Obecný soud žalovaného (§ 84 OSŘ a násl.)</a:t>
            </a:r>
          </a:p>
          <a:p>
            <a:pPr lvl="1" eaLnBrk="1" hangingPunct="1"/>
            <a:r>
              <a:rPr lang="cs-CZ" altLang="cs-CZ"/>
              <a:t>Fyzická osoba – podle místa bydliště </a:t>
            </a:r>
          </a:p>
          <a:p>
            <a:pPr lvl="1" eaLnBrk="1" hangingPunct="1"/>
            <a:r>
              <a:rPr lang="cs-CZ" altLang="cs-CZ"/>
              <a:t>Fyzická osoba podnikatel – ve věcech týkajících se jeho podnikatelské činnosti – podle sídla</a:t>
            </a:r>
          </a:p>
          <a:p>
            <a:pPr lvl="1" eaLnBrk="1" hangingPunct="1"/>
            <a:r>
              <a:rPr lang="cs-CZ" altLang="cs-CZ"/>
              <a:t>Právnická osoba – sídlo</a:t>
            </a:r>
          </a:p>
          <a:p>
            <a:pPr lvl="1" eaLnBrk="1" hangingPunct="1"/>
            <a:r>
              <a:rPr lang="cs-CZ" altLang="cs-CZ"/>
              <a:t>Stát – podle sídla organizační složky státu</a:t>
            </a:r>
          </a:p>
        </p:txBody>
      </p:sp>
    </p:spTree>
    <p:extLst>
      <p:ext uri="{BB962C8B-B14F-4D97-AF65-F5344CB8AC3E}">
        <p14:creationId xmlns:p14="http://schemas.microsoft.com/office/powerpoint/2010/main" val="23015642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4377">
              <a:defRPr/>
            </a:pPr>
            <a:r>
              <a:rPr lang="cs-CZ" altLang="cs-CZ">
                <a:solidFill>
                  <a:schemeClr val="tx1">
                    <a:lumMod val="90000"/>
                    <a:lumOff val="10000"/>
                  </a:schemeClr>
                </a:solidFill>
              </a:rPr>
              <a:t>Fakultativní místní příslušnost</a:t>
            </a:r>
          </a:p>
        </p:txBody>
      </p:sp>
      <p:sp>
        <p:nvSpPr>
          <p:cNvPr id="59395" name="Rectangle 3"/>
          <p:cNvSpPr>
            <a:spLocks noGrp="1" noChangeArrowheads="1"/>
          </p:cNvSpPr>
          <p:nvPr>
            <p:ph idx="1"/>
          </p:nvPr>
        </p:nvSpPr>
        <p:spPr/>
        <p:txBody>
          <a:bodyPr/>
          <a:lstStyle/>
          <a:p>
            <a:pPr eaLnBrk="1" hangingPunct="1"/>
            <a:r>
              <a:rPr lang="cs-CZ" altLang="cs-CZ"/>
              <a:t>§ 87 OSŘ</a:t>
            </a:r>
          </a:p>
          <a:p>
            <a:pPr eaLnBrk="1" hangingPunct="1"/>
            <a:endParaRPr lang="cs-CZ" altLang="cs-CZ"/>
          </a:p>
          <a:p>
            <a:pPr eaLnBrk="1" hangingPunct="1"/>
            <a:r>
              <a:rPr lang="cs-CZ" altLang="cs-CZ"/>
              <a:t>Je možné zvolit vedle obecného soudu – volba na žalobci</a:t>
            </a:r>
          </a:p>
          <a:p>
            <a:pPr eaLnBrk="1" hangingPunct="1"/>
            <a:endParaRPr lang="cs-CZ" altLang="cs-CZ"/>
          </a:p>
          <a:p>
            <a:pPr eaLnBrk="1" hangingPunct="1"/>
            <a:r>
              <a:rPr lang="cs-CZ" altLang="cs-CZ"/>
              <a:t>Např. podle místa, kde má stále pracoviště žalovaný nebo kde došlo ke skutečnosti, která zakládá právo na náhradu újmy, atd.</a:t>
            </a:r>
          </a:p>
          <a:p>
            <a:pPr eaLnBrk="1" hangingPunct="1"/>
            <a:endParaRPr lang="cs-CZ" altLang="cs-CZ"/>
          </a:p>
          <a:p>
            <a:pPr eaLnBrk="1" hangingPunct="1"/>
            <a:endParaRPr lang="cs-CZ" altLang="cs-CZ"/>
          </a:p>
        </p:txBody>
      </p:sp>
    </p:spTree>
    <p:extLst>
      <p:ext uri="{BB962C8B-B14F-4D97-AF65-F5344CB8AC3E}">
        <p14:creationId xmlns:p14="http://schemas.microsoft.com/office/powerpoint/2010/main" val="36180711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4377">
              <a:defRPr/>
            </a:pPr>
            <a:r>
              <a:rPr lang="cs-CZ" altLang="cs-CZ">
                <a:solidFill>
                  <a:schemeClr val="tx1">
                    <a:lumMod val="90000"/>
                    <a:lumOff val="10000"/>
                  </a:schemeClr>
                </a:solidFill>
              </a:rPr>
              <a:t>Obligatorní místní příslušnost</a:t>
            </a:r>
          </a:p>
        </p:txBody>
      </p:sp>
      <p:sp>
        <p:nvSpPr>
          <p:cNvPr id="27651" name="Rectangle 3"/>
          <p:cNvSpPr>
            <a:spLocks noGrp="1" noChangeArrowheads="1"/>
          </p:cNvSpPr>
          <p:nvPr>
            <p:ph idx="1"/>
          </p:nvPr>
        </p:nvSpPr>
        <p:spPr>
          <a:extLst/>
        </p:spPr>
        <p:txBody>
          <a:bodyPr rtlCol="0">
            <a:normAutofit lnSpcReduction="10000"/>
          </a:bodyPr>
          <a:lstStyle/>
          <a:p>
            <a:pPr marL="91440" indent="-91440" defTabSz="914377">
              <a:buFont typeface="Tw Cen MT" panose="020B0602020104020603" pitchFamily="34" charset="0"/>
              <a:buChar char=" "/>
              <a:defRPr/>
            </a:pPr>
            <a:r>
              <a:rPr lang="cs-CZ" altLang="cs-CZ" dirty="0"/>
              <a:t>§ 88 OSŘ</a:t>
            </a:r>
          </a:p>
          <a:p>
            <a:pPr marL="91440" indent="-91440" defTabSz="914377">
              <a:buFont typeface="Tw Cen MT" panose="020B0602020104020603" pitchFamily="34" charset="0"/>
              <a:buChar char=" "/>
              <a:defRPr/>
            </a:pPr>
            <a:endParaRPr lang="cs-CZ" altLang="cs-CZ" dirty="0"/>
          </a:p>
          <a:p>
            <a:pPr marL="91440" indent="-91440" defTabSz="914377">
              <a:buFont typeface="Tw Cen MT" panose="020B0602020104020603" pitchFamily="34" charset="0"/>
              <a:buChar char=" "/>
              <a:defRPr/>
            </a:pPr>
            <a:r>
              <a:rPr lang="cs-CZ" altLang="cs-CZ" dirty="0"/>
              <a:t>Je nutné vždy využít tato pravidla (pokud se jedná o situaci uvedenou v § 88 OSŘ)</a:t>
            </a:r>
          </a:p>
          <a:p>
            <a:pPr marL="91440" indent="-91440" defTabSz="914377">
              <a:buFont typeface="Tw Cen MT" panose="020B0602020104020603" pitchFamily="34" charset="0"/>
              <a:buChar char=" "/>
              <a:defRPr/>
            </a:pPr>
            <a:endParaRPr lang="cs-CZ" altLang="cs-CZ" dirty="0"/>
          </a:p>
          <a:p>
            <a:pPr marL="91440" indent="-91440" defTabSz="914377">
              <a:buFont typeface="Tw Cen MT" panose="020B0602020104020603" pitchFamily="34" charset="0"/>
              <a:buChar char=" "/>
              <a:defRPr/>
            </a:pPr>
            <a:r>
              <a:rPr lang="cs-CZ" altLang="cs-CZ" dirty="0"/>
              <a:t>Např. soud v jehož obvodu je nemovitá věc, týká-li se řízení práva k ní, atd. – možný problém - naprosto odlišné pojetí nemovitosti (OZ1964) a nemovité věci NOZ</a:t>
            </a:r>
          </a:p>
          <a:p>
            <a:pPr marL="0" indent="0" defTabSz="914377">
              <a:buNone/>
              <a:defRPr/>
            </a:pPr>
            <a:endParaRPr lang="cs-CZ" altLang="cs-CZ" dirty="0"/>
          </a:p>
        </p:txBody>
      </p:sp>
    </p:spTree>
    <p:extLst>
      <p:ext uri="{BB962C8B-B14F-4D97-AF65-F5344CB8AC3E}">
        <p14:creationId xmlns:p14="http://schemas.microsoft.com/office/powerpoint/2010/main" val="37241141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4377">
              <a:defRPr/>
            </a:pPr>
            <a:r>
              <a:rPr lang="cs-CZ" altLang="cs-CZ">
                <a:solidFill>
                  <a:schemeClr val="tx1">
                    <a:lumMod val="90000"/>
                    <a:lumOff val="10000"/>
                  </a:schemeClr>
                </a:solidFill>
              </a:rPr>
              <a:t>Delegace</a:t>
            </a:r>
          </a:p>
        </p:txBody>
      </p:sp>
      <p:sp>
        <p:nvSpPr>
          <p:cNvPr id="63491" name="Rectangle 3"/>
          <p:cNvSpPr>
            <a:spLocks noGrp="1" noChangeArrowheads="1"/>
          </p:cNvSpPr>
          <p:nvPr>
            <p:ph idx="1"/>
          </p:nvPr>
        </p:nvSpPr>
        <p:spPr/>
        <p:txBody>
          <a:bodyPr/>
          <a:lstStyle/>
          <a:p>
            <a:pPr eaLnBrk="1" hangingPunct="1"/>
            <a:r>
              <a:rPr lang="cs-CZ" altLang="cs-CZ"/>
              <a:t>Delegace –</a:t>
            </a:r>
          </a:p>
          <a:p>
            <a:pPr eaLnBrk="1" hangingPunct="1">
              <a:buFont typeface="Wingdings" panose="05000000000000000000" pitchFamily="2" charset="2"/>
              <a:buChar char="Ø"/>
            </a:pPr>
            <a:r>
              <a:rPr lang="cs-CZ" altLang="cs-CZ"/>
              <a:t>A) Nutná § 12 odst. 1 o.s.ř. </a:t>
            </a:r>
          </a:p>
          <a:p>
            <a:pPr eaLnBrk="1" hangingPunct="1">
              <a:buFont typeface="Wingdings" panose="05000000000000000000" pitchFamily="2" charset="2"/>
              <a:buChar char="Ø"/>
            </a:pPr>
            <a:r>
              <a:rPr lang="cs-CZ" altLang="cs-CZ"/>
              <a:t>B) Vhodná § 12 odst. 2 o.s.ř.</a:t>
            </a:r>
          </a:p>
          <a:p>
            <a:pPr eaLnBrk="1" hangingPunct="1">
              <a:buFont typeface="Wingdings" panose="05000000000000000000" pitchFamily="2" charset="2"/>
              <a:buChar char="Ø"/>
            </a:pPr>
            <a:endParaRPr lang="cs-CZ" altLang="cs-CZ"/>
          </a:p>
          <a:p>
            <a:pPr eaLnBrk="1" hangingPunct="1">
              <a:buFont typeface="Wingdings" panose="05000000000000000000" pitchFamily="2" charset="2"/>
              <a:buChar char="Ø"/>
            </a:pPr>
            <a:r>
              <a:rPr lang="cs-CZ" altLang="cs-CZ"/>
              <a:t>Rozhoduje nejblíže společně nadřízený soud (§ 12 odst. 3 OSŘ) </a:t>
            </a:r>
          </a:p>
        </p:txBody>
      </p:sp>
    </p:spTree>
    <p:extLst>
      <p:ext uri="{BB962C8B-B14F-4D97-AF65-F5344CB8AC3E}">
        <p14:creationId xmlns:p14="http://schemas.microsoft.com/office/powerpoint/2010/main" val="25581647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4377">
              <a:defRPr/>
            </a:pPr>
            <a:r>
              <a:rPr lang="cs-CZ" altLang="cs-CZ">
                <a:solidFill>
                  <a:schemeClr val="tx1">
                    <a:lumMod val="90000"/>
                    <a:lumOff val="10000"/>
                  </a:schemeClr>
                </a:solidFill>
              </a:rPr>
              <a:t>Prorogace</a:t>
            </a:r>
          </a:p>
        </p:txBody>
      </p:sp>
      <p:sp>
        <p:nvSpPr>
          <p:cNvPr id="65539" name="Rectangle 3"/>
          <p:cNvSpPr>
            <a:spLocks noGrp="1" noChangeArrowheads="1"/>
          </p:cNvSpPr>
          <p:nvPr>
            <p:ph idx="1"/>
          </p:nvPr>
        </p:nvSpPr>
        <p:spPr/>
        <p:txBody>
          <a:bodyPr/>
          <a:lstStyle/>
          <a:p>
            <a:pPr eaLnBrk="1" hangingPunct="1"/>
            <a:r>
              <a:rPr lang="cs-CZ" altLang="cs-CZ"/>
              <a:t>Prorogace - § 89a o.s.ř. – písemná dohoda o místní příslušnosti </a:t>
            </a:r>
          </a:p>
          <a:p>
            <a:pPr lvl="1" eaLnBrk="1" hangingPunct="1">
              <a:buFont typeface="Wingdings" panose="05000000000000000000" pitchFamily="2" charset="2"/>
              <a:buChar char="Ø"/>
            </a:pPr>
            <a:r>
              <a:rPr lang="cs-CZ" altLang="cs-CZ"/>
              <a:t>Jen v obchodních věcech </a:t>
            </a:r>
          </a:p>
          <a:p>
            <a:pPr eaLnBrk="1" hangingPunct="1"/>
            <a:endParaRPr lang="cs-CZ" altLang="cs-CZ"/>
          </a:p>
        </p:txBody>
      </p:sp>
    </p:spTree>
    <p:extLst>
      <p:ext uri="{BB962C8B-B14F-4D97-AF65-F5344CB8AC3E}">
        <p14:creationId xmlns:p14="http://schemas.microsoft.com/office/powerpoint/2010/main" val="829312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8267B4-93A0-471F-97C6-843CD7C024AD}"/>
              </a:ext>
            </a:extLst>
          </p:cNvPr>
          <p:cNvSpPr>
            <a:spLocks noGrp="1"/>
          </p:cNvSpPr>
          <p:nvPr>
            <p:ph type="title"/>
          </p:nvPr>
        </p:nvSpPr>
        <p:spPr>
          <a:xfrm>
            <a:off x="1294362" y="2379765"/>
            <a:ext cx="9603275" cy="1049235"/>
          </a:xfrm>
        </p:spPr>
        <p:txBody>
          <a:bodyPr/>
          <a:lstStyle/>
          <a:p>
            <a:pPr algn="ctr"/>
            <a:r>
              <a:rPr lang="cs-CZ" dirty="0"/>
              <a:t>SOUDY JAKO PROCESNÍ SUBJEKTY</a:t>
            </a:r>
          </a:p>
        </p:txBody>
      </p:sp>
    </p:spTree>
    <p:extLst>
      <p:ext uri="{BB962C8B-B14F-4D97-AF65-F5344CB8AC3E}">
        <p14:creationId xmlns:p14="http://schemas.microsoft.com/office/powerpoint/2010/main" val="2035709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4377">
              <a:defRPr/>
            </a:pPr>
            <a:r>
              <a:rPr lang="cs-CZ" altLang="cs-CZ" dirty="0">
                <a:solidFill>
                  <a:schemeClr val="tx1">
                    <a:lumMod val="90000"/>
                    <a:lumOff val="10000"/>
                  </a:schemeClr>
                </a:solidFill>
              </a:rPr>
              <a:t>Zkoumání místní příslušnosti</a:t>
            </a:r>
          </a:p>
        </p:txBody>
      </p:sp>
      <p:sp>
        <p:nvSpPr>
          <p:cNvPr id="32771" name="Rectangle 3"/>
          <p:cNvSpPr>
            <a:spLocks noGrp="1" noChangeArrowheads="1"/>
          </p:cNvSpPr>
          <p:nvPr>
            <p:ph idx="1"/>
          </p:nvPr>
        </p:nvSpPr>
        <p:spPr>
          <a:xfrm>
            <a:off x="2351088" y="1844676"/>
            <a:ext cx="7289800" cy="4022725"/>
          </a:xfrm>
          <a:extLst/>
        </p:spPr>
        <p:txBody>
          <a:bodyPr rtlCol="0">
            <a:normAutofit/>
          </a:bodyPr>
          <a:lstStyle/>
          <a:p>
            <a:pPr marL="91440" indent="-91440" defTabSz="914377">
              <a:lnSpc>
                <a:spcPct val="80000"/>
              </a:lnSpc>
              <a:buFont typeface="Tw Cen MT" panose="020B0602020104020603" pitchFamily="34" charset="0"/>
              <a:buChar char=" "/>
              <a:defRPr/>
            </a:pPr>
            <a:endParaRPr lang="cs-CZ" altLang="cs-CZ" dirty="0"/>
          </a:p>
          <a:p>
            <a:pPr marL="91440" indent="-91440" defTabSz="914377">
              <a:lnSpc>
                <a:spcPct val="80000"/>
              </a:lnSpc>
              <a:buFont typeface="Tw Cen MT" panose="020B0602020104020603" pitchFamily="34" charset="0"/>
              <a:buChar char=" "/>
              <a:defRPr/>
            </a:pPr>
            <a:r>
              <a:rPr lang="cs-CZ" altLang="cs-CZ" dirty="0"/>
              <a:t>§ 105 OSŘ</a:t>
            </a:r>
          </a:p>
          <a:p>
            <a:pPr marL="91440" indent="-91440" defTabSz="914377">
              <a:lnSpc>
                <a:spcPct val="80000"/>
              </a:lnSpc>
              <a:buFont typeface="Tw Cen MT" panose="020B0602020104020603" pitchFamily="34" charset="0"/>
              <a:buChar char=" "/>
              <a:defRPr/>
            </a:pPr>
            <a:r>
              <a:rPr lang="cs-CZ" altLang="cs-CZ" dirty="0"/>
              <a:t>Soud zkoumá pouze do skončení přípravného jednání (§ 114c OSŘ). Pokud se nekonalo přípravné jednání tak pouze předtím, než začne jednat o věci samé. Později pouze pokud nebylo provedeno přípravné jednání a pouze k námitce účastníka uplatněné při prvním úkonu.</a:t>
            </a:r>
          </a:p>
          <a:p>
            <a:pPr marL="91440" indent="-91440" defTabSz="914377">
              <a:lnSpc>
                <a:spcPct val="80000"/>
              </a:lnSpc>
              <a:buFont typeface="Tw Cen MT" panose="020B0602020104020603" pitchFamily="34" charset="0"/>
              <a:buChar char=" "/>
              <a:defRPr/>
            </a:pPr>
            <a:r>
              <a:rPr lang="cs-CZ" altLang="cs-CZ" dirty="0"/>
              <a:t>Soud vysloví, že není příslušný a po právní moci postoupí jinému soudu</a:t>
            </a:r>
          </a:p>
          <a:p>
            <a:pPr marL="91440" indent="-91440" defTabSz="914377">
              <a:lnSpc>
                <a:spcPct val="80000"/>
              </a:lnSpc>
              <a:buFont typeface="Tw Cen MT" panose="020B0602020104020603" pitchFamily="34" charset="0"/>
              <a:buChar char=" "/>
              <a:defRPr/>
            </a:pPr>
            <a:r>
              <a:rPr lang="cs-CZ" altLang="cs-CZ" dirty="0"/>
              <a:t>Pokud ten nesouhlasí, předloží svému nadřízenému soud</a:t>
            </a:r>
          </a:p>
        </p:txBody>
      </p:sp>
    </p:spTree>
    <p:extLst>
      <p:ext uri="{BB962C8B-B14F-4D97-AF65-F5344CB8AC3E}">
        <p14:creationId xmlns:p14="http://schemas.microsoft.com/office/powerpoint/2010/main" val="31835387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4377">
              <a:defRPr/>
            </a:pPr>
            <a:r>
              <a:rPr lang="cs-CZ" altLang="cs-CZ">
                <a:solidFill>
                  <a:schemeClr val="tx1">
                    <a:lumMod val="90000"/>
                    <a:lumOff val="10000"/>
                  </a:schemeClr>
                </a:solidFill>
              </a:rPr>
              <a:t>Funkční příslušnost</a:t>
            </a:r>
          </a:p>
        </p:txBody>
      </p:sp>
      <p:sp>
        <p:nvSpPr>
          <p:cNvPr id="69635" name="Rectangle 3"/>
          <p:cNvSpPr>
            <a:spLocks noGrp="1" noChangeArrowheads="1"/>
          </p:cNvSpPr>
          <p:nvPr>
            <p:ph idx="1"/>
          </p:nvPr>
        </p:nvSpPr>
        <p:spPr/>
        <p:txBody>
          <a:bodyPr/>
          <a:lstStyle/>
          <a:p>
            <a:pPr eaLnBrk="1" hangingPunct="1"/>
            <a:r>
              <a:rPr lang="cs-CZ" altLang="cs-CZ"/>
              <a:t>Vymezuje, který soud může rozhodnout o opravném prostředku.</a:t>
            </a:r>
          </a:p>
          <a:p>
            <a:pPr eaLnBrk="1" hangingPunct="1"/>
            <a:r>
              <a:rPr lang="cs-CZ" altLang="cs-CZ"/>
              <a:t>§ 10 OSŘ</a:t>
            </a:r>
          </a:p>
          <a:p>
            <a:pPr lvl="1" eaLnBrk="1" hangingPunct="1"/>
            <a:r>
              <a:rPr lang="cs-CZ" altLang="cs-CZ"/>
              <a:t>Odvolání – vyšší článek soudní soustavy</a:t>
            </a:r>
          </a:p>
          <a:p>
            <a:pPr eaLnBrk="1" hangingPunct="1"/>
            <a:r>
              <a:rPr lang="cs-CZ" altLang="cs-CZ"/>
              <a:t>§ 10a OSŘ </a:t>
            </a:r>
          </a:p>
          <a:p>
            <a:pPr lvl="1" eaLnBrk="1" hangingPunct="1"/>
            <a:r>
              <a:rPr lang="cs-CZ" altLang="cs-CZ"/>
              <a:t>Dovolání – Nejvyšší soud </a:t>
            </a:r>
          </a:p>
          <a:p>
            <a:pPr eaLnBrk="1" hangingPunct="1"/>
            <a:r>
              <a:rPr lang="cs-CZ" altLang="cs-CZ"/>
              <a:t>Žaloba na obnovu řízení a pro zmatečnost – obvykle soud, který vydal napadené rozhodnutí</a:t>
            </a:r>
          </a:p>
          <a:p>
            <a:pPr eaLnBrk="1" hangingPunct="1">
              <a:buFont typeface="Wingdings" panose="05000000000000000000" pitchFamily="2" charset="2"/>
              <a:buNone/>
            </a:pPr>
            <a:endParaRPr lang="cs-CZ" altLang="cs-CZ"/>
          </a:p>
        </p:txBody>
      </p:sp>
    </p:spTree>
    <p:extLst>
      <p:ext uri="{BB962C8B-B14F-4D97-AF65-F5344CB8AC3E}">
        <p14:creationId xmlns:p14="http://schemas.microsoft.com/office/powerpoint/2010/main" val="9379495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BCEBA1C-DAE1-4A84-98E2-80ACBF597AD0}"/>
              </a:ext>
            </a:extLst>
          </p:cNvPr>
          <p:cNvSpPr>
            <a:spLocks noGrp="1"/>
          </p:cNvSpPr>
          <p:nvPr>
            <p:ph type="title"/>
          </p:nvPr>
        </p:nvSpPr>
        <p:spPr/>
        <p:txBody>
          <a:bodyPr/>
          <a:lstStyle/>
          <a:p>
            <a:r>
              <a:rPr lang="cs-CZ" dirty="0"/>
              <a:t>Obsazení soudu</a:t>
            </a:r>
          </a:p>
        </p:txBody>
      </p:sp>
      <p:sp>
        <p:nvSpPr>
          <p:cNvPr id="3" name="Zástupný symbol pro obsah 2">
            <a:extLst>
              <a:ext uri="{FF2B5EF4-FFF2-40B4-BE49-F238E27FC236}">
                <a16:creationId xmlns:a16="http://schemas.microsoft.com/office/drawing/2014/main" id="{C26A70B0-6E91-4013-8DA1-9C8E8E72380C}"/>
              </a:ext>
            </a:extLst>
          </p:cNvPr>
          <p:cNvSpPr>
            <a:spLocks noGrp="1"/>
          </p:cNvSpPr>
          <p:nvPr>
            <p:ph idx="1"/>
          </p:nvPr>
        </p:nvSpPr>
        <p:spPr/>
        <p:txBody>
          <a:bodyPr>
            <a:normAutofit lnSpcReduction="10000"/>
          </a:bodyPr>
          <a:lstStyle/>
          <a:p>
            <a:r>
              <a:rPr lang="cs-CZ" dirty="0"/>
              <a:t>Okresní soudy</a:t>
            </a:r>
          </a:p>
          <a:p>
            <a:pPr lvl="1"/>
            <a:r>
              <a:rPr lang="cs-CZ" dirty="0"/>
              <a:t>Senát v pracovních věcech</a:t>
            </a:r>
          </a:p>
          <a:p>
            <a:pPr lvl="1"/>
            <a:r>
              <a:rPr lang="cs-CZ" dirty="0"/>
              <a:t>V ostatních věcech samosoudce</a:t>
            </a:r>
          </a:p>
          <a:p>
            <a:r>
              <a:rPr lang="cs-CZ" dirty="0"/>
              <a:t>Krajské soudy</a:t>
            </a:r>
          </a:p>
          <a:p>
            <a:pPr lvl="1"/>
            <a:r>
              <a:rPr lang="cs-CZ" dirty="0"/>
              <a:t>Senát v odvolacím řízení</a:t>
            </a:r>
          </a:p>
          <a:p>
            <a:pPr lvl="1"/>
            <a:r>
              <a:rPr lang="cs-CZ" dirty="0"/>
              <a:t>V prvním stupni samosoudce</a:t>
            </a:r>
          </a:p>
          <a:p>
            <a:r>
              <a:rPr lang="cs-CZ" dirty="0"/>
              <a:t>Vrchní soudy a Nejvyšší soud</a:t>
            </a:r>
          </a:p>
          <a:p>
            <a:pPr lvl="1"/>
            <a:r>
              <a:rPr lang="cs-CZ" dirty="0"/>
              <a:t>Rozhodují vždy v senátech</a:t>
            </a:r>
          </a:p>
        </p:txBody>
      </p:sp>
    </p:spTree>
    <p:extLst>
      <p:ext uri="{BB962C8B-B14F-4D97-AF65-F5344CB8AC3E}">
        <p14:creationId xmlns:p14="http://schemas.microsoft.com/office/powerpoint/2010/main" val="2059760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A44B271-EC7D-4856-8AFF-9ABDFCF9C021}"/>
              </a:ext>
            </a:extLst>
          </p:cNvPr>
          <p:cNvSpPr>
            <a:spLocks noGrp="1"/>
          </p:cNvSpPr>
          <p:nvPr>
            <p:ph type="title"/>
          </p:nvPr>
        </p:nvSpPr>
        <p:spPr/>
        <p:txBody>
          <a:bodyPr/>
          <a:lstStyle/>
          <a:p>
            <a:r>
              <a:rPr lang="cs-CZ" dirty="0"/>
              <a:t>Postavení VJÚ - působnost</a:t>
            </a:r>
          </a:p>
        </p:txBody>
      </p:sp>
      <p:sp>
        <p:nvSpPr>
          <p:cNvPr id="3" name="Zástupný symbol pro obsah 2">
            <a:extLst>
              <a:ext uri="{FF2B5EF4-FFF2-40B4-BE49-F238E27FC236}">
                <a16:creationId xmlns:a16="http://schemas.microsoft.com/office/drawing/2014/main" id="{DEB76E89-78CE-4164-AFCB-23BFFA654547}"/>
              </a:ext>
            </a:extLst>
          </p:cNvPr>
          <p:cNvSpPr>
            <a:spLocks noGrp="1"/>
          </p:cNvSpPr>
          <p:nvPr>
            <p:ph idx="1"/>
          </p:nvPr>
        </p:nvSpPr>
        <p:spPr>
          <a:xfrm>
            <a:off x="1130270" y="1705232"/>
            <a:ext cx="9603275" cy="3761113"/>
          </a:xfrm>
        </p:spPr>
        <p:txBody>
          <a:bodyPr>
            <a:normAutofit fontScale="77500" lnSpcReduction="20000"/>
          </a:bodyPr>
          <a:lstStyle/>
          <a:p>
            <a:pPr>
              <a:spcBef>
                <a:spcPts val="0"/>
              </a:spcBef>
            </a:pPr>
            <a:r>
              <a:rPr lang="cs-CZ" dirty="0"/>
              <a:t>Vyšší soudní úředník v občanském soudním řízení může, nestanoví-li zvláštní zákon jinak nebo nevyhradí-li si to předseda senátu, provádět veškeré úkony soudu prvního stupně, s výjimkou</a:t>
            </a:r>
          </a:p>
          <a:p>
            <a:pPr lvl="1">
              <a:spcBef>
                <a:spcPts val="0"/>
              </a:spcBef>
            </a:pPr>
            <a:r>
              <a:rPr lang="cs-CZ" dirty="0"/>
              <a:t>a) vedení jednání ve věci samé,</a:t>
            </a:r>
          </a:p>
          <a:p>
            <a:pPr lvl="1">
              <a:spcBef>
                <a:spcPts val="0"/>
              </a:spcBef>
            </a:pPr>
            <a:r>
              <a:rPr lang="cs-CZ" dirty="0"/>
              <a:t>b) rozhodování ve věci samé formou rozsudku,</a:t>
            </a:r>
          </a:p>
          <a:p>
            <a:pPr lvl="1">
              <a:spcBef>
                <a:spcPts val="0"/>
              </a:spcBef>
            </a:pPr>
            <a:r>
              <a:rPr lang="cs-CZ" dirty="0"/>
              <a:t>c) rozhodování ve věci samé formou usnesení v řízeních podle občanského soudního řádu, soudního řádu správního a zákona upravujícího zvláštní řízení soudní mimo rozhodování v</a:t>
            </a:r>
          </a:p>
          <a:p>
            <a:pPr lvl="2">
              <a:spcBef>
                <a:spcPts val="0"/>
              </a:spcBef>
            </a:pPr>
            <a:r>
              <a:rPr lang="cs-CZ" dirty="0"/>
              <a:t>1. řízení o úschovách,</a:t>
            </a:r>
          </a:p>
          <a:p>
            <a:pPr lvl="2">
              <a:spcBef>
                <a:spcPts val="0"/>
              </a:spcBef>
            </a:pPr>
            <a:r>
              <a:rPr lang="cs-CZ" dirty="0"/>
              <a:t>2. řízení o umoření listin,</a:t>
            </a:r>
          </a:p>
          <a:p>
            <a:pPr lvl="2">
              <a:spcBef>
                <a:spcPts val="0"/>
              </a:spcBef>
            </a:pPr>
            <a:r>
              <a:rPr lang="cs-CZ" dirty="0"/>
              <a:t>3. věcech určení otcovství souhlasným prohlášením,</a:t>
            </a:r>
          </a:p>
          <a:p>
            <a:pPr lvl="2">
              <a:spcBef>
                <a:spcPts val="0"/>
              </a:spcBef>
            </a:pPr>
            <a:r>
              <a:rPr lang="cs-CZ" dirty="0"/>
              <a:t>4. řízení ve věcech péče soudu o nezletilé a v opatrovnických věcech osob omezených ve svéprávnosti nebo osob, o jejichž svéprávnosti je vedeno řízení, osob, o kterých není známo, kde pobývají, neznámých osob a dále osob, jejichž zdravotní stav jim působí obtíže při správě jmění nebo hájení práv, v nichž nebylo nařízeno jednání,</a:t>
            </a:r>
          </a:p>
          <a:p>
            <a:pPr lvl="2">
              <a:spcBef>
                <a:spcPts val="0"/>
              </a:spcBef>
            </a:pPr>
            <a:r>
              <a:rPr lang="cs-CZ" dirty="0"/>
              <a:t>5. řízení ve věcech veřejných rejstříků právnických a fyzických osob a insolvenčního rejstříku, v nichž nebylo nařízeno jednání, </a:t>
            </a:r>
          </a:p>
          <a:p>
            <a:pPr lvl="1">
              <a:spcBef>
                <a:spcPts val="0"/>
              </a:spcBef>
            </a:pPr>
            <a:r>
              <a:rPr lang="cs-CZ" dirty="0"/>
              <a:t>d) rozhodování o předběžném opatření,</a:t>
            </a:r>
          </a:p>
          <a:p>
            <a:pPr lvl="1">
              <a:spcBef>
                <a:spcPts val="0"/>
              </a:spcBef>
            </a:pPr>
            <a:r>
              <a:rPr lang="cs-CZ" dirty="0"/>
              <a:t>e) vyřizování dožádání s cizinou, mimo Slovenské republiky</a:t>
            </a:r>
          </a:p>
          <a:p>
            <a:pPr lvl="1">
              <a:spcBef>
                <a:spcPts val="0"/>
              </a:spcBef>
            </a:pPr>
            <a:r>
              <a:rPr lang="cs-CZ" dirty="0"/>
              <a:t>f) věcí, kde je úkon zvláštním zákonem výslovně svěřen soudci</a:t>
            </a:r>
          </a:p>
          <a:p>
            <a:endParaRPr lang="cs-CZ" dirty="0"/>
          </a:p>
        </p:txBody>
      </p:sp>
    </p:spTree>
    <p:extLst>
      <p:ext uri="{BB962C8B-B14F-4D97-AF65-F5344CB8AC3E}">
        <p14:creationId xmlns:p14="http://schemas.microsoft.com/office/powerpoint/2010/main" val="28504485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1D56EA-B720-405D-B9BA-6091924E160C}"/>
              </a:ext>
            </a:extLst>
          </p:cNvPr>
          <p:cNvSpPr>
            <a:spLocks noGrp="1"/>
          </p:cNvSpPr>
          <p:nvPr>
            <p:ph type="title"/>
          </p:nvPr>
        </p:nvSpPr>
        <p:spPr/>
        <p:txBody>
          <a:bodyPr/>
          <a:lstStyle/>
          <a:p>
            <a:r>
              <a:rPr lang="cs-CZ" dirty="0"/>
              <a:t>Postavení VJÚ – obrana proti rozhodnutí VJÚ</a:t>
            </a:r>
          </a:p>
        </p:txBody>
      </p:sp>
      <p:sp>
        <p:nvSpPr>
          <p:cNvPr id="3" name="Zástupný symbol pro obsah 2">
            <a:extLst>
              <a:ext uri="{FF2B5EF4-FFF2-40B4-BE49-F238E27FC236}">
                <a16:creationId xmlns:a16="http://schemas.microsoft.com/office/drawing/2014/main" id="{B25774A1-68DE-4D23-B156-28F1961115BA}"/>
              </a:ext>
            </a:extLst>
          </p:cNvPr>
          <p:cNvSpPr>
            <a:spLocks noGrp="1"/>
          </p:cNvSpPr>
          <p:nvPr>
            <p:ph idx="1"/>
          </p:nvPr>
        </p:nvSpPr>
        <p:spPr>
          <a:xfrm>
            <a:off x="1130270" y="1631092"/>
            <a:ext cx="9603275" cy="3835253"/>
          </a:xfrm>
        </p:spPr>
        <p:txBody>
          <a:bodyPr>
            <a:noAutofit/>
          </a:bodyPr>
          <a:lstStyle/>
          <a:p>
            <a:r>
              <a:rPr lang="cs-CZ" sz="1400" dirty="0"/>
              <a:t>§ 9 zákona č. 121/2008 </a:t>
            </a:r>
            <a:r>
              <a:rPr lang="cs-CZ" sz="1400" dirty="0" err="1"/>
              <a:t>Sb.</a:t>
            </a:r>
            <a:r>
              <a:rPr lang="cs-CZ" sz="1400" i="1" dirty="0" err="1"/>
              <a:t>Zákon</a:t>
            </a:r>
            <a:r>
              <a:rPr lang="cs-CZ" sz="1400" i="1" dirty="0"/>
              <a:t> o vyšších soudních úřednících a vyšších úřednících státního zastupitelství </a:t>
            </a:r>
          </a:p>
          <a:p>
            <a:pPr lvl="1"/>
            <a:r>
              <a:rPr lang="cs-CZ" sz="1400" i="1" dirty="0"/>
              <a:t>Odvolání – nejprve se předloží předsedovi senátu, který o něm rozhodne, má-li z </a:t>
            </a:r>
            <a:r>
              <a:rPr lang="cs-CZ" sz="1400" i="1" dirty="0" err="1"/>
              <a:t>ato</a:t>
            </a:r>
            <a:r>
              <a:rPr lang="cs-CZ" sz="1400" i="1" dirty="0"/>
              <a:t>, že mu má zcela vyhovět (takové rozhodnutí předsedy senátu se považuje za rozhodnutí soudu prvního stupně a lze je napadnout odvoláním</a:t>
            </a:r>
          </a:p>
          <a:p>
            <a:pPr lvl="1"/>
            <a:r>
              <a:rPr lang="cs-CZ" sz="1400" i="1" dirty="0"/>
              <a:t>Námitky do 15 dnů ode dne doručení písemného vyhotovení. O námitkách rozhoduje předseda senátu. Proti rozhodnutí předsedy senátu o námitkách, o odmítnutí námitek nebo o zastavení námitkového řízení není přípustné odvolání.</a:t>
            </a:r>
          </a:p>
          <a:p>
            <a:endParaRPr lang="cs-CZ" sz="1400" dirty="0"/>
          </a:p>
        </p:txBody>
      </p:sp>
    </p:spTree>
    <p:extLst>
      <p:ext uri="{BB962C8B-B14F-4D97-AF65-F5344CB8AC3E}">
        <p14:creationId xmlns:p14="http://schemas.microsoft.com/office/powerpoint/2010/main" val="20234226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50DDE31-42DD-473D-9B68-2CC3CA9B8663}"/>
              </a:ext>
            </a:extLst>
          </p:cNvPr>
          <p:cNvSpPr>
            <a:spLocks noGrp="1"/>
          </p:cNvSpPr>
          <p:nvPr>
            <p:ph type="title"/>
          </p:nvPr>
        </p:nvSpPr>
        <p:spPr/>
        <p:txBody>
          <a:bodyPr/>
          <a:lstStyle/>
          <a:p>
            <a:r>
              <a:rPr lang="cs-CZ" dirty="0"/>
              <a:t>Podjatost soudce</a:t>
            </a:r>
          </a:p>
        </p:txBody>
      </p:sp>
      <p:sp>
        <p:nvSpPr>
          <p:cNvPr id="3" name="Zástupný symbol pro obsah 2">
            <a:extLst>
              <a:ext uri="{FF2B5EF4-FFF2-40B4-BE49-F238E27FC236}">
                <a16:creationId xmlns:a16="http://schemas.microsoft.com/office/drawing/2014/main" id="{6748D9D1-7F37-4214-95FD-F09D65DB8E53}"/>
              </a:ext>
            </a:extLst>
          </p:cNvPr>
          <p:cNvSpPr>
            <a:spLocks noGrp="1"/>
          </p:cNvSpPr>
          <p:nvPr>
            <p:ph idx="1"/>
          </p:nvPr>
        </p:nvSpPr>
        <p:spPr/>
        <p:txBody>
          <a:bodyPr>
            <a:normAutofit fontScale="92500" lnSpcReduction="20000"/>
          </a:bodyPr>
          <a:lstStyle/>
          <a:p>
            <a:r>
              <a:rPr lang="cs-CZ" dirty="0"/>
              <a:t>Soudce nesmí mít zájem na tom, jak bude ve věci rozhodnuto – požadavek nepodjatosti (§ 14 a násl. OSŘ)</a:t>
            </a:r>
          </a:p>
          <a:p>
            <a:r>
              <a:rPr lang="cs-CZ" dirty="0"/>
              <a:t>Je-li důvod pochybovat o soudcově nepodjatosti, je vyloučen z projednávání a rozhodnutí věci</a:t>
            </a:r>
          </a:p>
          <a:p>
            <a:r>
              <a:rPr lang="cs-CZ" dirty="0"/>
              <a:t>Ustanovení o vyloučení soudce se přiměřeně použijí i na přísedící a další soudní osoby (např. VJÚ)</a:t>
            </a:r>
          </a:p>
          <a:p>
            <a:r>
              <a:rPr lang="cs-CZ" dirty="0"/>
              <a:t>Soudce může svoji podjatost uplatnit sám – v tom případě to oznámí předsedovi soudu</a:t>
            </a:r>
          </a:p>
          <a:p>
            <a:r>
              <a:rPr lang="cs-CZ" dirty="0"/>
              <a:t>Námitku podjatosti má právo podat i účastník - § 15b OSŘ</a:t>
            </a:r>
          </a:p>
        </p:txBody>
      </p:sp>
    </p:spTree>
    <p:extLst>
      <p:ext uri="{BB962C8B-B14F-4D97-AF65-F5344CB8AC3E}">
        <p14:creationId xmlns:p14="http://schemas.microsoft.com/office/powerpoint/2010/main" val="38084829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E679FF-67B0-4A8F-8358-87502BE69404}"/>
              </a:ext>
            </a:extLst>
          </p:cNvPr>
          <p:cNvSpPr>
            <a:spLocks noGrp="1"/>
          </p:cNvSpPr>
          <p:nvPr>
            <p:ph type="title"/>
          </p:nvPr>
        </p:nvSpPr>
        <p:spPr/>
        <p:txBody>
          <a:bodyPr/>
          <a:lstStyle/>
          <a:p>
            <a:r>
              <a:rPr lang="cs-CZ" dirty="0"/>
              <a:t>Příklad I.</a:t>
            </a:r>
          </a:p>
        </p:txBody>
      </p:sp>
      <p:sp>
        <p:nvSpPr>
          <p:cNvPr id="3" name="Zástupný symbol pro obsah 2">
            <a:extLst>
              <a:ext uri="{FF2B5EF4-FFF2-40B4-BE49-F238E27FC236}">
                <a16:creationId xmlns:a16="http://schemas.microsoft.com/office/drawing/2014/main" id="{7E64706E-9482-44D4-9305-41D61F0EDCD4}"/>
              </a:ext>
            </a:extLst>
          </p:cNvPr>
          <p:cNvSpPr>
            <a:spLocks noGrp="1"/>
          </p:cNvSpPr>
          <p:nvPr>
            <p:ph idx="1"/>
          </p:nvPr>
        </p:nvSpPr>
        <p:spPr/>
        <p:txBody>
          <a:bodyPr/>
          <a:lstStyle/>
          <a:p>
            <a:r>
              <a:rPr lang="cs-CZ" dirty="0"/>
              <a:t>Vyšší soudní úředník vydal v rámci civilního soudního řízení rozhodnutí, proti němuž není ze zákona přípustné odvolání. Lze se proti jeho rozhodnutí přesto nějak bránit?</a:t>
            </a:r>
          </a:p>
          <a:p>
            <a:endParaRPr lang="cs-CZ" dirty="0"/>
          </a:p>
        </p:txBody>
      </p:sp>
    </p:spTree>
    <p:extLst>
      <p:ext uri="{BB962C8B-B14F-4D97-AF65-F5344CB8AC3E}">
        <p14:creationId xmlns:p14="http://schemas.microsoft.com/office/powerpoint/2010/main" val="42661023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E679FF-67B0-4A8F-8358-87502BE69404}"/>
              </a:ext>
            </a:extLst>
          </p:cNvPr>
          <p:cNvSpPr>
            <a:spLocks noGrp="1"/>
          </p:cNvSpPr>
          <p:nvPr>
            <p:ph type="title"/>
          </p:nvPr>
        </p:nvSpPr>
        <p:spPr/>
        <p:txBody>
          <a:bodyPr/>
          <a:lstStyle/>
          <a:p>
            <a:r>
              <a:rPr lang="cs-CZ" dirty="0"/>
              <a:t>Příklad II.</a:t>
            </a:r>
          </a:p>
        </p:txBody>
      </p:sp>
      <p:sp>
        <p:nvSpPr>
          <p:cNvPr id="3" name="Zástupný symbol pro obsah 2">
            <a:extLst>
              <a:ext uri="{FF2B5EF4-FFF2-40B4-BE49-F238E27FC236}">
                <a16:creationId xmlns:a16="http://schemas.microsoft.com/office/drawing/2014/main" id="{7E64706E-9482-44D4-9305-41D61F0EDCD4}"/>
              </a:ext>
            </a:extLst>
          </p:cNvPr>
          <p:cNvSpPr>
            <a:spLocks noGrp="1"/>
          </p:cNvSpPr>
          <p:nvPr>
            <p:ph idx="1"/>
          </p:nvPr>
        </p:nvSpPr>
        <p:spPr/>
        <p:txBody>
          <a:bodyPr>
            <a:normAutofit fontScale="92500" lnSpcReduction="20000"/>
          </a:bodyPr>
          <a:lstStyle/>
          <a:p>
            <a:r>
              <a:rPr lang="cs-CZ" dirty="0"/>
              <a:t>Jan Kadeřábek, bytem Na Výsluní 456, Blansko uzavřel dne 20. 11. 2019 písemnou kupní smlouvu se společností Elektro, s.r.o. se sídlem Kopecká 477/7, Praha 8 jejímž předmětem bylo dodání ledničky s mrazničkou Electrolux DP011, kterou chtěl vybavit nově zrekonstruovanou kuchyň ve svém bytě. Součástí kupní smlouvy byla i rozhodčí doložka, dle níž se strany zavazují řešit veškeré z této smlouvy vzniklé spory u stálého Rozhodčího soudu při Hospodářské komoře České republiky a Agrární komoře České republiky.  Na základě smlouvy zaplatil zálohu kupní ceny ve výši 5000 Kč. Společnost Elektro, s.r.o. ovšem zboží v termínu nedodala a ani nereagovala na výzvu k vrácení zálohy kupní ceny. Pan Kadeřábek tak podal žalobu k Obvodnímu soudu pro Prahu 8 v Praze. Je tento soud pravomocný k projednání takové žaloby?</a:t>
            </a:r>
          </a:p>
        </p:txBody>
      </p:sp>
    </p:spTree>
    <p:extLst>
      <p:ext uri="{BB962C8B-B14F-4D97-AF65-F5344CB8AC3E}">
        <p14:creationId xmlns:p14="http://schemas.microsoft.com/office/powerpoint/2010/main" val="20337672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E679FF-67B0-4A8F-8358-87502BE69404}"/>
              </a:ext>
            </a:extLst>
          </p:cNvPr>
          <p:cNvSpPr>
            <a:spLocks noGrp="1"/>
          </p:cNvSpPr>
          <p:nvPr>
            <p:ph type="title"/>
          </p:nvPr>
        </p:nvSpPr>
        <p:spPr/>
        <p:txBody>
          <a:bodyPr/>
          <a:lstStyle/>
          <a:p>
            <a:r>
              <a:rPr lang="cs-CZ" dirty="0"/>
              <a:t>Příklad III.</a:t>
            </a:r>
          </a:p>
        </p:txBody>
      </p:sp>
      <p:sp>
        <p:nvSpPr>
          <p:cNvPr id="3" name="Zástupný symbol pro obsah 2">
            <a:extLst>
              <a:ext uri="{FF2B5EF4-FFF2-40B4-BE49-F238E27FC236}">
                <a16:creationId xmlns:a16="http://schemas.microsoft.com/office/drawing/2014/main" id="{7E64706E-9482-44D4-9305-41D61F0EDCD4}"/>
              </a:ext>
            </a:extLst>
          </p:cNvPr>
          <p:cNvSpPr>
            <a:spLocks noGrp="1"/>
          </p:cNvSpPr>
          <p:nvPr>
            <p:ph idx="1"/>
          </p:nvPr>
        </p:nvSpPr>
        <p:spPr/>
        <p:txBody>
          <a:bodyPr>
            <a:normAutofit fontScale="92500" lnSpcReduction="20000"/>
          </a:bodyPr>
          <a:lstStyle/>
          <a:p>
            <a:r>
              <a:rPr lang="cs-CZ" dirty="0"/>
              <a:t>Obchodní společnost </a:t>
            </a:r>
            <a:r>
              <a:rPr lang="cs-CZ" dirty="0" err="1"/>
              <a:t>Funtrek</a:t>
            </a:r>
            <a:r>
              <a:rPr lang="cs-CZ" dirty="0"/>
              <a:t>, s. r. o. (se sídlem v Ostravě) uzavřela nájemní smlouvu se společností </a:t>
            </a:r>
            <a:r>
              <a:rPr lang="cs-CZ" dirty="0" err="1"/>
              <a:t>Pangas</a:t>
            </a:r>
            <a:r>
              <a:rPr lang="cs-CZ" dirty="0"/>
              <a:t> a. s. (se sídlem v Českých Budějovicích), jejímž předmětem byl nájem movité věci (stroje). Vzhledem k tomu, že nájemce, obchodní společnost </a:t>
            </a:r>
            <a:r>
              <a:rPr lang="cs-CZ" dirty="0" err="1"/>
              <a:t>Pangas</a:t>
            </a:r>
            <a:r>
              <a:rPr lang="cs-CZ" dirty="0"/>
              <a:t> a. s. přestala platit nájemné (dlužné nájemné činí 20 000 Kč), rozhodla se obchodní společnost </a:t>
            </a:r>
            <a:r>
              <a:rPr lang="cs-CZ" dirty="0" err="1"/>
              <a:t>Funtrek</a:t>
            </a:r>
            <a:r>
              <a:rPr lang="cs-CZ" dirty="0"/>
              <a:t>, s. r. o. podat žalobu k soudu. V nájemní smlouvě bylo sjednáno toto: „Soudní příslušnost: obě strany souhlasí s tím, že všechny spory z této smlouvy bude řešit Městský soud v Brně“. Žalobu však podala společnost </a:t>
            </a:r>
            <a:r>
              <a:rPr lang="cs-CZ" dirty="0" err="1"/>
              <a:t>Funtrek</a:t>
            </a:r>
            <a:r>
              <a:rPr lang="cs-CZ" dirty="0"/>
              <a:t>, s. r. o. u Okresního soudu v Českých Budějovicích. Na nařízeném přípravném jednání namítla společnost </a:t>
            </a:r>
            <a:r>
              <a:rPr lang="cs-CZ" dirty="0" err="1"/>
              <a:t>Pangas</a:t>
            </a:r>
            <a:r>
              <a:rPr lang="cs-CZ" dirty="0"/>
              <a:t>. a. s. místní nepříslušnost soudu. Jak by měl soud tuto námitku posoudit a jak by měl postupovat?</a:t>
            </a:r>
          </a:p>
        </p:txBody>
      </p:sp>
    </p:spTree>
    <p:extLst>
      <p:ext uri="{BB962C8B-B14F-4D97-AF65-F5344CB8AC3E}">
        <p14:creationId xmlns:p14="http://schemas.microsoft.com/office/powerpoint/2010/main" val="14220219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8267B4-93A0-471F-97C6-843CD7C024AD}"/>
              </a:ext>
            </a:extLst>
          </p:cNvPr>
          <p:cNvSpPr>
            <a:spLocks noGrp="1"/>
          </p:cNvSpPr>
          <p:nvPr>
            <p:ph type="title"/>
          </p:nvPr>
        </p:nvSpPr>
        <p:spPr>
          <a:xfrm>
            <a:off x="1294362" y="2379765"/>
            <a:ext cx="9603275" cy="1049235"/>
          </a:xfrm>
        </p:spPr>
        <p:txBody>
          <a:bodyPr/>
          <a:lstStyle/>
          <a:p>
            <a:pPr algn="ctr"/>
            <a:r>
              <a:rPr lang="cs-CZ" dirty="0"/>
              <a:t>ÚČASTNÍCI ŘÍZENÍ</a:t>
            </a:r>
          </a:p>
        </p:txBody>
      </p:sp>
    </p:spTree>
    <p:extLst>
      <p:ext uri="{BB962C8B-B14F-4D97-AF65-F5344CB8AC3E}">
        <p14:creationId xmlns:p14="http://schemas.microsoft.com/office/powerpoint/2010/main" val="2309496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4377">
              <a:defRPr/>
            </a:pPr>
            <a:r>
              <a:rPr lang="cs-CZ" altLang="cs-CZ">
                <a:solidFill>
                  <a:schemeClr val="tx1">
                    <a:lumMod val="90000"/>
                    <a:lumOff val="10000"/>
                  </a:schemeClr>
                </a:solidFill>
              </a:rPr>
              <a:t>Pravomoc soudů </a:t>
            </a:r>
          </a:p>
        </p:txBody>
      </p:sp>
      <p:sp>
        <p:nvSpPr>
          <p:cNvPr id="30723" name="Rectangle 3"/>
          <p:cNvSpPr>
            <a:spLocks noGrp="1" noChangeArrowheads="1"/>
          </p:cNvSpPr>
          <p:nvPr>
            <p:ph idx="1"/>
          </p:nvPr>
        </p:nvSpPr>
        <p:spPr/>
        <p:txBody>
          <a:bodyPr/>
          <a:lstStyle/>
          <a:p>
            <a:pPr eaLnBrk="1" hangingPunct="1"/>
            <a:r>
              <a:rPr lang="cs-CZ" altLang="cs-CZ" dirty="0"/>
              <a:t>Souhrn oprávnění a povinností, které zákon přiznává soudům k jejich činnosti</a:t>
            </a:r>
          </a:p>
          <a:p>
            <a:pPr eaLnBrk="1" hangingPunct="1"/>
            <a:r>
              <a:rPr lang="cs-CZ" altLang="cs-CZ" dirty="0"/>
              <a:t>Jedná se vlastně o meze možného chování subjektů(v našem případě civilních soudů)</a:t>
            </a:r>
          </a:p>
          <a:p>
            <a:pPr eaLnBrk="1" hangingPunct="1"/>
            <a:r>
              <a:rPr lang="cs-CZ" altLang="cs-CZ" i="1" dirty="0"/>
              <a:t>Je to okruh věcí, které mohou projednat a rozhodnout soudy</a:t>
            </a:r>
          </a:p>
          <a:p>
            <a:pPr eaLnBrk="1" hangingPunct="1"/>
            <a:r>
              <a:rPr lang="cs-CZ" altLang="cs-CZ" dirty="0"/>
              <a:t>Tento okruh je upraven zejména v § 7 o.s.ř. </a:t>
            </a:r>
          </a:p>
          <a:p>
            <a:pPr eaLnBrk="1" hangingPunct="1">
              <a:buFont typeface="Wingdings" panose="05000000000000000000" pitchFamily="2" charset="2"/>
              <a:buNone/>
            </a:pPr>
            <a:endParaRPr lang="cs-CZ" altLang="cs-CZ" dirty="0"/>
          </a:p>
        </p:txBody>
      </p:sp>
    </p:spTree>
    <p:extLst>
      <p:ext uri="{BB962C8B-B14F-4D97-AF65-F5344CB8AC3E}">
        <p14:creationId xmlns:p14="http://schemas.microsoft.com/office/powerpoint/2010/main" val="8951066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E2AE98E-2692-4B5A-8A0D-9970F97C3205}"/>
              </a:ext>
            </a:extLst>
          </p:cNvPr>
          <p:cNvSpPr>
            <a:spLocks noGrp="1"/>
          </p:cNvSpPr>
          <p:nvPr>
            <p:ph type="title"/>
          </p:nvPr>
        </p:nvSpPr>
        <p:spPr/>
        <p:txBody>
          <a:bodyPr/>
          <a:lstStyle/>
          <a:p>
            <a:r>
              <a:rPr lang="cs-CZ" dirty="0"/>
              <a:t>Procesní způsobilost x procesní subjektivita</a:t>
            </a:r>
          </a:p>
        </p:txBody>
      </p:sp>
      <p:sp>
        <p:nvSpPr>
          <p:cNvPr id="3" name="Zástupný symbol pro obsah 2">
            <a:extLst>
              <a:ext uri="{FF2B5EF4-FFF2-40B4-BE49-F238E27FC236}">
                <a16:creationId xmlns:a16="http://schemas.microsoft.com/office/drawing/2014/main" id="{EC185603-16ED-4F77-9C1E-8199D27CFE95}"/>
              </a:ext>
            </a:extLst>
          </p:cNvPr>
          <p:cNvSpPr>
            <a:spLocks noGrp="1"/>
          </p:cNvSpPr>
          <p:nvPr>
            <p:ph idx="1"/>
          </p:nvPr>
        </p:nvSpPr>
        <p:spPr/>
        <p:txBody>
          <a:bodyPr/>
          <a:lstStyle/>
          <a:p>
            <a:pPr marL="274320" indent="-274320">
              <a:buFont typeface="Wingdings" pitchFamily="2" charset="2"/>
              <a:buChar char="§"/>
              <a:defRPr/>
            </a:pPr>
            <a:r>
              <a:rPr lang="cs-CZ" altLang="cs-CZ" dirty="0">
                <a:solidFill>
                  <a:schemeClr val="tx1">
                    <a:lumMod val="75000"/>
                    <a:lumOff val="25000"/>
                  </a:schemeClr>
                </a:solidFill>
              </a:rPr>
              <a:t>Způsobilost </a:t>
            </a:r>
            <a:r>
              <a:rPr lang="cs-CZ" altLang="cs-CZ" u="sng" dirty="0">
                <a:solidFill>
                  <a:schemeClr val="tx1">
                    <a:lumMod val="75000"/>
                    <a:lumOff val="25000"/>
                  </a:schemeClr>
                </a:solidFill>
              </a:rPr>
              <a:t>být</a:t>
            </a:r>
            <a:r>
              <a:rPr lang="cs-CZ" altLang="cs-CZ" dirty="0">
                <a:solidFill>
                  <a:schemeClr val="tx1">
                    <a:lumMod val="75000"/>
                    <a:lumOff val="25000"/>
                  </a:schemeClr>
                </a:solidFill>
              </a:rPr>
              <a:t> účastníkem řízení </a:t>
            </a:r>
            <a:r>
              <a:rPr lang="cs-CZ" altLang="cs-CZ" sz="1800" dirty="0">
                <a:solidFill>
                  <a:schemeClr val="tx1">
                    <a:lumMod val="75000"/>
                    <a:lumOff val="25000"/>
                  </a:schemeClr>
                </a:solidFill>
              </a:rPr>
              <a:t>(</a:t>
            </a:r>
            <a:r>
              <a:rPr lang="cs-CZ" altLang="cs-CZ" sz="1800" b="1" dirty="0">
                <a:solidFill>
                  <a:schemeClr val="tx1">
                    <a:lumMod val="75000"/>
                    <a:lumOff val="25000"/>
                  </a:schemeClr>
                </a:solidFill>
              </a:rPr>
              <a:t>procesní subjektivita</a:t>
            </a:r>
            <a:r>
              <a:rPr lang="cs-CZ" altLang="cs-CZ" sz="1800" dirty="0">
                <a:solidFill>
                  <a:schemeClr val="tx1">
                    <a:lumMod val="75000"/>
                    <a:lumOff val="25000"/>
                  </a:schemeClr>
                </a:solidFill>
              </a:rPr>
              <a:t>)</a:t>
            </a:r>
            <a:endParaRPr lang="cs-CZ" altLang="cs-CZ" dirty="0">
              <a:solidFill>
                <a:schemeClr val="tx1">
                  <a:lumMod val="75000"/>
                  <a:lumOff val="25000"/>
                </a:schemeClr>
              </a:solidFill>
            </a:endParaRPr>
          </a:p>
          <a:p>
            <a:pPr marL="274320" indent="-274320">
              <a:buFont typeface="Wingdings" pitchFamily="2" charset="2"/>
              <a:buChar char="§"/>
              <a:defRPr/>
            </a:pPr>
            <a:endParaRPr lang="cs-CZ" altLang="cs-CZ" dirty="0">
              <a:solidFill>
                <a:schemeClr val="tx1">
                  <a:lumMod val="75000"/>
                  <a:lumOff val="25000"/>
                </a:schemeClr>
              </a:solidFill>
            </a:endParaRPr>
          </a:p>
          <a:p>
            <a:pPr marL="274320" indent="-274320">
              <a:buFont typeface="Wingdings" pitchFamily="2" charset="2"/>
              <a:buChar char="§"/>
              <a:defRPr/>
            </a:pPr>
            <a:r>
              <a:rPr lang="cs-CZ" altLang="cs-CZ" dirty="0">
                <a:solidFill>
                  <a:schemeClr val="tx1">
                    <a:lumMod val="75000"/>
                    <a:lumOff val="25000"/>
                  </a:schemeClr>
                </a:solidFill>
              </a:rPr>
              <a:t>Způsobilost </a:t>
            </a:r>
            <a:r>
              <a:rPr lang="cs-CZ" altLang="cs-CZ" u="sng" dirty="0">
                <a:solidFill>
                  <a:schemeClr val="tx1">
                    <a:lumMod val="75000"/>
                    <a:lumOff val="25000"/>
                  </a:schemeClr>
                </a:solidFill>
              </a:rPr>
              <a:t>samostatně jednat </a:t>
            </a:r>
            <a:r>
              <a:rPr lang="cs-CZ" altLang="cs-CZ" sz="1800" dirty="0">
                <a:solidFill>
                  <a:schemeClr val="tx1">
                    <a:lumMod val="75000"/>
                    <a:lumOff val="25000"/>
                  </a:schemeClr>
                </a:solidFill>
              </a:rPr>
              <a:t>(</a:t>
            </a:r>
            <a:r>
              <a:rPr lang="cs-CZ" altLang="cs-CZ" sz="1800" b="1" dirty="0">
                <a:solidFill>
                  <a:schemeClr val="tx1">
                    <a:lumMod val="75000"/>
                    <a:lumOff val="25000"/>
                  </a:schemeClr>
                </a:solidFill>
              </a:rPr>
              <a:t>procesní způsobilost</a:t>
            </a:r>
            <a:r>
              <a:rPr lang="cs-CZ" altLang="cs-CZ" sz="1800" dirty="0">
                <a:solidFill>
                  <a:schemeClr val="tx1">
                    <a:lumMod val="75000"/>
                    <a:lumOff val="25000"/>
                  </a:schemeClr>
                </a:solidFill>
              </a:rPr>
              <a:t>)</a:t>
            </a:r>
            <a:endParaRPr lang="cs-CZ" altLang="cs-CZ" dirty="0">
              <a:solidFill>
                <a:schemeClr val="tx1">
                  <a:lumMod val="75000"/>
                  <a:lumOff val="25000"/>
                </a:schemeClr>
              </a:solidFill>
            </a:endParaRPr>
          </a:p>
          <a:p>
            <a:pPr marL="274320" indent="-274320">
              <a:buFont typeface="Wingdings" pitchFamily="2" charset="2"/>
              <a:buChar char="§"/>
              <a:defRPr/>
            </a:pPr>
            <a:endParaRPr lang="cs-CZ" altLang="cs-CZ" u="sng" dirty="0">
              <a:solidFill>
                <a:schemeClr val="tx1">
                  <a:lumMod val="75000"/>
                  <a:lumOff val="25000"/>
                </a:schemeClr>
              </a:solidFill>
            </a:endParaRPr>
          </a:p>
          <a:p>
            <a:pPr marL="274320" indent="-274320">
              <a:buFont typeface="Wingdings" pitchFamily="2" charset="2"/>
              <a:buChar char="§"/>
              <a:defRPr/>
            </a:pPr>
            <a:r>
              <a:rPr lang="cs-CZ" altLang="cs-CZ" b="1" dirty="0">
                <a:solidFill>
                  <a:schemeClr val="tx1">
                    <a:lumMod val="75000"/>
                    <a:lumOff val="25000"/>
                  </a:schemeClr>
                </a:solidFill>
              </a:rPr>
              <a:t>Procesní podmínka </a:t>
            </a:r>
            <a:r>
              <a:rPr lang="cs-CZ" altLang="cs-CZ" dirty="0">
                <a:solidFill>
                  <a:schemeClr val="tx1">
                    <a:lumMod val="75000"/>
                    <a:lumOff val="25000"/>
                  </a:schemeClr>
                </a:solidFill>
              </a:rPr>
              <a:t>(§ 103 OSŘ)</a:t>
            </a:r>
          </a:p>
          <a:p>
            <a:endParaRPr lang="cs-CZ" dirty="0"/>
          </a:p>
        </p:txBody>
      </p:sp>
    </p:spTree>
    <p:extLst>
      <p:ext uri="{BB962C8B-B14F-4D97-AF65-F5344CB8AC3E}">
        <p14:creationId xmlns:p14="http://schemas.microsoft.com/office/powerpoint/2010/main" val="3250069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DF0069-96E4-4485-8183-38E23B8BD441}"/>
              </a:ext>
            </a:extLst>
          </p:cNvPr>
          <p:cNvSpPr>
            <a:spLocks noGrp="1"/>
          </p:cNvSpPr>
          <p:nvPr>
            <p:ph type="title"/>
          </p:nvPr>
        </p:nvSpPr>
        <p:spPr/>
        <p:txBody>
          <a:bodyPr/>
          <a:lstStyle/>
          <a:p>
            <a:r>
              <a:rPr lang="cs-CZ" dirty="0"/>
              <a:t>Procesní subjektivita</a:t>
            </a:r>
          </a:p>
        </p:txBody>
      </p:sp>
      <p:sp>
        <p:nvSpPr>
          <p:cNvPr id="3" name="Zástupný symbol pro obsah 2">
            <a:extLst>
              <a:ext uri="{FF2B5EF4-FFF2-40B4-BE49-F238E27FC236}">
                <a16:creationId xmlns:a16="http://schemas.microsoft.com/office/drawing/2014/main" id="{06664EA9-7AD2-4679-9667-51F0D9D9EA61}"/>
              </a:ext>
            </a:extLst>
          </p:cNvPr>
          <p:cNvSpPr>
            <a:spLocks noGrp="1"/>
          </p:cNvSpPr>
          <p:nvPr>
            <p:ph idx="1"/>
          </p:nvPr>
        </p:nvSpPr>
        <p:spPr>
          <a:xfrm>
            <a:off x="1130270" y="1584251"/>
            <a:ext cx="9603275" cy="3882094"/>
          </a:xfrm>
        </p:spPr>
        <p:txBody>
          <a:bodyPr>
            <a:noAutofit/>
          </a:bodyPr>
          <a:lstStyle/>
          <a:p>
            <a:pPr marL="274320" indent="-274320">
              <a:lnSpc>
                <a:spcPct val="110000"/>
              </a:lnSpc>
              <a:buFont typeface="Wingdings" pitchFamily="2" charset="2"/>
              <a:buChar char="§"/>
              <a:defRPr/>
            </a:pPr>
            <a:r>
              <a:rPr lang="cs-CZ" altLang="cs-CZ" sz="1400" dirty="0">
                <a:solidFill>
                  <a:schemeClr val="tx1">
                    <a:lumMod val="75000"/>
                    <a:lumOff val="25000"/>
                  </a:schemeClr>
                </a:solidFill>
              </a:rPr>
              <a:t>Způsobilost </a:t>
            </a:r>
            <a:r>
              <a:rPr lang="cs-CZ" altLang="cs-CZ" sz="1400" b="1" dirty="0">
                <a:solidFill>
                  <a:schemeClr val="tx1">
                    <a:lumMod val="75000"/>
                    <a:lumOff val="25000"/>
                  </a:schemeClr>
                </a:solidFill>
              </a:rPr>
              <a:t>být nositelem procesních práv a povinností </a:t>
            </a:r>
            <a:r>
              <a:rPr lang="cs-CZ" altLang="cs-CZ" sz="1400" dirty="0">
                <a:solidFill>
                  <a:schemeClr val="tx1">
                    <a:lumMod val="75000"/>
                    <a:lumOff val="25000"/>
                  </a:schemeClr>
                </a:solidFill>
              </a:rPr>
              <a:t>(§ 19 OSŘ  + § 15, 23, 118 OZ)</a:t>
            </a:r>
          </a:p>
          <a:p>
            <a:pPr marL="274320" indent="-274320">
              <a:lnSpc>
                <a:spcPct val="80000"/>
              </a:lnSpc>
              <a:buFont typeface="Wingdings" pitchFamily="2" charset="2"/>
              <a:buChar char="§"/>
              <a:defRPr/>
            </a:pPr>
            <a:endParaRPr lang="cs-CZ" altLang="cs-CZ" sz="1400" b="1" dirty="0">
              <a:solidFill>
                <a:schemeClr val="tx1">
                  <a:lumMod val="75000"/>
                  <a:lumOff val="25000"/>
                </a:schemeClr>
              </a:solidFill>
            </a:endParaRPr>
          </a:p>
          <a:p>
            <a:pPr marL="548640" lvl="1" indent="-274320">
              <a:lnSpc>
                <a:spcPct val="110000"/>
              </a:lnSpc>
              <a:buFont typeface="Wingdings" panose="05000000000000000000" pitchFamily="2" charset="2"/>
              <a:buChar char="Ø"/>
              <a:defRPr/>
            </a:pPr>
            <a:r>
              <a:rPr lang="cs-CZ" altLang="cs-CZ" sz="1400" b="1" dirty="0">
                <a:solidFill>
                  <a:schemeClr val="tx1">
                    <a:lumMod val="75000"/>
                    <a:lumOff val="25000"/>
                  </a:schemeClr>
                </a:solidFill>
              </a:rPr>
              <a:t>Fyzické osoby</a:t>
            </a:r>
            <a:r>
              <a:rPr lang="cs-CZ" altLang="cs-CZ" sz="1400" dirty="0">
                <a:solidFill>
                  <a:schemeClr val="tx1">
                    <a:lumMod val="75000"/>
                    <a:lumOff val="25000"/>
                  </a:schemeClr>
                </a:solidFill>
              </a:rPr>
              <a:t> (narození – smrt)</a:t>
            </a:r>
          </a:p>
          <a:p>
            <a:pPr marL="548640" lvl="1" indent="-274320">
              <a:lnSpc>
                <a:spcPct val="110000"/>
              </a:lnSpc>
              <a:buFont typeface="Wingdings" panose="05000000000000000000" pitchFamily="2" charset="2"/>
              <a:buChar char="Ø"/>
              <a:defRPr/>
            </a:pPr>
            <a:endParaRPr lang="cs-CZ" altLang="cs-CZ" sz="1400" b="1" dirty="0">
              <a:solidFill>
                <a:schemeClr val="tx1">
                  <a:lumMod val="75000"/>
                  <a:lumOff val="25000"/>
                </a:schemeClr>
              </a:solidFill>
            </a:endParaRPr>
          </a:p>
          <a:p>
            <a:pPr marL="548640" lvl="1" indent="-274320">
              <a:lnSpc>
                <a:spcPct val="110000"/>
              </a:lnSpc>
              <a:buFont typeface="Wingdings" panose="05000000000000000000" pitchFamily="2" charset="2"/>
              <a:buChar char="Ø"/>
              <a:defRPr/>
            </a:pPr>
            <a:r>
              <a:rPr lang="cs-CZ" altLang="cs-CZ" sz="1400" b="1" dirty="0">
                <a:solidFill>
                  <a:schemeClr val="tx1">
                    <a:lumMod val="75000"/>
                    <a:lumOff val="25000"/>
                  </a:schemeClr>
                </a:solidFill>
              </a:rPr>
              <a:t>Právnické osoba</a:t>
            </a:r>
            <a:r>
              <a:rPr lang="cs-CZ" altLang="cs-CZ" sz="1400" dirty="0">
                <a:solidFill>
                  <a:schemeClr val="tx1">
                    <a:lumMod val="75000"/>
                    <a:lumOff val="25000"/>
                  </a:schemeClr>
                </a:solidFill>
              </a:rPr>
              <a:t> (zápis – výmaz)</a:t>
            </a:r>
          </a:p>
          <a:p>
            <a:pPr marL="548640" lvl="1" indent="-274320">
              <a:lnSpc>
                <a:spcPct val="110000"/>
              </a:lnSpc>
              <a:buFont typeface="Wingdings" panose="05000000000000000000" pitchFamily="2" charset="2"/>
              <a:buChar char="Ø"/>
              <a:defRPr/>
            </a:pPr>
            <a:endParaRPr lang="cs-CZ" altLang="cs-CZ" sz="1400" b="1" dirty="0">
              <a:solidFill>
                <a:schemeClr val="tx1">
                  <a:lumMod val="75000"/>
                  <a:lumOff val="25000"/>
                </a:schemeClr>
              </a:solidFill>
            </a:endParaRPr>
          </a:p>
          <a:p>
            <a:pPr marL="548640" lvl="1" indent="-274320">
              <a:lnSpc>
                <a:spcPct val="110000"/>
              </a:lnSpc>
              <a:buFont typeface="Wingdings" panose="05000000000000000000" pitchFamily="2" charset="2"/>
              <a:buChar char="Ø"/>
              <a:defRPr/>
            </a:pPr>
            <a:r>
              <a:rPr lang="cs-CZ" altLang="cs-CZ" sz="1400" b="1" dirty="0">
                <a:solidFill>
                  <a:schemeClr val="tx1">
                    <a:lumMod val="75000"/>
                    <a:lumOff val="25000"/>
                  </a:schemeClr>
                </a:solidFill>
              </a:rPr>
              <a:t>Stát </a:t>
            </a:r>
            <a:r>
              <a:rPr lang="cs-CZ" altLang="cs-CZ" sz="1400" dirty="0">
                <a:solidFill>
                  <a:schemeClr val="tx1">
                    <a:lumMod val="75000"/>
                    <a:lumOff val="25000"/>
                  </a:schemeClr>
                </a:solidFill>
              </a:rPr>
              <a:t>(veřejnoprávní korporace)</a:t>
            </a:r>
          </a:p>
          <a:p>
            <a:pPr marL="548640" lvl="1" indent="-274320">
              <a:lnSpc>
                <a:spcPct val="110000"/>
              </a:lnSpc>
              <a:buFont typeface="Wingdings" panose="05000000000000000000" pitchFamily="2" charset="2"/>
              <a:buChar char="Ø"/>
              <a:defRPr/>
            </a:pPr>
            <a:endParaRPr lang="cs-CZ" altLang="cs-CZ" sz="1400" b="1" dirty="0">
              <a:solidFill>
                <a:schemeClr val="tx1">
                  <a:lumMod val="75000"/>
                  <a:lumOff val="25000"/>
                </a:schemeClr>
              </a:solidFill>
            </a:endParaRPr>
          </a:p>
          <a:p>
            <a:pPr marL="548640" lvl="1" indent="-274320">
              <a:lnSpc>
                <a:spcPct val="110000"/>
              </a:lnSpc>
              <a:buFont typeface="Wingdings" panose="05000000000000000000" pitchFamily="2" charset="2"/>
              <a:buChar char="Ø"/>
              <a:defRPr/>
            </a:pPr>
            <a:r>
              <a:rPr lang="cs-CZ" altLang="cs-CZ" sz="1400" b="1" dirty="0">
                <a:solidFill>
                  <a:schemeClr val="tx1">
                    <a:lumMod val="75000"/>
                    <a:lumOff val="25000"/>
                  </a:schemeClr>
                </a:solidFill>
              </a:rPr>
              <a:t>Další nositelé </a:t>
            </a:r>
            <a:r>
              <a:rPr lang="cs-CZ" altLang="cs-CZ" sz="1400" dirty="0">
                <a:solidFill>
                  <a:schemeClr val="tx1">
                    <a:lumMod val="75000"/>
                    <a:lumOff val="25000"/>
                  </a:schemeClr>
                </a:solidFill>
              </a:rPr>
              <a:t>(SZ, ÚZSVM, OSSZ, FÚ, CÚ…)</a:t>
            </a:r>
          </a:p>
          <a:p>
            <a:pPr marL="548640" lvl="1" indent="-274320">
              <a:lnSpc>
                <a:spcPct val="110000"/>
              </a:lnSpc>
              <a:buFont typeface="Wingdings" panose="05000000000000000000" pitchFamily="2" charset="2"/>
              <a:buChar char="Ø"/>
              <a:defRPr/>
            </a:pPr>
            <a:endParaRPr lang="cs-CZ" altLang="cs-CZ" sz="1400" dirty="0">
              <a:solidFill>
                <a:schemeClr val="tx1">
                  <a:lumMod val="75000"/>
                  <a:lumOff val="25000"/>
                </a:schemeClr>
              </a:solidFill>
            </a:endParaRPr>
          </a:p>
          <a:p>
            <a:pPr marL="548640" lvl="1" indent="-274320">
              <a:lnSpc>
                <a:spcPct val="110000"/>
              </a:lnSpc>
              <a:buFont typeface="Wingdings" panose="05000000000000000000" pitchFamily="2" charset="2"/>
              <a:buChar char="Ø"/>
              <a:defRPr/>
            </a:pPr>
            <a:endParaRPr lang="cs-CZ" altLang="cs-CZ" sz="1400" dirty="0">
              <a:solidFill>
                <a:schemeClr val="tx1">
                  <a:lumMod val="75000"/>
                  <a:lumOff val="25000"/>
                </a:schemeClr>
              </a:solidFill>
            </a:endParaRPr>
          </a:p>
          <a:p>
            <a:pPr marL="274320" indent="-274320">
              <a:buFont typeface="Wingdings" pitchFamily="2" charset="2"/>
              <a:buChar char="§"/>
              <a:defRPr/>
            </a:pPr>
            <a:r>
              <a:rPr lang="cs-CZ" altLang="cs-CZ" sz="1400" dirty="0">
                <a:solidFill>
                  <a:schemeClr val="tx1">
                    <a:lumMod val="75000"/>
                    <a:lumOff val="25000"/>
                  </a:schemeClr>
                </a:solidFill>
              </a:rPr>
              <a:t>Ztráta </a:t>
            </a:r>
          </a:p>
          <a:p>
            <a:pPr marL="548640" lvl="1" indent="-274320">
              <a:buFont typeface="Wingdings" panose="05000000000000000000" pitchFamily="2" charset="2"/>
              <a:buChar char="Ø"/>
              <a:defRPr/>
            </a:pPr>
            <a:r>
              <a:rPr lang="cs-CZ" altLang="cs-CZ" sz="1400" b="1" dirty="0">
                <a:solidFill>
                  <a:schemeClr val="tx1">
                    <a:lumMod val="75000"/>
                    <a:lumOff val="25000"/>
                  </a:schemeClr>
                </a:solidFill>
              </a:rPr>
              <a:t>Před zahájením řízení </a:t>
            </a:r>
            <a:r>
              <a:rPr lang="cs-CZ" altLang="cs-CZ" sz="1400" dirty="0">
                <a:solidFill>
                  <a:schemeClr val="tx1">
                    <a:lumMod val="75000"/>
                    <a:lumOff val="25000"/>
                  </a:schemeClr>
                </a:solidFill>
              </a:rPr>
              <a:t>– zastavení řízení</a:t>
            </a:r>
          </a:p>
          <a:p>
            <a:pPr marL="548640" lvl="1" indent="-274320">
              <a:buFont typeface="Wingdings" panose="05000000000000000000" pitchFamily="2" charset="2"/>
              <a:buChar char="Ø"/>
              <a:defRPr/>
            </a:pPr>
            <a:r>
              <a:rPr lang="cs-CZ" altLang="cs-CZ" sz="1400" b="1" dirty="0">
                <a:solidFill>
                  <a:schemeClr val="tx1">
                    <a:lumMod val="75000"/>
                    <a:lumOff val="25000"/>
                  </a:schemeClr>
                </a:solidFill>
              </a:rPr>
              <a:t>V průběhu řízení </a:t>
            </a:r>
            <a:r>
              <a:rPr lang="cs-CZ" altLang="cs-CZ" sz="1400" dirty="0">
                <a:solidFill>
                  <a:schemeClr val="tx1">
                    <a:lumMod val="75000"/>
                    <a:lumOff val="25000"/>
                  </a:schemeClr>
                </a:solidFill>
              </a:rPr>
              <a:t>– obecně zastavení řízení ale možné procesní nástupnictví (podle § 107 OSŘ)</a:t>
            </a:r>
          </a:p>
          <a:p>
            <a:pPr marL="274320" indent="-274320">
              <a:lnSpc>
                <a:spcPct val="80000"/>
              </a:lnSpc>
              <a:buClr>
                <a:srgbClr val="FE8637"/>
              </a:buClr>
              <a:buFont typeface="Wingdings" pitchFamily="2" charset="2"/>
              <a:buChar char="§"/>
              <a:defRPr/>
            </a:pPr>
            <a:endParaRPr lang="cs-CZ" altLang="cs-CZ" sz="1400" dirty="0">
              <a:solidFill>
                <a:schemeClr val="tx1">
                  <a:lumMod val="85000"/>
                  <a:lumOff val="15000"/>
                </a:schemeClr>
              </a:solidFill>
            </a:endParaRPr>
          </a:p>
          <a:p>
            <a:pPr marL="274320" indent="-274320">
              <a:lnSpc>
                <a:spcPct val="80000"/>
              </a:lnSpc>
              <a:buFont typeface="Wingdings 2"/>
              <a:buChar char=""/>
              <a:defRPr/>
            </a:pPr>
            <a:endParaRPr lang="cs-CZ" altLang="cs-CZ" sz="1400" dirty="0"/>
          </a:p>
          <a:p>
            <a:endParaRPr lang="cs-CZ" sz="1400" dirty="0"/>
          </a:p>
        </p:txBody>
      </p:sp>
    </p:spTree>
    <p:extLst>
      <p:ext uri="{BB962C8B-B14F-4D97-AF65-F5344CB8AC3E}">
        <p14:creationId xmlns:p14="http://schemas.microsoft.com/office/powerpoint/2010/main" val="35400701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Procesní způsobilost</a:t>
            </a:r>
          </a:p>
        </p:txBody>
      </p:sp>
      <p:sp>
        <p:nvSpPr>
          <p:cNvPr id="3" name="Zástupný symbol pro obsah 2"/>
          <p:cNvSpPr>
            <a:spLocks noGrp="1"/>
          </p:cNvSpPr>
          <p:nvPr>
            <p:ph idx="1"/>
          </p:nvPr>
        </p:nvSpPr>
        <p:spPr/>
        <p:txBody>
          <a:bodyPr>
            <a:normAutofit fontScale="77500" lnSpcReduction="20000"/>
          </a:bodyPr>
          <a:lstStyle/>
          <a:p>
            <a:r>
              <a:rPr lang="cs-CZ" dirty="0"/>
              <a:t>Způsobilost účinně vykonávat procesní úkony samostatně nebo prostřednictvím zvoleného zástupce</a:t>
            </a:r>
          </a:p>
          <a:p>
            <a:r>
              <a:rPr lang="cs-CZ" dirty="0"/>
              <a:t>Účastník má procesní způsobilost </a:t>
            </a:r>
            <a:r>
              <a:rPr lang="cs-CZ" b="1" dirty="0"/>
              <a:t>v rozsahu, v jakém má Svéprávnost</a:t>
            </a:r>
          </a:p>
          <a:p>
            <a:r>
              <a:rPr lang="cs-CZ" dirty="0"/>
              <a:t>Výjimečně </a:t>
            </a:r>
          </a:p>
          <a:p>
            <a:pPr lvl="1"/>
            <a:r>
              <a:rPr lang="cs-CZ" dirty="0"/>
              <a:t>má procesní způsobilost i ten, kdo není </a:t>
            </a:r>
            <a:r>
              <a:rPr lang="cs-CZ" dirty="0" err="1"/>
              <a:t>hmotněprávně</a:t>
            </a:r>
            <a:r>
              <a:rPr lang="cs-CZ" dirty="0"/>
              <a:t> způsobilý (např. § 35/3, § 368/2, § 403/3 a další ZŘS)</a:t>
            </a:r>
          </a:p>
          <a:p>
            <a:pPr lvl="1"/>
            <a:r>
              <a:rPr lang="cs-CZ" dirty="0"/>
              <a:t>ten, kdo je </a:t>
            </a:r>
            <a:r>
              <a:rPr lang="cs-CZ" dirty="0" err="1"/>
              <a:t>hmotněprávně</a:t>
            </a:r>
            <a:r>
              <a:rPr lang="cs-CZ" dirty="0"/>
              <a:t> způsobilý, nemá procesní způsobilost (§ 23)</a:t>
            </a:r>
          </a:p>
          <a:p>
            <a:pPr lvl="1"/>
            <a:endParaRPr lang="cs-CZ" dirty="0"/>
          </a:p>
          <a:p>
            <a:r>
              <a:rPr lang="cs-CZ" dirty="0"/>
              <a:t>Nedostatek lze odstranit: soud je povinen zajistit, aby nezpůsobilý účastník byl zastoupen</a:t>
            </a:r>
          </a:p>
          <a:p>
            <a:pPr lvl="1"/>
            <a:r>
              <a:rPr lang="cs-CZ" dirty="0"/>
              <a:t>zákonným zástupcem nebo</a:t>
            </a:r>
          </a:p>
          <a:p>
            <a:pPr lvl="1"/>
            <a:r>
              <a:rPr lang="cs-CZ" dirty="0"/>
              <a:t>opatrovníkem</a:t>
            </a:r>
          </a:p>
          <a:p>
            <a:pPr lvl="1"/>
            <a:endParaRPr lang="cs-CZ" dirty="0"/>
          </a:p>
        </p:txBody>
      </p:sp>
    </p:spTree>
    <p:extLst>
      <p:ext uri="{BB962C8B-B14F-4D97-AF65-F5344CB8AC3E}">
        <p14:creationId xmlns:p14="http://schemas.microsoft.com/office/powerpoint/2010/main" val="87613637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2E56FF4-21D1-4938-9E1C-682B64F42F62}"/>
              </a:ext>
            </a:extLst>
          </p:cNvPr>
          <p:cNvSpPr>
            <a:spLocks noGrp="1"/>
          </p:cNvSpPr>
          <p:nvPr>
            <p:ph type="title"/>
          </p:nvPr>
        </p:nvSpPr>
        <p:spPr/>
        <p:txBody>
          <a:bodyPr/>
          <a:lstStyle/>
          <a:p>
            <a:r>
              <a:rPr lang="cs-CZ" dirty="0"/>
              <a:t>Vedlejší intervence</a:t>
            </a:r>
          </a:p>
        </p:txBody>
      </p:sp>
      <p:sp>
        <p:nvSpPr>
          <p:cNvPr id="3" name="Zástupný symbol pro obsah 2">
            <a:extLst>
              <a:ext uri="{FF2B5EF4-FFF2-40B4-BE49-F238E27FC236}">
                <a16:creationId xmlns:a16="http://schemas.microsoft.com/office/drawing/2014/main" id="{C826C021-C25F-4002-903D-80845FCE450D}"/>
              </a:ext>
            </a:extLst>
          </p:cNvPr>
          <p:cNvSpPr>
            <a:spLocks noGrp="1"/>
          </p:cNvSpPr>
          <p:nvPr>
            <p:ph idx="1"/>
          </p:nvPr>
        </p:nvSpPr>
        <p:spPr/>
        <p:txBody>
          <a:bodyPr/>
          <a:lstStyle/>
          <a:p>
            <a:pPr marL="274320" indent="-274320">
              <a:buClr>
                <a:schemeClr val="accent3"/>
              </a:buClr>
              <a:buFont typeface="Wingdings 2"/>
              <a:buChar char=""/>
              <a:defRPr/>
            </a:pPr>
            <a:r>
              <a:rPr lang="cs-CZ" dirty="0"/>
              <a:t>Vedlejší intervenient („VI“) je </a:t>
            </a:r>
            <a:r>
              <a:rPr lang="cs-CZ" b="1" dirty="0"/>
              <a:t>třetí osobou </a:t>
            </a:r>
            <a:r>
              <a:rPr lang="cs-CZ" dirty="0"/>
              <a:t>(osobou zúčastněnou na řízení);</a:t>
            </a:r>
            <a:r>
              <a:rPr lang="cs-CZ" b="1" dirty="0"/>
              <a:t> </a:t>
            </a:r>
            <a:r>
              <a:rPr lang="cs-CZ" dirty="0"/>
              <a:t>označení vedlejší „účastník“ je hrubě nesprávné</a:t>
            </a:r>
          </a:p>
          <a:p>
            <a:pPr marL="274320" indent="-274320">
              <a:buClr>
                <a:schemeClr val="accent3"/>
              </a:buClr>
              <a:buFont typeface="Wingdings 2"/>
              <a:buChar char=""/>
              <a:defRPr/>
            </a:pPr>
            <a:r>
              <a:rPr lang="cs-CZ" dirty="0"/>
              <a:t>VI se účastní sporu probíhajícího mezi jinými osobami</a:t>
            </a:r>
          </a:p>
          <a:p>
            <a:pPr marL="274320" indent="-274320">
              <a:buClr>
                <a:schemeClr val="accent3"/>
              </a:buClr>
              <a:buFont typeface="Wingdings 2"/>
              <a:buChar char=""/>
              <a:defRPr/>
            </a:pPr>
            <a:r>
              <a:rPr lang="cs-CZ" dirty="0"/>
              <a:t>Účelem je podpora strany, na jejímž vítězství má </a:t>
            </a:r>
            <a:r>
              <a:rPr lang="cs-CZ" b="1" dirty="0"/>
              <a:t>právní zájem </a:t>
            </a:r>
          </a:p>
          <a:p>
            <a:pPr marL="274320" indent="-274320">
              <a:buClr>
                <a:schemeClr val="accent3"/>
              </a:buClr>
              <a:buFont typeface="Wingdings 2"/>
              <a:buChar char=""/>
              <a:defRPr/>
            </a:pPr>
            <a:r>
              <a:rPr lang="cs-CZ" dirty="0"/>
              <a:t>VI podporuje procesní stranu svou činností – je to </a:t>
            </a:r>
            <a:r>
              <a:rPr lang="cs-CZ" b="1" dirty="0"/>
              <a:t>pomocník ve sporu </a:t>
            </a:r>
            <a:r>
              <a:rPr lang="cs-CZ" dirty="0"/>
              <a:t>Pouze ve sporech</a:t>
            </a:r>
          </a:p>
          <a:p>
            <a:pPr marL="274320" indent="-274320">
              <a:buClr>
                <a:schemeClr val="accent3"/>
              </a:buClr>
              <a:buFont typeface="Wingdings 2"/>
              <a:buChar char=""/>
              <a:defRPr/>
            </a:pPr>
            <a:endParaRPr lang="cs-CZ" dirty="0"/>
          </a:p>
          <a:p>
            <a:endParaRPr lang="cs-CZ" dirty="0"/>
          </a:p>
        </p:txBody>
      </p:sp>
    </p:spTree>
    <p:extLst>
      <p:ext uri="{BB962C8B-B14F-4D97-AF65-F5344CB8AC3E}">
        <p14:creationId xmlns:p14="http://schemas.microsoft.com/office/powerpoint/2010/main" val="22194445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8A82350-777D-448D-A9FA-8F777822EC9E}"/>
              </a:ext>
            </a:extLst>
          </p:cNvPr>
          <p:cNvSpPr>
            <a:spLocks noGrp="1"/>
          </p:cNvSpPr>
          <p:nvPr>
            <p:ph type="title"/>
          </p:nvPr>
        </p:nvSpPr>
        <p:spPr/>
        <p:txBody>
          <a:bodyPr/>
          <a:lstStyle/>
          <a:p>
            <a:r>
              <a:rPr lang="cs-CZ" dirty="0"/>
              <a:t>Vedlejší intervence II.</a:t>
            </a:r>
          </a:p>
        </p:txBody>
      </p:sp>
      <p:sp>
        <p:nvSpPr>
          <p:cNvPr id="3" name="Zástupný symbol pro obsah 2">
            <a:extLst>
              <a:ext uri="{FF2B5EF4-FFF2-40B4-BE49-F238E27FC236}">
                <a16:creationId xmlns:a16="http://schemas.microsoft.com/office/drawing/2014/main" id="{118C9D3B-308C-4D67-88D1-E535E8CB99A4}"/>
              </a:ext>
            </a:extLst>
          </p:cNvPr>
          <p:cNvSpPr>
            <a:spLocks noGrp="1"/>
          </p:cNvSpPr>
          <p:nvPr>
            <p:ph idx="1"/>
          </p:nvPr>
        </p:nvSpPr>
        <p:spPr>
          <a:xfrm>
            <a:off x="1130270" y="1796902"/>
            <a:ext cx="9603275" cy="4316819"/>
          </a:xfrm>
        </p:spPr>
        <p:txBody>
          <a:bodyPr>
            <a:normAutofit fontScale="62500" lnSpcReduction="20000"/>
          </a:bodyPr>
          <a:lstStyle/>
          <a:p>
            <a:r>
              <a:rPr lang="cs-CZ" dirty="0"/>
              <a:t>VI je možná </a:t>
            </a:r>
            <a:r>
              <a:rPr lang="cs-CZ" b="1" dirty="0"/>
              <a:t>od začátku řízení až do pravomocného skončení</a:t>
            </a:r>
          </a:p>
          <a:p>
            <a:r>
              <a:rPr lang="cs-CZ" dirty="0"/>
              <a:t>VI může – sám nebo na výzvu – </a:t>
            </a:r>
            <a:r>
              <a:rPr lang="cs-CZ" b="1" dirty="0"/>
              <a:t>vstoupit</a:t>
            </a:r>
            <a:r>
              <a:rPr lang="cs-CZ" dirty="0"/>
              <a:t> v řízení</a:t>
            </a:r>
          </a:p>
          <a:p>
            <a:pPr lvl="1"/>
            <a:r>
              <a:rPr lang="cs-CZ" dirty="0"/>
              <a:t>v I. stupni</a:t>
            </a:r>
          </a:p>
          <a:p>
            <a:pPr lvl="1"/>
            <a:r>
              <a:rPr lang="cs-CZ" dirty="0"/>
              <a:t>odvolacím</a:t>
            </a:r>
          </a:p>
          <a:p>
            <a:pPr lvl="1"/>
            <a:r>
              <a:rPr lang="cs-CZ" dirty="0"/>
              <a:t>dovolacím (srov. § 243b)</a:t>
            </a:r>
          </a:p>
          <a:p>
            <a:pPr lvl="1"/>
            <a:r>
              <a:rPr lang="cs-CZ" dirty="0"/>
              <a:t>o žalobě na obnovu a pro zmatečnost</a:t>
            </a:r>
          </a:p>
          <a:p>
            <a:r>
              <a:rPr lang="cs-CZ" dirty="0"/>
              <a:t>VI se </a:t>
            </a:r>
            <a:r>
              <a:rPr lang="cs-CZ" b="1" dirty="0"/>
              <a:t>účastní</a:t>
            </a:r>
            <a:r>
              <a:rPr lang="cs-CZ" dirty="0"/>
              <a:t> řízení</a:t>
            </a:r>
          </a:p>
          <a:p>
            <a:pPr lvl="1"/>
            <a:r>
              <a:rPr lang="cs-CZ" dirty="0"/>
              <a:t>od okamžiku, kdy soudu dojde oznámení o jeho vstupu</a:t>
            </a:r>
          </a:p>
          <a:p>
            <a:pPr lvl="1"/>
            <a:r>
              <a:rPr lang="cs-CZ" dirty="0"/>
              <a:t>do a) právní moci rozhodnutí o nepřípustnosti VI; b) vystoupení VI; c) skončení řízení </a:t>
            </a:r>
          </a:p>
          <a:p>
            <a:r>
              <a:rPr lang="cs-CZ" dirty="0"/>
              <a:t>Vstup VI nezakládá překážku </a:t>
            </a:r>
            <a:r>
              <a:rPr lang="cs-CZ" b="1" dirty="0"/>
              <a:t>litispendence</a:t>
            </a:r>
          </a:p>
          <a:p>
            <a:r>
              <a:rPr lang="cs-CZ" dirty="0"/>
              <a:t>O přípustnosti VI rozhoduje soud jenom na </a:t>
            </a:r>
            <a:r>
              <a:rPr lang="cs-CZ" b="1" dirty="0"/>
              <a:t>návrh</a:t>
            </a:r>
          </a:p>
          <a:p>
            <a:r>
              <a:rPr lang="cs-CZ" dirty="0"/>
              <a:t>Návrh nemůže podat strana, která VI ke vstupu </a:t>
            </a:r>
            <a:r>
              <a:rPr lang="cs-CZ" b="1" dirty="0"/>
              <a:t>vyzvala</a:t>
            </a:r>
          </a:p>
          <a:p>
            <a:r>
              <a:rPr lang="cs-CZ" dirty="0"/>
              <a:t>Návrh lze uplatnit </a:t>
            </a:r>
            <a:r>
              <a:rPr lang="cs-CZ" b="1" dirty="0"/>
              <a:t>kdykoliv</a:t>
            </a:r>
            <a:r>
              <a:rPr lang="cs-CZ" dirty="0"/>
              <a:t> za řízení</a:t>
            </a:r>
          </a:p>
          <a:p>
            <a:r>
              <a:rPr lang="cs-CZ" dirty="0"/>
              <a:t>Je na VI, aby prokázal svůj </a:t>
            </a:r>
            <a:r>
              <a:rPr lang="cs-CZ" b="1" dirty="0"/>
              <a:t>právní zájem </a:t>
            </a:r>
            <a:r>
              <a:rPr lang="cs-CZ" dirty="0"/>
              <a:t>na vítězství podporované strany</a:t>
            </a:r>
          </a:p>
          <a:p>
            <a:r>
              <a:rPr lang="cs-CZ" dirty="0"/>
              <a:t>Proti usnesení soudu I. stupně je </a:t>
            </a:r>
            <a:r>
              <a:rPr lang="cs-CZ" b="1" dirty="0"/>
              <a:t>odvolání </a:t>
            </a:r>
            <a:r>
              <a:rPr lang="cs-CZ" dirty="0"/>
              <a:t>přípustné</a:t>
            </a:r>
          </a:p>
          <a:p>
            <a:endParaRPr lang="cs-CZ" b="1" dirty="0"/>
          </a:p>
          <a:p>
            <a:endParaRPr lang="cs-CZ" dirty="0"/>
          </a:p>
        </p:txBody>
      </p:sp>
    </p:spTree>
    <p:extLst>
      <p:ext uri="{BB962C8B-B14F-4D97-AF65-F5344CB8AC3E}">
        <p14:creationId xmlns:p14="http://schemas.microsoft.com/office/powerpoint/2010/main" val="8036674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3B6D08-CFE8-4C73-81FE-29D0A8FB1786}"/>
              </a:ext>
            </a:extLst>
          </p:cNvPr>
          <p:cNvSpPr>
            <a:spLocks noGrp="1"/>
          </p:cNvSpPr>
          <p:nvPr>
            <p:ph type="title"/>
          </p:nvPr>
        </p:nvSpPr>
        <p:spPr/>
        <p:txBody>
          <a:bodyPr/>
          <a:lstStyle/>
          <a:p>
            <a:r>
              <a:rPr lang="cs-CZ" dirty="0"/>
              <a:t>Vedlejší intervence III.</a:t>
            </a:r>
          </a:p>
        </p:txBody>
      </p:sp>
      <p:sp>
        <p:nvSpPr>
          <p:cNvPr id="3" name="Zástupný symbol pro obsah 2">
            <a:extLst>
              <a:ext uri="{FF2B5EF4-FFF2-40B4-BE49-F238E27FC236}">
                <a16:creationId xmlns:a16="http://schemas.microsoft.com/office/drawing/2014/main" id="{EE40909B-5295-4A28-BEF0-1A6AF7D609B0}"/>
              </a:ext>
            </a:extLst>
          </p:cNvPr>
          <p:cNvSpPr>
            <a:spLocks noGrp="1"/>
          </p:cNvSpPr>
          <p:nvPr>
            <p:ph idx="1"/>
          </p:nvPr>
        </p:nvSpPr>
        <p:spPr/>
        <p:txBody>
          <a:bodyPr>
            <a:normAutofit fontScale="77500" lnSpcReduction="20000"/>
          </a:bodyPr>
          <a:lstStyle/>
          <a:p>
            <a:r>
              <a:rPr lang="cs-CZ" dirty="0"/>
              <a:t>VI je pouhým </a:t>
            </a:r>
            <a:r>
              <a:rPr lang="cs-CZ" b="1" dirty="0"/>
              <a:t>pomocníkem</a:t>
            </a:r>
            <a:r>
              <a:rPr lang="cs-CZ" dirty="0"/>
              <a:t> procesní strany</a:t>
            </a:r>
          </a:p>
          <a:p>
            <a:r>
              <a:rPr lang="cs-CZ" dirty="0"/>
              <a:t>VI proto nemůže mít zcela stejná práva a povinnosti jako strana (tak nepřesně § 93/3)</a:t>
            </a:r>
          </a:p>
          <a:p>
            <a:r>
              <a:rPr lang="cs-CZ" dirty="0"/>
              <a:t>VI může především</a:t>
            </a:r>
          </a:p>
          <a:p>
            <a:pPr lvl="1"/>
            <a:r>
              <a:rPr lang="cs-CZ" dirty="0"/>
              <a:t>účastnit se jednání (a odvrátit tím kontumační rozsudek v případě zmeškání jím podporované strany)</a:t>
            </a:r>
          </a:p>
          <a:p>
            <a:pPr lvl="1"/>
            <a:r>
              <a:rPr lang="cs-CZ" dirty="0"/>
              <a:t>činit skutkové přednesy a důkazní návrhy, vyjadřovat se k přednesům protistrany, k hodnocení důkazů</a:t>
            </a:r>
          </a:p>
          <a:p>
            <a:pPr lvl="1"/>
            <a:r>
              <a:rPr lang="cs-CZ" dirty="0"/>
              <a:t>podávat opravné prostředky (krom dovolání – podle NS)</a:t>
            </a:r>
          </a:p>
          <a:p>
            <a:r>
              <a:rPr lang="cs-CZ" dirty="0"/>
              <a:t>Úkony VI nesmí být v </a:t>
            </a:r>
            <a:r>
              <a:rPr lang="cs-CZ" b="1" dirty="0"/>
              <a:t>rozporu</a:t>
            </a:r>
            <a:r>
              <a:rPr lang="cs-CZ" dirty="0"/>
              <a:t> s úkony strany</a:t>
            </a:r>
          </a:p>
          <a:p>
            <a:r>
              <a:rPr lang="cs-CZ" dirty="0"/>
              <a:t>VI nesmí </a:t>
            </a:r>
            <a:r>
              <a:rPr lang="cs-CZ" b="1" dirty="0"/>
              <a:t>disponovat </a:t>
            </a:r>
            <a:r>
              <a:rPr lang="cs-CZ" dirty="0"/>
              <a:t>s řízením nebo jeho předmětem (změnit žalobu, vzít ji zpět)</a:t>
            </a:r>
          </a:p>
          <a:p>
            <a:r>
              <a:rPr lang="cs-CZ" dirty="0"/>
              <a:t>Nelze mu uložit rozsudek povinnost nebo přisoudit právo týkající se </a:t>
            </a:r>
            <a:r>
              <a:rPr lang="cs-CZ" b="1" dirty="0"/>
              <a:t>věci samé</a:t>
            </a:r>
          </a:p>
          <a:p>
            <a:endParaRPr lang="cs-CZ" dirty="0"/>
          </a:p>
        </p:txBody>
      </p:sp>
    </p:spTree>
    <p:extLst>
      <p:ext uri="{BB962C8B-B14F-4D97-AF65-F5344CB8AC3E}">
        <p14:creationId xmlns:p14="http://schemas.microsoft.com/office/powerpoint/2010/main" val="266808761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56AAAC-6CA5-4F27-B249-6EE34604DC58}"/>
              </a:ext>
            </a:extLst>
          </p:cNvPr>
          <p:cNvSpPr>
            <a:spLocks noGrp="1"/>
          </p:cNvSpPr>
          <p:nvPr>
            <p:ph type="title"/>
          </p:nvPr>
        </p:nvSpPr>
        <p:spPr/>
        <p:txBody>
          <a:bodyPr/>
          <a:lstStyle/>
          <a:p>
            <a:r>
              <a:rPr lang="cs-CZ" dirty="0"/>
              <a:t>Vedlejší intervence - příklady</a:t>
            </a:r>
          </a:p>
        </p:txBody>
      </p:sp>
      <p:sp>
        <p:nvSpPr>
          <p:cNvPr id="3" name="Zástupný symbol pro obsah 2">
            <a:extLst>
              <a:ext uri="{FF2B5EF4-FFF2-40B4-BE49-F238E27FC236}">
                <a16:creationId xmlns:a16="http://schemas.microsoft.com/office/drawing/2014/main" id="{983D0408-7905-4A18-82D3-2075183A43BC}"/>
              </a:ext>
            </a:extLst>
          </p:cNvPr>
          <p:cNvSpPr>
            <a:spLocks noGrp="1"/>
          </p:cNvSpPr>
          <p:nvPr>
            <p:ph idx="1"/>
          </p:nvPr>
        </p:nvSpPr>
        <p:spPr/>
        <p:txBody>
          <a:bodyPr/>
          <a:lstStyle/>
          <a:p>
            <a:r>
              <a:rPr lang="cs-CZ" dirty="0"/>
              <a:t>Je-li žalován </a:t>
            </a:r>
            <a:r>
              <a:rPr lang="cs-CZ" b="1" dirty="0"/>
              <a:t>ručitel</a:t>
            </a:r>
            <a:r>
              <a:rPr lang="cs-CZ" dirty="0"/>
              <a:t>, může být VI </a:t>
            </a:r>
            <a:r>
              <a:rPr lang="cs-CZ" b="1" dirty="0"/>
              <a:t>dlužník</a:t>
            </a:r>
          </a:p>
          <a:p>
            <a:r>
              <a:rPr lang="cs-CZ" dirty="0"/>
              <a:t>Je-li žalován </a:t>
            </a:r>
            <a:r>
              <a:rPr lang="cs-CZ" b="1" dirty="0"/>
              <a:t>jeden solidární dlužník</a:t>
            </a:r>
            <a:r>
              <a:rPr lang="cs-CZ" dirty="0"/>
              <a:t>, může být ručitelem </a:t>
            </a:r>
            <a:r>
              <a:rPr lang="cs-CZ" b="1" dirty="0"/>
              <a:t>druhý solidární dlužník</a:t>
            </a:r>
          </a:p>
          <a:p>
            <a:r>
              <a:rPr lang="cs-CZ" dirty="0"/>
              <a:t>V případě žaloby objednatele kvůli vadám díla může na straně žalovaného </a:t>
            </a:r>
            <a:r>
              <a:rPr lang="cs-CZ" b="1" dirty="0"/>
              <a:t>zhotovitele</a:t>
            </a:r>
            <a:r>
              <a:rPr lang="cs-CZ" dirty="0"/>
              <a:t> vystupovat jako VI jeho </a:t>
            </a:r>
            <a:r>
              <a:rPr lang="cs-CZ" b="1" dirty="0"/>
              <a:t>subdodavatel</a:t>
            </a:r>
            <a:endParaRPr lang="cs-CZ" dirty="0"/>
          </a:p>
          <a:p>
            <a:endParaRPr lang="cs-CZ" dirty="0"/>
          </a:p>
        </p:txBody>
      </p:sp>
    </p:spTree>
    <p:extLst>
      <p:ext uri="{BB962C8B-B14F-4D97-AF65-F5344CB8AC3E}">
        <p14:creationId xmlns:p14="http://schemas.microsoft.com/office/powerpoint/2010/main" val="93010438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D33CE6-AC2E-4072-86CA-0CC55D7D957A}"/>
              </a:ext>
            </a:extLst>
          </p:cNvPr>
          <p:cNvSpPr>
            <a:spLocks noGrp="1"/>
          </p:cNvSpPr>
          <p:nvPr>
            <p:ph type="title"/>
          </p:nvPr>
        </p:nvSpPr>
        <p:spPr/>
        <p:txBody>
          <a:bodyPr/>
          <a:lstStyle/>
          <a:p>
            <a:r>
              <a:rPr lang="cs-CZ" dirty="0"/>
              <a:t>Příklad I.</a:t>
            </a:r>
          </a:p>
        </p:txBody>
      </p:sp>
      <p:sp>
        <p:nvSpPr>
          <p:cNvPr id="3" name="Zástupný symbol pro obsah 2">
            <a:extLst>
              <a:ext uri="{FF2B5EF4-FFF2-40B4-BE49-F238E27FC236}">
                <a16:creationId xmlns:a16="http://schemas.microsoft.com/office/drawing/2014/main" id="{355E66DC-E903-4B04-B609-22C3C31ECCBB}"/>
              </a:ext>
            </a:extLst>
          </p:cNvPr>
          <p:cNvSpPr>
            <a:spLocks noGrp="1"/>
          </p:cNvSpPr>
          <p:nvPr>
            <p:ph idx="1"/>
          </p:nvPr>
        </p:nvSpPr>
        <p:spPr/>
        <p:txBody>
          <a:bodyPr>
            <a:normAutofit lnSpcReduction="10000"/>
          </a:bodyPr>
          <a:lstStyle/>
          <a:p>
            <a:r>
              <a:rPr lang="cs-CZ" dirty="0"/>
              <a:t>Kateřina Sedláková zažalovala u soudu na určení neplatnosti smlouvy uzavřené mezi ní a Gabrielou Mačákovou. Vzhledem k tomu, že advokát paní Mačákové, který smlouvu sepisoval, pan JUDr. Karel Kříž, se bojí, že by v případě vítězství paní Sedlákové v řízení musel platit náhradu škody Gabriele Mačákové, protože si je vědom, že při sepisu smlouvy pochybil, rozhodl se do řízení vstoupit jako vedlejší intervenient na straně žalované paní Gabriely Mačákové. Paní Gabriela Mačáková však s tímto nesouhlasí. Měl by měl soud o vedlejším účastenství nějak rozhodnout, případně jak? </a:t>
            </a:r>
          </a:p>
        </p:txBody>
      </p:sp>
    </p:spTree>
    <p:extLst>
      <p:ext uri="{BB962C8B-B14F-4D97-AF65-F5344CB8AC3E}">
        <p14:creationId xmlns:p14="http://schemas.microsoft.com/office/powerpoint/2010/main" val="37782928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83B49C-26FC-48F5-BD2D-2722ED820A29}"/>
              </a:ext>
            </a:extLst>
          </p:cNvPr>
          <p:cNvSpPr>
            <a:spLocks noGrp="1"/>
          </p:cNvSpPr>
          <p:nvPr>
            <p:ph type="title"/>
          </p:nvPr>
        </p:nvSpPr>
        <p:spPr/>
        <p:txBody>
          <a:bodyPr/>
          <a:lstStyle/>
          <a:p>
            <a:r>
              <a:rPr lang="cs-CZ" dirty="0"/>
              <a:t>Příklad II.</a:t>
            </a:r>
          </a:p>
        </p:txBody>
      </p:sp>
      <p:sp>
        <p:nvSpPr>
          <p:cNvPr id="3" name="Zástupný symbol pro obsah 2">
            <a:extLst>
              <a:ext uri="{FF2B5EF4-FFF2-40B4-BE49-F238E27FC236}">
                <a16:creationId xmlns:a16="http://schemas.microsoft.com/office/drawing/2014/main" id="{424DBDF8-4594-4605-834F-DB4858729C92}"/>
              </a:ext>
            </a:extLst>
          </p:cNvPr>
          <p:cNvSpPr>
            <a:spLocks noGrp="1"/>
          </p:cNvSpPr>
          <p:nvPr>
            <p:ph idx="1"/>
          </p:nvPr>
        </p:nvSpPr>
        <p:spPr/>
        <p:txBody>
          <a:bodyPr/>
          <a:lstStyle/>
          <a:p>
            <a:r>
              <a:rPr lang="cs-CZ" dirty="0"/>
              <a:t>Paní Kamila </a:t>
            </a:r>
            <a:r>
              <a:rPr lang="cs-CZ" dirty="0" err="1"/>
              <a:t>Haičmanová</a:t>
            </a:r>
            <a:r>
              <a:rPr lang="cs-CZ" dirty="0"/>
              <a:t> podala žalobu na svého bratra Karla </a:t>
            </a:r>
            <a:r>
              <a:rPr lang="cs-CZ" dirty="0" err="1"/>
              <a:t>Haičmana</a:t>
            </a:r>
            <a:r>
              <a:rPr lang="cs-CZ" dirty="0"/>
              <a:t> na zaplacení částky ve výši 150 000 Kč z titulu zápůjčky. Asi týden před vydáním rozhodnutí soudu prvního stupně pan Karel </a:t>
            </a:r>
            <a:r>
              <a:rPr lang="cs-CZ" dirty="0" err="1"/>
              <a:t>Haičman</a:t>
            </a:r>
            <a:r>
              <a:rPr lang="cs-CZ" dirty="0"/>
              <a:t> zemřel. Protože se tuto informaci ke dni svého rozhodnutí soud nedozvěděl (žalobkyně ani právní zástupci o smrti pana </a:t>
            </a:r>
            <a:r>
              <a:rPr lang="cs-CZ" dirty="0" err="1"/>
              <a:t>Haičmana</a:t>
            </a:r>
            <a:r>
              <a:rPr lang="cs-CZ" dirty="0"/>
              <a:t> v době rozhodování soudu také nevěděli), vydal rozhodnutí, kterým uznal pana </a:t>
            </a:r>
            <a:r>
              <a:rPr lang="cs-CZ" dirty="0" err="1"/>
              <a:t>Haičmana</a:t>
            </a:r>
            <a:r>
              <a:rPr lang="cs-CZ" dirty="0"/>
              <a:t> povinného zaplatit částku 150 000 Kč. Postupoval soud správně? </a:t>
            </a:r>
          </a:p>
        </p:txBody>
      </p:sp>
    </p:spTree>
    <p:extLst>
      <p:ext uri="{BB962C8B-B14F-4D97-AF65-F5344CB8AC3E}">
        <p14:creationId xmlns:p14="http://schemas.microsoft.com/office/powerpoint/2010/main" val="417542385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8267B4-93A0-471F-97C6-843CD7C024AD}"/>
              </a:ext>
            </a:extLst>
          </p:cNvPr>
          <p:cNvSpPr>
            <a:spLocks noGrp="1"/>
          </p:cNvSpPr>
          <p:nvPr>
            <p:ph type="title"/>
          </p:nvPr>
        </p:nvSpPr>
        <p:spPr>
          <a:xfrm>
            <a:off x="1294362" y="2379765"/>
            <a:ext cx="9603275" cy="1049235"/>
          </a:xfrm>
        </p:spPr>
        <p:txBody>
          <a:bodyPr/>
          <a:lstStyle/>
          <a:p>
            <a:pPr algn="ctr"/>
            <a:r>
              <a:rPr lang="cs-CZ" dirty="0"/>
              <a:t>ZASTOUPENÍ</a:t>
            </a:r>
          </a:p>
        </p:txBody>
      </p:sp>
    </p:spTree>
    <p:extLst>
      <p:ext uri="{BB962C8B-B14F-4D97-AF65-F5344CB8AC3E}">
        <p14:creationId xmlns:p14="http://schemas.microsoft.com/office/powerpoint/2010/main" val="3369253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defTabSz="914377">
              <a:defRPr/>
            </a:pPr>
            <a:r>
              <a:rPr lang="cs-CZ" dirty="0">
                <a:solidFill>
                  <a:schemeClr val="tx1">
                    <a:lumMod val="90000"/>
                    <a:lumOff val="10000"/>
                  </a:schemeClr>
                </a:solidFill>
              </a:rPr>
              <a:t>Pravomoc soudů II.</a:t>
            </a:r>
          </a:p>
        </p:txBody>
      </p:sp>
      <p:sp>
        <p:nvSpPr>
          <p:cNvPr id="3" name="Zástupný symbol pro obsah 2"/>
          <p:cNvSpPr>
            <a:spLocks noGrp="1"/>
          </p:cNvSpPr>
          <p:nvPr>
            <p:ph idx="1"/>
          </p:nvPr>
        </p:nvSpPr>
        <p:spPr/>
        <p:txBody>
          <a:bodyPr rtlCol="0">
            <a:normAutofit/>
          </a:bodyPr>
          <a:lstStyle/>
          <a:p>
            <a:pPr marL="639763" lvl="1" indent="-273050" defTabSz="914377">
              <a:defRPr/>
            </a:pPr>
            <a:r>
              <a:rPr lang="cs-CZ" altLang="cs-CZ" sz="2000" dirty="0"/>
              <a:t>V občanském soudním řízení projednávají a rozhodují soudy spory a jiné právní věci, které vyplývají </a:t>
            </a:r>
            <a:r>
              <a:rPr lang="cs-CZ" altLang="cs-CZ" sz="2000" b="1" u="sng" dirty="0"/>
              <a:t>z poměrů soukromého práva</a:t>
            </a:r>
            <a:r>
              <a:rPr lang="cs-CZ" altLang="cs-CZ" sz="2000" u="sng" dirty="0"/>
              <a:t>,</a:t>
            </a:r>
            <a:r>
              <a:rPr lang="cs-CZ" altLang="cs-CZ" sz="2000" dirty="0"/>
              <a:t> pokud je podle zákona neprojednávají a nerozhodují o nich jiné orgány.</a:t>
            </a:r>
          </a:p>
          <a:p>
            <a:pPr marL="273050" indent="-273050" defTabSz="914377">
              <a:buFont typeface="Tw Cen MT" panose="020B0602020104020603" pitchFamily="34" charset="0"/>
              <a:buChar char=" "/>
              <a:defRPr/>
            </a:pPr>
            <a:endParaRPr lang="cs-CZ" altLang="cs-CZ" sz="2400" dirty="0"/>
          </a:p>
          <a:p>
            <a:pPr marL="91440" indent="-91440" defTabSz="914377">
              <a:buFont typeface="Tw Cen MT" panose="020B0602020104020603" pitchFamily="34" charset="0"/>
              <a:buChar char=" "/>
              <a:defRPr/>
            </a:pPr>
            <a:endParaRPr lang="cs-CZ" dirty="0"/>
          </a:p>
        </p:txBody>
      </p:sp>
    </p:spTree>
    <p:extLst>
      <p:ext uri="{BB962C8B-B14F-4D97-AF65-F5344CB8AC3E}">
        <p14:creationId xmlns:p14="http://schemas.microsoft.com/office/powerpoint/2010/main" val="400541775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Druhy zastoupení</a:t>
            </a:r>
          </a:p>
        </p:txBody>
      </p:sp>
      <p:sp>
        <p:nvSpPr>
          <p:cNvPr id="3" name="Zástupný symbol pro obsah 2"/>
          <p:cNvSpPr>
            <a:spLocks noGrp="1"/>
          </p:cNvSpPr>
          <p:nvPr>
            <p:ph idx="1"/>
          </p:nvPr>
        </p:nvSpPr>
        <p:spPr/>
        <p:txBody>
          <a:bodyPr/>
          <a:lstStyle/>
          <a:p>
            <a:r>
              <a:rPr lang="cs-CZ" dirty="0"/>
              <a:t>Na základě zákona</a:t>
            </a:r>
          </a:p>
          <a:p>
            <a:r>
              <a:rPr lang="cs-CZ" dirty="0"/>
              <a:t>Na základě rozhodnutí soudu</a:t>
            </a:r>
          </a:p>
          <a:p>
            <a:r>
              <a:rPr lang="cs-CZ" dirty="0"/>
              <a:t>Smluvní</a:t>
            </a:r>
          </a:p>
        </p:txBody>
      </p:sp>
    </p:spTree>
    <p:extLst>
      <p:ext uri="{BB962C8B-B14F-4D97-AF65-F5344CB8AC3E}">
        <p14:creationId xmlns:p14="http://schemas.microsoft.com/office/powerpoint/2010/main" val="8957450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Zákonné zastoupení fyzických osob</a:t>
            </a:r>
          </a:p>
        </p:txBody>
      </p:sp>
      <p:sp>
        <p:nvSpPr>
          <p:cNvPr id="3" name="Zástupný symbol pro obsah 2"/>
          <p:cNvSpPr>
            <a:spLocks noGrp="1"/>
          </p:cNvSpPr>
          <p:nvPr>
            <p:ph idx="1"/>
          </p:nvPr>
        </p:nvSpPr>
        <p:spPr/>
        <p:txBody>
          <a:bodyPr>
            <a:normAutofit fontScale="92500" lnSpcReduction="20000"/>
          </a:bodyPr>
          <a:lstStyle/>
          <a:p>
            <a:r>
              <a:rPr lang="cs-CZ" dirty="0"/>
              <a:t>Osoby nezletilé, které nejsou plně svéprávné – zákonnými zástupci jsou rodiče, případně poručník či osvojitel</a:t>
            </a:r>
          </a:p>
          <a:p>
            <a:r>
              <a:rPr lang="cs-CZ" dirty="0"/>
              <a:t>Osoby zletilé, omezené ve svéprávnosti – zastupuje jejich opatrovník stanovený v řízení podle § 34 a násl. ZŘS (záleží vždy na rozsahu omezení)</a:t>
            </a:r>
          </a:p>
          <a:p>
            <a:r>
              <a:rPr lang="cs-CZ" dirty="0"/>
              <a:t>Při nedostatku procesní způsobilosti – soud zjistí, kdo je zákonným zástupcem či opatrovníkem a s ním jedná (možnost stanovení opatrovníka podle § 29 OSŘ)</a:t>
            </a:r>
          </a:p>
          <a:p>
            <a:r>
              <a:rPr lang="cs-CZ" dirty="0"/>
              <a:t>Ochrana osob procesně nezpůsobilých a dosud nezastoupených - § 56 OSŘ, § 229 odst. 1 písm. c OSŘ…</a:t>
            </a:r>
          </a:p>
          <a:p>
            <a:r>
              <a:rPr lang="cs-CZ" dirty="0"/>
              <a:t>Zastoupení zákonným zástupcem nebo opatrovníkem podle § 23 OSŘ</a:t>
            </a:r>
          </a:p>
          <a:p>
            <a:endParaRPr lang="cs-CZ" dirty="0"/>
          </a:p>
        </p:txBody>
      </p:sp>
    </p:spTree>
    <p:extLst>
      <p:ext uri="{BB962C8B-B14F-4D97-AF65-F5344CB8AC3E}">
        <p14:creationId xmlns:p14="http://schemas.microsoft.com/office/powerpoint/2010/main" val="247134512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Smluvní zastoupení (zmocnění)</a:t>
            </a:r>
          </a:p>
        </p:txBody>
      </p:sp>
      <p:sp>
        <p:nvSpPr>
          <p:cNvPr id="3" name="Zástupný symbol pro obsah 2"/>
          <p:cNvSpPr>
            <a:spLocks noGrp="1"/>
          </p:cNvSpPr>
          <p:nvPr>
            <p:ph idx="1"/>
          </p:nvPr>
        </p:nvSpPr>
        <p:spPr/>
        <p:txBody>
          <a:bodyPr/>
          <a:lstStyle/>
          <a:p>
            <a:r>
              <a:rPr lang="cs-CZ" dirty="0"/>
              <a:t> Pouze jeden zástupce (FO, nejde-li o § 26 nebo § 26a OSŘ)</a:t>
            </a:r>
          </a:p>
          <a:p>
            <a:r>
              <a:rPr lang="cs-CZ" dirty="0"/>
              <a:t> Advokát jako zmocněnec (lze mu udělit pouze procesní plnou moc)</a:t>
            </a:r>
          </a:p>
          <a:p>
            <a:r>
              <a:rPr lang="cs-CZ" dirty="0"/>
              <a:t> Povinné zastoupení pouze v dovolacím řízení</a:t>
            </a:r>
          </a:p>
          <a:p>
            <a:r>
              <a:rPr lang="cs-CZ" dirty="0"/>
              <a:t> Notář jako zmocněnec (pouze procesní plná moc, rozsah v NŘ)</a:t>
            </a:r>
          </a:p>
          <a:p>
            <a:r>
              <a:rPr lang="cs-CZ" dirty="0"/>
              <a:t> Patentový zástupce jako zmocněnec (zákon o patentových zástupcích)</a:t>
            </a:r>
          </a:p>
          <a:p>
            <a:endParaRPr lang="cs-CZ" dirty="0"/>
          </a:p>
          <a:p>
            <a:endParaRPr lang="cs-CZ" dirty="0"/>
          </a:p>
        </p:txBody>
      </p:sp>
    </p:spTree>
    <p:extLst>
      <p:ext uri="{BB962C8B-B14F-4D97-AF65-F5344CB8AC3E}">
        <p14:creationId xmlns:p14="http://schemas.microsoft.com/office/powerpoint/2010/main" val="249088393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Právnická osoba jako zástupce</a:t>
            </a:r>
          </a:p>
        </p:txBody>
      </p:sp>
      <p:sp>
        <p:nvSpPr>
          <p:cNvPr id="3" name="Zástupný symbol pro obsah 2"/>
          <p:cNvSpPr>
            <a:spLocks noGrp="1"/>
          </p:cNvSpPr>
          <p:nvPr>
            <p:ph idx="1"/>
          </p:nvPr>
        </p:nvSpPr>
        <p:spPr/>
        <p:txBody>
          <a:bodyPr>
            <a:normAutofit fontScale="85000" lnSpcReduction="20000"/>
          </a:bodyPr>
          <a:lstStyle/>
          <a:p>
            <a:r>
              <a:rPr lang="cs-CZ" dirty="0"/>
              <a:t> Odborová organizace jako zástupce svého člena (§ 26 odst. 1 OSŘ)</a:t>
            </a:r>
          </a:p>
          <a:p>
            <a:r>
              <a:rPr lang="cs-CZ" dirty="0"/>
              <a:t> ÚMPO (řízení o určení nebo změnu vyživovací povinnosti a v řízení o výkon rozhodnutí ukládajícího povinnost k placení výživného, je-li zde mezinárodní prvek (§ 26 odst. 2 OSŘ + § 470 ZŘS</a:t>
            </a:r>
          </a:p>
          <a:p>
            <a:r>
              <a:rPr lang="cs-CZ" dirty="0"/>
              <a:t> Právnická osoba vzniklá na základě antidiskriminačního zákona, jejíž činností je ochrana před diskriminací (§ 26 odst. 3 OSŘ)</a:t>
            </a:r>
          </a:p>
          <a:p>
            <a:r>
              <a:rPr lang="cs-CZ" dirty="0"/>
              <a:t> Právnická osoba, jejímž předmětem činnosti je ochrana práv podle autorského zákona (§ 26 odst. 4 OSŘ)</a:t>
            </a:r>
          </a:p>
          <a:p>
            <a:r>
              <a:rPr lang="cs-CZ" dirty="0"/>
              <a:t> Právnická osoba, jejímž předmětem činnosti je ochrana cizinců (§ 26 odst. 5 OSŘ – týká se pracovních věcí)</a:t>
            </a:r>
          </a:p>
        </p:txBody>
      </p:sp>
    </p:spTree>
    <p:extLst>
      <p:ext uri="{BB962C8B-B14F-4D97-AF65-F5344CB8AC3E}">
        <p14:creationId xmlns:p14="http://schemas.microsoft.com/office/powerpoint/2010/main" val="24872462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Další pravidla</a:t>
            </a:r>
          </a:p>
        </p:txBody>
      </p:sp>
      <p:sp>
        <p:nvSpPr>
          <p:cNvPr id="3" name="Zástupný symbol pro obsah 2"/>
          <p:cNvSpPr>
            <a:spLocks noGrp="1"/>
          </p:cNvSpPr>
          <p:nvPr>
            <p:ph idx="1"/>
          </p:nvPr>
        </p:nvSpPr>
        <p:spPr/>
        <p:txBody>
          <a:bodyPr/>
          <a:lstStyle/>
          <a:p>
            <a:r>
              <a:rPr lang="cs-CZ" dirty="0"/>
              <a:t> Zastoupení obce státem - § 26a OSŘ</a:t>
            </a:r>
          </a:p>
          <a:p>
            <a:r>
              <a:rPr lang="cs-CZ" dirty="0"/>
              <a:t>Příklad: Řízení o určení vlastnického práva k nemovité věci, kterou obec nabyla od státu</a:t>
            </a:r>
          </a:p>
        </p:txBody>
      </p:sp>
    </p:spTree>
    <p:extLst>
      <p:ext uri="{BB962C8B-B14F-4D97-AF65-F5344CB8AC3E}">
        <p14:creationId xmlns:p14="http://schemas.microsoft.com/office/powerpoint/2010/main" val="68235507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Plná moc</a:t>
            </a:r>
          </a:p>
        </p:txBody>
      </p:sp>
      <p:sp>
        <p:nvSpPr>
          <p:cNvPr id="3" name="Zástupný symbol pro obsah 2"/>
          <p:cNvSpPr>
            <a:spLocks noGrp="1"/>
          </p:cNvSpPr>
          <p:nvPr>
            <p:ph idx="1"/>
          </p:nvPr>
        </p:nvSpPr>
        <p:spPr/>
        <p:txBody>
          <a:bodyPr>
            <a:normAutofit fontScale="77500" lnSpcReduction="20000"/>
          </a:bodyPr>
          <a:lstStyle/>
          <a:p>
            <a:r>
              <a:rPr lang="cs-CZ" dirty="0"/>
              <a:t>Jednostranný procesní úkon (NE hmotněprávní)</a:t>
            </a:r>
          </a:p>
          <a:p>
            <a:r>
              <a:rPr lang="cs-CZ" dirty="0"/>
              <a:t> Zmocnitel musí mít procesní způsobilost </a:t>
            </a:r>
          </a:p>
          <a:p>
            <a:r>
              <a:rPr lang="cs-CZ" dirty="0"/>
              <a:t> Procesní plná moc x prostá plná moc  </a:t>
            </a:r>
          </a:p>
          <a:p>
            <a:r>
              <a:rPr lang="cs-CZ" dirty="0"/>
              <a:t> Nutnost prokázat plnou moc (viz dále) – při prvním úkonu, který zástupce ve věci učinil, není možné se na plnou moc odvolávat (ani u advokátů)</a:t>
            </a:r>
          </a:p>
          <a:p>
            <a:endParaRPr lang="cs-CZ" dirty="0"/>
          </a:p>
          <a:p>
            <a:r>
              <a:rPr lang="cs-CZ" dirty="0"/>
              <a:t> !!! Rozlišujeme dohodu o plné moci – např. příkazní smlouva, kterou vzniká hmotněprávní vztah mezi zmocnitelem a zmocněncem a udělení plné moci pro zastupování v řízení před soudem, kterým vznikají procesní práva a povinnosti, a to jak ve vztahu mezi zmocnitelem a zmocněncem, tak vůči soudu</a:t>
            </a:r>
          </a:p>
        </p:txBody>
      </p:sp>
    </p:spTree>
    <p:extLst>
      <p:ext uri="{BB962C8B-B14F-4D97-AF65-F5344CB8AC3E}">
        <p14:creationId xmlns:p14="http://schemas.microsoft.com/office/powerpoint/2010/main" val="3071188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Zánik plné moci</a:t>
            </a:r>
          </a:p>
        </p:txBody>
      </p:sp>
      <p:sp>
        <p:nvSpPr>
          <p:cNvPr id="3" name="Zástupný symbol pro obsah 2"/>
          <p:cNvSpPr>
            <a:spLocks noGrp="1"/>
          </p:cNvSpPr>
          <p:nvPr>
            <p:ph idx="1"/>
          </p:nvPr>
        </p:nvSpPr>
        <p:spPr/>
        <p:txBody>
          <a:bodyPr/>
          <a:lstStyle/>
          <a:p>
            <a:r>
              <a:rPr lang="cs-CZ" dirty="0"/>
              <a:t> Odvolání zmocnitelem</a:t>
            </a:r>
          </a:p>
          <a:p>
            <a:r>
              <a:rPr lang="cs-CZ" dirty="0"/>
              <a:t> Výpověď zmocněncem </a:t>
            </a:r>
          </a:p>
          <a:p>
            <a:r>
              <a:rPr lang="cs-CZ" dirty="0"/>
              <a:t> Udělením plné moci novému zmocněnci </a:t>
            </a:r>
          </a:p>
          <a:p>
            <a:r>
              <a:rPr lang="cs-CZ" dirty="0"/>
              <a:t> Ztrátou procesní subjektivity zmocnitele</a:t>
            </a:r>
          </a:p>
          <a:p>
            <a:r>
              <a:rPr lang="cs-CZ" dirty="0"/>
              <a:t> Smrtí či zánikem zmocněnce </a:t>
            </a:r>
          </a:p>
          <a:p>
            <a:r>
              <a:rPr lang="cs-CZ" dirty="0"/>
              <a:t> Právní mocí rozhodnutí, jímž bylo skončeno řízení, pro které byla udělena (lze však uvést širší rozsah, např. i pro dovolací řízení)</a:t>
            </a:r>
          </a:p>
        </p:txBody>
      </p:sp>
    </p:spTree>
    <p:extLst>
      <p:ext uri="{BB962C8B-B14F-4D97-AF65-F5344CB8AC3E}">
        <p14:creationId xmlns:p14="http://schemas.microsoft.com/office/powerpoint/2010/main" val="58720102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Plná moc jako podmínka řízení</a:t>
            </a:r>
          </a:p>
        </p:txBody>
      </p:sp>
      <p:sp>
        <p:nvSpPr>
          <p:cNvPr id="3" name="Zástupný symbol pro obsah 2"/>
          <p:cNvSpPr>
            <a:spLocks noGrp="1"/>
          </p:cNvSpPr>
          <p:nvPr>
            <p:ph idx="1"/>
          </p:nvPr>
        </p:nvSpPr>
        <p:spPr/>
        <p:txBody>
          <a:bodyPr/>
          <a:lstStyle/>
          <a:p>
            <a:r>
              <a:rPr lang="cs-CZ" dirty="0"/>
              <a:t>Soud k ní přihlíží soud z úřední povinnosti kdykoliv za řízení</a:t>
            </a:r>
          </a:p>
          <a:p>
            <a:r>
              <a:rPr lang="cs-CZ" dirty="0"/>
              <a:t>Jedná se o odstranitelný nedostatek podmínky řízení</a:t>
            </a:r>
          </a:p>
          <a:p>
            <a:r>
              <a:rPr lang="cs-CZ" dirty="0"/>
              <a:t> Nebude-li plná moc ani na výzvu doplněna, soud řízení zastaví</a:t>
            </a:r>
          </a:p>
        </p:txBody>
      </p:sp>
    </p:spTree>
    <p:extLst>
      <p:ext uri="{BB962C8B-B14F-4D97-AF65-F5344CB8AC3E}">
        <p14:creationId xmlns:p14="http://schemas.microsoft.com/office/powerpoint/2010/main" val="152836338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Obecný zmocněnec</a:t>
            </a:r>
          </a:p>
        </p:txBody>
      </p:sp>
      <p:sp>
        <p:nvSpPr>
          <p:cNvPr id="3" name="Zástupný symbol pro obsah 2"/>
          <p:cNvSpPr>
            <a:spLocks noGrp="1"/>
          </p:cNvSpPr>
          <p:nvPr>
            <p:ph idx="1"/>
          </p:nvPr>
        </p:nvSpPr>
        <p:spPr/>
        <p:txBody>
          <a:bodyPr/>
          <a:lstStyle/>
          <a:p>
            <a:r>
              <a:rPr lang="cs-CZ" dirty="0"/>
              <a:t> Lze i jen pro některé procesní úkony </a:t>
            </a:r>
          </a:p>
          <a:p>
            <a:r>
              <a:rPr lang="cs-CZ" dirty="0"/>
              <a:t> Kterákoli FO, která je plně svéprávná </a:t>
            </a:r>
          </a:p>
          <a:p>
            <a:r>
              <a:rPr lang="cs-CZ" dirty="0"/>
              <a:t> Nutnost osobního jednání</a:t>
            </a:r>
          </a:p>
          <a:p>
            <a:r>
              <a:rPr lang="cs-CZ" dirty="0"/>
              <a:t> Možnost soudu nepřipustit usnesením (nemá vliv na již učiněné procesní úkony)</a:t>
            </a:r>
          </a:p>
        </p:txBody>
      </p:sp>
    </p:spTree>
    <p:extLst>
      <p:ext uri="{BB962C8B-B14F-4D97-AF65-F5344CB8AC3E}">
        <p14:creationId xmlns:p14="http://schemas.microsoft.com/office/powerpoint/2010/main" val="356126464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Stanovení opatrovníka soudem</a:t>
            </a:r>
          </a:p>
        </p:txBody>
      </p:sp>
      <p:sp>
        <p:nvSpPr>
          <p:cNvPr id="3" name="Zástupný symbol pro obsah 2"/>
          <p:cNvSpPr>
            <a:spLocks noGrp="1"/>
          </p:cNvSpPr>
          <p:nvPr>
            <p:ph idx="1"/>
          </p:nvPr>
        </p:nvSpPr>
        <p:spPr/>
        <p:txBody>
          <a:bodyPr>
            <a:normAutofit fontScale="70000" lnSpcReduction="20000"/>
          </a:bodyPr>
          <a:lstStyle/>
          <a:p>
            <a:r>
              <a:rPr lang="cs-CZ" dirty="0"/>
              <a:t> V případě nebezpečí z prodlení u osoby neschopné u soudu samostatně jednat (U právnické osoby jen v případě, že zde není osoba oprávněná za nic jednat nebo je sporné, kdo to je)</a:t>
            </a:r>
          </a:p>
          <a:p>
            <a:r>
              <a:rPr lang="cs-CZ" dirty="0"/>
              <a:t> Neznámí dědicové zůstavitele</a:t>
            </a:r>
          </a:p>
          <a:p>
            <a:r>
              <a:rPr lang="cs-CZ" dirty="0"/>
              <a:t> Účastník neznámého pobytu</a:t>
            </a:r>
          </a:p>
          <a:p>
            <a:r>
              <a:rPr lang="cs-CZ" dirty="0"/>
              <a:t> Účastník, kterému se nedaří doručit do ciziny na známou adresu</a:t>
            </a:r>
          </a:p>
          <a:p>
            <a:r>
              <a:rPr lang="cs-CZ" dirty="0"/>
              <a:t> Účastník s duševní poruchou či jinými zdravotními (avšak nepřechodnými) důvody</a:t>
            </a:r>
          </a:p>
          <a:p>
            <a:r>
              <a:rPr lang="cs-CZ" dirty="0"/>
              <a:t> Účastník, který není schopen se srozumitelně vyjadřovat</a:t>
            </a:r>
          </a:p>
          <a:p>
            <a:endParaRPr lang="cs-CZ" dirty="0"/>
          </a:p>
          <a:p>
            <a:r>
              <a:rPr lang="cs-CZ" dirty="0"/>
              <a:t> Opatrovník – osoba blízká či jiná vhodná, není-li, pak advokát. Pozor § 29a OSŘ</a:t>
            </a:r>
          </a:p>
        </p:txBody>
      </p:sp>
    </p:spTree>
    <p:extLst>
      <p:ext uri="{BB962C8B-B14F-4D97-AF65-F5344CB8AC3E}">
        <p14:creationId xmlns:p14="http://schemas.microsoft.com/office/powerpoint/2010/main" val="152339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4377">
              <a:defRPr/>
            </a:pPr>
            <a:r>
              <a:rPr lang="cs-CZ" altLang="cs-CZ" dirty="0">
                <a:solidFill>
                  <a:schemeClr val="tx1">
                    <a:lumMod val="90000"/>
                    <a:lumOff val="10000"/>
                  </a:schemeClr>
                </a:solidFill>
              </a:rPr>
              <a:t>Pravomoc soudů III.</a:t>
            </a:r>
          </a:p>
        </p:txBody>
      </p:sp>
      <p:sp>
        <p:nvSpPr>
          <p:cNvPr id="34819" name="Rectangle 3"/>
          <p:cNvSpPr>
            <a:spLocks noGrp="1" noChangeArrowheads="1"/>
          </p:cNvSpPr>
          <p:nvPr>
            <p:ph idx="1"/>
          </p:nvPr>
        </p:nvSpPr>
        <p:spPr/>
        <p:txBody>
          <a:bodyPr>
            <a:normAutofit fontScale="85000" lnSpcReduction="10000"/>
          </a:bodyPr>
          <a:lstStyle/>
          <a:p>
            <a:pPr eaLnBrk="1" hangingPunct="1"/>
            <a:r>
              <a:rPr lang="cs-CZ" altLang="cs-CZ"/>
              <a:t>§ 7 odst. 2. – upravuje pravomoc soudů rozhodnout v řízení podle části V. OSŘ</a:t>
            </a:r>
          </a:p>
          <a:p>
            <a:pPr eaLnBrk="1" hangingPunct="1"/>
            <a:endParaRPr lang="cs-CZ" altLang="cs-CZ"/>
          </a:p>
          <a:p>
            <a:pPr eaLnBrk="1" hangingPunct="1"/>
            <a:r>
              <a:rPr lang="cs-CZ" altLang="cs-CZ"/>
              <a:t>§ 7 odst. 3. – tzv. rozšířená pravomoc</a:t>
            </a:r>
          </a:p>
          <a:p>
            <a:pPr eaLnBrk="1" hangingPunct="1"/>
            <a:endParaRPr lang="cs-CZ" altLang="cs-CZ"/>
          </a:p>
          <a:p>
            <a:pPr eaLnBrk="1" hangingPunct="1"/>
            <a:r>
              <a:rPr lang="cs-CZ" altLang="cs-CZ"/>
              <a:t>§ 7 odst. 4. – odkaz na SŘS</a:t>
            </a:r>
          </a:p>
          <a:p>
            <a:pPr eaLnBrk="1" hangingPunct="1"/>
            <a:endParaRPr lang="cs-CZ" altLang="cs-CZ"/>
          </a:p>
          <a:p>
            <a:pPr eaLnBrk="1" hangingPunct="1"/>
            <a:r>
              <a:rPr lang="cs-CZ" altLang="cs-CZ"/>
              <a:t>Zúžení civilní pravomoci </a:t>
            </a:r>
          </a:p>
          <a:p>
            <a:pPr eaLnBrk="1" hangingPunct="1"/>
            <a:r>
              <a:rPr lang="cs-CZ" altLang="cs-CZ"/>
              <a:t>Výlučná civilní pravomoc</a:t>
            </a:r>
          </a:p>
        </p:txBody>
      </p:sp>
    </p:spTree>
    <p:extLst>
      <p:ext uri="{BB962C8B-B14F-4D97-AF65-F5344CB8AC3E}">
        <p14:creationId xmlns:p14="http://schemas.microsoft.com/office/powerpoint/2010/main" val="292021916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Ustanovení zástupce (z řad advokátů, právo chudých)</a:t>
            </a:r>
          </a:p>
        </p:txBody>
      </p:sp>
      <p:sp>
        <p:nvSpPr>
          <p:cNvPr id="3" name="Zástupný symbol pro obsah 2"/>
          <p:cNvSpPr>
            <a:spLocks noGrp="1"/>
          </p:cNvSpPr>
          <p:nvPr>
            <p:ph idx="1"/>
          </p:nvPr>
        </p:nvSpPr>
        <p:spPr/>
        <p:txBody>
          <a:bodyPr/>
          <a:lstStyle/>
          <a:p>
            <a:r>
              <a:rPr lang="cs-CZ" dirty="0"/>
              <a:t> Je třeba žádost účastníka</a:t>
            </a:r>
          </a:p>
          <a:p>
            <a:r>
              <a:rPr lang="cs-CZ" dirty="0"/>
              <a:t> Musí být splněny podmínky § 138 OSŘ</a:t>
            </a:r>
          </a:p>
          <a:p>
            <a:r>
              <a:rPr lang="cs-CZ" dirty="0"/>
              <a:t> Je to nezbytně třeba k ochraně účastníkových zájmů</a:t>
            </a:r>
          </a:p>
          <a:p>
            <a:endParaRPr lang="cs-CZ" dirty="0"/>
          </a:p>
          <a:p>
            <a:r>
              <a:rPr lang="cs-CZ" dirty="0"/>
              <a:t> Advokát je stanoven jako zástupce tehdy, pokud je dáno povinné zastoupení nebo pokud je to třeba k ochraně zájmů účastníka</a:t>
            </a:r>
          </a:p>
        </p:txBody>
      </p:sp>
    </p:spTree>
    <p:extLst>
      <p:ext uri="{BB962C8B-B14F-4D97-AF65-F5344CB8AC3E}">
        <p14:creationId xmlns:p14="http://schemas.microsoft.com/office/powerpoint/2010/main" val="32921264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Povinné zastoupení advokátem</a:t>
            </a:r>
          </a:p>
        </p:txBody>
      </p:sp>
      <p:sp>
        <p:nvSpPr>
          <p:cNvPr id="3" name="Zástupný symbol pro obsah 2"/>
          <p:cNvSpPr>
            <a:spLocks noGrp="1"/>
          </p:cNvSpPr>
          <p:nvPr>
            <p:ph idx="1"/>
          </p:nvPr>
        </p:nvSpPr>
        <p:spPr/>
        <p:txBody>
          <a:bodyPr>
            <a:normAutofit fontScale="70000" lnSpcReduction="20000"/>
          </a:bodyPr>
          <a:lstStyle/>
          <a:p>
            <a:r>
              <a:rPr lang="cs-CZ" dirty="0"/>
              <a:t> Výhoda: ochrana strany, usnadnění, urychlení řízení, kvalifikovaná procesní látka („věcnost“ s ohledem na to, že advokát nemá osobní vztah k věci), není nutno uplatňovat širokou poučovací povinnost, odstraňovat vady podání apod. Dále může přispět minimalizaci sporů</a:t>
            </a:r>
          </a:p>
          <a:p>
            <a:r>
              <a:rPr lang="cs-CZ" dirty="0"/>
              <a:t> Advokátský proces slouží kvalitě a fungování právní ochrany, přispívá obvykle k vyčerpání jak skutkové, tak právní stránky věci a tím i objasnění pravdy</a:t>
            </a:r>
          </a:p>
          <a:p>
            <a:r>
              <a:rPr lang="cs-CZ" dirty="0"/>
              <a:t> Námitky: přílišné náklady pro stranu, advokát spor protahuje tím, že má zájem na zisku, je omezeno právo strany na právní slyšení</a:t>
            </a:r>
          </a:p>
          <a:p>
            <a:r>
              <a:rPr lang="cs-CZ" dirty="0"/>
              <a:t> Rozsah: jen na některé stupně řízení? Řádné x mimořádné prostředky?</a:t>
            </a:r>
          </a:p>
          <a:p>
            <a:r>
              <a:rPr lang="cs-CZ" dirty="0"/>
              <a:t> Hodnota předmětu sporu jako kritérium nebo jiná kritéria („jednoduchost řízení“, „osobní“ povaha věci).</a:t>
            </a:r>
          </a:p>
          <a:p>
            <a:r>
              <a:rPr lang="cs-CZ" dirty="0"/>
              <a:t> Je třeba předvídat výjimky (osoby s právnickým vzděláním </a:t>
            </a:r>
            <a:r>
              <a:rPr lang="cs-CZ" dirty="0" err="1"/>
              <a:t>apod</a:t>
            </a:r>
            <a:r>
              <a:rPr lang="cs-CZ" dirty="0"/>
              <a:t>).</a:t>
            </a:r>
          </a:p>
          <a:p>
            <a:r>
              <a:rPr lang="cs-CZ" dirty="0"/>
              <a:t> Nutnost řešení „práva chudých“</a:t>
            </a:r>
          </a:p>
        </p:txBody>
      </p:sp>
    </p:spTree>
    <p:extLst>
      <p:ext uri="{BB962C8B-B14F-4D97-AF65-F5344CB8AC3E}">
        <p14:creationId xmlns:p14="http://schemas.microsoft.com/office/powerpoint/2010/main" val="137127595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54D6A39-3F37-493B-84E5-CB4A372D710E}"/>
              </a:ext>
            </a:extLst>
          </p:cNvPr>
          <p:cNvSpPr>
            <a:spLocks noGrp="1"/>
          </p:cNvSpPr>
          <p:nvPr>
            <p:ph type="title"/>
          </p:nvPr>
        </p:nvSpPr>
        <p:spPr/>
        <p:txBody>
          <a:bodyPr/>
          <a:lstStyle/>
          <a:p>
            <a:r>
              <a:rPr lang="cs-CZ" dirty="0"/>
              <a:t>Příklad</a:t>
            </a:r>
          </a:p>
        </p:txBody>
      </p:sp>
      <p:sp>
        <p:nvSpPr>
          <p:cNvPr id="3" name="Zástupný symbol pro obsah 2">
            <a:extLst>
              <a:ext uri="{FF2B5EF4-FFF2-40B4-BE49-F238E27FC236}">
                <a16:creationId xmlns:a16="http://schemas.microsoft.com/office/drawing/2014/main" id="{25F2014A-1272-422A-88A5-00A09BA90CF0}"/>
              </a:ext>
            </a:extLst>
          </p:cNvPr>
          <p:cNvSpPr>
            <a:spLocks noGrp="1"/>
          </p:cNvSpPr>
          <p:nvPr>
            <p:ph idx="1"/>
          </p:nvPr>
        </p:nvSpPr>
        <p:spPr/>
        <p:txBody>
          <a:bodyPr/>
          <a:lstStyle/>
          <a:p>
            <a:r>
              <a:rPr lang="cs-CZ" dirty="0"/>
              <a:t>Paní Michaela Kadrnožková se rozhodla podat dovolání proti rozsudku Krajského soudu v Brně, kterým jí byla uložena povinnost vyklidit pozemek </a:t>
            </a:r>
            <a:r>
              <a:rPr lang="cs-CZ" dirty="0" err="1"/>
              <a:t>parc</a:t>
            </a:r>
            <a:r>
              <a:rPr lang="cs-CZ" dirty="0"/>
              <a:t>. č. 189/2 v katastrálním území a obci Oslavany. Bohužel nevěděla, že má být v dovolacím řízení zastoupena advokátem, tak dovolání podala sama. Okresní soud v Brně, kterému dovolání adresovala, její dovolání ihned odmítl pro nedostatek povinného zastoupení advokátem. Byl tento postup správný?</a:t>
            </a:r>
          </a:p>
        </p:txBody>
      </p:sp>
    </p:spTree>
    <p:extLst>
      <p:ext uri="{BB962C8B-B14F-4D97-AF65-F5344CB8AC3E}">
        <p14:creationId xmlns:p14="http://schemas.microsoft.com/office/powerpoint/2010/main" val="240070275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8267B4-93A0-471F-97C6-843CD7C024AD}"/>
              </a:ext>
            </a:extLst>
          </p:cNvPr>
          <p:cNvSpPr>
            <a:spLocks noGrp="1"/>
          </p:cNvSpPr>
          <p:nvPr>
            <p:ph type="title"/>
          </p:nvPr>
        </p:nvSpPr>
        <p:spPr>
          <a:xfrm>
            <a:off x="1294362" y="2379765"/>
            <a:ext cx="9603275" cy="1049235"/>
          </a:xfrm>
        </p:spPr>
        <p:txBody>
          <a:bodyPr/>
          <a:lstStyle/>
          <a:p>
            <a:pPr algn="ctr"/>
            <a:br>
              <a:rPr lang="cs-CZ" dirty="0"/>
            </a:br>
            <a:r>
              <a:rPr lang="cs-CZ" dirty="0"/>
              <a:t> ŽALOBA</a:t>
            </a:r>
          </a:p>
        </p:txBody>
      </p:sp>
    </p:spTree>
    <p:extLst>
      <p:ext uri="{BB962C8B-B14F-4D97-AF65-F5344CB8AC3E}">
        <p14:creationId xmlns:p14="http://schemas.microsoft.com/office/powerpoint/2010/main" val="219542057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Pojem žaloby</a:t>
            </a:r>
          </a:p>
        </p:txBody>
      </p:sp>
      <p:sp>
        <p:nvSpPr>
          <p:cNvPr id="3" name="Zástupný symbol pro obsah 2"/>
          <p:cNvSpPr>
            <a:spLocks noGrp="1"/>
          </p:cNvSpPr>
          <p:nvPr>
            <p:ph idx="1"/>
          </p:nvPr>
        </p:nvSpPr>
        <p:spPr/>
        <p:txBody>
          <a:bodyPr>
            <a:normAutofit fontScale="92500" lnSpcReduction="10000"/>
          </a:bodyPr>
          <a:lstStyle/>
          <a:p>
            <a:r>
              <a:rPr lang="cs-CZ" dirty="0"/>
              <a:t>Žaloba je návrhem na poskytnutí právní ochrany, kterým se požaduje rozhodnutí ve věci.</a:t>
            </a:r>
          </a:p>
          <a:p>
            <a:r>
              <a:rPr lang="cs-CZ" dirty="0"/>
              <a:t>Jde o obecný nástroj k uplatnění práva u soudu</a:t>
            </a:r>
          </a:p>
          <a:p>
            <a:r>
              <a:rPr lang="cs-CZ" dirty="0"/>
              <a:t>Žalobou není spor jen zahájen, ale je i určitým způsobem ohraničen, což se projevuje v těchto aspektech:</a:t>
            </a:r>
          </a:p>
          <a:p>
            <a:pPr lvl="1"/>
            <a:r>
              <a:rPr lang="cs-CZ" dirty="0"/>
              <a:t>žalobce podanou žalobou určuje soud, který má řízení provést, tedy příslušnost soud zkoumá zpravidla na základě údajů uvedených v žalobě</a:t>
            </a:r>
          </a:p>
          <a:p>
            <a:pPr lvl="1"/>
            <a:r>
              <a:rPr lang="cs-CZ" dirty="0"/>
              <a:t>Určení sporných stran</a:t>
            </a:r>
          </a:p>
          <a:p>
            <a:pPr lvl="1"/>
            <a:r>
              <a:rPr lang="cs-CZ" dirty="0"/>
              <a:t>Vymezení předmětu sporu</a:t>
            </a:r>
          </a:p>
          <a:p>
            <a:endParaRPr lang="cs-CZ" dirty="0"/>
          </a:p>
        </p:txBody>
      </p:sp>
    </p:spTree>
    <p:extLst>
      <p:ext uri="{BB962C8B-B14F-4D97-AF65-F5344CB8AC3E}">
        <p14:creationId xmlns:p14="http://schemas.microsoft.com/office/powerpoint/2010/main" val="419721790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Druhy žalob</a:t>
            </a:r>
          </a:p>
        </p:txBody>
      </p:sp>
      <p:sp>
        <p:nvSpPr>
          <p:cNvPr id="3" name="Zástupný symbol pro obsah 2"/>
          <p:cNvSpPr>
            <a:spLocks noGrp="1"/>
          </p:cNvSpPr>
          <p:nvPr>
            <p:ph idx="1"/>
          </p:nvPr>
        </p:nvSpPr>
        <p:spPr>
          <a:xfrm>
            <a:off x="654620" y="953324"/>
            <a:ext cx="10554574" cy="3636511"/>
          </a:xfrm>
        </p:spPr>
        <p:txBody>
          <a:bodyPr>
            <a:noAutofit/>
          </a:bodyPr>
          <a:lstStyle/>
          <a:p>
            <a:endParaRPr lang="cs-CZ" dirty="0"/>
          </a:p>
          <a:p>
            <a:endParaRPr lang="cs-CZ" dirty="0"/>
          </a:p>
          <a:p>
            <a:r>
              <a:rPr lang="cs-CZ" dirty="0"/>
              <a:t>Žaloby na plnění</a:t>
            </a:r>
          </a:p>
          <a:p>
            <a:r>
              <a:rPr lang="cs-CZ" dirty="0"/>
              <a:t>Určovací žaloby</a:t>
            </a:r>
          </a:p>
          <a:p>
            <a:r>
              <a:rPr lang="cs-CZ" dirty="0" err="1"/>
              <a:t>Pravotvorné</a:t>
            </a:r>
            <a:r>
              <a:rPr lang="cs-CZ" dirty="0"/>
              <a:t> žaloby (sem spadají i statusové)</a:t>
            </a:r>
          </a:p>
          <a:p>
            <a:r>
              <a:rPr lang="cs-CZ" dirty="0"/>
              <a:t>Žaloby petitorní x posesorní</a:t>
            </a:r>
          </a:p>
          <a:p>
            <a:pPr marL="0" indent="0">
              <a:buNone/>
            </a:pPr>
            <a:endParaRPr lang="cs-CZ" dirty="0"/>
          </a:p>
          <a:p>
            <a:pPr marL="0" indent="0">
              <a:buNone/>
            </a:pPr>
            <a:endParaRPr lang="cs-CZ" dirty="0"/>
          </a:p>
          <a:p>
            <a:pPr marL="0" indent="0">
              <a:buNone/>
            </a:pPr>
            <a:endParaRPr lang="cs-CZ" dirty="0"/>
          </a:p>
          <a:p>
            <a:endParaRPr lang="cs-CZ" dirty="0"/>
          </a:p>
        </p:txBody>
      </p:sp>
    </p:spTree>
    <p:extLst>
      <p:ext uri="{BB962C8B-B14F-4D97-AF65-F5344CB8AC3E}">
        <p14:creationId xmlns:p14="http://schemas.microsoft.com/office/powerpoint/2010/main" val="270457938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Náležitosti žaloby</a:t>
            </a:r>
          </a:p>
        </p:txBody>
      </p:sp>
      <p:sp>
        <p:nvSpPr>
          <p:cNvPr id="3" name="Zástupný symbol pro obsah 2"/>
          <p:cNvSpPr>
            <a:spLocks noGrp="1"/>
          </p:cNvSpPr>
          <p:nvPr>
            <p:ph idx="1"/>
          </p:nvPr>
        </p:nvSpPr>
        <p:spPr/>
        <p:txBody>
          <a:bodyPr>
            <a:normAutofit fontScale="70000" lnSpcReduction="20000"/>
          </a:bodyPr>
          <a:lstStyle/>
          <a:p>
            <a:pPr marL="365760" indent="-283464">
              <a:spcAft>
                <a:spcPts val="0"/>
              </a:spcAft>
              <a:buFont typeface="Wingdings 2"/>
              <a:buChar char=""/>
              <a:defRPr/>
            </a:pPr>
            <a:r>
              <a:rPr lang="cs-CZ" dirty="0"/>
              <a:t>Označení soudu</a:t>
            </a:r>
          </a:p>
          <a:p>
            <a:pPr marL="365760" indent="-283464">
              <a:spcAft>
                <a:spcPts val="0"/>
              </a:spcAft>
              <a:buFont typeface="Wingdings 2"/>
              <a:buChar char=""/>
              <a:defRPr/>
            </a:pPr>
            <a:r>
              <a:rPr lang="cs-CZ" dirty="0"/>
              <a:t>Označení účastníků</a:t>
            </a:r>
          </a:p>
          <a:p>
            <a:pPr marL="365760" indent="-283464">
              <a:spcAft>
                <a:spcPts val="0"/>
              </a:spcAft>
              <a:buFont typeface="Wingdings 2"/>
              <a:buChar char=""/>
              <a:defRPr/>
            </a:pPr>
            <a:r>
              <a:rPr lang="cs-CZ" dirty="0"/>
              <a:t>Označení zástupců</a:t>
            </a:r>
          </a:p>
          <a:p>
            <a:pPr marL="365760" indent="-283464">
              <a:spcAft>
                <a:spcPts val="0"/>
              </a:spcAft>
              <a:buFont typeface="Wingdings 2"/>
              <a:buChar char=""/>
              <a:defRPr/>
            </a:pPr>
            <a:r>
              <a:rPr lang="cs-CZ" dirty="0"/>
              <a:t>Označení věci</a:t>
            </a:r>
          </a:p>
          <a:p>
            <a:pPr marL="365760" indent="-283464">
              <a:spcAft>
                <a:spcPts val="0"/>
              </a:spcAft>
              <a:buFont typeface="Wingdings 2"/>
              <a:buChar char=""/>
              <a:defRPr/>
            </a:pPr>
            <a:r>
              <a:rPr lang="cs-CZ" dirty="0"/>
              <a:t>Vylíčení rozhodujících skutečností</a:t>
            </a:r>
          </a:p>
          <a:p>
            <a:pPr marL="365760" indent="-283464">
              <a:spcAft>
                <a:spcPts val="0"/>
              </a:spcAft>
              <a:buFont typeface="Wingdings 2"/>
              <a:buChar char=""/>
              <a:defRPr/>
            </a:pPr>
            <a:r>
              <a:rPr lang="cs-CZ" dirty="0"/>
              <a:t>Označení důkazů</a:t>
            </a:r>
          </a:p>
          <a:p>
            <a:pPr marL="365760" indent="-283464">
              <a:spcAft>
                <a:spcPts val="0"/>
              </a:spcAft>
              <a:buFont typeface="Wingdings 2"/>
              <a:buChar char=""/>
              <a:defRPr/>
            </a:pPr>
            <a:r>
              <a:rPr lang="cs-CZ" dirty="0"/>
              <a:t>Žalobní petit</a:t>
            </a:r>
          </a:p>
          <a:p>
            <a:pPr marL="365760" indent="-283464">
              <a:spcAft>
                <a:spcPts val="0"/>
              </a:spcAft>
              <a:buFont typeface="Wingdings 2"/>
              <a:buChar char=""/>
              <a:defRPr/>
            </a:pPr>
            <a:r>
              <a:rPr lang="cs-CZ" dirty="0"/>
              <a:t>Datum</a:t>
            </a:r>
          </a:p>
          <a:p>
            <a:pPr marL="365760" indent="-283464">
              <a:spcAft>
                <a:spcPts val="0"/>
              </a:spcAft>
              <a:buFont typeface="Wingdings 2"/>
              <a:buChar char=""/>
              <a:defRPr/>
            </a:pPr>
            <a:r>
              <a:rPr lang="cs-CZ" dirty="0"/>
              <a:t>Podpis</a:t>
            </a:r>
          </a:p>
          <a:p>
            <a:pPr marL="0" indent="0">
              <a:buNone/>
            </a:pPr>
            <a:endParaRPr lang="cs-CZ" dirty="0"/>
          </a:p>
        </p:txBody>
      </p:sp>
    </p:spTree>
    <p:extLst>
      <p:ext uri="{BB962C8B-B14F-4D97-AF65-F5344CB8AC3E}">
        <p14:creationId xmlns:p14="http://schemas.microsoft.com/office/powerpoint/2010/main" val="213922642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a:solidFill>
                  <a:schemeClr val="tx2">
                    <a:satMod val="130000"/>
                  </a:schemeClr>
                </a:solidFill>
              </a:rPr>
              <a:t>Označení soudu</a:t>
            </a:r>
          </a:p>
        </p:txBody>
      </p:sp>
      <p:sp>
        <p:nvSpPr>
          <p:cNvPr id="10243" name="Zástupný symbol pro obsah 2"/>
          <p:cNvSpPr>
            <a:spLocks noGrp="1"/>
          </p:cNvSpPr>
          <p:nvPr>
            <p:ph idx="1"/>
          </p:nvPr>
        </p:nvSpPr>
        <p:spPr/>
        <p:txBody>
          <a:bodyPr/>
          <a:lstStyle/>
          <a:p>
            <a:pPr eaLnBrk="1" hangingPunct="1"/>
            <a:r>
              <a:rPr lang="cs-CZ" dirty="0"/>
              <a:t>Soud, který považuje žalobce za věcně a místně příslušný</a:t>
            </a:r>
          </a:p>
          <a:p>
            <a:pPr eaLnBrk="1" hangingPunct="1"/>
            <a:r>
              <a:rPr lang="cs-CZ" dirty="0"/>
              <a:t>Např.:</a:t>
            </a:r>
          </a:p>
          <a:p>
            <a:pPr lvl="1" eaLnBrk="1" hangingPunct="1">
              <a:buFont typeface="Verdana" pitchFamily="34" charset="0"/>
              <a:buNone/>
            </a:pPr>
            <a:r>
              <a:rPr lang="cs-CZ" i="1" dirty="0"/>
              <a:t>Okresní soud v Uherském Hradišti</a:t>
            </a:r>
          </a:p>
          <a:p>
            <a:pPr lvl="1" eaLnBrk="1" hangingPunct="1">
              <a:buFont typeface="Verdana" pitchFamily="34" charset="0"/>
              <a:buNone/>
            </a:pPr>
            <a:r>
              <a:rPr lang="cs-CZ" i="1" dirty="0"/>
              <a:t>Svatováclavská 568</a:t>
            </a:r>
          </a:p>
          <a:p>
            <a:pPr lvl="1" eaLnBrk="1" hangingPunct="1">
              <a:buFont typeface="Verdana" pitchFamily="34" charset="0"/>
              <a:buNone/>
            </a:pPr>
            <a:r>
              <a:rPr lang="cs-CZ" i="1" dirty="0"/>
              <a:t>686 69 Uherské Hradiště</a:t>
            </a:r>
          </a:p>
          <a:p>
            <a:pPr eaLnBrk="1" hangingPunct="1"/>
            <a:r>
              <a:rPr lang="cs-CZ" dirty="0"/>
              <a:t>Dojde-li žaloba jinému než označenému soudu, nepostupuje se podle § 104a nebo § 105</a:t>
            </a:r>
          </a:p>
        </p:txBody>
      </p:sp>
    </p:spTree>
  </p:cSld>
  <p:clrMapOvr>
    <a:masterClrMapping/>
  </p:clrMapOvr>
  <p:transition>
    <p:newsflash/>
    <p:sndAc>
      <p:stSnd>
        <p:snd r:embed="rId2" name="arrow.wav"/>
      </p:stSnd>
    </p:sndAc>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a:solidFill>
                  <a:schemeClr val="tx2">
                    <a:satMod val="130000"/>
                  </a:schemeClr>
                </a:solidFill>
              </a:rPr>
              <a:t>Označení účastníků - FO</a:t>
            </a:r>
          </a:p>
        </p:txBody>
      </p:sp>
      <p:sp>
        <p:nvSpPr>
          <p:cNvPr id="3" name="Zástupný symbol pro obsah 2"/>
          <p:cNvSpPr>
            <a:spLocks noGrp="1"/>
          </p:cNvSpPr>
          <p:nvPr>
            <p:ph idx="1"/>
          </p:nvPr>
        </p:nvSpPr>
        <p:spPr/>
        <p:txBody>
          <a:bodyPr>
            <a:normAutofit fontScale="85000" lnSpcReduction="20000"/>
          </a:bodyPr>
          <a:lstStyle/>
          <a:p>
            <a:pPr marL="365760" indent="-283464">
              <a:buFont typeface="Wingdings 2"/>
              <a:buChar char=""/>
              <a:defRPr/>
            </a:pPr>
            <a:r>
              <a:rPr lang="cs-CZ" dirty="0"/>
              <a:t>Jméno a příjmení</a:t>
            </a:r>
          </a:p>
          <a:p>
            <a:pPr marL="640080" lvl="1" indent="-237744">
              <a:buFont typeface="Verdana"/>
              <a:buChar char="◦"/>
              <a:defRPr/>
            </a:pPr>
            <a:r>
              <a:rPr lang="cs-CZ" dirty="0"/>
              <a:t>není-li známo, kdo jsou zůstavitelovi dědicové, popř. zda vůbec jsou, připouští se žaloba proti „neznámým dědicům“ přesně označené zemřelé FO</a:t>
            </a:r>
          </a:p>
          <a:p>
            <a:pPr marL="640080" lvl="1" indent="-237744">
              <a:buFont typeface="Verdana"/>
              <a:buChar char="◦"/>
              <a:defRPr/>
            </a:pPr>
            <a:r>
              <a:rPr lang="cs-CZ" dirty="0"/>
              <a:t>výjimka – žaloba proti neznámému není jinak možná (!)</a:t>
            </a:r>
          </a:p>
          <a:p>
            <a:pPr marL="365760" indent="-283464">
              <a:buFont typeface="Wingdings 2"/>
              <a:buChar char=""/>
              <a:defRPr/>
            </a:pPr>
            <a:r>
              <a:rPr lang="cs-CZ" dirty="0"/>
              <a:t>Bydliště</a:t>
            </a:r>
          </a:p>
          <a:p>
            <a:pPr marL="640080" lvl="1" indent="-237744">
              <a:buFont typeface="Verdana"/>
              <a:buChar char="◦"/>
              <a:defRPr/>
            </a:pPr>
            <a:r>
              <a:rPr lang="cs-CZ" dirty="0"/>
              <a:t>místo, kde FO bydlí s úmyslem zdržovat se tam trvale</a:t>
            </a:r>
          </a:p>
          <a:p>
            <a:pPr marL="640080" lvl="1" indent="-237744">
              <a:buFont typeface="Verdana"/>
              <a:buChar char="◦"/>
              <a:defRPr/>
            </a:pPr>
            <a:r>
              <a:rPr lang="cs-CZ" dirty="0"/>
              <a:t>není-li známo bydliště, uvede se</a:t>
            </a:r>
          </a:p>
          <a:p>
            <a:pPr marL="886968" lvl="2">
              <a:buFont typeface="Wingdings 2"/>
              <a:buChar char=""/>
              <a:defRPr/>
            </a:pPr>
            <a:r>
              <a:rPr lang="cs-CZ" dirty="0"/>
              <a:t>jiná známá adresa</a:t>
            </a:r>
          </a:p>
          <a:p>
            <a:pPr marL="886968" lvl="2">
              <a:buFont typeface="Wingdings 2"/>
              <a:buChar char=""/>
              <a:defRPr/>
            </a:pPr>
            <a:r>
              <a:rPr lang="cs-CZ" dirty="0"/>
              <a:t>identifikace datové schránky</a:t>
            </a:r>
          </a:p>
          <a:p>
            <a:pPr marL="886968" lvl="2">
              <a:buFont typeface="Wingdings 2"/>
              <a:buChar char=""/>
              <a:defRPr/>
            </a:pPr>
            <a:r>
              <a:rPr lang="cs-CZ" dirty="0"/>
              <a:t>adresa trvalého pobytu</a:t>
            </a:r>
          </a:p>
          <a:p>
            <a:pPr marL="886968" lvl="2">
              <a:buFont typeface="Wingdings 2"/>
              <a:buChar char=""/>
              <a:defRPr/>
            </a:pPr>
            <a:r>
              <a:rPr lang="cs-CZ" dirty="0"/>
              <a:t>poslední známá adresa bydliště nebo trvalého pobytu</a:t>
            </a:r>
          </a:p>
        </p:txBody>
      </p:sp>
    </p:spTree>
  </p:cSld>
  <p:clrMapOvr>
    <a:masterClrMapping/>
  </p:clrMapOvr>
  <p:transition>
    <p:newsflash/>
    <p:sndAc>
      <p:stSnd>
        <p:snd r:embed="rId2" name="arrow.wav"/>
      </p:stSnd>
    </p:sndAc>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a:solidFill>
                  <a:schemeClr val="tx2">
                    <a:satMod val="130000"/>
                  </a:schemeClr>
                </a:solidFill>
              </a:rPr>
              <a:t>Označení FO - podnikatele</a:t>
            </a:r>
          </a:p>
        </p:txBody>
      </p:sp>
      <p:sp>
        <p:nvSpPr>
          <p:cNvPr id="12291" name="Zástupný symbol pro obsah 2"/>
          <p:cNvSpPr>
            <a:spLocks noGrp="1"/>
          </p:cNvSpPr>
          <p:nvPr>
            <p:ph idx="1"/>
          </p:nvPr>
        </p:nvSpPr>
        <p:spPr/>
        <p:txBody>
          <a:bodyPr/>
          <a:lstStyle/>
          <a:p>
            <a:pPr eaLnBrk="1" hangingPunct="1"/>
            <a:r>
              <a:rPr lang="cs-CZ" dirty="0"/>
              <a:t>Stejné jako u FO – nepodnikatele</a:t>
            </a:r>
          </a:p>
          <a:p>
            <a:pPr lvl="1" eaLnBrk="1" hangingPunct="1"/>
            <a:r>
              <a:rPr lang="cs-CZ" dirty="0"/>
              <a:t>jméno a příjmení, a nikoliv obchodní firma</a:t>
            </a:r>
          </a:p>
          <a:p>
            <a:pPr lvl="1" eaLnBrk="1" hangingPunct="1"/>
            <a:r>
              <a:rPr lang="cs-CZ" dirty="0"/>
              <a:t>bydliště, a nikoli sídlo (s ohledem na § 85 odst. 2 OSŘ je vhodné uvést i místo podnikání)</a:t>
            </a:r>
          </a:p>
          <a:p>
            <a:pPr eaLnBrk="1" hangingPunct="1"/>
            <a:r>
              <a:rPr lang="cs-CZ" dirty="0"/>
              <a:t>IČ</a:t>
            </a:r>
          </a:p>
        </p:txBody>
      </p:sp>
    </p:spTree>
  </p:cSld>
  <p:clrMapOvr>
    <a:masterClrMapping/>
  </p:clrMapOvr>
  <p:transition>
    <p:newsflash/>
    <p:sndAc>
      <p:stSnd>
        <p:snd r:embed="rId2" name="arrow.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4377">
              <a:defRPr/>
            </a:pPr>
            <a:r>
              <a:rPr lang="cs-CZ" altLang="cs-CZ">
                <a:solidFill>
                  <a:schemeClr val="tx1">
                    <a:lumMod val="90000"/>
                    <a:lumOff val="10000"/>
                  </a:schemeClr>
                </a:solidFill>
              </a:rPr>
              <a:t>Zkoumání pravomoci</a:t>
            </a:r>
          </a:p>
        </p:txBody>
      </p:sp>
      <p:sp>
        <p:nvSpPr>
          <p:cNvPr id="17411" name="Rectangle 3"/>
          <p:cNvSpPr>
            <a:spLocks noGrp="1" noChangeArrowheads="1"/>
          </p:cNvSpPr>
          <p:nvPr>
            <p:ph idx="1"/>
          </p:nvPr>
        </p:nvSpPr>
        <p:spPr>
          <a:extLst/>
        </p:spPr>
        <p:txBody>
          <a:bodyPr rtlCol="0">
            <a:normAutofit fontScale="85000" lnSpcReduction="20000"/>
          </a:bodyPr>
          <a:lstStyle/>
          <a:p>
            <a:pPr marL="91440" indent="-91440" defTabSz="914377">
              <a:lnSpc>
                <a:spcPct val="80000"/>
              </a:lnSpc>
              <a:buFont typeface="Tw Cen MT" panose="020B0602020104020603" pitchFamily="34" charset="0"/>
              <a:buChar char=" "/>
              <a:defRPr/>
            </a:pPr>
            <a:r>
              <a:rPr lang="cs-CZ" altLang="cs-CZ" sz="2400"/>
              <a:t>§ 104 OSŘ</a:t>
            </a:r>
          </a:p>
          <a:p>
            <a:pPr marL="91440" indent="-91440" defTabSz="914377">
              <a:lnSpc>
                <a:spcPct val="80000"/>
              </a:lnSpc>
              <a:buFont typeface="Tw Cen MT" panose="020B0602020104020603" pitchFamily="34" charset="0"/>
              <a:buChar char=" "/>
              <a:defRPr/>
            </a:pPr>
            <a:endParaRPr lang="cs-CZ" altLang="cs-CZ" sz="2400"/>
          </a:p>
          <a:p>
            <a:pPr marL="91440" indent="-91440" defTabSz="914377">
              <a:lnSpc>
                <a:spcPct val="80000"/>
              </a:lnSpc>
              <a:buFont typeface="Tw Cen MT" panose="020B0602020104020603" pitchFamily="34" charset="0"/>
              <a:buChar char=" "/>
              <a:defRPr/>
            </a:pPr>
            <a:r>
              <a:rPr lang="cs-CZ" altLang="cs-CZ" sz="2400"/>
              <a:t>Pokud soud zjistí, že není dána jeho pravomoc, zastaví řízení a postoupí po právní moci usnesení o zastavení řízení orgánu, který má pravomoc rozhodnout (v případě, že podáte žalobu u správního soudu a ten shledá, že by měl rozhodnout civilní soud – obdobný postup, ale žaloba se odmítá)</a:t>
            </a:r>
          </a:p>
          <a:p>
            <a:pPr marL="91440" indent="-91440" defTabSz="914377">
              <a:lnSpc>
                <a:spcPct val="80000"/>
              </a:lnSpc>
              <a:buFont typeface="Tw Cen MT" panose="020B0602020104020603" pitchFamily="34" charset="0"/>
              <a:buChar char=" "/>
              <a:defRPr/>
            </a:pPr>
            <a:endParaRPr lang="cs-CZ" altLang="cs-CZ" sz="2400"/>
          </a:p>
          <a:p>
            <a:pPr marL="91440" indent="-91440" defTabSz="914377">
              <a:lnSpc>
                <a:spcPct val="80000"/>
              </a:lnSpc>
              <a:buFont typeface="Tw Cen MT" panose="020B0602020104020603" pitchFamily="34" charset="0"/>
              <a:buChar char=" "/>
              <a:defRPr/>
            </a:pPr>
            <a:r>
              <a:rPr lang="cs-CZ" altLang="cs-CZ" sz="2400"/>
              <a:t>Pokud tento orgán nesouhlasí s postoupením– vzniká tzv. kompetenční konflikt</a:t>
            </a:r>
          </a:p>
          <a:p>
            <a:pPr marL="91440" indent="-91440" defTabSz="914377">
              <a:lnSpc>
                <a:spcPct val="80000"/>
              </a:lnSpc>
              <a:buFont typeface="Tw Cen MT" panose="020B0602020104020603" pitchFamily="34" charset="0"/>
              <a:buChar char=" "/>
              <a:defRPr/>
            </a:pPr>
            <a:r>
              <a:rPr lang="cs-CZ" altLang="cs-CZ" sz="2400"/>
              <a:t>Často jde o spor mezi civilním a správním soudem</a:t>
            </a:r>
          </a:p>
          <a:p>
            <a:pPr marL="91440" indent="-91440" defTabSz="914377">
              <a:lnSpc>
                <a:spcPct val="80000"/>
              </a:lnSpc>
              <a:buFont typeface="Tw Cen MT" panose="020B0602020104020603" pitchFamily="34" charset="0"/>
              <a:buChar char=" "/>
              <a:defRPr/>
            </a:pPr>
            <a:r>
              <a:rPr lang="cs-CZ" altLang="cs-CZ" sz="2400"/>
              <a:t>Poznámka - § 104b a 104c nesprávně hovoří o věcné příslušnosti – jedná se zde též o pravomoc</a:t>
            </a:r>
          </a:p>
          <a:p>
            <a:pPr marL="265176" lvl="1" indent="-137157" defTabSz="914377">
              <a:lnSpc>
                <a:spcPct val="80000"/>
              </a:lnSpc>
              <a:defRPr/>
            </a:pPr>
            <a:r>
              <a:rPr lang="cs-CZ" altLang="cs-CZ" sz="2000"/>
              <a:t>Použití § 104b a § 104c – civilní soud x správní soud </a:t>
            </a:r>
          </a:p>
        </p:txBody>
      </p:sp>
    </p:spTree>
    <p:extLst>
      <p:ext uri="{BB962C8B-B14F-4D97-AF65-F5344CB8AC3E}">
        <p14:creationId xmlns:p14="http://schemas.microsoft.com/office/powerpoint/2010/main" val="381764700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a:solidFill>
                  <a:schemeClr val="tx2">
                    <a:satMod val="130000"/>
                  </a:schemeClr>
                </a:solidFill>
              </a:rPr>
              <a:t>Označení účastníka - PO</a:t>
            </a:r>
          </a:p>
        </p:txBody>
      </p:sp>
      <p:sp>
        <p:nvSpPr>
          <p:cNvPr id="13315" name="Zástupný symbol pro obsah 2"/>
          <p:cNvSpPr>
            <a:spLocks noGrp="1"/>
          </p:cNvSpPr>
          <p:nvPr>
            <p:ph idx="1"/>
          </p:nvPr>
        </p:nvSpPr>
        <p:spPr/>
        <p:txBody>
          <a:bodyPr/>
          <a:lstStyle/>
          <a:p>
            <a:pPr eaLnBrk="1" hangingPunct="1"/>
            <a:r>
              <a:rPr lang="cs-CZ"/>
              <a:t>Obchodní firma (název) a sídlo</a:t>
            </a:r>
          </a:p>
          <a:p>
            <a:pPr eaLnBrk="1" hangingPunct="1"/>
            <a:r>
              <a:rPr lang="cs-CZ"/>
              <a:t>Např.: </a:t>
            </a:r>
          </a:p>
          <a:p>
            <a:pPr lvl="1" eaLnBrk="1" hangingPunct="1">
              <a:buFont typeface="Verdana" pitchFamily="34" charset="0"/>
              <a:buNone/>
            </a:pPr>
            <a:r>
              <a:rPr lang="cs-CZ" i="1"/>
              <a:t>Divadelní společnost Lipany, s. r. o., se sídlem v Lipanech, Novolipanská 15</a:t>
            </a:r>
          </a:p>
          <a:p>
            <a:pPr eaLnBrk="1" hangingPunct="1"/>
            <a:r>
              <a:rPr lang="cs-CZ"/>
              <a:t>V obchodních věcech se uvádí též IČ</a:t>
            </a:r>
          </a:p>
        </p:txBody>
      </p:sp>
    </p:spTree>
  </p:cSld>
  <p:clrMapOvr>
    <a:masterClrMapping/>
  </p:clrMapOvr>
  <p:transition>
    <p:newsflash/>
    <p:sndAc>
      <p:stSnd>
        <p:snd r:embed="rId2" name="arrow.wav"/>
      </p:stSnd>
    </p:sndAc>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a:solidFill>
                  <a:schemeClr val="tx2">
                    <a:satMod val="130000"/>
                  </a:schemeClr>
                </a:solidFill>
              </a:rPr>
              <a:t>Označení zástupců</a:t>
            </a:r>
          </a:p>
        </p:txBody>
      </p:sp>
      <p:sp>
        <p:nvSpPr>
          <p:cNvPr id="14339" name="Zástupný symbol pro obsah 2"/>
          <p:cNvSpPr>
            <a:spLocks noGrp="1"/>
          </p:cNvSpPr>
          <p:nvPr>
            <p:ph idx="1"/>
          </p:nvPr>
        </p:nvSpPr>
        <p:spPr/>
        <p:txBody>
          <a:bodyPr/>
          <a:lstStyle/>
          <a:p>
            <a:pPr eaLnBrk="1" hangingPunct="1"/>
            <a:r>
              <a:rPr lang="cs-CZ" dirty="0"/>
              <a:t>Jméno, příjmení, bydliště nebo sídlo</a:t>
            </a:r>
          </a:p>
          <a:p>
            <a:pPr eaLnBrk="1" hangingPunct="1"/>
            <a:r>
              <a:rPr lang="cs-CZ" dirty="0"/>
              <a:t>Funkce</a:t>
            </a:r>
          </a:p>
          <a:p>
            <a:pPr lvl="1" eaLnBrk="1" hangingPunct="1"/>
            <a:r>
              <a:rPr lang="cs-CZ" dirty="0"/>
              <a:t>advokát, notář, patentový zástupce</a:t>
            </a:r>
          </a:p>
          <a:p>
            <a:pPr eaLnBrk="1" hangingPunct="1"/>
            <a:r>
              <a:rPr lang="cs-CZ" dirty="0"/>
              <a:t>Např.:</a:t>
            </a:r>
          </a:p>
          <a:p>
            <a:pPr lvl="1" eaLnBrk="1" hangingPunct="1"/>
            <a:r>
              <a:rPr lang="cs-CZ" i="1" dirty="0"/>
              <a:t>… (identifikace žalobce), zastoupen JUDr. Karlem Radostou, advokátem se sídlem v Praze, U Bulhara 26</a:t>
            </a:r>
          </a:p>
        </p:txBody>
      </p:sp>
    </p:spTree>
  </p:cSld>
  <p:clrMapOvr>
    <a:masterClrMapping/>
  </p:clrMapOvr>
  <p:transition>
    <p:newsflash/>
    <p:sndAc>
      <p:stSnd>
        <p:snd r:embed="rId2" name="arrow.wav"/>
      </p:stSnd>
    </p:sndAc>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a:solidFill>
                  <a:schemeClr val="tx2">
                    <a:satMod val="130000"/>
                  </a:schemeClr>
                </a:solidFill>
              </a:rPr>
              <a:t>Označení věci</a:t>
            </a:r>
          </a:p>
        </p:txBody>
      </p:sp>
      <p:sp>
        <p:nvSpPr>
          <p:cNvPr id="15363" name="Zástupný symbol pro obsah 2"/>
          <p:cNvSpPr>
            <a:spLocks noGrp="1"/>
          </p:cNvSpPr>
          <p:nvPr>
            <p:ph idx="1"/>
          </p:nvPr>
        </p:nvSpPr>
        <p:spPr/>
        <p:txBody>
          <a:bodyPr/>
          <a:lstStyle/>
          <a:p>
            <a:pPr eaLnBrk="1" hangingPunct="1"/>
            <a:r>
              <a:rPr lang="cs-CZ" dirty="0"/>
              <a:t>Stručné označení věci</a:t>
            </a:r>
          </a:p>
          <a:p>
            <a:pPr lvl="1"/>
            <a:r>
              <a:rPr lang="cs-CZ" dirty="0"/>
              <a:t>pomocí výše nároku</a:t>
            </a:r>
          </a:p>
          <a:p>
            <a:pPr lvl="1"/>
            <a:r>
              <a:rPr lang="cs-CZ" dirty="0"/>
              <a:t>prostřednictvím žalobního důvodu </a:t>
            </a:r>
          </a:p>
          <a:p>
            <a:pPr eaLnBrk="1" hangingPunct="1"/>
            <a:r>
              <a:rPr lang="cs-CZ" dirty="0"/>
              <a:t>Např.:</a:t>
            </a:r>
          </a:p>
          <a:p>
            <a:pPr lvl="1" eaLnBrk="1" hangingPunct="1"/>
            <a:r>
              <a:rPr lang="cs-CZ" i="1" dirty="0"/>
              <a:t>O zaplacení 10 000 Kč</a:t>
            </a:r>
          </a:p>
          <a:p>
            <a:pPr lvl="1" eaLnBrk="1" hangingPunct="1"/>
            <a:r>
              <a:rPr lang="cs-CZ" i="1" dirty="0"/>
              <a:t>O vyklizení nemovitosti</a:t>
            </a:r>
          </a:p>
          <a:p>
            <a:pPr lvl="1" eaLnBrk="1" hangingPunct="1"/>
            <a:r>
              <a:rPr lang="cs-CZ" i="1" dirty="0"/>
              <a:t>O určení vlastnického práva</a:t>
            </a:r>
          </a:p>
          <a:p>
            <a:pPr lvl="1" eaLnBrk="1" hangingPunct="1"/>
            <a:r>
              <a:rPr lang="cs-CZ" i="1" dirty="0"/>
              <a:t>O rozvod manželství</a:t>
            </a:r>
          </a:p>
        </p:txBody>
      </p:sp>
    </p:spTree>
  </p:cSld>
  <p:clrMapOvr>
    <a:masterClrMapping/>
  </p:clrMapOvr>
  <p:transition>
    <p:newsflash/>
    <p:sndAc>
      <p:stSnd>
        <p:snd r:embed="rId2" name="arrow.wav"/>
      </p:stSnd>
    </p:sndAc>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defRPr/>
            </a:pPr>
            <a:r>
              <a:rPr lang="cs-CZ" dirty="0">
                <a:solidFill>
                  <a:schemeClr val="tx2">
                    <a:satMod val="130000"/>
                  </a:schemeClr>
                </a:solidFill>
              </a:rPr>
              <a:t>Vylíčení rozhodujících skutečností I.</a:t>
            </a:r>
          </a:p>
        </p:txBody>
      </p:sp>
      <p:sp>
        <p:nvSpPr>
          <p:cNvPr id="16387" name="Zástupný symbol pro obsah 2"/>
          <p:cNvSpPr>
            <a:spLocks noGrp="1"/>
          </p:cNvSpPr>
          <p:nvPr>
            <p:ph idx="1"/>
          </p:nvPr>
        </p:nvSpPr>
        <p:spPr/>
        <p:txBody>
          <a:bodyPr/>
          <a:lstStyle/>
          <a:p>
            <a:pPr eaLnBrk="1" hangingPunct="1"/>
            <a:r>
              <a:rPr lang="cs-CZ"/>
              <a:t>Úplnost skutkových tvrzení – žalobce musí tvrdit konkrétně všechny skutečnosti odpovídající skutkovým znakům právní normy, z níž vyplývá uplatněný nárok</a:t>
            </a:r>
          </a:p>
        </p:txBody>
      </p:sp>
    </p:spTree>
  </p:cSld>
  <p:clrMapOvr>
    <a:masterClrMapping/>
  </p:clrMapOvr>
  <p:transition>
    <p:newsflash/>
    <p:sndAc>
      <p:stSnd>
        <p:snd r:embed="rId2" name="arrow.wav"/>
      </p:stSnd>
    </p:sndAc>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defRPr/>
            </a:pPr>
            <a:r>
              <a:rPr lang="cs-CZ" dirty="0">
                <a:solidFill>
                  <a:schemeClr val="tx2">
                    <a:satMod val="130000"/>
                  </a:schemeClr>
                </a:solidFill>
              </a:rPr>
              <a:t>Vylíčení rozhodujících skutečností II.</a:t>
            </a:r>
          </a:p>
        </p:txBody>
      </p:sp>
      <p:sp>
        <p:nvSpPr>
          <p:cNvPr id="17411" name="Zástupný symbol pro obsah 2"/>
          <p:cNvSpPr>
            <a:spLocks noGrp="1"/>
          </p:cNvSpPr>
          <p:nvPr>
            <p:ph idx="1"/>
          </p:nvPr>
        </p:nvSpPr>
        <p:spPr/>
        <p:txBody>
          <a:bodyPr/>
          <a:lstStyle/>
          <a:p>
            <a:pPr eaLnBrk="1" hangingPunct="1"/>
            <a:r>
              <a:rPr lang="cs-CZ" dirty="0"/>
              <a:t>Určitost skutkových tvrzení (ST) – ST musí být natolik určitá, aby</a:t>
            </a:r>
          </a:p>
          <a:p>
            <a:pPr lvl="1" eaLnBrk="1" hangingPunct="1"/>
            <a:r>
              <a:rPr lang="cs-CZ" dirty="0"/>
              <a:t>soud mohl v rámci dokazování ověřit jejich pravdivost</a:t>
            </a:r>
          </a:p>
          <a:p>
            <a:pPr lvl="1" eaLnBrk="1" hangingPunct="1"/>
            <a:r>
              <a:rPr lang="cs-CZ" dirty="0"/>
              <a:t>protistrana věděla, k čemu se má konkrétně vyjádřit </a:t>
            </a:r>
          </a:p>
          <a:p>
            <a:pPr eaLnBrk="1" hangingPunct="1"/>
            <a:r>
              <a:rPr lang="cs-CZ" dirty="0"/>
              <a:t>Paušální, nekonkrétní a příliš obecná ST jsou vadou žaloby</a:t>
            </a:r>
          </a:p>
        </p:txBody>
      </p:sp>
    </p:spTree>
  </p:cSld>
  <p:clrMapOvr>
    <a:masterClrMapping/>
  </p:clrMapOvr>
  <p:transition>
    <p:newsflash/>
    <p:sndAc>
      <p:stSnd>
        <p:snd r:embed="rId2" name="arrow.wav"/>
      </p:stSnd>
    </p:sndAc>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a:solidFill>
                  <a:schemeClr val="tx2">
                    <a:satMod val="130000"/>
                  </a:schemeClr>
                </a:solidFill>
              </a:rPr>
              <a:t>Důkazní návrhy</a:t>
            </a:r>
          </a:p>
        </p:txBody>
      </p:sp>
      <p:sp>
        <p:nvSpPr>
          <p:cNvPr id="18435" name="Zástupný symbol pro obsah 2"/>
          <p:cNvSpPr>
            <a:spLocks noGrp="1"/>
          </p:cNvSpPr>
          <p:nvPr>
            <p:ph idx="1"/>
          </p:nvPr>
        </p:nvSpPr>
        <p:spPr/>
        <p:txBody>
          <a:bodyPr/>
          <a:lstStyle/>
          <a:p>
            <a:pPr eaLnBrk="1" hangingPunct="1"/>
            <a:r>
              <a:rPr lang="cs-CZ" dirty="0"/>
              <a:t>Označení důkazů tak, aby je soud mohl obstarat</a:t>
            </a:r>
          </a:p>
          <a:p>
            <a:pPr eaLnBrk="1" hangingPunct="1"/>
            <a:r>
              <a:rPr lang="cs-CZ" dirty="0"/>
              <a:t>Např.:</a:t>
            </a:r>
          </a:p>
          <a:p>
            <a:pPr marL="401638" lvl="1" indent="0">
              <a:buNone/>
            </a:pPr>
            <a:r>
              <a:rPr lang="cs-CZ" i="1" dirty="0"/>
              <a:t>K důkazu: výslechem svědka Viléma Sabiny, bytem v Brně, Ráj 26</a:t>
            </a:r>
          </a:p>
          <a:p>
            <a:pPr marL="274320" lvl="1" indent="-274320">
              <a:buClr>
                <a:schemeClr val="accent3"/>
              </a:buClr>
              <a:buSzPct val="95000"/>
            </a:pPr>
            <a:r>
              <a:rPr lang="cs-CZ" sz="2600" dirty="0"/>
              <a:t>Listinné důkazy musí být k žalobě přiloženy</a:t>
            </a:r>
          </a:p>
        </p:txBody>
      </p:sp>
    </p:spTree>
  </p:cSld>
  <p:clrMapOvr>
    <a:masterClrMapping/>
  </p:clrMapOvr>
  <p:transition>
    <p:newsflash/>
    <p:sndAc>
      <p:stSnd>
        <p:snd r:embed="rId2" name="arrow.wav"/>
      </p:stSnd>
    </p:sndAc>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Žalobní petit</a:t>
            </a:r>
          </a:p>
        </p:txBody>
      </p:sp>
      <p:sp>
        <p:nvSpPr>
          <p:cNvPr id="3" name="Zástupný symbol pro obsah 2"/>
          <p:cNvSpPr>
            <a:spLocks noGrp="1"/>
          </p:cNvSpPr>
          <p:nvPr>
            <p:ph idx="1"/>
          </p:nvPr>
        </p:nvSpPr>
        <p:spPr/>
        <p:txBody>
          <a:bodyPr/>
          <a:lstStyle/>
          <a:p>
            <a:r>
              <a:rPr lang="cs-CZ" dirty="0"/>
              <a:t>Návrh žalobce na vydání rozsudku s určitým obsahem.</a:t>
            </a:r>
          </a:p>
          <a:p>
            <a:r>
              <a:rPr lang="cs-CZ" dirty="0"/>
              <a:t>Liší se podle typu žaloby.</a:t>
            </a:r>
          </a:p>
          <a:p>
            <a:r>
              <a:rPr lang="cs-CZ" dirty="0"/>
              <a:t>Musí být dostatečně určitý.</a:t>
            </a:r>
          </a:p>
          <a:p>
            <a:pPr lvl="1"/>
            <a:r>
              <a:rPr lang="cs-CZ" dirty="0"/>
              <a:t>Příklad: 22 </a:t>
            </a:r>
            <a:r>
              <a:rPr lang="cs-CZ" dirty="0" err="1"/>
              <a:t>Cdo</a:t>
            </a:r>
            <a:r>
              <a:rPr lang="cs-CZ" dirty="0"/>
              <a:t> 2743/2016 (provést dostatečná opatření k upevnění pozemku)</a:t>
            </a:r>
          </a:p>
        </p:txBody>
      </p:sp>
    </p:spTree>
    <p:extLst>
      <p:ext uri="{BB962C8B-B14F-4D97-AF65-F5344CB8AC3E}">
        <p14:creationId xmlns:p14="http://schemas.microsoft.com/office/powerpoint/2010/main" val="139245457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Druhy žalobních petitů</a:t>
            </a:r>
          </a:p>
        </p:txBody>
      </p:sp>
      <p:sp>
        <p:nvSpPr>
          <p:cNvPr id="3" name="Zástupný symbol pro obsah 2"/>
          <p:cNvSpPr>
            <a:spLocks noGrp="1"/>
          </p:cNvSpPr>
          <p:nvPr>
            <p:ph idx="1"/>
          </p:nvPr>
        </p:nvSpPr>
        <p:spPr>
          <a:xfrm>
            <a:off x="818713" y="1610744"/>
            <a:ext cx="10554574" cy="3636511"/>
          </a:xfrm>
        </p:spPr>
        <p:txBody>
          <a:bodyPr>
            <a:normAutofit/>
          </a:bodyPr>
          <a:lstStyle/>
          <a:p>
            <a:r>
              <a:rPr lang="cs-CZ" dirty="0"/>
              <a:t>Jednoduchý</a:t>
            </a:r>
          </a:p>
          <a:p>
            <a:pPr marL="457200" lvl="1" indent="0">
              <a:buNone/>
            </a:pPr>
            <a:endParaRPr lang="cs-CZ" dirty="0"/>
          </a:p>
          <a:p>
            <a:r>
              <a:rPr lang="cs-CZ" dirty="0"/>
              <a:t>Složený</a:t>
            </a:r>
          </a:p>
          <a:p>
            <a:pPr lvl="1"/>
            <a:r>
              <a:rPr lang="cs-CZ" dirty="0"/>
              <a:t>prostá kumulace </a:t>
            </a:r>
          </a:p>
          <a:p>
            <a:pPr lvl="1"/>
            <a:r>
              <a:rPr lang="cs-CZ" dirty="0"/>
              <a:t>eventuální petit</a:t>
            </a:r>
          </a:p>
          <a:p>
            <a:pPr lvl="1"/>
            <a:r>
              <a:rPr lang="cs-CZ" dirty="0"/>
              <a:t>alternativní petit</a:t>
            </a:r>
          </a:p>
          <a:p>
            <a:pPr lvl="1"/>
            <a:r>
              <a:rPr lang="cs-CZ" dirty="0"/>
              <a:t>alternativa </a:t>
            </a:r>
            <a:r>
              <a:rPr lang="cs-CZ" dirty="0" err="1"/>
              <a:t>facultas</a:t>
            </a:r>
            <a:endParaRPr lang="cs-CZ" dirty="0"/>
          </a:p>
          <a:p>
            <a:pPr lvl="1"/>
            <a:endParaRPr lang="cs-CZ" dirty="0"/>
          </a:p>
          <a:p>
            <a:endParaRPr lang="cs-CZ" dirty="0"/>
          </a:p>
        </p:txBody>
      </p:sp>
    </p:spTree>
    <p:extLst>
      <p:ext uri="{BB962C8B-B14F-4D97-AF65-F5344CB8AC3E}">
        <p14:creationId xmlns:p14="http://schemas.microsoft.com/office/powerpoint/2010/main" val="388605378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Datum, podpis</a:t>
            </a:r>
          </a:p>
        </p:txBody>
      </p:sp>
      <p:sp>
        <p:nvSpPr>
          <p:cNvPr id="3" name="Zástupný symbol pro obsah 2"/>
          <p:cNvSpPr>
            <a:spLocks noGrp="1"/>
          </p:cNvSpPr>
          <p:nvPr>
            <p:ph idx="1"/>
          </p:nvPr>
        </p:nvSpPr>
        <p:spPr/>
        <p:txBody>
          <a:bodyPr/>
          <a:lstStyle/>
          <a:p>
            <a:r>
              <a:rPr lang="cs-CZ" dirty="0"/>
              <a:t>Datum sepsání žaloby</a:t>
            </a:r>
          </a:p>
          <a:p>
            <a:r>
              <a:rPr lang="cs-CZ" dirty="0"/>
              <a:t>Podpis</a:t>
            </a:r>
          </a:p>
          <a:p>
            <a:pPr lvl="1"/>
            <a:r>
              <a:rPr lang="cs-CZ" dirty="0"/>
              <a:t>žalobce</a:t>
            </a:r>
          </a:p>
          <a:p>
            <a:pPr lvl="1"/>
            <a:r>
              <a:rPr lang="cs-CZ" dirty="0"/>
              <a:t>je-li žalobce zastoupen, podepisuje žalobu zástupce</a:t>
            </a:r>
          </a:p>
        </p:txBody>
      </p:sp>
    </p:spTree>
    <p:extLst>
      <p:ext uri="{BB962C8B-B14F-4D97-AF65-F5344CB8AC3E}">
        <p14:creationId xmlns:p14="http://schemas.microsoft.com/office/powerpoint/2010/main" val="561551348"/>
      </p:ext>
    </p:extLst>
  </p:cSld>
  <p:clrMapOvr>
    <a:masterClrMapping/>
  </p:clrMapOvr>
  <p:transition>
    <p:newsflash/>
    <p:sndAc>
      <p:stSnd>
        <p:snd r:embed="rId2" name="arrow.wav"/>
      </p:stSnd>
    </p:sndAc>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Odstraňování vad žaloby</a:t>
            </a:r>
          </a:p>
        </p:txBody>
      </p:sp>
      <p:sp>
        <p:nvSpPr>
          <p:cNvPr id="3" name="Zástupný symbol pro obsah 2"/>
          <p:cNvSpPr>
            <a:spLocks noGrp="1"/>
          </p:cNvSpPr>
          <p:nvPr>
            <p:ph idx="1"/>
          </p:nvPr>
        </p:nvSpPr>
        <p:spPr/>
        <p:txBody>
          <a:bodyPr>
            <a:normAutofit/>
          </a:bodyPr>
          <a:lstStyle/>
          <a:p>
            <a:r>
              <a:rPr lang="cs-CZ" dirty="0"/>
              <a:t>Usnesení dle § 43 OSŘ</a:t>
            </a:r>
          </a:p>
          <a:p>
            <a:pPr lvl="1"/>
            <a:r>
              <a:rPr lang="cs-CZ" dirty="0"/>
              <a:t>výzva k odstranění vad podání</a:t>
            </a:r>
          </a:p>
          <a:p>
            <a:pPr lvl="1"/>
            <a:r>
              <a:rPr lang="cs-CZ" dirty="0"/>
              <a:t>stanovení lhůty</a:t>
            </a:r>
          </a:p>
          <a:p>
            <a:pPr lvl="1"/>
            <a:r>
              <a:rPr lang="cs-CZ" dirty="0"/>
              <a:t>poučení, jak je třeba opravu nebo doplnění provést</a:t>
            </a:r>
          </a:p>
          <a:p>
            <a:pPr lvl="1"/>
            <a:r>
              <a:rPr lang="cs-CZ" dirty="0"/>
              <a:t>poučení o následcích neodstranění vad</a:t>
            </a:r>
          </a:p>
          <a:p>
            <a:r>
              <a:rPr lang="cs-CZ" dirty="0"/>
              <a:t>Není-li vada odstraněna a (kumulativně) nelze-li proto v řízení pokračovat</a:t>
            </a:r>
          </a:p>
          <a:p>
            <a:pPr lvl="1">
              <a:buNone/>
            </a:pPr>
            <a:r>
              <a:rPr lang="cs-CZ" dirty="0"/>
              <a:t>       žalobu (návrh na zahájení řízení) soud odmítne</a:t>
            </a:r>
          </a:p>
          <a:p>
            <a:pPr lvl="1">
              <a:buNone/>
            </a:pPr>
            <a:r>
              <a:rPr lang="cs-CZ" dirty="0"/>
              <a:t>       k ostatním podáním nepřihlíží</a:t>
            </a:r>
          </a:p>
        </p:txBody>
      </p:sp>
      <p:sp>
        <p:nvSpPr>
          <p:cNvPr id="4" name="Šipka doprava 3"/>
          <p:cNvSpPr/>
          <p:nvPr/>
        </p:nvSpPr>
        <p:spPr>
          <a:xfrm>
            <a:off x="1613098" y="4761367"/>
            <a:ext cx="360040"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Šipka doprava 4"/>
          <p:cNvSpPr/>
          <p:nvPr/>
        </p:nvSpPr>
        <p:spPr>
          <a:xfrm>
            <a:off x="1613098" y="5146601"/>
            <a:ext cx="360040"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686541210"/>
      </p:ext>
    </p:extLst>
  </p:cSld>
  <p:clrMapOvr>
    <a:masterClrMapping/>
  </p:clrMapOvr>
  <p:transition>
    <p:newsflash/>
    <p:sndAc>
      <p:stSnd>
        <p:snd r:embed="rId2" name="arrow.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4377">
              <a:defRPr/>
            </a:pPr>
            <a:r>
              <a:rPr lang="cs-CZ" altLang="cs-CZ" dirty="0">
                <a:solidFill>
                  <a:schemeClr val="tx1">
                    <a:lumMod val="90000"/>
                    <a:lumOff val="10000"/>
                  </a:schemeClr>
                </a:solidFill>
              </a:rPr>
              <a:t>Pravomoc soudů  - spory o pravomoc</a:t>
            </a:r>
          </a:p>
        </p:txBody>
      </p:sp>
      <p:sp>
        <p:nvSpPr>
          <p:cNvPr id="38915" name="Rectangle 3"/>
          <p:cNvSpPr>
            <a:spLocks noGrp="1" noChangeArrowheads="1"/>
          </p:cNvSpPr>
          <p:nvPr>
            <p:ph idx="1"/>
          </p:nvPr>
        </p:nvSpPr>
        <p:spPr/>
        <p:txBody>
          <a:bodyPr/>
          <a:lstStyle/>
          <a:p>
            <a:pPr eaLnBrk="1" hangingPunct="1"/>
            <a:r>
              <a:rPr lang="cs-CZ" altLang="cs-CZ"/>
              <a:t>Spory o pravomoc – </a:t>
            </a:r>
          </a:p>
          <a:p>
            <a:pPr lvl="1" eaLnBrk="1" hangingPunct="1">
              <a:buFont typeface="Wingdings" panose="05000000000000000000" pitchFamily="2" charset="2"/>
              <a:buChar char="Ø"/>
            </a:pPr>
            <a:r>
              <a:rPr lang="cs-CZ" altLang="cs-CZ"/>
              <a:t>Zákon č. 131/2002 Sb., o řešení některých kompetenčních sporů, ve znění pozdějších předpisů</a:t>
            </a:r>
          </a:p>
          <a:p>
            <a:pPr lvl="1" eaLnBrk="1" hangingPunct="1">
              <a:buFont typeface="Wingdings" panose="05000000000000000000" pitchFamily="2" charset="2"/>
              <a:buChar char="Ø"/>
            </a:pPr>
            <a:r>
              <a:rPr lang="cs-CZ" altLang="cs-CZ"/>
              <a:t>Kompetenční konflikty:</a:t>
            </a:r>
          </a:p>
          <a:p>
            <a:pPr lvl="2" eaLnBrk="1" hangingPunct="1">
              <a:buFont typeface="Wingdings" panose="05000000000000000000" pitchFamily="2" charset="2"/>
              <a:buChar char="Ø"/>
            </a:pPr>
            <a:r>
              <a:rPr lang="cs-CZ" altLang="cs-CZ"/>
              <a:t>Kladné</a:t>
            </a:r>
          </a:p>
          <a:p>
            <a:pPr lvl="2" eaLnBrk="1" hangingPunct="1">
              <a:buFont typeface="Wingdings" panose="05000000000000000000" pitchFamily="2" charset="2"/>
              <a:buChar char="Ø"/>
            </a:pPr>
            <a:r>
              <a:rPr lang="cs-CZ" altLang="cs-CZ"/>
              <a:t>Záporné</a:t>
            </a:r>
          </a:p>
          <a:p>
            <a:pPr lvl="1" eaLnBrk="1" hangingPunct="1">
              <a:buFont typeface="Wingdings" panose="05000000000000000000" pitchFamily="2" charset="2"/>
              <a:buChar char="Ø"/>
            </a:pPr>
            <a:r>
              <a:rPr lang="cs-CZ" altLang="cs-CZ"/>
              <a:t>„Zvláštní senát“ ve složení – 3 soudci Nejvyššího soudu a 3 soudci Nejvyššího správního soudu</a:t>
            </a:r>
          </a:p>
          <a:p>
            <a:pPr lvl="1" eaLnBrk="1" hangingPunct="1">
              <a:buFont typeface="Wingdings" panose="05000000000000000000" pitchFamily="2" charset="2"/>
              <a:buChar char="Ø"/>
            </a:pPr>
            <a:endParaRPr lang="cs-CZ" altLang="cs-CZ"/>
          </a:p>
          <a:p>
            <a:pPr eaLnBrk="1" hangingPunct="1"/>
            <a:endParaRPr lang="cs-CZ" altLang="cs-CZ"/>
          </a:p>
        </p:txBody>
      </p:sp>
    </p:spTree>
    <p:extLst>
      <p:ext uri="{BB962C8B-B14F-4D97-AF65-F5344CB8AC3E}">
        <p14:creationId xmlns:p14="http://schemas.microsoft.com/office/powerpoint/2010/main" val="353838688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Změna žaloby </a:t>
            </a:r>
          </a:p>
        </p:txBody>
      </p:sp>
      <p:sp>
        <p:nvSpPr>
          <p:cNvPr id="3" name="Zástupný symbol pro obsah 2"/>
          <p:cNvSpPr>
            <a:spLocks noGrp="1"/>
          </p:cNvSpPr>
          <p:nvPr>
            <p:ph idx="1"/>
          </p:nvPr>
        </p:nvSpPr>
        <p:spPr/>
        <p:txBody>
          <a:bodyPr>
            <a:normAutofit fontScale="92500" lnSpcReduction="20000"/>
          </a:bodyPr>
          <a:lstStyle/>
          <a:p>
            <a:r>
              <a:rPr lang="cs-CZ" dirty="0"/>
              <a:t>Jde o změnu předmětu řízení.</a:t>
            </a:r>
          </a:p>
          <a:p>
            <a:r>
              <a:rPr lang="cs-CZ" dirty="0"/>
              <a:t>Podle současné úpravy má žalovaný pouze možnost se ke změně žaloby vyjádřit, sám ji ovlivnit nemůže, jeho souhlas se nevyžaduje (!)</a:t>
            </a:r>
          </a:p>
          <a:p>
            <a:r>
              <a:rPr lang="cs-CZ" dirty="0"/>
              <a:t>Změnou žaloby je změna žalobního návrhu, ale i změna skutkových tvrzení (problematičnost závěru vysloveného v R 78/04)</a:t>
            </a:r>
          </a:p>
          <a:p>
            <a:r>
              <a:rPr lang="cs-CZ" dirty="0"/>
              <a:t>Soud o změně žaloby rozhoduje vždy. Za vadný se považuje postup, kdy se změna žaloby nepřipustí a o změněném návrhu jedná a rozhoduje.</a:t>
            </a:r>
          </a:p>
          <a:p>
            <a:r>
              <a:rPr lang="cs-CZ" dirty="0"/>
              <a:t>Soud nepřipustí změnu žaloby, pokud by výsledky dosavadního řízení nemohly být podkladem pro řízení o změněném návrhu (§ 95 odst. 2 OSŘ).</a:t>
            </a:r>
          </a:p>
          <a:p>
            <a:endParaRPr lang="cs-CZ" dirty="0"/>
          </a:p>
        </p:txBody>
      </p:sp>
    </p:spTree>
    <p:extLst>
      <p:ext uri="{BB962C8B-B14F-4D97-AF65-F5344CB8AC3E}">
        <p14:creationId xmlns:p14="http://schemas.microsoft.com/office/powerpoint/2010/main" val="413919113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Zpětvzetí žaloby</a:t>
            </a:r>
          </a:p>
        </p:txBody>
      </p:sp>
      <p:sp>
        <p:nvSpPr>
          <p:cNvPr id="3" name="Zástupný symbol pro obsah 2"/>
          <p:cNvSpPr>
            <a:spLocks noGrp="1"/>
          </p:cNvSpPr>
          <p:nvPr>
            <p:ph idx="1"/>
          </p:nvPr>
        </p:nvSpPr>
        <p:spPr/>
        <p:txBody>
          <a:bodyPr>
            <a:normAutofit lnSpcReduction="10000"/>
          </a:bodyPr>
          <a:lstStyle/>
          <a:p>
            <a:r>
              <a:rPr lang="cs-CZ" dirty="0"/>
              <a:t>Jde o jednostranný procesní úkon žalobce, kterým se zříká práva na rozhodnutí soudu o uplatněném procesním nároku, tedy žádá, aby se ve věci již nejednalo a nerozhodovalo.</a:t>
            </a:r>
          </a:p>
          <a:p>
            <a:r>
              <a:rPr lang="cs-CZ" dirty="0"/>
              <a:t>Následkem zpětvzetí je zastavení řízení. </a:t>
            </a:r>
          </a:p>
          <a:p>
            <a:r>
              <a:rPr lang="cs-CZ" dirty="0"/>
              <a:t>Zákon vychází z účinnosti zpětvzetí, výjimečně soud rozhoduje o tom, že zpětvzetí není účinné (§ 96 odst. 3 a 5 OSŘ) – to neplatí v případě, že ke zpětvzetí dojde dříve, než začalo jednání.</a:t>
            </a:r>
          </a:p>
          <a:p>
            <a:r>
              <a:rPr lang="cs-CZ" dirty="0"/>
              <a:t>Není upraveno zpětvzetí žaloby se vzdáním se procesního nároku. </a:t>
            </a:r>
          </a:p>
          <a:p>
            <a:pPr marL="0" indent="0">
              <a:buNone/>
            </a:pPr>
            <a:endParaRPr lang="cs-CZ" dirty="0"/>
          </a:p>
        </p:txBody>
      </p:sp>
    </p:spTree>
    <p:extLst>
      <p:ext uri="{BB962C8B-B14F-4D97-AF65-F5344CB8AC3E}">
        <p14:creationId xmlns:p14="http://schemas.microsoft.com/office/powerpoint/2010/main" val="364601959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667A38D-A55A-4A1B-82A1-A3042A6DCE4A}"/>
              </a:ext>
            </a:extLst>
          </p:cNvPr>
          <p:cNvSpPr>
            <a:spLocks noGrp="1"/>
          </p:cNvSpPr>
          <p:nvPr>
            <p:ph type="title"/>
          </p:nvPr>
        </p:nvSpPr>
        <p:spPr/>
        <p:txBody>
          <a:bodyPr/>
          <a:lstStyle/>
          <a:p>
            <a:endParaRPr lang="cs-CZ" dirty="0"/>
          </a:p>
        </p:txBody>
      </p:sp>
      <p:sp>
        <p:nvSpPr>
          <p:cNvPr id="4" name="Zástupný symbol pro obsah 3">
            <a:extLst>
              <a:ext uri="{FF2B5EF4-FFF2-40B4-BE49-F238E27FC236}">
                <a16:creationId xmlns:a16="http://schemas.microsoft.com/office/drawing/2014/main" id="{954671CA-7A61-47CC-B2A0-A06399AE076D}"/>
              </a:ext>
            </a:extLst>
          </p:cNvPr>
          <p:cNvSpPr>
            <a:spLocks noGrp="1"/>
          </p:cNvSpPr>
          <p:nvPr>
            <p:ph sz="half" idx="2"/>
          </p:nvPr>
        </p:nvSpPr>
        <p:spPr/>
        <p:txBody>
          <a:bodyPr>
            <a:normAutofit fontScale="77500" lnSpcReduction="20000"/>
          </a:bodyPr>
          <a:lstStyle/>
          <a:p>
            <a:r>
              <a:rPr lang="cs-CZ" dirty="0"/>
              <a:t>l. Posuďte, zda žaloba obsahuje všechny náležitosti. Pokud nikoliv, zvažte, jak budete postupovat.</a:t>
            </a:r>
          </a:p>
          <a:p>
            <a:r>
              <a:rPr lang="cs-CZ" dirty="0"/>
              <a:t>2. Dospějete-li k závěru, že je na místě nějaký procesní postup soudu, vyhotovte tomu odpovídající rozhodnutí (včetně odkazů na příslušná ustanovení přepisu, podle něhož jste postupovali).</a:t>
            </a:r>
          </a:p>
          <a:p>
            <a:r>
              <a:rPr lang="cs-CZ" dirty="0"/>
              <a:t>3. Pokud by žaloba obsahovala všechny náležitosti, musí soud rozhodnout rozsudkem nebo může zvolit i jinou formu rozhodnutí, popř. jakou a proč?</a:t>
            </a:r>
          </a:p>
          <a:p>
            <a:endParaRPr lang="cs-CZ" dirty="0"/>
          </a:p>
        </p:txBody>
      </p:sp>
      <p:pic>
        <p:nvPicPr>
          <p:cNvPr id="5" name="Zástupný symbol pro obsah 4">
            <a:extLst>
              <a:ext uri="{FF2B5EF4-FFF2-40B4-BE49-F238E27FC236}">
                <a16:creationId xmlns:a16="http://schemas.microsoft.com/office/drawing/2014/main" id="{7B807474-D9D8-447B-AA04-F910C535D67A}"/>
              </a:ext>
            </a:extLst>
          </p:cNvPr>
          <p:cNvPicPr>
            <a:picLocks noGrp="1" noChangeAspect="1"/>
          </p:cNvPicPr>
          <p:nvPr>
            <p:ph sz="half" idx="1"/>
          </p:nvPr>
        </p:nvPicPr>
        <p:blipFill>
          <a:blip r:embed="rId2"/>
          <a:stretch>
            <a:fillRect/>
          </a:stretch>
        </p:blipFill>
        <p:spPr>
          <a:xfrm>
            <a:off x="732735" y="531629"/>
            <a:ext cx="5115171" cy="5066008"/>
          </a:xfrm>
          <a:prstGeom prst="rect">
            <a:avLst/>
          </a:prstGeom>
        </p:spPr>
      </p:pic>
    </p:spTree>
    <p:extLst>
      <p:ext uri="{BB962C8B-B14F-4D97-AF65-F5344CB8AC3E}">
        <p14:creationId xmlns:p14="http://schemas.microsoft.com/office/powerpoint/2010/main" val="182333983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8267B4-93A0-471F-97C6-843CD7C024AD}"/>
              </a:ext>
            </a:extLst>
          </p:cNvPr>
          <p:cNvSpPr>
            <a:spLocks noGrp="1"/>
          </p:cNvSpPr>
          <p:nvPr>
            <p:ph type="title"/>
          </p:nvPr>
        </p:nvSpPr>
        <p:spPr>
          <a:xfrm>
            <a:off x="1294362" y="2666844"/>
            <a:ext cx="9603275" cy="1049235"/>
          </a:xfrm>
        </p:spPr>
        <p:txBody>
          <a:bodyPr/>
          <a:lstStyle/>
          <a:p>
            <a:pPr algn="ctr"/>
            <a:r>
              <a:rPr lang="cs-CZ" dirty="0"/>
              <a:t>ŘÍZENÍ PŘED SOUDEM PRVNÍHO STUPNĚ</a:t>
            </a:r>
          </a:p>
        </p:txBody>
      </p:sp>
    </p:spTree>
    <p:extLst>
      <p:ext uri="{BB962C8B-B14F-4D97-AF65-F5344CB8AC3E}">
        <p14:creationId xmlns:p14="http://schemas.microsoft.com/office/powerpoint/2010/main" val="414611882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cs-CZ" altLang="cs-CZ"/>
              <a:t>Příprava jednání</a:t>
            </a:r>
          </a:p>
        </p:txBody>
      </p:sp>
      <p:sp>
        <p:nvSpPr>
          <p:cNvPr id="49155" name="Rectangle 3"/>
          <p:cNvSpPr>
            <a:spLocks noGrp="1" noChangeArrowheads="1"/>
          </p:cNvSpPr>
          <p:nvPr>
            <p:ph idx="1"/>
          </p:nvPr>
        </p:nvSpPr>
        <p:spPr/>
        <p:txBody>
          <a:bodyPr/>
          <a:lstStyle/>
          <a:p>
            <a:pPr eaLnBrk="1" hangingPunct="1"/>
            <a:r>
              <a:rPr lang="cs-CZ" altLang="cs-CZ"/>
              <a:t>Příprava jednání</a:t>
            </a:r>
          </a:p>
          <a:p>
            <a:pPr eaLnBrk="1" hangingPunct="1"/>
            <a:r>
              <a:rPr lang="cs-CZ" altLang="cs-CZ"/>
              <a:t>Zkoumání podmínek řízení</a:t>
            </a:r>
          </a:p>
          <a:p>
            <a:pPr eaLnBrk="1" hangingPunct="1"/>
            <a:r>
              <a:rPr lang="cs-CZ" altLang="cs-CZ"/>
              <a:t>Stanoviska účastníků</a:t>
            </a:r>
          </a:p>
          <a:p>
            <a:pPr eaLnBrk="1" hangingPunct="1"/>
            <a:r>
              <a:rPr lang="cs-CZ" altLang="cs-CZ"/>
              <a:t>Příprava dokazování</a:t>
            </a:r>
          </a:p>
          <a:p>
            <a:pPr eaLnBrk="1" hangingPunct="1"/>
            <a:endParaRPr lang="cs-CZ" altLang="cs-CZ"/>
          </a:p>
        </p:txBody>
      </p:sp>
    </p:spTree>
    <p:extLst>
      <p:ext uri="{BB962C8B-B14F-4D97-AF65-F5344CB8AC3E}">
        <p14:creationId xmlns:p14="http://schemas.microsoft.com/office/powerpoint/2010/main" val="295149793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35B78C4-B779-44B0-9B1D-C0E578A277F2}"/>
              </a:ext>
            </a:extLst>
          </p:cNvPr>
          <p:cNvSpPr>
            <a:spLocks noGrp="1"/>
          </p:cNvSpPr>
          <p:nvPr>
            <p:ph type="title"/>
          </p:nvPr>
        </p:nvSpPr>
        <p:spPr/>
        <p:txBody>
          <a:bodyPr/>
          <a:lstStyle/>
          <a:p>
            <a:r>
              <a:rPr lang="cs-CZ" dirty="0"/>
              <a:t>Prostá výzva</a:t>
            </a:r>
          </a:p>
        </p:txBody>
      </p:sp>
      <p:sp>
        <p:nvSpPr>
          <p:cNvPr id="3" name="Zástupný symbol pro obsah 2">
            <a:extLst>
              <a:ext uri="{FF2B5EF4-FFF2-40B4-BE49-F238E27FC236}">
                <a16:creationId xmlns:a16="http://schemas.microsoft.com/office/drawing/2014/main" id="{9894040E-A92A-492D-8BC6-16BD110C7BE9}"/>
              </a:ext>
            </a:extLst>
          </p:cNvPr>
          <p:cNvSpPr>
            <a:spLocks noGrp="1"/>
          </p:cNvSpPr>
          <p:nvPr>
            <p:ph idx="1"/>
          </p:nvPr>
        </p:nvSpPr>
        <p:spPr/>
        <p:txBody>
          <a:bodyPr>
            <a:normAutofit lnSpcReduction="10000"/>
          </a:bodyPr>
          <a:lstStyle/>
          <a:p>
            <a:r>
              <a:rPr lang="cs-CZ" dirty="0"/>
              <a:t>§ 114a odst. 2 písm. a):</a:t>
            </a:r>
          </a:p>
          <a:p>
            <a:endParaRPr lang="cs-CZ" dirty="0"/>
          </a:p>
          <a:p>
            <a:r>
              <a:rPr lang="cs-CZ" dirty="0"/>
              <a:t>Soud žalovaného, popřípadě ostatní účastníky, kteří nepodali návrh na zahájení řízení, vyzve, aby se ve věci písemně vyjádřili a aby soudu předložili listinné důkazy, jichž se dovolávají, ledaže se takový postup jeví s ohledem na povahu věci neúčelným.</a:t>
            </a:r>
          </a:p>
          <a:p>
            <a:endParaRPr lang="cs-CZ" dirty="0"/>
          </a:p>
          <a:p>
            <a:r>
              <a:rPr lang="cs-CZ" dirty="0"/>
              <a:t>S případným nereagováním může být spojena pouze pořádková pokuta.</a:t>
            </a:r>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330579033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cs-CZ" altLang="cs-CZ" dirty="0"/>
              <a:t>Kvalifikovaná výzva</a:t>
            </a:r>
          </a:p>
        </p:txBody>
      </p:sp>
      <p:sp>
        <p:nvSpPr>
          <p:cNvPr id="51203" name="Rectangle 3"/>
          <p:cNvSpPr>
            <a:spLocks noGrp="1" noChangeArrowheads="1"/>
          </p:cNvSpPr>
          <p:nvPr>
            <p:ph idx="1"/>
          </p:nvPr>
        </p:nvSpPr>
        <p:spPr/>
        <p:txBody>
          <a:bodyPr/>
          <a:lstStyle/>
          <a:p>
            <a:r>
              <a:rPr lang="cs-CZ" altLang="cs-CZ">
                <a:latin typeface="Arial" panose="020B0604020202020204" pitchFamily="34" charset="0"/>
              </a:rPr>
              <a:t>§ 114b OSŘ</a:t>
            </a:r>
          </a:p>
          <a:p>
            <a:endParaRPr lang="cs-CZ" altLang="cs-CZ">
              <a:latin typeface="Arial" panose="020B0604020202020204" pitchFamily="34" charset="0"/>
            </a:endParaRPr>
          </a:p>
          <a:p>
            <a:r>
              <a:rPr lang="cs-CZ" altLang="cs-CZ">
                <a:latin typeface="Arial" panose="020B0604020202020204" pitchFamily="34" charset="0"/>
              </a:rPr>
              <a:t>Forma usnesení v němž soud vyzve žalovaného, aby se písemně vyjádřil k žalobě</a:t>
            </a:r>
          </a:p>
          <a:p>
            <a:endParaRPr lang="cs-CZ" altLang="cs-CZ">
              <a:latin typeface="Arial" panose="020B0604020202020204" pitchFamily="34" charset="0"/>
            </a:endParaRPr>
          </a:p>
          <a:p>
            <a:r>
              <a:rPr lang="cs-CZ" altLang="cs-CZ">
                <a:latin typeface="Arial" panose="020B0604020202020204" pitchFamily="34" charset="0"/>
              </a:rPr>
              <a:t>Možnost vydat rozsudek pro uznání (nutné poučení)</a:t>
            </a:r>
          </a:p>
        </p:txBody>
      </p:sp>
    </p:spTree>
    <p:extLst>
      <p:ext uri="{BB962C8B-B14F-4D97-AF65-F5344CB8AC3E}">
        <p14:creationId xmlns:p14="http://schemas.microsoft.com/office/powerpoint/2010/main" val="341601999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cs-CZ" altLang="cs-CZ" dirty="0"/>
              <a:t>Přípravné jednání </a:t>
            </a:r>
          </a:p>
        </p:txBody>
      </p:sp>
      <p:sp>
        <p:nvSpPr>
          <p:cNvPr id="52227" name="Rectangle 3"/>
          <p:cNvSpPr>
            <a:spLocks noGrp="1" noChangeArrowheads="1"/>
          </p:cNvSpPr>
          <p:nvPr>
            <p:ph idx="1"/>
          </p:nvPr>
        </p:nvSpPr>
        <p:spPr/>
        <p:txBody>
          <a:bodyPr>
            <a:normAutofit fontScale="70000" lnSpcReduction="20000"/>
          </a:bodyPr>
          <a:lstStyle/>
          <a:p>
            <a:r>
              <a:rPr lang="cs-CZ" altLang="cs-CZ">
                <a:latin typeface="Arial" panose="020B0604020202020204" pitchFamily="34" charset="0"/>
              </a:rPr>
              <a:t>§ 114c OSŘ</a:t>
            </a:r>
          </a:p>
          <a:p>
            <a:endParaRPr lang="cs-CZ" altLang="cs-CZ">
              <a:latin typeface="Arial" panose="020B0604020202020204" pitchFamily="34" charset="0"/>
            </a:endParaRPr>
          </a:p>
          <a:p>
            <a:r>
              <a:rPr lang="cs-CZ" altLang="cs-CZ">
                <a:latin typeface="Arial" panose="020B0604020202020204" pitchFamily="34" charset="0"/>
              </a:rPr>
              <a:t>Nejedná se o jednání</a:t>
            </a:r>
          </a:p>
          <a:p>
            <a:endParaRPr lang="cs-CZ" altLang="cs-CZ">
              <a:latin typeface="Arial" panose="020B0604020202020204" pitchFamily="34" charset="0"/>
            </a:endParaRPr>
          </a:p>
          <a:p>
            <a:r>
              <a:rPr lang="cs-CZ" altLang="cs-CZ">
                <a:latin typeface="Arial" panose="020B0604020202020204" pitchFamily="34" charset="0"/>
              </a:rPr>
              <a:t>Neveřejné</a:t>
            </a:r>
          </a:p>
          <a:p>
            <a:endParaRPr lang="cs-CZ" altLang="cs-CZ">
              <a:latin typeface="Arial" panose="020B0604020202020204" pitchFamily="34" charset="0"/>
            </a:endParaRPr>
          </a:p>
          <a:p>
            <a:r>
              <a:rPr lang="cs-CZ" altLang="cs-CZ">
                <a:latin typeface="Arial" panose="020B0604020202020204" pitchFamily="34" charset="0"/>
              </a:rPr>
              <a:t>Snaha o vyjasnění podmínek řízení, smírné řešení</a:t>
            </a:r>
          </a:p>
          <a:p>
            <a:endParaRPr lang="cs-CZ" altLang="cs-CZ">
              <a:latin typeface="Arial" panose="020B0604020202020204" pitchFamily="34" charset="0"/>
            </a:endParaRPr>
          </a:p>
          <a:p>
            <a:r>
              <a:rPr lang="cs-CZ" altLang="cs-CZ">
                <a:latin typeface="Arial" panose="020B0604020202020204" pitchFamily="34" charset="0"/>
              </a:rPr>
              <a:t>Pokud se nedostaví žalovaný bez řádné omluvy – možné vydat rozsudek pro uznání</a:t>
            </a:r>
          </a:p>
        </p:txBody>
      </p:sp>
    </p:spTree>
    <p:extLst>
      <p:ext uri="{BB962C8B-B14F-4D97-AF65-F5344CB8AC3E}">
        <p14:creationId xmlns:p14="http://schemas.microsoft.com/office/powerpoint/2010/main" val="114805910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864CCD1-E26E-421C-9A1B-CC57E184840C}"/>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2ECEC047-05B5-4A9F-84C2-EA2EB5F92DAC}"/>
              </a:ext>
            </a:extLst>
          </p:cNvPr>
          <p:cNvSpPr>
            <a:spLocks noGrp="1"/>
          </p:cNvSpPr>
          <p:nvPr>
            <p:ph sz="half" idx="1"/>
          </p:nvPr>
        </p:nvSpPr>
        <p:spPr>
          <a:xfrm>
            <a:off x="1352450" y="2984328"/>
            <a:ext cx="4645152" cy="3293852"/>
          </a:xfrm>
        </p:spPr>
        <p:txBody>
          <a:bodyPr>
            <a:normAutofit fontScale="77500" lnSpcReduction="20000"/>
          </a:bodyPr>
          <a:lstStyle/>
          <a:p>
            <a:endParaRPr lang="cs-CZ" dirty="0"/>
          </a:p>
        </p:txBody>
      </p:sp>
      <p:sp>
        <p:nvSpPr>
          <p:cNvPr id="4" name="Zástupný symbol pro obsah 3">
            <a:extLst>
              <a:ext uri="{FF2B5EF4-FFF2-40B4-BE49-F238E27FC236}">
                <a16:creationId xmlns:a16="http://schemas.microsoft.com/office/drawing/2014/main" id="{705D5DD7-BE2C-4F93-8A84-2E2720AD6EC3}"/>
              </a:ext>
            </a:extLst>
          </p:cNvPr>
          <p:cNvSpPr>
            <a:spLocks noGrp="1"/>
          </p:cNvSpPr>
          <p:nvPr>
            <p:ph sz="half" idx="2"/>
          </p:nvPr>
        </p:nvSpPr>
        <p:spPr/>
        <p:txBody>
          <a:bodyPr>
            <a:normAutofit fontScale="77500" lnSpcReduction="20000"/>
          </a:bodyPr>
          <a:lstStyle/>
          <a:p>
            <a:r>
              <a:rPr lang="cs-CZ" dirty="0"/>
              <a:t>Paní Marie R. podala žalobu k místně příslušnému Okresnímu soudu v Nymburce na vypořádání zaniklého společného jmění proti bývalému manželovi Bohuslavu R. Po té, co byl zaplacen soudní poplatek z žaloby, doručil Okresní soud v Nymburce žalovanému výzvu k písemnému vyjádření se k žalobě (viz níže – č. l. 15). Protože se žalovaný na výzvu soudu ve stanovené lhůtě nevyjádřil, vydal soud podle § 114b odst. 5 o. s. ř. rozsudek pro uznání. Byl jeho postup správný?</a:t>
            </a:r>
            <a:endParaRPr lang="cs-CZ" b="1" dirty="0"/>
          </a:p>
          <a:p>
            <a:endParaRPr lang="cs-CZ" dirty="0"/>
          </a:p>
        </p:txBody>
      </p:sp>
      <p:pic>
        <p:nvPicPr>
          <p:cNvPr id="3074" name="Picture 2">
            <a:extLst>
              <a:ext uri="{FF2B5EF4-FFF2-40B4-BE49-F238E27FC236}">
                <a16:creationId xmlns:a16="http://schemas.microsoft.com/office/drawing/2014/main" id="{8C436E9A-3CFB-4CF4-A5A3-027A4AD9CAC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047" y="823470"/>
            <a:ext cx="5753100" cy="481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714199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hangingPunct="1">
              <a:defRPr/>
            </a:pPr>
            <a:r>
              <a:rPr lang="cs-CZ" dirty="0"/>
              <a:t>Pravomoc soudů ve vztahu k zahraničí</a:t>
            </a:r>
          </a:p>
        </p:txBody>
      </p:sp>
      <p:sp>
        <p:nvSpPr>
          <p:cNvPr id="40963" name="Zástupný symbol pro obsah 2"/>
          <p:cNvSpPr>
            <a:spLocks noGrp="1"/>
          </p:cNvSpPr>
          <p:nvPr>
            <p:ph idx="1"/>
          </p:nvPr>
        </p:nvSpPr>
        <p:spPr/>
        <p:txBody>
          <a:bodyPr>
            <a:normAutofit fontScale="92500" lnSpcReduction="20000"/>
          </a:bodyPr>
          <a:lstStyle/>
          <a:p>
            <a:pPr eaLnBrk="1" hangingPunct="1"/>
            <a:r>
              <a:rPr lang="cs-CZ" altLang="cs-CZ"/>
              <a:t>Mezinárodní příslušnost přitom upravují následující právní předpisy.</a:t>
            </a:r>
          </a:p>
          <a:p>
            <a:pPr eaLnBrk="1" hangingPunct="1"/>
            <a:r>
              <a:rPr lang="cs-CZ" altLang="cs-CZ"/>
              <a:t>a) Přímo použitelný právní předpis EU, konkrétně nařízení č. 1215/2012 (Brusel I bis), nařízení č. 2201/2003 (Brusel IIa), nařízení č. 1346/2000 (Brusel III) nebo nařízení č. 4/2009 (Brusel IV);</a:t>
            </a:r>
          </a:p>
          <a:p>
            <a:pPr eaLnBrk="1" hangingPunct="1"/>
            <a:r>
              <a:rPr lang="cs-CZ" altLang="cs-CZ"/>
              <a:t>b) Mezinárodní dvoustranná nebo vícestranná smlouva, k jejímuž uzavření s nečlenským státem EU došlo před vstupem České republiky do EU a která nespadá do věcné působnosti přímo použitelného právního předpisu EU anebo má před ním přednost.</a:t>
            </a:r>
          </a:p>
          <a:p>
            <a:pPr eaLnBrk="1" hangingPunct="1"/>
            <a:r>
              <a:rPr lang="cs-CZ" altLang="cs-CZ"/>
              <a:t>c) Zákon o mezinárodním právu soukromém</a:t>
            </a:r>
          </a:p>
        </p:txBody>
      </p:sp>
    </p:spTree>
    <p:extLst>
      <p:ext uri="{BB962C8B-B14F-4D97-AF65-F5344CB8AC3E}">
        <p14:creationId xmlns:p14="http://schemas.microsoft.com/office/powerpoint/2010/main" val="2564817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4377">
              <a:defRPr/>
            </a:pPr>
            <a:r>
              <a:rPr lang="cs-CZ" altLang="cs-CZ">
                <a:solidFill>
                  <a:schemeClr val="tx1">
                    <a:lumMod val="90000"/>
                    <a:lumOff val="10000"/>
                  </a:schemeClr>
                </a:solidFill>
              </a:rPr>
              <a:t>Rozhodčí řízení</a:t>
            </a:r>
          </a:p>
        </p:txBody>
      </p:sp>
      <p:sp>
        <p:nvSpPr>
          <p:cNvPr id="43011" name="Rectangle 3"/>
          <p:cNvSpPr>
            <a:spLocks noGrp="1" noChangeArrowheads="1"/>
          </p:cNvSpPr>
          <p:nvPr>
            <p:ph idx="1"/>
          </p:nvPr>
        </p:nvSpPr>
        <p:spPr/>
        <p:txBody>
          <a:bodyPr/>
          <a:lstStyle/>
          <a:p>
            <a:pPr eaLnBrk="1" hangingPunct="1"/>
            <a:r>
              <a:rPr lang="cs-CZ" altLang="cs-CZ"/>
              <a:t>Za pomoci rozhodčí smlouvy dochází k přenosu </a:t>
            </a:r>
            <a:r>
              <a:rPr lang="cs-CZ" altLang="cs-CZ" b="1" i="1"/>
              <a:t>pravomoci</a:t>
            </a:r>
            <a:r>
              <a:rPr lang="cs-CZ" altLang="cs-CZ"/>
              <a:t> rozhodnout daný spor na rozhodce</a:t>
            </a:r>
          </a:p>
          <a:p>
            <a:pPr eaLnBrk="1" hangingPunct="1"/>
            <a:endParaRPr lang="cs-CZ" altLang="cs-CZ"/>
          </a:p>
          <a:p>
            <a:pPr eaLnBrk="1" hangingPunct="1"/>
            <a:r>
              <a:rPr lang="cs-CZ" altLang="cs-CZ"/>
              <a:t>Z hlediska zkoumání soudu - § 106 OSŘ</a:t>
            </a:r>
          </a:p>
        </p:txBody>
      </p:sp>
    </p:spTree>
    <p:extLst>
      <p:ext uri="{BB962C8B-B14F-4D97-AF65-F5344CB8AC3E}">
        <p14:creationId xmlns:p14="http://schemas.microsoft.com/office/powerpoint/2010/main" val="542308963"/>
      </p:ext>
    </p:extLst>
  </p:cSld>
  <p:clrMapOvr>
    <a:masterClrMapping/>
  </p:clrMapOvr>
</p:sld>
</file>

<file path=ppt/theme/theme1.xml><?xml version="1.0" encoding="utf-8"?>
<a:theme xmlns:a="http://schemas.openxmlformats.org/drawingml/2006/main" name="Galerie">
  <a:themeElements>
    <a:clrScheme name="Galerie">
      <a:dk1>
        <a:sysClr val="windowText" lastClr="000000"/>
      </a:dk1>
      <a:lt1>
        <a:sysClr val="window" lastClr="FFFFFF"/>
      </a:lt1>
      <a:dk2>
        <a:srgbClr val="454545"/>
      </a:dk2>
      <a:lt2>
        <a:srgbClr val="DCDCE0"/>
      </a:lt2>
      <a:accent1>
        <a:srgbClr val="415588"/>
      </a:accent1>
      <a:accent2>
        <a:srgbClr val="4294B6"/>
      </a:accent2>
      <a:accent3>
        <a:srgbClr val="087D7C"/>
      </a:accent3>
      <a:accent4>
        <a:srgbClr val="2CB663"/>
      </a:accent4>
      <a:accent5>
        <a:srgbClr val="DF8822"/>
      </a:accent5>
      <a:accent6>
        <a:srgbClr val="BC410A"/>
      </a:accent6>
      <a:hlink>
        <a:srgbClr val="5977C4"/>
      </a:hlink>
      <a:folHlink>
        <a:srgbClr val="A1A9BF"/>
      </a:folHlink>
    </a:clrScheme>
    <a:fontScheme name="Galerie">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e">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227</TotalTime>
  <Words>4668</Words>
  <Application>Microsoft Office PowerPoint</Application>
  <PresentationFormat>Širokoúhlá obrazovka</PresentationFormat>
  <Paragraphs>496</Paragraphs>
  <Slides>78</Slides>
  <Notes>32</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78</vt:i4>
      </vt:variant>
    </vt:vector>
  </HeadingPairs>
  <TitlesOfParts>
    <vt:vector size="86" baseType="lpstr">
      <vt:lpstr>Arial</vt:lpstr>
      <vt:lpstr>Calibri</vt:lpstr>
      <vt:lpstr>Century Gothic</vt:lpstr>
      <vt:lpstr>Tw Cen MT</vt:lpstr>
      <vt:lpstr>Verdana</vt:lpstr>
      <vt:lpstr>Wingdings</vt:lpstr>
      <vt:lpstr>Wingdings 2</vt:lpstr>
      <vt:lpstr>Galerie</vt:lpstr>
      <vt:lpstr>OPAKOVÁNÍ vybraných otázek a ROZŠÍŘENÍ  materie CP I. a průběh řízení před SPS </vt:lpstr>
      <vt:lpstr>SOUDY JAKO PROCESNÍ SUBJEKTY</vt:lpstr>
      <vt:lpstr>Pravomoc soudů </vt:lpstr>
      <vt:lpstr>Pravomoc soudů II.</vt:lpstr>
      <vt:lpstr>Pravomoc soudů III.</vt:lpstr>
      <vt:lpstr>Zkoumání pravomoci</vt:lpstr>
      <vt:lpstr>Pravomoc soudů  - spory o pravomoc</vt:lpstr>
      <vt:lpstr>Pravomoc soudů ve vztahu k zahraničí</vt:lpstr>
      <vt:lpstr>Rozhodčí řízení</vt:lpstr>
      <vt:lpstr>Příslušnost soudů</vt:lpstr>
      <vt:lpstr>Věcná příslušnost soudů</vt:lpstr>
      <vt:lpstr>Věcná příslušnost II.</vt:lpstr>
      <vt:lpstr>Zkoumání věcné příslušnosti</vt:lpstr>
      <vt:lpstr>Místní příslušnost soudů</vt:lpstr>
      <vt:lpstr>Obecná místní příslušnost</vt:lpstr>
      <vt:lpstr>Fakultativní místní příslušnost</vt:lpstr>
      <vt:lpstr>Obligatorní místní příslušnost</vt:lpstr>
      <vt:lpstr>Delegace</vt:lpstr>
      <vt:lpstr>Prorogace</vt:lpstr>
      <vt:lpstr>Zkoumání místní příslušnosti</vt:lpstr>
      <vt:lpstr>Funkční příslušnost</vt:lpstr>
      <vt:lpstr>Obsazení soudu</vt:lpstr>
      <vt:lpstr>Postavení VJÚ - působnost</vt:lpstr>
      <vt:lpstr>Postavení VJÚ – obrana proti rozhodnutí VJÚ</vt:lpstr>
      <vt:lpstr>Podjatost soudce</vt:lpstr>
      <vt:lpstr>Příklad I.</vt:lpstr>
      <vt:lpstr>Příklad II.</vt:lpstr>
      <vt:lpstr>Příklad III.</vt:lpstr>
      <vt:lpstr>ÚČASTNÍCI ŘÍZENÍ</vt:lpstr>
      <vt:lpstr>Procesní způsobilost x procesní subjektivita</vt:lpstr>
      <vt:lpstr>Procesní subjektivita</vt:lpstr>
      <vt:lpstr>Procesní způsobilost</vt:lpstr>
      <vt:lpstr>Vedlejší intervence</vt:lpstr>
      <vt:lpstr>Vedlejší intervence II.</vt:lpstr>
      <vt:lpstr>Vedlejší intervence III.</vt:lpstr>
      <vt:lpstr>Vedlejší intervence - příklady</vt:lpstr>
      <vt:lpstr>Příklad I.</vt:lpstr>
      <vt:lpstr>Příklad II.</vt:lpstr>
      <vt:lpstr>ZASTOUPENÍ</vt:lpstr>
      <vt:lpstr>Druhy zastoupení</vt:lpstr>
      <vt:lpstr>Zákonné zastoupení fyzických osob</vt:lpstr>
      <vt:lpstr>Smluvní zastoupení (zmocnění)</vt:lpstr>
      <vt:lpstr>Právnická osoba jako zástupce</vt:lpstr>
      <vt:lpstr>Další pravidla</vt:lpstr>
      <vt:lpstr>Plná moc</vt:lpstr>
      <vt:lpstr>Zánik plné moci</vt:lpstr>
      <vt:lpstr>Plná moc jako podmínka řízení</vt:lpstr>
      <vt:lpstr>Obecný zmocněnec</vt:lpstr>
      <vt:lpstr>Stanovení opatrovníka soudem</vt:lpstr>
      <vt:lpstr>Ustanovení zástupce (z řad advokátů, právo chudých)</vt:lpstr>
      <vt:lpstr>Povinné zastoupení advokátem</vt:lpstr>
      <vt:lpstr>Příklad</vt:lpstr>
      <vt:lpstr>  ŽALOBA</vt:lpstr>
      <vt:lpstr>Pojem žaloby</vt:lpstr>
      <vt:lpstr>Druhy žalob</vt:lpstr>
      <vt:lpstr>Náležitosti žaloby</vt:lpstr>
      <vt:lpstr>Označení soudu</vt:lpstr>
      <vt:lpstr>Označení účastníků - FO</vt:lpstr>
      <vt:lpstr>Označení FO - podnikatele</vt:lpstr>
      <vt:lpstr>Označení účastníka - PO</vt:lpstr>
      <vt:lpstr>Označení zástupců</vt:lpstr>
      <vt:lpstr>Označení věci</vt:lpstr>
      <vt:lpstr>Vylíčení rozhodujících skutečností I.</vt:lpstr>
      <vt:lpstr>Vylíčení rozhodujících skutečností II.</vt:lpstr>
      <vt:lpstr>Důkazní návrhy</vt:lpstr>
      <vt:lpstr>Žalobní petit</vt:lpstr>
      <vt:lpstr>Druhy žalobních petitů</vt:lpstr>
      <vt:lpstr>Datum, podpis</vt:lpstr>
      <vt:lpstr>Odstraňování vad žaloby</vt:lpstr>
      <vt:lpstr>Změna žaloby </vt:lpstr>
      <vt:lpstr>Zpětvzetí žaloby</vt:lpstr>
      <vt:lpstr>Prezentace aplikace PowerPoint</vt:lpstr>
      <vt:lpstr>ŘÍZENÍ PŘED SOUDEM PRVNÍHO STUPNĚ</vt:lpstr>
      <vt:lpstr>Příprava jednání</vt:lpstr>
      <vt:lpstr>Prostá výzva</vt:lpstr>
      <vt:lpstr>Kvalifikovaná výzva</vt:lpstr>
      <vt:lpstr>Přípravné jednání </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ŘÍZENÍ PŘED SOUDEM PRVNÍHO STUPNĚ</dc:title>
  <dc:creator>Dr. Eva Dobrovolna | Kanzlei Studio Legale</dc:creator>
  <cp:lastModifiedBy>Dr. Eva Dobrovolna | Kanzlei Studio Legale</cp:lastModifiedBy>
  <cp:revision>26</cp:revision>
  <dcterms:created xsi:type="dcterms:W3CDTF">2020-09-27T12:51:57Z</dcterms:created>
  <dcterms:modified xsi:type="dcterms:W3CDTF">2020-09-28T13:40:26Z</dcterms:modified>
</cp:coreProperties>
</file>