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96" r:id="rId5"/>
    <p:sldMasterId id="2147483708" r:id="rId6"/>
  </p:sldMasterIdLst>
  <p:notesMasterIdLst>
    <p:notesMasterId r:id="rId31"/>
  </p:notesMasterIdLst>
  <p:handoutMasterIdLst>
    <p:handoutMasterId r:id="rId32"/>
  </p:handoutMasterIdLst>
  <p:sldIdLst>
    <p:sldId id="256" r:id="rId7"/>
    <p:sldId id="359" r:id="rId8"/>
    <p:sldId id="360" r:id="rId9"/>
    <p:sldId id="361" r:id="rId10"/>
    <p:sldId id="383" r:id="rId11"/>
    <p:sldId id="384" r:id="rId12"/>
    <p:sldId id="481" r:id="rId13"/>
    <p:sldId id="385" r:id="rId14"/>
    <p:sldId id="386" r:id="rId15"/>
    <p:sldId id="387" r:id="rId16"/>
    <p:sldId id="388" r:id="rId17"/>
    <p:sldId id="391" r:id="rId18"/>
    <p:sldId id="392" r:id="rId19"/>
    <p:sldId id="402" r:id="rId20"/>
    <p:sldId id="403" r:id="rId21"/>
    <p:sldId id="404" r:id="rId22"/>
    <p:sldId id="405" r:id="rId23"/>
    <p:sldId id="407" r:id="rId24"/>
    <p:sldId id="421" r:id="rId25"/>
    <p:sldId id="422" r:id="rId26"/>
    <p:sldId id="482" r:id="rId27"/>
    <p:sldId id="466" r:id="rId28"/>
    <p:sldId id="467" r:id="rId29"/>
    <p:sldId id="469" r:id="rId30"/>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912" autoAdjust="0"/>
    <p:restoredTop sz="96754" autoAdjust="0"/>
  </p:normalViewPr>
  <p:slideViewPr>
    <p:cSldViewPr snapToGrid="0">
      <p:cViewPr varScale="1">
        <p:scale>
          <a:sx n="131" d="100"/>
          <a:sy n="131" d="100"/>
        </p:scale>
        <p:origin x="642" y="114"/>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66666666666703E-2"/>
          <c:y val="6.8702290076335923E-2"/>
          <c:w val="0.82060503639875226"/>
          <c:h val="0.83870229007633601"/>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F56-4787-AAD8-C9EAA4457A5E}"/>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F56-4787-AAD8-C9EAA4457A5E}"/>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F56-4787-AAD8-C9EAA4457A5E}"/>
            </c:ext>
          </c:extLst>
        </c:ser>
        <c:dLbls>
          <c:showLegendKey val="0"/>
          <c:showVal val="0"/>
          <c:showCatName val="0"/>
          <c:showSerName val="0"/>
          <c:showPercent val="0"/>
          <c:showBubbleSize val="0"/>
        </c:dLbls>
        <c:gapWidth val="150"/>
        <c:axId val="386735016"/>
        <c:axId val="402309840"/>
      </c:barChart>
      <c:catAx>
        <c:axId val="386735016"/>
        <c:scaling>
          <c:orientation val="minMax"/>
        </c:scaling>
        <c:delete val="0"/>
        <c:axPos val="b"/>
        <c:numFmt formatCode="General" sourceLinked="0"/>
        <c:majorTickMark val="out"/>
        <c:minorTickMark val="none"/>
        <c:tickLblPos val="nextTo"/>
        <c:crossAx val="402309840"/>
        <c:crosses val="autoZero"/>
        <c:auto val="1"/>
        <c:lblAlgn val="ctr"/>
        <c:lblOffset val="100"/>
        <c:noMultiLvlLbl val="0"/>
      </c:catAx>
      <c:valAx>
        <c:axId val="402309840"/>
        <c:scaling>
          <c:orientation val="minMax"/>
        </c:scaling>
        <c:delete val="0"/>
        <c:axPos val="l"/>
        <c:majorGridlines/>
        <c:numFmt formatCode="General" sourceLinked="1"/>
        <c:majorTickMark val="out"/>
        <c:minorTickMark val="none"/>
        <c:tickLblPos val="nextTo"/>
        <c:crossAx val="386735016"/>
        <c:crosses val="autoZero"/>
        <c:crossBetween val="between"/>
      </c:valAx>
    </c:plotArea>
    <c:legend>
      <c:legendPos val="r"/>
      <c:overlay val="0"/>
    </c:legend>
    <c:plotVisOnly val="1"/>
    <c:dispBlanksAs val="gap"/>
    <c:showDLblsOverMax val="0"/>
  </c:chart>
  <c:txPr>
    <a:bodyPr/>
    <a:lstStyle/>
    <a:p>
      <a:pPr>
        <a:defRPr sz="1200"/>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B229B6B9-1460-4014-8B8A-5645913D2C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54"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40092" y="718713"/>
            <a:ext cx="391568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637" y="4068000"/>
            <a:ext cx="391568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817" y="4068000"/>
            <a:ext cx="391568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9273" y="718713"/>
            <a:ext cx="391568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9145588"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6" name="Obrázek 5">
            <a:extLst>
              <a:ext uri="{FF2B5EF4-FFF2-40B4-BE49-F238E27FC236}">
                <a16:creationId xmlns:a16="http://schemas.microsoft.com/office/drawing/2014/main" id="{4C251B53-6C8B-4F0B-8824-504A47FFDC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33"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pic>
        <p:nvPicPr>
          <p:cNvPr id="6" name="Obrázek 5">
            <a:extLst>
              <a:ext uri="{FF2B5EF4-FFF2-40B4-BE49-F238E27FC236}">
                <a16:creationId xmlns:a16="http://schemas.microsoft.com/office/drawing/2014/main" id="{F8393F8C-A31C-4CAB-9887-50F0DCCDFB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77" y="2019299"/>
            <a:ext cx="4106255" cy="2833317"/>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5208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2941298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B677F63C-0006-409F-B126-4667C2E1B6EE}" type="slidenum">
              <a:rPr lang="cs-CZ" altLang="cs-CZ"/>
              <a:pPr>
                <a:defRPr/>
              </a:pPr>
              <a:t>‹#›</a:t>
            </a:fld>
            <a:endParaRPr lang="cs-CZ" altLang="cs-CZ"/>
          </a:p>
        </p:txBody>
      </p:sp>
    </p:spTree>
    <p:extLst>
      <p:ext uri="{BB962C8B-B14F-4D97-AF65-F5344CB8AC3E}">
        <p14:creationId xmlns:p14="http://schemas.microsoft.com/office/powerpoint/2010/main" val="334781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auto">
          <a:xfrm>
            <a:off x="0" y="3886200"/>
            <a:ext cx="9145588" cy="2971800"/>
          </a:xfrm>
          <a:prstGeom prst="rect">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Comic Sans MS" pitchFamily="66" charset="0"/>
              <a:ea typeface="ＭＳ Ｐゴシック" pitchFamily="100" charset="-128"/>
            </a:endParaRPr>
          </a:p>
        </p:txBody>
      </p:sp>
      <p:sp>
        <p:nvSpPr>
          <p:cNvPr id="2" name="Title 1"/>
          <p:cNvSpPr>
            <a:spLocks noGrp="1"/>
          </p:cNvSpPr>
          <p:nvPr>
            <p:ph type="ctrTitle"/>
          </p:nvPr>
        </p:nvSpPr>
        <p:spPr>
          <a:xfrm>
            <a:off x="685919" y="5257800"/>
            <a:ext cx="7773750" cy="6858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685919" y="6019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pic>
        <p:nvPicPr>
          <p:cNvPr id="4" name="Picture 3" descr="Screen Shot 2016-02-03 at 10.58.13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76307" cy="3886200"/>
          </a:xfrm>
          <a:prstGeom prst="rect">
            <a:avLst/>
          </a:prstGeom>
        </p:spPr>
      </p:pic>
      <p:pic>
        <p:nvPicPr>
          <p:cNvPr id="9" name="Picture 8" descr="LIL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707" y="4180269"/>
            <a:ext cx="2972316" cy="860491"/>
          </a:xfrm>
          <a:prstGeom prst="rect">
            <a:avLst/>
          </a:prstGeom>
        </p:spPr>
      </p:pic>
    </p:spTree>
    <p:extLst>
      <p:ext uri="{BB962C8B-B14F-4D97-AF65-F5344CB8AC3E}">
        <p14:creationId xmlns:p14="http://schemas.microsoft.com/office/powerpoint/2010/main" val="3884738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LINCOLN-PPT-JPGS-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6872149"/>
          </a:xfrm>
          <a:prstGeom prst="rect">
            <a:avLst/>
          </a:prstGeom>
        </p:spPr>
      </p:pic>
      <p:sp>
        <p:nvSpPr>
          <p:cNvPr id="2" name="Title 1"/>
          <p:cNvSpPr>
            <a:spLocks noGrp="1"/>
          </p:cNvSpPr>
          <p:nvPr>
            <p:ph type="ctrTitle"/>
          </p:nvPr>
        </p:nvSpPr>
        <p:spPr>
          <a:xfrm>
            <a:off x="838345" y="4038600"/>
            <a:ext cx="7773750" cy="990600"/>
          </a:xfrm>
          <a:prstGeom prst="rect">
            <a:avLst/>
          </a:prstGeom>
        </p:spPr>
        <p:txBody>
          <a:bodyPr/>
          <a:lstStyle>
            <a:lvl1pPr algn="l">
              <a:defRPr sz="2800">
                <a:solidFill>
                  <a:schemeClr val="tx2"/>
                </a:solidFill>
              </a:defRPr>
            </a:lvl1pPr>
          </a:lstStyle>
          <a:p>
            <a:r>
              <a:rPr lang="en-US" dirty="0"/>
              <a:t>Click to edit Master title style</a:t>
            </a:r>
            <a:endParaRPr lang="es-ES" dirty="0"/>
          </a:p>
        </p:txBody>
      </p:sp>
      <p:sp>
        <p:nvSpPr>
          <p:cNvPr id="3" name="Subtitle 2"/>
          <p:cNvSpPr>
            <a:spLocks noGrp="1"/>
          </p:cNvSpPr>
          <p:nvPr>
            <p:ph type="subTitle" idx="1" hasCustomPrompt="1"/>
          </p:nvPr>
        </p:nvSpPr>
        <p:spPr>
          <a:xfrm>
            <a:off x="838345" y="5257800"/>
            <a:ext cx="6401912" cy="457200"/>
          </a:xfrm>
          <a:prstGeom prst="rect">
            <a:avLst/>
          </a:prstGeom>
        </p:spPr>
        <p:txBody>
          <a:bodyPr/>
          <a:lstStyle>
            <a:lvl1pPr marL="0" indent="0" algn="l">
              <a:buNone/>
              <a:defRPr sz="16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s-ES" dirty="0"/>
          </a:p>
        </p:txBody>
      </p:sp>
      <p:sp>
        <p:nvSpPr>
          <p:cNvPr id="14" name="Text Placeholder 13"/>
          <p:cNvSpPr>
            <a:spLocks noGrp="1"/>
          </p:cNvSpPr>
          <p:nvPr>
            <p:ph type="body" sz="quarter" idx="10" hasCustomPrompt="1"/>
          </p:nvPr>
        </p:nvSpPr>
        <p:spPr>
          <a:xfrm>
            <a:off x="838346" y="5867400"/>
            <a:ext cx="6859191" cy="457200"/>
          </a:xfrm>
          <a:prstGeom prst="rect">
            <a:avLst/>
          </a:prstGeom>
        </p:spPr>
        <p:txBody>
          <a:bodyPr vert="horz"/>
          <a:lstStyle>
            <a:lvl1pPr marL="0" indent="0" algn="l">
              <a:buFontTx/>
              <a:buNone/>
              <a:defRPr sz="800" kern="100" spc="50">
                <a:solidFill>
                  <a:schemeClr val="bg1"/>
                </a:solidFill>
              </a:defRPr>
            </a:lvl1pPr>
            <a:lvl2pPr marL="457200" indent="0" algn="l">
              <a:buFontTx/>
              <a:buNone/>
              <a:defRPr sz="800">
                <a:solidFill>
                  <a:schemeClr val="bg1"/>
                </a:solidFill>
              </a:defRPr>
            </a:lvl2pPr>
            <a:lvl3pPr marL="914400" indent="0" algn="l">
              <a:buFontTx/>
              <a:buNone/>
              <a:defRPr sz="800">
                <a:solidFill>
                  <a:schemeClr val="bg1"/>
                </a:solidFill>
              </a:defRPr>
            </a:lvl3pPr>
            <a:lvl4pPr marL="1371600" indent="0" algn="l">
              <a:buFontTx/>
              <a:buNone/>
              <a:defRPr sz="800">
                <a:solidFill>
                  <a:schemeClr val="bg1"/>
                </a:solidFill>
              </a:defRPr>
            </a:lvl4pPr>
            <a:lvl5pPr marL="1828800" indent="0" algn="l">
              <a:buFontTx/>
              <a:buNone/>
              <a:defRPr sz="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4401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79" y="1143000"/>
            <a:ext cx="3886875"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3"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pic>
        <p:nvPicPr>
          <p:cNvPr id="6" name="Picture 5"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Picture Placeholder 2"/>
          <p:cNvSpPr>
            <a:spLocks noGrp="1"/>
          </p:cNvSpPr>
          <p:nvPr>
            <p:ph type="pic" idx="12"/>
          </p:nvPr>
        </p:nvSpPr>
        <p:spPr>
          <a:xfrm>
            <a:off x="4649007" y="1143000"/>
            <a:ext cx="4115515" cy="4953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Tree>
    <p:extLst>
      <p:ext uri="{BB962C8B-B14F-4D97-AF65-F5344CB8AC3E}">
        <p14:creationId xmlns:p14="http://schemas.microsoft.com/office/powerpoint/2010/main" val="94632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80" y="1143000"/>
            <a:ext cx="8231029"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1" name="Content Placeholder 2"/>
          <p:cNvSpPr>
            <a:spLocks noGrp="1"/>
          </p:cNvSpPr>
          <p:nvPr>
            <p:ph idx="1"/>
          </p:nvPr>
        </p:nvSpPr>
        <p:spPr>
          <a:xfrm>
            <a:off x="457280" y="2286000"/>
            <a:ext cx="8231029"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465383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79" y="1143000"/>
            <a:ext cx="8154816" cy="838200"/>
          </a:xfrm>
          <a:prstGeom prst="rect">
            <a:avLst/>
          </a:prstGeom>
        </p:spPr>
        <p:txBody>
          <a:bodyPr/>
          <a:lstStyle>
            <a:lvl1pPr algn="l">
              <a:defRPr sz="1800" b="0">
                <a:solidFill>
                  <a:srgbClr val="92C82A"/>
                </a:solidFill>
              </a:defRPr>
            </a:lvl1pPr>
          </a:lstStyle>
          <a:p>
            <a:r>
              <a:rPr lang="en-US" noProof="0" dirty="0"/>
              <a:t>CLICK TO EDIT MASTER TITLE STYLE</a:t>
            </a:r>
          </a:p>
        </p:txBody>
      </p:sp>
      <p:pic>
        <p:nvPicPr>
          <p:cNvPr id="8" name="Picture 7"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9" name="Content Placeholder 2"/>
          <p:cNvSpPr>
            <a:spLocks noGrp="1"/>
          </p:cNvSpPr>
          <p:nvPr>
            <p:ph idx="1"/>
          </p:nvPr>
        </p:nvSpPr>
        <p:spPr>
          <a:xfrm>
            <a:off x="457279"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0" name="Content Placeholder 2"/>
          <p:cNvSpPr>
            <a:spLocks noGrp="1"/>
          </p:cNvSpPr>
          <p:nvPr>
            <p:ph idx="12"/>
          </p:nvPr>
        </p:nvSpPr>
        <p:spPr>
          <a:xfrm>
            <a:off x="4725220" y="2286000"/>
            <a:ext cx="3886875" cy="38100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1402094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10"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
        <p:nvSpPr>
          <p:cNvPr id="11" name="Title 1"/>
          <p:cNvSpPr txBox="1">
            <a:spLocks/>
          </p:cNvSpPr>
          <p:nvPr userDrawn="1"/>
        </p:nvSpPr>
        <p:spPr bwMode="auto">
          <a:xfrm>
            <a:off x="457280"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2" name="Title 1"/>
          <p:cNvSpPr txBox="1">
            <a:spLocks/>
          </p:cNvSpPr>
          <p:nvPr userDrawn="1"/>
        </p:nvSpPr>
        <p:spPr bwMode="auto">
          <a:xfrm>
            <a:off x="4649007" y="2133600"/>
            <a:ext cx="4039301"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1400" b="1">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a:lstStyle>
          <a:p>
            <a:pPr algn="l"/>
            <a:r>
              <a:rPr lang="en-US" sz="1400" dirty="0">
                <a:solidFill>
                  <a:schemeClr val="tx1"/>
                </a:solidFill>
              </a:rPr>
              <a:t>CLICK TO EDIT MASTER TITLE STYLE</a:t>
            </a:r>
            <a:endParaRPr lang="es-ES" sz="1400" dirty="0">
              <a:solidFill>
                <a:schemeClr val="tx1"/>
              </a:solidFill>
            </a:endParaRPr>
          </a:p>
        </p:txBody>
      </p:sp>
      <p:sp>
        <p:nvSpPr>
          <p:cNvPr id="13" name="Content Placeholder 2"/>
          <p:cNvSpPr>
            <a:spLocks noGrp="1"/>
          </p:cNvSpPr>
          <p:nvPr>
            <p:ph idx="1"/>
          </p:nvPr>
        </p:nvSpPr>
        <p:spPr>
          <a:xfrm>
            <a:off x="457279"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14" name="Content Placeholder 2"/>
          <p:cNvSpPr>
            <a:spLocks noGrp="1"/>
          </p:cNvSpPr>
          <p:nvPr>
            <p:ph idx="12"/>
          </p:nvPr>
        </p:nvSpPr>
        <p:spPr>
          <a:xfrm>
            <a:off x="4725220" y="2895600"/>
            <a:ext cx="3886875" cy="3200400"/>
          </a:xfrm>
          <a:prstGeom prst="rect">
            <a:avLst/>
          </a:prstGeom>
        </p:spPr>
        <p:txBody>
          <a:bodyPr/>
          <a:lstStyle>
            <a:lvl1pPr marL="342900" indent="-342900">
              <a:buFont typeface="Arial"/>
              <a:buChar char="•"/>
              <a:defRPr sz="1600">
                <a:solidFill>
                  <a:srgbClr val="48535B"/>
                </a:solidFill>
              </a:defRPr>
            </a:lvl1pPr>
            <a:lvl2pPr>
              <a:defRPr sz="1600">
                <a:solidFill>
                  <a:srgbClr val="48535B"/>
                </a:solidFill>
              </a:defRPr>
            </a:lvl2pPr>
            <a:lvl3pPr>
              <a:defRPr sz="1600">
                <a:solidFill>
                  <a:srgbClr val="48535B"/>
                </a:solidFill>
              </a:defRPr>
            </a:lvl3pPr>
            <a:lvl4pPr>
              <a:defRPr sz="1600">
                <a:solidFill>
                  <a:srgbClr val="48535B"/>
                </a:solidFill>
              </a:defRPr>
            </a:lvl4pPr>
            <a:lvl5pPr marL="2057400" indent="-228600">
              <a:buFont typeface="Arial"/>
              <a:buChar char="•"/>
              <a:defRPr sz="1600">
                <a:solidFill>
                  <a:srgbClr val="485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393441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66" y="1600201"/>
            <a:ext cx="8383456"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8383456" cy="5762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8"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Tree>
    <p:extLst>
      <p:ext uri="{BB962C8B-B14F-4D97-AF65-F5344CB8AC3E}">
        <p14:creationId xmlns:p14="http://schemas.microsoft.com/office/powerpoint/2010/main" val="1043414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66" y="838200"/>
            <a:ext cx="8383456" cy="566738"/>
          </a:xfrm>
          <a:prstGeom prst="rect">
            <a:avLst/>
          </a:prstGeom>
        </p:spPr>
        <p:txBody>
          <a:bodyPr anchor="b"/>
          <a:lstStyle>
            <a:lvl1pPr algn="l">
              <a:defRPr sz="1400" b="1">
                <a:solidFill>
                  <a:schemeClr val="tx1"/>
                </a:solidFill>
              </a:defRPr>
            </a:lvl1pPr>
          </a:lstStyle>
          <a:p>
            <a:r>
              <a:rPr lang="en-US" dirty="0"/>
              <a:t>CLICK TO EDIT MASTER TITLE STYLE</a:t>
            </a:r>
            <a:endParaRPr lang="es-ES" dirty="0"/>
          </a:p>
        </p:txBody>
      </p:sp>
      <p:sp>
        <p:nvSpPr>
          <p:cNvPr id="3" name="Picture Placeholder 2"/>
          <p:cNvSpPr>
            <a:spLocks noGrp="1"/>
          </p:cNvSpPr>
          <p:nvPr>
            <p:ph type="pic" idx="1"/>
          </p:nvPr>
        </p:nvSpPr>
        <p:spPr>
          <a:xfrm>
            <a:off x="381066" y="1600201"/>
            <a:ext cx="3963088"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Text Placeholder 3"/>
          <p:cNvSpPr>
            <a:spLocks noGrp="1"/>
          </p:cNvSpPr>
          <p:nvPr>
            <p:ph type="body" sz="half" idx="2"/>
          </p:nvPr>
        </p:nvSpPr>
        <p:spPr>
          <a:xfrm>
            <a:off x="381066" y="5748338"/>
            <a:ext cx="3963088" cy="423862"/>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6"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sp>
        <p:nvSpPr>
          <p:cNvPr id="6" name="Picture Placeholder 2"/>
          <p:cNvSpPr>
            <a:spLocks noGrp="1"/>
          </p:cNvSpPr>
          <p:nvPr>
            <p:ph type="pic" idx="10"/>
          </p:nvPr>
        </p:nvSpPr>
        <p:spPr>
          <a:xfrm>
            <a:off x="4801434" y="1600201"/>
            <a:ext cx="3963088" cy="3962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9" name="Text Placeholder 3"/>
          <p:cNvSpPr>
            <a:spLocks noGrp="1"/>
          </p:cNvSpPr>
          <p:nvPr>
            <p:ph type="body" sz="half" idx="11"/>
          </p:nvPr>
        </p:nvSpPr>
        <p:spPr>
          <a:xfrm>
            <a:off x="4801434" y="5715000"/>
            <a:ext cx="3963088" cy="457200"/>
          </a:xfrm>
          <a:prstGeom prst="rect">
            <a:avLst/>
          </a:prstGeo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85544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7" name="Chart 6"/>
          <p:cNvGraphicFramePr/>
          <p:nvPr userDrawn="1">
            <p:extLst/>
          </p:nvPr>
        </p:nvGraphicFramePr>
        <p:xfrm>
          <a:off x="533493" y="2514600"/>
          <a:ext cx="8078603" cy="332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hasCustomPrompt="1"/>
          </p:nvPr>
        </p:nvSpPr>
        <p:spPr>
          <a:xfrm>
            <a:off x="457279" y="1143000"/>
            <a:ext cx="7773750" cy="838200"/>
          </a:xfrm>
          <a:prstGeom prst="rect">
            <a:avLst/>
          </a:prstGeom>
        </p:spPr>
        <p:txBody>
          <a:bodyPr/>
          <a:lstStyle>
            <a:lvl1pPr algn="l">
              <a:defRPr sz="1800" b="0">
                <a:solidFill>
                  <a:srgbClr val="92C82A"/>
                </a:solidFill>
              </a:defRPr>
            </a:lvl1pPr>
          </a:lstStyle>
          <a:p>
            <a:r>
              <a:rPr lang="en-US" noProof="0" dirty="0"/>
              <a:t>CLICK TO EDIT MASTER TITLE STYLE</a:t>
            </a:r>
          </a:p>
        </p:txBody>
      </p:sp>
    </p:spTree>
    <p:extLst>
      <p:ext uri="{BB962C8B-B14F-4D97-AF65-F5344CB8AC3E}">
        <p14:creationId xmlns:p14="http://schemas.microsoft.com/office/powerpoint/2010/main" val="1177561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LINCOLN-PPT-JPGS-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5588" cy="759979"/>
          </a:xfrm>
          <a:prstGeom prst="rect">
            <a:avLst/>
          </a:prstGeom>
        </p:spPr>
      </p:pic>
      <p:graphicFrame>
        <p:nvGraphicFramePr>
          <p:cNvPr id="2" name="Table 1"/>
          <p:cNvGraphicFramePr>
            <a:graphicFrameLocks noGrp="1"/>
          </p:cNvGraphicFramePr>
          <p:nvPr userDrawn="1">
            <p:extLst/>
          </p:nvPr>
        </p:nvGraphicFramePr>
        <p:xfrm>
          <a:off x="533493" y="1981200"/>
          <a:ext cx="8078606" cy="3708400"/>
        </p:xfrm>
        <a:graphic>
          <a:graphicData uri="http://schemas.openxmlformats.org/drawingml/2006/table">
            <a:tbl>
              <a:tblPr firstRow="1" bandRow="1">
                <a:tableStyleId>{073A0DAA-6AF3-43AB-8588-CEC1D06C72B9}</a:tableStyleId>
              </a:tblPr>
              <a:tblGrid>
                <a:gridCol w="897623">
                  <a:extLst>
                    <a:ext uri="{9D8B030D-6E8A-4147-A177-3AD203B41FA5}">
                      <a16:colId xmlns:a16="http://schemas.microsoft.com/office/drawing/2014/main" val="20000"/>
                    </a:ext>
                  </a:extLst>
                </a:gridCol>
                <a:gridCol w="897623">
                  <a:extLst>
                    <a:ext uri="{9D8B030D-6E8A-4147-A177-3AD203B41FA5}">
                      <a16:colId xmlns:a16="http://schemas.microsoft.com/office/drawing/2014/main" val="20001"/>
                    </a:ext>
                  </a:extLst>
                </a:gridCol>
                <a:gridCol w="897623">
                  <a:extLst>
                    <a:ext uri="{9D8B030D-6E8A-4147-A177-3AD203B41FA5}">
                      <a16:colId xmlns:a16="http://schemas.microsoft.com/office/drawing/2014/main" val="20002"/>
                    </a:ext>
                  </a:extLst>
                </a:gridCol>
                <a:gridCol w="897623">
                  <a:extLst>
                    <a:ext uri="{9D8B030D-6E8A-4147-A177-3AD203B41FA5}">
                      <a16:colId xmlns:a16="http://schemas.microsoft.com/office/drawing/2014/main" val="20003"/>
                    </a:ext>
                  </a:extLst>
                </a:gridCol>
                <a:gridCol w="897623">
                  <a:extLst>
                    <a:ext uri="{9D8B030D-6E8A-4147-A177-3AD203B41FA5}">
                      <a16:colId xmlns:a16="http://schemas.microsoft.com/office/drawing/2014/main" val="20004"/>
                    </a:ext>
                  </a:extLst>
                </a:gridCol>
                <a:gridCol w="897623">
                  <a:extLst>
                    <a:ext uri="{9D8B030D-6E8A-4147-A177-3AD203B41FA5}">
                      <a16:colId xmlns:a16="http://schemas.microsoft.com/office/drawing/2014/main" val="20005"/>
                    </a:ext>
                  </a:extLst>
                </a:gridCol>
                <a:gridCol w="897623">
                  <a:extLst>
                    <a:ext uri="{9D8B030D-6E8A-4147-A177-3AD203B41FA5}">
                      <a16:colId xmlns:a16="http://schemas.microsoft.com/office/drawing/2014/main" val="20006"/>
                    </a:ext>
                  </a:extLst>
                </a:gridCol>
                <a:gridCol w="897623">
                  <a:extLst>
                    <a:ext uri="{9D8B030D-6E8A-4147-A177-3AD203B41FA5}">
                      <a16:colId xmlns:a16="http://schemas.microsoft.com/office/drawing/2014/main" val="20007"/>
                    </a:ext>
                  </a:extLst>
                </a:gridCol>
                <a:gridCol w="897623">
                  <a:extLst>
                    <a:ext uri="{9D8B030D-6E8A-4147-A177-3AD203B41FA5}">
                      <a16:colId xmlns:a16="http://schemas.microsoft.com/office/drawing/2014/main" val="20008"/>
                    </a:ext>
                  </a:extLst>
                </a:gridCol>
              </a:tblGrid>
              <a:tr h="370840">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0"/>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1"/>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2"/>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3"/>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4"/>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5"/>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6"/>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7"/>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extLst>
                  <a:ext uri="{0D108BD9-81ED-4DB2-BD59-A6C34878D82A}">
                    <a16:rowId xmlns:a16="http://schemas.microsoft.com/office/drawing/2014/main" val="10008"/>
                  </a:ext>
                </a:extLst>
              </a:tr>
              <a:tr h="370840">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a:p>
                  </a:txBody>
                  <a:tcPr marL="91456" marR="91456"/>
                </a:tc>
                <a:tc>
                  <a:txBody>
                    <a:bodyPr/>
                    <a:lstStyle/>
                    <a:p>
                      <a:endParaRPr lang="en-US" dirty="0"/>
                    </a:p>
                  </a:txBody>
                  <a:tcPr marL="91456" marR="91456"/>
                </a:tc>
                <a:extLst>
                  <a:ext uri="{0D108BD9-81ED-4DB2-BD59-A6C34878D82A}">
                    <a16:rowId xmlns:a16="http://schemas.microsoft.com/office/drawing/2014/main" val="10009"/>
                  </a:ext>
                </a:extLst>
              </a:tr>
            </a:tbl>
          </a:graphicData>
        </a:graphic>
      </p:graphicFrame>
      <p:sp>
        <p:nvSpPr>
          <p:cNvPr id="6" name="Title 1"/>
          <p:cNvSpPr>
            <a:spLocks noGrp="1"/>
          </p:cNvSpPr>
          <p:nvPr>
            <p:ph type="title" hasCustomPrompt="1"/>
          </p:nvPr>
        </p:nvSpPr>
        <p:spPr>
          <a:xfrm>
            <a:off x="533493" y="1143000"/>
            <a:ext cx="8078603" cy="838200"/>
          </a:xfrm>
          <a:prstGeom prst="rect">
            <a:avLst/>
          </a:prstGeom>
        </p:spPr>
        <p:txBody>
          <a:bodyPr/>
          <a:lstStyle>
            <a:lvl1pPr algn="l">
              <a:defRPr sz="1800" b="0" baseline="0">
                <a:solidFill>
                  <a:srgbClr val="92C82A"/>
                </a:solidFill>
              </a:defRPr>
            </a:lvl1pPr>
          </a:lstStyle>
          <a:p>
            <a:r>
              <a:rPr lang="en-US" noProof="0" dirty="0"/>
              <a:t>Sample Chart Header</a:t>
            </a:r>
          </a:p>
        </p:txBody>
      </p:sp>
    </p:spTree>
    <p:extLst>
      <p:ext uri="{BB962C8B-B14F-4D97-AF65-F5344CB8AC3E}">
        <p14:creationId xmlns:p14="http://schemas.microsoft.com/office/powerpoint/2010/main" val="1307592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04853" y="6553200"/>
            <a:ext cx="6478125" cy="304800"/>
          </a:xfrm>
          <a:prstGeom prst="rect">
            <a:avLst/>
          </a:prstGeom>
        </p:spPr>
        <p:txBody>
          <a:bodyPr/>
          <a:lstStyle/>
          <a:p>
            <a:pPr>
              <a:defRPr/>
            </a:pPr>
            <a:r>
              <a:rPr lang="sv-SE"/>
              <a:t>DATE  |  PRESENTER  |  TITLE</a:t>
            </a:r>
            <a:endParaRPr lang="en-US" dirty="0"/>
          </a:p>
        </p:txBody>
      </p:sp>
      <p:pic>
        <p:nvPicPr>
          <p:cNvPr id="4" name="Picture 3" descr="LINCOLN-PPT-JPGS-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13" y="-57269"/>
            <a:ext cx="9304382" cy="6991469"/>
          </a:xfrm>
          <a:prstGeom prst="rect">
            <a:avLst/>
          </a:prstGeom>
        </p:spPr>
      </p:pic>
      <p:sp>
        <p:nvSpPr>
          <p:cNvPr id="6" name="Subtitle 2"/>
          <p:cNvSpPr txBox="1">
            <a:spLocks/>
          </p:cNvSpPr>
          <p:nvPr userDrawn="1"/>
        </p:nvSpPr>
        <p:spPr bwMode="auto">
          <a:xfrm>
            <a:off x="685919" y="5638800"/>
            <a:ext cx="6401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Wingdings" pitchFamily="2" charset="2"/>
              <a:buNone/>
              <a:defRPr sz="1600">
                <a:solidFill>
                  <a:srgbClr val="48535B"/>
                </a:solidFill>
                <a:latin typeface="+mn-lt"/>
                <a:ea typeface="MS PGothic" pitchFamily="34" charset="-128"/>
                <a:cs typeface="ＭＳ Ｐゴシック" charset="0"/>
              </a:defRPr>
            </a:lvl1pPr>
            <a:lvl2pPr marL="457200" indent="0" algn="ctr" rtl="0" eaLnBrk="0" fontAlgn="base" hangingPunct="0">
              <a:spcBef>
                <a:spcPct val="20000"/>
              </a:spcBef>
              <a:spcAft>
                <a:spcPct val="0"/>
              </a:spcAft>
              <a:buNone/>
              <a:defRPr sz="2800">
                <a:solidFill>
                  <a:srgbClr val="006600"/>
                </a:solidFill>
                <a:latin typeface="+mn-lt"/>
                <a:ea typeface="MS PGothic" pitchFamily="34" charset="-128"/>
              </a:defRPr>
            </a:lvl2pPr>
            <a:lvl3pPr marL="914400" indent="0" algn="ctr" rtl="0" eaLnBrk="0" fontAlgn="base" hangingPunct="0">
              <a:spcBef>
                <a:spcPct val="20000"/>
              </a:spcBef>
              <a:spcAft>
                <a:spcPct val="0"/>
              </a:spcAft>
              <a:buNone/>
              <a:defRPr sz="2400">
                <a:solidFill>
                  <a:srgbClr val="FF0000"/>
                </a:solidFill>
                <a:latin typeface="+mn-lt"/>
                <a:ea typeface="MS PGothic" pitchFamily="34" charset="-128"/>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rtl="0">
              <a:lnSpc>
                <a:spcPct val="130000"/>
              </a:lnSpc>
            </a:pPr>
            <a:r>
              <a:rPr lang="en-US" sz="1200" b="0" i="0" u="none" strike="noStrike" kern="500" spc="90" baseline="30000" dirty="0">
                <a:solidFill>
                  <a:schemeClr val="bg1"/>
                </a:solidFill>
                <a:latin typeface="+mn-lt"/>
                <a:ea typeface="MS PGothic" pitchFamily="34" charset="-128"/>
                <a:cs typeface="ＭＳ Ｐゴシック" charset="0"/>
              </a:rPr>
              <a:t>113 BRATTLE STREET  CAMBRIDGE, MA 02138</a:t>
            </a:r>
            <a:r>
              <a:rPr lang="en-US" sz="1200" b="0" i="0" u="none" strike="noStrike" kern="500" spc="90" baseline="0" dirty="0">
                <a:solidFill>
                  <a:schemeClr val="bg1"/>
                </a:solidFill>
                <a:latin typeface="+mn-lt"/>
                <a:ea typeface="MS PGothic" pitchFamily="34" charset="-128"/>
                <a:cs typeface="ＭＳ Ｐゴシック" charset="0"/>
              </a:rPr>
              <a:t>   </a:t>
            </a:r>
            <a:r>
              <a:rPr lang="en-US" sz="1200" b="0" i="0" u="none" strike="noStrike" kern="500" spc="90" baseline="30000" dirty="0">
                <a:solidFill>
                  <a:schemeClr val="bg1"/>
                </a:solidFill>
                <a:latin typeface="+mn-lt"/>
                <a:ea typeface="MS PGothic" pitchFamily="34" charset="-128"/>
                <a:cs typeface="ＭＳ Ｐゴシック" charset="0"/>
              </a:rPr>
              <a:t>@LANDPOLICY    </a:t>
            </a:r>
            <a:r>
              <a:rPr lang="en-US" sz="1200" b="0" i="0" u="none" strike="noStrike" kern="500" spc="90" baseline="30000" dirty="0">
                <a:solidFill>
                  <a:schemeClr val="tx2"/>
                </a:solidFill>
                <a:latin typeface="+mn-lt"/>
                <a:ea typeface="MS PGothic" pitchFamily="34" charset="-128"/>
                <a:cs typeface="ＭＳ Ｐゴシック" charset="0"/>
              </a:rPr>
              <a:t>LINCOLNINST.EDU</a:t>
            </a: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a:p>
            <a:pPr algn="l" rtl="0">
              <a:lnSpc>
                <a:spcPct val="130000"/>
              </a:lnSpc>
            </a:pPr>
            <a:endParaRPr lang="en-US" sz="1200" b="0" i="0" u="none" strike="noStrike" kern="500" spc="90" baseline="30000" dirty="0">
              <a:solidFill>
                <a:schemeClr val="bg1"/>
              </a:solidFill>
              <a:latin typeface="+mn-lt"/>
              <a:ea typeface="MS PGothic" pitchFamily="34" charset="-128"/>
              <a:cs typeface="ＭＳ Ｐゴシック" charset="0"/>
            </a:endParaRPr>
          </a:p>
        </p:txBody>
      </p:sp>
      <p:sp>
        <p:nvSpPr>
          <p:cNvPr id="5" name="Title 1"/>
          <p:cNvSpPr>
            <a:spLocks noGrp="1"/>
          </p:cNvSpPr>
          <p:nvPr>
            <p:ph type="title" hasCustomPrompt="1"/>
          </p:nvPr>
        </p:nvSpPr>
        <p:spPr>
          <a:xfrm>
            <a:off x="609706" y="1143000"/>
            <a:ext cx="7773750" cy="838200"/>
          </a:xfrm>
          <a:prstGeom prst="rect">
            <a:avLst/>
          </a:prstGeom>
        </p:spPr>
        <p:txBody>
          <a:bodyPr/>
          <a:lstStyle>
            <a:lvl1pPr algn="l">
              <a:defRPr sz="3600" b="0" baseline="0">
                <a:solidFill>
                  <a:srgbClr val="92C82A"/>
                </a:solidFill>
              </a:defRPr>
            </a:lvl1pPr>
          </a:lstStyle>
          <a:p>
            <a:r>
              <a:rPr lang="en-US" noProof="0" dirty="0"/>
              <a:t>Thank you</a:t>
            </a:r>
          </a:p>
        </p:txBody>
      </p:sp>
      <p:sp>
        <p:nvSpPr>
          <p:cNvPr id="10" name="Text Placeholder 3"/>
          <p:cNvSpPr>
            <a:spLocks noGrp="1"/>
          </p:cNvSpPr>
          <p:nvPr>
            <p:ph type="body" sz="half" idx="2" hasCustomPrompt="1"/>
          </p:nvPr>
        </p:nvSpPr>
        <p:spPr>
          <a:xfrm>
            <a:off x="609706" y="2209800"/>
            <a:ext cx="7773750" cy="1600200"/>
          </a:xfrm>
          <a:prstGeom prst="rect">
            <a:avLst/>
          </a:prstGeom>
        </p:spPr>
        <p:txBody>
          <a:bodyPr/>
          <a:lstStyle>
            <a:lvl1pPr marL="0" indent="0">
              <a:lnSpc>
                <a:spcPct val="140000"/>
              </a:lnSpc>
              <a:buNone/>
              <a:defRPr sz="900" spc="10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GEORGE MCCARTHY, PRESIDENT</a:t>
            </a:r>
          </a:p>
          <a:p>
            <a:pPr lvl="0"/>
            <a:r>
              <a:rPr lang="en-US" dirty="0"/>
              <a:t>LINCOLN INSTITUTE OF LAND POLICY</a:t>
            </a:r>
          </a:p>
          <a:p>
            <a:pPr lvl="0"/>
            <a:r>
              <a:rPr lang="en-US" dirty="0"/>
              <a:t>GMCCARTHY@LINCOLNINST.EDU</a:t>
            </a:r>
          </a:p>
          <a:p>
            <a:pPr lvl="0"/>
            <a:r>
              <a:rPr lang="en-US" dirty="0"/>
              <a:t>@GMACMCCARTHY</a:t>
            </a:r>
          </a:p>
        </p:txBody>
      </p:sp>
    </p:spTree>
    <p:extLst>
      <p:ext uri="{BB962C8B-B14F-4D97-AF65-F5344CB8AC3E}">
        <p14:creationId xmlns:p14="http://schemas.microsoft.com/office/powerpoint/2010/main" val="1577269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5588" cy="2536825"/>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pic>
        <p:nvPicPr>
          <p:cNvPr id="5" name="Picture 21" descr="pruh+znak_PF_13_gray5+fialovy_RGB"/>
          <p:cNvPicPr>
            <a:picLocks noChangeAspect="1" noChangeArrowheads="1"/>
          </p:cNvPicPr>
          <p:nvPr/>
        </p:nvPicPr>
        <p:blipFill>
          <a:blip r:embed="rId2">
            <a:extLst>
              <a:ext uri="{28A0092B-C50C-407E-A947-70E740481C1C}">
                <a14:useLocalDpi xmlns:a14="http://schemas.microsoft.com/office/drawing/2010/main" val="0"/>
              </a:ext>
            </a:extLst>
          </a:blip>
          <a:srcRect t="15526" b="33673"/>
          <a:stretch>
            <a:fillRect/>
          </a:stretch>
        </p:blipFill>
        <p:spPr bwMode="auto">
          <a:xfrm>
            <a:off x="415998" y="-63500"/>
            <a:ext cx="2340381"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F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570" y="431801"/>
            <a:ext cx="5392086"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noChangeArrowheads="1"/>
          </p:cNvSpPr>
          <p:nvPr/>
        </p:nvSpPr>
        <p:spPr bwMode="auto">
          <a:xfrm>
            <a:off x="6392385" y="24574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
        <p:nvSpPr>
          <p:cNvPr id="251908" name="Rectangle 4"/>
          <p:cNvSpPr>
            <a:spLocks noGrp="1" noChangeArrowheads="1"/>
          </p:cNvSpPr>
          <p:nvPr>
            <p:ph type="ctrTitle"/>
          </p:nvPr>
        </p:nvSpPr>
        <p:spPr>
          <a:xfrm>
            <a:off x="2705570" y="3860800"/>
            <a:ext cx="5970037" cy="2376488"/>
          </a:xfrm>
        </p:spPr>
        <p:txBody>
          <a:bodyPr bIns="1080000"/>
          <a:lstStyle>
            <a:lvl1pPr>
              <a:defRPr sz="4600"/>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5570" y="3141663"/>
            <a:ext cx="5970037" cy="647700"/>
          </a:xfrm>
        </p:spPr>
        <p:txBody>
          <a:bodyPr/>
          <a:lstStyle>
            <a:lvl1pPr marL="0" indent="0">
              <a:buFont typeface="Wingdings" pitchFamily="2" charset="2"/>
              <a:buNone/>
              <a:defRPr>
                <a:solidFill>
                  <a:srgbClr val="68676C"/>
                </a:solidFill>
              </a:defRPr>
            </a:lvl1pPr>
          </a:lstStyle>
          <a:p>
            <a:r>
              <a:rPr lang="cs-CZ"/>
              <a:t>Klepnutím lze upravit styl předlohy podnadpisů.</a:t>
            </a:r>
          </a:p>
        </p:txBody>
      </p:sp>
      <p:sp>
        <p:nvSpPr>
          <p:cNvPr id="8" name="Rectangle 6"/>
          <p:cNvSpPr>
            <a:spLocks noGrp="1" noChangeArrowheads="1"/>
          </p:cNvSpPr>
          <p:nvPr>
            <p:ph type="ftr" sz="quarter" idx="10"/>
          </p:nvPr>
        </p:nvSpPr>
        <p:spPr>
          <a:xfrm>
            <a:off x="2705570" y="6442075"/>
            <a:ext cx="4961800" cy="279400"/>
          </a:xfrm>
        </p:spPr>
        <p:txBody>
          <a:bodyPr/>
          <a:lstStyle>
            <a:lvl1pPr>
              <a:defRPr/>
            </a:lvl1pPr>
          </a:lstStyle>
          <a:p>
            <a:pPr>
              <a:defRPr/>
            </a:pPr>
            <a:r>
              <a:rPr lang="cs-CZ"/>
              <a:t>Zápatí prezentace</a:t>
            </a:r>
          </a:p>
        </p:txBody>
      </p:sp>
      <p:sp>
        <p:nvSpPr>
          <p:cNvPr id="9" name="Rectangle 7"/>
          <p:cNvSpPr>
            <a:spLocks noGrp="1" noChangeArrowheads="1"/>
          </p:cNvSpPr>
          <p:nvPr>
            <p:ph type="sldNum" sz="quarter" idx="11"/>
          </p:nvPr>
        </p:nvSpPr>
        <p:spPr>
          <a:xfrm>
            <a:off x="8029382" y="6442075"/>
            <a:ext cx="658926" cy="279400"/>
          </a:xfrm>
        </p:spPr>
        <p:txBody>
          <a:bodyPr/>
          <a:lstStyle>
            <a:lvl1pPr>
              <a:defRPr smtClean="0"/>
            </a:lvl1pPr>
          </a:lstStyle>
          <a:p>
            <a:pPr>
              <a:defRPr/>
            </a:pPr>
            <a:fld id="{B25FC664-6897-4B9D-85E4-F393891523AB}" type="slidenum">
              <a:rPr lang="cs-CZ" altLang="cs-CZ"/>
              <a:pPr>
                <a:defRPr/>
              </a:pPr>
              <a:t>‹#›</a:t>
            </a:fld>
            <a:endParaRPr lang="cs-CZ" altLang="cs-CZ"/>
          </a:p>
        </p:txBody>
      </p:sp>
    </p:spTree>
    <p:extLst>
      <p:ext uri="{BB962C8B-B14F-4D97-AF65-F5344CB8AC3E}">
        <p14:creationId xmlns:p14="http://schemas.microsoft.com/office/powerpoint/2010/main" val="89593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0048F454-420A-4E72-98B5-76C7E9DB3E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101"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242646A-8DB9-4AA7-9236-7FB490FDE425}" type="slidenum">
              <a:rPr lang="cs-CZ" altLang="cs-CZ"/>
              <a:pPr>
                <a:defRPr/>
              </a:pPr>
              <a:t>‹#›</a:t>
            </a:fld>
            <a:endParaRPr lang="cs-CZ" altLang="cs-CZ"/>
          </a:p>
        </p:txBody>
      </p:sp>
    </p:spTree>
    <p:extLst>
      <p:ext uri="{BB962C8B-B14F-4D97-AF65-F5344CB8AC3E}">
        <p14:creationId xmlns:p14="http://schemas.microsoft.com/office/powerpoint/2010/main" val="3173236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438" y="4406901"/>
            <a:ext cx="777375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438" y="2906713"/>
            <a:ext cx="77737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4BD81D6F-2382-425E-889B-52E67B9DE5FB}" type="slidenum">
              <a:rPr lang="cs-CZ" altLang="cs-CZ"/>
              <a:pPr>
                <a:defRPr/>
              </a:pPr>
              <a:t>‹#›</a:t>
            </a:fld>
            <a:endParaRPr lang="cs-CZ" altLang="cs-CZ"/>
          </a:p>
        </p:txBody>
      </p:sp>
    </p:spTree>
    <p:extLst>
      <p:ext uri="{BB962C8B-B14F-4D97-AF65-F5344CB8AC3E}">
        <p14:creationId xmlns:p14="http://schemas.microsoft.com/office/powerpoint/2010/main" val="3732377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00269"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3357" y="1773239"/>
            <a:ext cx="3810662"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EF3923FE-10DD-40A2-9606-96AA0F4F7A09}" type="slidenum">
              <a:rPr lang="cs-CZ" altLang="cs-CZ"/>
              <a:pPr>
                <a:defRPr/>
              </a:pPr>
              <a:t>‹#›</a:t>
            </a:fld>
            <a:endParaRPr lang="cs-CZ" altLang="cs-CZ"/>
          </a:p>
        </p:txBody>
      </p:sp>
    </p:spTree>
    <p:extLst>
      <p:ext uri="{BB962C8B-B14F-4D97-AF65-F5344CB8AC3E}">
        <p14:creationId xmlns:p14="http://schemas.microsoft.com/office/powerpoint/2010/main" val="3057486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80" y="274638"/>
            <a:ext cx="8231029"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832"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832"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8" name="Rectangle 5"/>
          <p:cNvSpPr>
            <a:spLocks noGrp="1" noChangeArrowheads="1"/>
          </p:cNvSpPr>
          <p:nvPr>
            <p:ph type="sldNum" sz="quarter" idx="11"/>
          </p:nvPr>
        </p:nvSpPr>
        <p:spPr>
          <a:ln/>
        </p:spPr>
        <p:txBody>
          <a:bodyPr/>
          <a:lstStyle>
            <a:lvl1pPr>
              <a:defRPr/>
            </a:lvl1pPr>
          </a:lstStyle>
          <a:p>
            <a:pPr>
              <a:defRPr/>
            </a:pPr>
            <a:fld id="{C4E227E1-CF00-420D-B755-FA532DA311AF}" type="slidenum">
              <a:rPr lang="cs-CZ" altLang="cs-CZ"/>
              <a:pPr>
                <a:defRPr/>
              </a:pPr>
              <a:t>‹#›</a:t>
            </a:fld>
            <a:endParaRPr lang="cs-CZ" altLang="cs-CZ"/>
          </a:p>
        </p:txBody>
      </p:sp>
    </p:spTree>
    <p:extLst>
      <p:ext uri="{BB962C8B-B14F-4D97-AF65-F5344CB8AC3E}">
        <p14:creationId xmlns:p14="http://schemas.microsoft.com/office/powerpoint/2010/main" val="2145639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4" name="Rectangle 5"/>
          <p:cNvSpPr>
            <a:spLocks noGrp="1" noChangeArrowheads="1"/>
          </p:cNvSpPr>
          <p:nvPr>
            <p:ph type="sldNum" sz="quarter" idx="11"/>
          </p:nvPr>
        </p:nvSpPr>
        <p:spPr>
          <a:ln/>
        </p:spPr>
        <p:txBody>
          <a:bodyPr/>
          <a:lstStyle>
            <a:lvl1pPr>
              <a:defRPr/>
            </a:lvl1pPr>
          </a:lstStyle>
          <a:p>
            <a:pPr>
              <a:defRPr/>
            </a:pPr>
            <a:fld id="{A66F2BF8-041C-44B4-BA70-5BE83C4F95FA}" type="slidenum">
              <a:rPr lang="cs-CZ" altLang="cs-CZ"/>
              <a:pPr>
                <a:defRPr/>
              </a:pPr>
              <a:t>‹#›</a:t>
            </a:fld>
            <a:endParaRPr lang="cs-CZ" altLang="cs-CZ"/>
          </a:p>
        </p:txBody>
      </p:sp>
    </p:spTree>
    <p:extLst>
      <p:ext uri="{BB962C8B-B14F-4D97-AF65-F5344CB8AC3E}">
        <p14:creationId xmlns:p14="http://schemas.microsoft.com/office/powerpoint/2010/main" val="835218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3" name="Rectangle 5"/>
          <p:cNvSpPr>
            <a:spLocks noGrp="1" noChangeArrowheads="1"/>
          </p:cNvSpPr>
          <p:nvPr>
            <p:ph type="sldNum" sz="quarter" idx="11"/>
          </p:nvPr>
        </p:nvSpPr>
        <p:spPr>
          <a:ln/>
        </p:spPr>
        <p:txBody>
          <a:bodyPr/>
          <a:lstStyle>
            <a:lvl1pPr>
              <a:defRPr/>
            </a:lvl1pPr>
          </a:lstStyle>
          <a:p>
            <a:pPr>
              <a:defRPr/>
            </a:pPr>
            <a:fld id="{88D1E0FF-A511-435D-9CC4-1AD10E6668FF}" type="slidenum">
              <a:rPr lang="cs-CZ" altLang="cs-CZ"/>
              <a:pPr>
                <a:defRPr/>
              </a:pPr>
              <a:t>‹#›</a:t>
            </a:fld>
            <a:endParaRPr lang="cs-CZ" altLang="cs-CZ"/>
          </a:p>
        </p:txBody>
      </p:sp>
    </p:spTree>
    <p:extLst>
      <p:ext uri="{BB962C8B-B14F-4D97-AF65-F5344CB8AC3E}">
        <p14:creationId xmlns:p14="http://schemas.microsoft.com/office/powerpoint/2010/main" val="908300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80" y="273050"/>
            <a:ext cx="3008835"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671" y="273051"/>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80" y="1435101"/>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6CAC3BAB-A38B-49E3-9A73-6B3F0C2CC486}" type="slidenum">
              <a:rPr lang="cs-CZ" altLang="cs-CZ"/>
              <a:pPr>
                <a:defRPr/>
              </a:pPr>
              <a:t>‹#›</a:t>
            </a:fld>
            <a:endParaRPr lang="cs-CZ" altLang="cs-CZ"/>
          </a:p>
        </p:txBody>
      </p:sp>
    </p:spTree>
    <p:extLst>
      <p:ext uri="{BB962C8B-B14F-4D97-AF65-F5344CB8AC3E}">
        <p14:creationId xmlns:p14="http://schemas.microsoft.com/office/powerpoint/2010/main" val="1084706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599" y="4800600"/>
            <a:ext cx="5487353"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C80E572C-7410-4213-BF95-DCFB2B07F11D}" type="slidenum">
              <a:rPr lang="cs-CZ" altLang="cs-CZ"/>
              <a:pPr>
                <a:defRPr/>
              </a:pPr>
              <a:t>‹#›</a:t>
            </a:fld>
            <a:endParaRPr lang="cs-CZ" altLang="cs-CZ"/>
          </a:p>
        </p:txBody>
      </p:sp>
    </p:spTree>
    <p:extLst>
      <p:ext uri="{BB962C8B-B14F-4D97-AF65-F5344CB8AC3E}">
        <p14:creationId xmlns:p14="http://schemas.microsoft.com/office/powerpoint/2010/main" val="2509384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53580DED-E19A-4275-ABC0-B6603A988157}" type="slidenum">
              <a:rPr lang="cs-CZ" altLang="cs-CZ"/>
              <a:pPr>
                <a:defRPr/>
              </a:pPr>
              <a:t>‹#›</a:t>
            </a:fld>
            <a:endParaRPr lang="cs-CZ" altLang="cs-CZ"/>
          </a:p>
        </p:txBody>
      </p:sp>
    </p:spTree>
    <p:extLst>
      <p:ext uri="{BB962C8B-B14F-4D97-AF65-F5344CB8AC3E}">
        <p14:creationId xmlns:p14="http://schemas.microsoft.com/office/powerpoint/2010/main" val="3499826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1696" y="1125538"/>
            <a:ext cx="1946613" cy="5005387"/>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900269" y="1125538"/>
            <a:ext cx="5689000" cy="5005387"/>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5" name="Rectangle 5"/>
          <p:cNvSpPr>
            <a:spLocks noGrp="1" noChangeArrowheads="1"/>
          </p:cNvSpPr>
          <p:nvPr>
            <p:ph type="sldNum" sz="quarter" idx="11"/>
          </p:nvPr>
        </p:nvSpPr>
        <p:spPr>
          <a:ln/>
        </p:spPr>
        <p:txBody>
          <a:bodyPr/>
          <a:lstStyle>
            <a:lvl1pPr>
              <a:defRPr/>
            </a:lvl1pPr>
          </a:lstStyle>
          <a:p>
            <a:pPr>
              <a:defRPr/>
            </a:pPr>
            <a:fld id="{38EB6217-5234-471E-B8A8-C5F4D71AD164}" type="slidenum">
              <a:rPr lang="cs-CZ" altLang="cs-CZ"/>
              <a:pPr>
                <a:defRPr/>
              </a:pPr>
              <a:t>‹#›</a:t>
            </a:fld>
            <a:endParaRPr lang="cs-CZ" altLang="cs-CZ"/>
          </a:p>
        </p:txBody>
      </p:sp>
    </p:spTree>
    <p:extLst>
      <p:ext uri="{BB962C8B-B14F-4D97-AF65-F5344CB8AC3E}">
        <p14:creationId xmlns:p14="http://schemas.microsoft.com/office/powerpoint/2010/main" val="263478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914559" y="1125539"/>
            <a:ext cx="7773750" cy="503237"/>
          </a:xfrm>
        </p:spPr>
        <p:txBody>
          <a:bodyPr/>
          <a:lstStyle/>
          <a:p>
            <a:r>
              <a:rPr lang="cs-CZ"/>
              <a:t>Kliknutím lze upravit styl.</a:t>
            </a:r>
          </a:p>
        </p:txBody>
      </p:sp>
      <p:sp>
        <p:nvSpPr>
          <p:cNvPr id="3" name="Zástupný symbol pro obsah 2"/>
          <p:cNvSpPr>
            <a:spLocks noGrp="1"/>
          </p:cNvSpPr>
          <p:nvPr>
            <p:ph sz="half" idx="1"/>
          </p:nvPr>
        </p:nvSpPr>
        <p:spPr>
          <a:xfrm>
            <a:off x="900269" y="1773238"/>
            <a:ext cx="7773750" cy="21018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900269" y="4027489"/>
            <a:ext cx="7773750" cy="210343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Zápatí prezentace</a:t>
            </a:r>
          </a:p>
        </p:txBody>
      </p:sp>
      <p:sp>
        <p:nvSpPr>
          <p:cNvPr id="6" name="Rectangle 5"/>
          <p:cNvSpPr>
            <a:spLocks noGrp="1" noChangeArrowheads="1"/>
          </p:cNvSpPr>
          <p:nvPr>
            <p:ph type="sldNum" sz="quarter" idx="11"/>
          </p:nvPr>
        </p:nvSpPr>
        <p:spPr>
          <a:ln/>
        </p:spPr>
        <p:txBody>
          <a:bodyPr/>
          <a:lstStyle>
            <a:lvl1pPr>
              <a:defRPr/>
            </a:lvl1pPr>
          </a:lstStyle>
          <a:p>
            <a:pPr>
              <a:defRPr/>
            </a:pPr>
            <a:fld id="{FC18EE5D-2F56-4DE1-AF50-0BF00BB1AD5A}" type="slidenum">
              <a:rPr lang="cs-CZ" altLang="cs-CZ"/>
              <a:pPr>
                <a:defRPr/>
              </a:pPr>
              <a:t>‹#›</a:t>
            </a:fld>
            <a:endParaRPr lang="cs-CZ" altLang="cs-CZ"/>
          </a:p>
        </p:txBody>
      </p:sp>
    </p:spTree>
    <p:extLst>
      <p:ext uri="{BB962C8B-B14F-4D97-AF65-F5344CB8AC3E}">
        <p14:creationId xmlns:p14="http://schemas.microsoft.com/office/powerpoint/2010/main" val="30626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94"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1695075"/>
            <a:ext cx="3914489"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579" y="1692003"/>
            <a:ext cx="248407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40093"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579"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1963"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638" y="4025136"/>
            <a:ext cx="248407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935" y="4025136"/>
            <a:ext cx="248407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2140" y="4025136"/>
            <a:ext cx="248407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93" y="1692003"/>
            <a:ext cx="248407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1064" y="1692003"/>
            <a:ext cx="248407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692151"/>
            <a:ext cx="3914489"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540094"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1.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721" r:id="rId15"/>
    <p:sldLayoutId id="2147483722" r:id="rId16"/>
    <p:sldLayoutId id="2147483724"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2"/>
          <p:cNvSpPr txBox="1">
            <a:spLocks noChangeArrowheads="1"/>
          </p:cNvSpPr>
          <p:nvPr userDrawn="1"/>
        </p:nvSpPr>
        <p:spPr>
          <a:xfrm>
            <a:off x="7697537" y="6553200"/>
            <a:ext cx="1295625" cy="304800"/>
          </a:xfrm>
          <a:prstGeom prst="rect">
            <a:avLst/>
          </a:prstGeom>
          <a:ln/>
        </p:spPr>
        <p:txBody>
          <a:bodyPr/>
          <a:lstStyle>
            <a:defPPr>
              <a:defRPr lang="en-US"/>
            </a:defPPr>
            <a:lvl1pPr marL="0" algn="l" defTabSz="914400" rtl="0" eaLnBrk="1" latinLnBrk="0" hangingPunct="1">
              <a:defRPr sz="1800" kern="1200">
                <a:solidFill>
                  <a:srgbClr val="4853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C95F0FB-10D1-4F91-96C3-7A249518A3C7}" type="slidenum">
              <a:rPr lang="en-US" altLang="en-US" sz="900" smtClean="0"/>
              <a:pPr algn="r">
                <a:defRPr/>
              </a:pPr>
              <a:t>‹#›</a:t>
            </a:fld>
            <a:endParaRPr lang="en-US" altLang="en-US" sz="900" dirty="0"/>
          </a:p>
        </p:txBody>
      </p:sp>
      <p:sp>
        <p:nvSpPr>
          <p:cNvPr id="6" name="TextBox 5"/>
          <p:cNvSpPr txBox="1"/>
          <p:nvPr userDrawn="1"/>
        </p:nvSpPr>
        <p:spPr>
          <a:xfrm>
            <a:off x="381066" y="6477000"/>
            <a:ext cx="5639779" cy="215444"/>
          </a:xfrm>
          <a:prstGeom prst="rect">
            <a:avLst/>
          </a:prstGeom>
          <a:noFill/>
        </p:spPr>
        <p:txBody>
          <a:bodyPr wrap="square" rtlCol="0">
            <a:spAutoFit/>
          </a:bodyPr>
          <a:lstStyle/>
          <a:p>
            <a:r>
              <a:rPr lang="en-US" sz="800" kern="500" spc="80" dirty="0"/>
              <a:t>DATE  |</a:t>
            </a:r>
            <a:r>
              <a:rPr lang="en-US" sz="800" kern="500" spc="80" baseline="0" dirty="0"/>
              <a:t>  PRESENTER</a:t>
            </a:r>
            <a:endParaRPr lang="en-US" sz="800" kern="500" spc="80" dirty="0"/>
          </a:p>
        </p:txBody>
      </p:sp>
    </p:spTree>
    <p:extLst>
      <p:ext uri="{BB962C8B-B14F-4D97-AF65-F5344CB8AC3E}">
        <p14:creationId xmlns:p14="http://schemas.microsoft.com/office/powerpoint/2010/main" val="4136824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0" fontAlgn="base" hangingPunct="0">
        <a:spcBef>
          <a:spcPct val="0"/>
        </a:spcBef>
        <a:spcAft>
          <a:spcPct val="0"/>
        </a:spcAft>
        <a:defRPr sz="4400">
          <a:solidFill>
            <a:srgbClr val="00660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006600"/>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rgbClr val="006600"/>
          </a:solidFill>
          <a:latin typeface="Arial" charset="0"/>
          <a:ea typeface="ＭＳ Ｐゴシック" pitchFamily="100" charset="-128"/>
        </a:defRPr>
      </a:lvl6pPr>
      <a:lvl7pPr marL="914400" algn="ctr" rtl="0" fontAlgn="base">
        <a:spcBef>
          <a:spcPct val="0"/>
        </a:spcBef>
        <a:spcAft>
          <a:spcPct val="0"/>
        </a:spcAft>
        <a:defRPr sz="4400">
          <a:solidFill>
            <a:srgbClr val="006600"/>
          </a:solidFill>
          <a:latin typeface="Arial" charset="0"/>
          <a:ea typeface="ＭＳ Ｐゴシック" pitchFamily="100" charset="-128"/>
        </a:defRPr>
      </a:lvl7pPr>
      <a:lvl8pPr marL="1371600" algn="ctr" rtl="0" fontAlgn="base">
        <a:spcBef>
          <a:spcPct val="0"/>
        </a:spcBef>
        <a:spcAft>
          <a:spcPct val="0"/>
        </a:spcAft>
        <a:defRPr sz="4400">
          <a:solidFill>
            <a:srgbClr val="006600"/>
          </a:solidFill>
          <a:latin typeface="Arial" charset="0"/>
          <a:ea typeface="ＭＳ Ｐゴシック" pitchFamily="100" charset="-128"/>
        </a:defRPr>
      </a:lvl8pPr>
      <a:lvl9pPr marL="1828800" algn="ctr" rtl="0" fontAlgn="base">
        <a:spcBef>
          <a:spcPct val="0"/>
        </a:spcBef>
        <a:spcAft>
          <a:spcPct val="0"/>
        </a:spcAft>
        <a:defRPr sz="4400">
          <a:solidFill>
            <a:srgbClr val="006600"/>
          </a:solidFill>
          <a:latin typeface="Arial" charset="0"/>
          <a:ea typeface="ＭＳ Ｐゴシック" pitchFamily="100" charset="-128"/>
        </a:defRPr>
      </a:lvl9pPr>
    </p:titleStyle>
    <p:bodyStyle>
      <a:lvl1pPr marL="342900" indent="-342900" algn="l" rtl="0" eaLnBrk="0" fontAlgn="base" hangingPunct="0">
        <a:spcBef>
          <a:spcPct val="20000"/>
        </a:spcBef>
        <a:spcAft>
          <a:spcPct val="0"/>
        </a:spcAft>
        <a:buFont typeface="Wingdings" pitchFamily="2" charset="2"/>
        <a:buChar char="q"/>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rgbClr val="006600"/>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FF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6F6F7"/>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350"/>
            <a:ext cx="9145588" cy="889000"/>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defRPr/>
            </a:pPr>
            <a:endParaRPr lang="cs-CZ" altLang="cs-CZ" sz="1600"/>
          </a:p>
        </p:txBody>
      </p:sp>
      <p:sp>
        <p:nvSpPr>
          <p:cNvPr id="1027" name="Rectangle 2"/>
          <p:cNvSpPr>
            <a:spLocks noGrp="1" noChangeArrowheads="1"/>
          </p:cNvSpPr>
          <p:nvPr>
            <p:ph type="title"/>
          </p:nvPr>
        </p:nvSpPr>
        <p:spPr bwMode="auto">
          <a:xfrm>
            <a:off x="914559" y="1125539"/>
            <a:ext cx="77737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1028" name="Rectangle 3"/>
          <p:cNvSpPr>
            <a:spLocks noGrp="1" noChangeArrowheads="1"/>
          </p:cNvSpPr>
          <p:nvPr>
            <p:ph type="body" idx="1"/>
          </p:nvPr>
        </p:nvSpPr>
        <p:spPr bwMode="auto">
          <a:xfrm>
            <a:off x="900269" y="1773239"/>
            <a:ext cx="77737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6308" name="Rectangle 4"/>
          <p:cNvSpPr>
            <a:spLocks noGrp="1" noChangeArrowheads="1"/>
          </p:cNvSpPr>
          <p:nvPr>
            <p:ph type="ftr" sz="quarter" idx="3"/>
          </p:nvPr>
        </p:nvSpPr>
        <p:spPr bwMode="auto">
          <a:xfrm>
            <a:off x="898682" y="6442076"/>
            <a:ext cx="683855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1200">
                <a:solidFill>
                  <a:srgbClr val="777777"/>
                </a:solidFill>
                <a:latin typeface="+mn-lt"/>
              </a:defRPr>
            </a:lvl1pPr>
          </a:lstStyle>
          <a:p>
            <a:pPr>
              <a:defRPr/>
            </a:pPr>
            <a:r>
              <a:rPr lang="cs-CZ"/>
              <a:t>Zápatí prezentace</a:t>
            </a:r>
          </a:p>
        </p:txBody>
      </p:sp>
      <p:sp>
        <p:nvSpPr>
          <p:cNvPr id="226309" name="Rectangle 5"/>
          <p:cNvSpPr>
            <a:spLocks noGrp="1" noChangeArrowheads="1"/>
          </p:cNvSpPr>
          <p:nvPr>
            <p:ph type="sldNum" sz="quarter" idx="4"/>
          </p:nvPr>
        </p:nvSpPr>
        <p:spPr bwMode="auto">
          <a:xfrm>
            <a:off x="8024619" y="6442076"/>
            <a:ext cx="663690"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200" b="1" smtClean="0">
                <a:latin typeface="Trebuchet MS" panose="020B0603020202020204" pitchFamily="34" charset="0"/>
              </a:defRPr>
            </a:lvl1pPr>
          </a:lstStyle>
          <a:p>
            <a:pPr>
              <a:defRPr/>
            </a:pPr>
            <a:fld id="{9EE88224-AAF8-481D-A658-6627893938A6}" type="slidenum">
              <a:rPr lang="cs-CZ" altLang="cs-CZ"/>
              <a:pPr>
                <a:defRPr/>
              </a:pPr>
              <a:t>‹#›</a:t>
            </a:fld>
            <a:endParaRPr lang="cs-CZ" altLang="cs-CZ"/>
          </a:p>
        </p:txBody>
      </p:sp>
      <p:sp>
        <p:nvSpPr>
          <p:cNvPr id="3079" name="Text Box 10"/>
          <p:cNvSpPr txBox="1">
            <a:spLocks noChangeArrowheads="1"/>
          </p:cNvSpPr>
          <p:nvPr/>
        </p:nvSpPr>
        <p:spPr bwMode="auto">
          <a:xfrm>
            <a:off x="6589269" y="161925"/>
            <a:ext cx="2160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r>
              <a:rPr lang="cs-CZ" altLang="cs-CZ" sz="1400">
                <a:solidFill>
                  <a:srgbClr val="68676C"/>
                </a:solidFill>
                <a:latin typeface="Trebuchet MS" pitchFamily="34" charset="0"/>
              </a:rPr>
              <a:t>www.law.muni.cz</a:t>
            </a:r>
          </a:p>
        </p:txBody>
      </p:sp>
      <p:pic>
        <p:nvPicPr>
          <p:cNvPr id="1032" name="Picture 18" descr="PF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05570" y="214313"/>
            <a:ext cx="24229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4" descr="PF_PPT_nahl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998" y="-6350"/>
            <a:ext cx="2340381"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25"/>
          <p:cNvSpPr>
            <a:spLocks noChangeArrowheads="1"/>
          </p:cNvSpPr>
          <p:nvPr/>
        </p:nvSpPr>
        <p:spPr bwMode="auto">
          <a:xfrm>
            <a:off x="6392385" y="819150"/>
            <a:ext cx="2753203"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cs-CZ" altLang="cs-CZ" sz="1600"/>
          </a:p>
        </p:txBody>
      </p:sp>
    </p:spTree>
    <p:extLst>
      <p:ext uri="{BB962C8B-B14F-4D97-AF65-F5344CB8AC3E}">
        <p14:creationId xmlns:p14="http://schemas.microsoft.com/office/powerpoint/2010/main" val="34900229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rebuchet MS" pitchFamily="34" charset="0"/>
        </a:defRPr>
      </a:lvl2pPr>
      <a:lvl3pPr algn="l" rtl="0" eaLnBrk="0" fontAlgn="base" hangingPunct="0">
        <a:spcBef>
          <a:spcPct val="0"/>
        </a:spcBef>
        <a:spcAft>
          <a:spcPct val="0"/>
        </a:spcAft>
        <a:defRPr sz="3200">
          <a:solidFill>
            <a:schemeClr val="tx1"/>
          </a:solidFill>
          <a:latin typeface="Trebuchet MS" pitchFamily="34" charset="0"/>
        </a:defRPr>
      </a:lvl3pPr>
      <a:lvl4pPr algn="l" rtl="0" eaLnBrk="0" fontAlgn="base" hangingPunct="0">
        <a:spcBef>
          <a:spcPct val="0"/>
        </a:spcBef>
        <a:spcAft>
          <a:spcPct val="0"/>
        </a:spcAft>
        <a:defRPr sz="3200">
          <a:solidFill>
            <a:schemeClr val="tx1"/>
          </a:solidFill>
          <a:latin typeface="Trebuchet MS" pitchFamily="34" charset="0"/>
        </a:defRPr>
      </a:lvl4pPr>
      <a:lvl5pPr algn="l" rtl="0" eaLnBrk="0" fontAlgn="base" hangingPunct="0">
        <a:spcBef>
          <a:spcPct val="0"/>
        </a:spcBef>
        <a:spcAft>
          <a:spcPct val="0"/>
        </a:spcAft>
        <a:defRPr sz="3200">
          <a:solidFill>
            <a:schemeClr val="tx1"/>
          </a:solidFill>
          <a:latin typeface="Trebuchet MS" pitchFamily="34" charset="0"/>
        </a:defRPr>
      </a:lvl5pPr>
      <a:lvl6pPr marL="457200" algn="l" rtl="0" fontAlgn="base">
        <a:spcBef>
          <a:spcPct val="0"/>
        </a:spcBef>
        <a:spcAft>
          <a:spcPct val="0"/>
        </a:spcAft>
        <a:defRPr sz="3200">
          <a:solidFill>
            <a:schemeClr val="tx1"/>
          </a:solidFill>
          <a:latin typeface="Trebuchet MS" pitchFamily="34" charset="0"/>
        </a:defRPr>
      </a:lvl6pPr>
      <a:lvl7pPr marL="914400" algn="l" rtl="0" fontAlgn="base">
        <a:spcBef>
          <a:spcPct val="0"/>
        </a:spcBef>
        <a:spcAft>
          <a:spcPct val="0"/>
        </a:spcAft>
        <a:defRPr sz="3200">
          <a:solidFill>
            <a:schemeClr val="tx1"/>
          </a:solidFill>
          <a:latin typeface="Trebuchet MS" pitchFamily="34" charset="0"/>
        </a:defRPr>
      </a:lvl7pPr>
      <a:lvl8pPr marL="1371600" algn="l" rtl="0" fontAlgn="base">
        <a:spcBef>
          <a:spcPct val="0"/>
        </a:spcBef>
        <a:spcAft>
          <a:spcPct val="0"/>
        </a:spcAft>
        <a:defRPr sz="3200">
          <a:solidFill>
            <a:schemeClr val="tx1"/>
          </a:solidFill>
          <a:latin typeface="Trebuchet MS" pitchFamily="34" charset="0"/>
        </a:defRPr>
      </a:lvl8pPr>
      <a:lvl9pPr marL="1828800" algn="l" rtl="0" fontAlgn="base">
        <a:spcBef>
          <a:spcPct val="0"/>
        </a:spcBef>
        <a:spcAft>
          <a:spcPct val="0"/>
        </a:spcAft>
        <a:defRPr sz="3200">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A9AAAE"/>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9AAAE"/>
        </a:buClr>
        <a:buFont typeface="Wingdings" panose="05000000000000000000"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A9AAAE"/>
        </a:buClr>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Místní poplatky jako majetkové daně</a:t>
            </a:r>
          </a:p>
        </p:txBody>
      </p:sp>
      <p:sp>
        <p:nvSpPr>
          <p:cNvPr id="5" name="Podnadpis 4"/>
          <p:cNvSpPr>
            <a:spLocks noGrp="1"/>
          </p:cNvSpPr>
          <p:nvPr>
            <p:ph type="subTitle" idx="1"/>
          </p:nvPr>
        </p:nvSpPr>
        <p:spPr/>
        <p:txBody>
          <a:bodyPr/>
          <a:lstStyle/>
          <a:p>
            <a:endParaRPr lang="cs-CZ" dirty="0"/>
          </a:p>
          <a:p>
            <a:r>
              <a:rPr lang="cs-CZ" dirty="0"/>
              <a:t>Michal Radvan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686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400E2CF-20A5-4065-A88E-55B8ACC69D46}" type="slidenum">
              <a:rPr lang="cs-CZ" altLang="cs-CZ" sz="1200"/>
              <a:pPr>
                <a:spcBef>
                  <a:spcPct val="0"/>
                </a:spcBef>
                <a:buClrTx/>
                <a:buFontTx/>
                <a:buNone/>
              </a:pPr>
              <a:t>10</a:t>
            </a:fld>
            <a:endParaRPr lang="cs-CZ" altLang="cs-CZ" sz="1200"/>
          </a:p>
        </p:txBody>
      </p:sp>
      <p:sp>
        <p:nvSpPr>
          <p:cNvPr id="36868" name="Rectangle 2"/>
          <p:cNvSpPr>
            <a:spLocks noGrp="1" noChangeArrowheads="1"/>
          </p:cNvSpPr>
          <p:nvPr>
            <p:ph type="title"/>
          </p:nvPr>
        </p:nvSpPr>
        <p:spPr/>
        <p:txBody>
          <a:bodyPr/>
          <a:lstStyle/>
          <a:p>
            <a:pPr eaLnBrk="1" hangingPunct="1"/>
            <a:r>
              <a:rPr lang="cs-CZ" altLang="cs-CZ"/>
              <a:t>Poplatek ze psů</a:t>
            </a:r>
          </a:p>
        </p:txBody>
      </p:sp>
      <p:sp>
        <p:nvSpPr>
          <p:cNvPr id="36869" name="Rectangle 3"/>
          <p:cNvSpPr>
            <a:spLocks noGrp="1" noChangeArrowheads="1"/>
          </p:cNvSpPr>
          <p:nvPr>
            <p:ph type="body" idx="1"/>
          </p:nvPr>
        </p:nvSpPr>
        <p:spPr/>
        <p:txBody>
          <a:bodyPr/>
          <a:lstStyle/>
          <a:p>
            <a:pPr marL="342900" indent="-342900" eaLnBrk="1" hangingPunct="1">
              <a:lnSpc>
                <a:spcPct val="80000"/>
              </a:lnSpc>
              <a:buFont typeface="Arial" panose="020B0604020202020204" pitchFamily="34" charset="0"/>
              <a:buChar char="•"/>
            </a:pPr>
            <a:r>
              <a:rPr lang="cs-CZ" altLang="cs-CZ" sz="2000" dirty="0"/>
              <a:t>za psy starší tří měsíců (= očkování proti vzteklině)</a:t>
            </a:r>
          </a:p>
          <a:p>
            <a:pPr marL="342900" indent="-342900">
              <a:lnSpc>
                <a:spcPct val="80000"/>
              </a:lnSpc>
              <a:buFont typeface="Arial" panose="020B0604020202020204" pitchFamily="34" charset="0"/>
              <a:buChar char="•"/>
            </a:pPr>
            <a:r>
              <a:rPr lang="cs-CZ" altLang="cs-CZ" sz="2000" dirty="0" err="1"/>
              <a:t>osovobození</a:t>
            </a:r>
            <a:r>
              <a:rPr lang="cs-CZ" altLang="cs-CZ" sz="2000" dirty="0"/>
              <a:t>: osoba nevidomá, osoba, která je považována za závislou na pomoci jiné fyzické osoby podle zákona upravujícího sociální služby, osoba, která je držitelem průkazu ZTP nebo ZTP/P, osoba provádějící výcvik psů určených k doprovodu těchto osob, osoba provozující útulek pro zvířata nebo osoba, které stanoví povinnost držení a používání psa zvláštní právní předpis.</a:t>
            </a:r>
          </a:p>
          <a:p>
            <a:pPr marL="342900" indent="-342900" eaLnBrk="1" hangingPunct="1">
              <a:lnSpc>
                <a:spcPct val="80000"/>
              </a:lnSpc>
              <a:buFont typeface="Arial" panose="020B0604020202020204" pitchFamily="34" charset="0"/>
              <a:buChar char="•"/>
            </a:pPr>
            <a:r>
              <a:rPr lang="cs-CZ" altLang="cs-CZ" sz="2000" dirty="0"/>
              <a:t>služební a záchranářští psi, psi z útulku – vhodná osvobození do vyhlášky</a:t>
            </a:r>
            <a:endParaRPr lang="cs-CZ" altLang="cs-CZ" sz="2000" b="1" dirty="0"/>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18587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789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90D896D-4A86-46A1-8BA1-441051E8E4DD}" type="slidenum">
              <a:rPr lang="cs-CZ" altLang="cs-CZ" sz="1200"/>
              <a:pPr>
                <a:spcBef>
                  <a:spcPct val="0"/>
                </a:spcBef>
                <a:buClrTx/>
                <a:buFontTx/>
                <a:buNone/>
              </a:pPr>
              <a:t>11</a:t>
            </a:fld>
            <a:endParaRPr lang="cs-CZ" altLang="cs-CZ" sz="1200"/>
          </a:p>
        </p:txBody>
      </p:sp>
      <p:sp>
        <p:nvSpPr>
          <p:cNvPr id="37892" name="Rectangle 2"/>
          <p:cNvSpPr>
            <a:spLocks noGrp="1" noChangeArrowheads="1"/>
          </p:cNvSpPr>
          <p:nvPr>
            <p:ph type="title"/>
          </p:nvPr>
        </p:nvSpPr>
        <p:spPr/>
        <p:txBody>
          <a:bodyPr/>
          <a:lstStyle/>
          <a:p>
            <a:pPr eaLnBrk="1" hangingPunct="1"/>
            <a:r>
              <a:rPr lang="cs-CZ" altLang="cs-CZ"/>
              <a:t>Poplatek ze psů – sazby</a:t>
            </a:r>
          </a:p>
        </p:txBody>
      </p:sp>
      <p:sp>
        <p:nvSpPr>
          <p:cNvPr id="37893" name="Rectangle 3"/>
          <p:cNvSpPr>
            <a:spLocks noGrp="1" noChangeArrowheads="1"/>
          </p:cNvSpPr>
          <p:nvPr>
            <p:ph type="body" idx="1"/>
          </p:nvPr>
        </p:nvSpPr>
        <p:spPr>
          <a:xfrm>
            <a:off x="540094" y="1915891"/>
            <a:ext cx="8066301" cy="3960000"/>
          </a:xfrm>
        </p:spPr>
        <p:txBody>
          <a:bodyPr/>
          <a:lstStyle/>
          <a:p>
            <a:pPr marL="285750" indent="-285750" eaLnBrk="1" hangingPunct="1">
              <a:lnSpc>
                <a:spcPct val="80000"/>
              </a:lnSpc>
              <a:buFont typeface="Arial" panose="020B0604020202020204" pitchFamily="34" charset="0"/>
              <a:buChar char="•"/>
            </a:pPr>
            <a:r>
              <a:rPr lang="cs-CZ" altLang="cs-CZ" sz="1800" dirty="0"/>
              <a:t>základní sazba poplatku až 1 500 Kč za kalendářní rok a jednoho psa,</a:t>
            </a:r>
          </a:p>
          <a:p>
            <a:pPr marL="285750" indent="-285750">
              <a:lnSpc>
                <a:spcPct val="80000"/>
              </a:lnSpc>
              <a:buFont typeface="Arial" panose="020B0604020202020204" pitchFamily="34" charset="0"/>
              <a:buChar char="•"/>
            </a:pPr>
            <a:r>
              <a:rPr lang="cs-CZ" altLang="cs-CZ" sz="1800" dirty="0"/>
              <a:t>nižší sazba max. 200 Kč - držitelem je osoba starší 65 let (bez vazby na důchod),</a:t>
            </a:r>
          </a:p>
          <a:p>
            <a:pPr marL="285750" indent="-285750" eaLnBrk="1" hangingPunct="1">
              <a:lnSpc>
                <a:spcPct val="80000"/>
              </a:lnSpc>
              <a:buFont typeface="Arial" panose="020B0604020202020204" pitchFamily="34" charset="0"/>
              <a:buChar char="•"/>
            </a:pPr>
            <a:r>
              <a:rPr lang="cs-CZ" altLang="cs-CZ" sz="1800" dirty="0"/>
              <a:t>u druhého a každého dalšího psa může obec horní hranici sazby zvýšit až o 50 % (horní hranice podle zákona).</a:t>
            </a:r>
          </a:p>
          <a:p>
            <a:pPr marL="285750" indent="-285750">
              <a:lnSpc>
                <a:spcPct val="80000"/>
              </a:lnSpc>
              <a:buFont typeface="Arial" panose="020B0604020202020204" pitchFamily="34" charset="0"/>
              <a:buChar char="•"/>
            </a:pPr>
            <a:r>
              <a:rPr lang="cs-CZ" altLang="cs-CZ" sz="1800" dirty="0"/>
              <a:t>V případě trvání poplatkové povinnosti po dobu kratší než jeden rok se platí poplatek v poměrné výši, která odpovídá počtu i započatých kalendářních měsíců. Platí též pro změnu místa přihlášení nebo sídla, kdy držitel psa platí poplatek nově příslušné obci od počátku kalendářního měsíce následujícího po měsíci, ve kterém změna nastala. </a:t>
            </a:r>
          </a:p>
          <a:p>
            <a:pPr marL="285750" indent="-285750" eaLnBrk="1" hangingPunct="1">
              <a:lnSpc>
                <a:spcPct val="80000"/>
              </a:lnSpc>
              <a:buFont typeface="Arial" panose="020B0604020202020204" pitchFamily="34" charset="0"/>
              <a:buChar char="•"/>
            </a:pPr>
            <a:r>
              <a:rPr lang="cs-CZ" altLang="cs-CZ" sz="1800" dirty="0"/>
              <a:t>přeplatek</a:t>
            </a:r>
          </a:p>
        </p:txBody>
      </p:sp>
    </p:spTree>
    <p:extLst>
      <p:ext uri="{BB962C8B-B14F-4D97-AF65-F5344CB8AC3E}">
        <p14:creationId xmlns:p14="http://schemas.microsoft.com/office/powerpoint/2010/main" val="111013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096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08BEC1-B642-4128-84AC-55CF0F3E80AB}" type="slidenum">
              <a:rPr lang="cs-CZ" altLang="cs-CZ" sz="1200"/>
              <a:pPr>
                <a:spcBef>
                  <a:spcPct val="0"/>
                </a:spcBef>
                <a:buClrTx/>
                <a:buFontTx/>
                <a:buNone/>
              </a:pPr>
              <a:t>12</a:t>
            </a:fld>
            <a:endParaRPr lang="cs-CZ" altLang="cs-CZ" sz="1200"/>
          </a:p>
        </p:txBody>
      </p:sp>
      <p:sp>
        <p:nvSpPr>
          <p:cNvPr id="40964"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0965" name="Rectangle 3"/>
          <p:cNvSpPr>
            <a:spLocks noGrp="1" noChangeArrowheads="1"/>
          </p:cNvSpPr>
          <p:nvPr>
            <p:ph type="body" idx="1"/>
          </p:nvPr>
        </p:nvSpPr>
        <p:spPr>
          <a:xfrm>
            <a:off x="456408" y="1598613"/>
            <a:ext cx="8226425" cy="5791200"/>
          </a:xfrm>
        </p:spPr>
        <p:txBody>
          <a:bodyPr/>
          <a:lstStyle/>
          <a:p>
            <a:pPr marL="285750" indent="-285750" eaLnBrk="1" hangingPunct="1">
              <a:lnSpc>
                <a:spcPct val="80000"/>
              </a:lnSpc>
              <a:buFont typeface="Arial" panose="020B0604020202020204" pitchFamily="34" charset="0"/>
              <a:buChar char="•"/>
            </a:pPr>
            <a:r>
              <a:rPr lang="cs-CZ" altLang="cs-CZ" sz="1800" dirty="0"/>
              <a:t>Poplatek se vybírá za zvláštní užívání veřejného prostranství, kterým se rozumí umístění dočasných staveb pro umístění stavebních nebo reklamních zařízení, zařízení cirkusů, lunaparků a jiných obdobných atrakcí, umístění skládek, vyhrazení trvalého parkovacího místa a užívání tohoto prostranství pro kulturní a sportovní akce nebo potřeby tvorby filmových a televizních děl. Dále může podléhat místnímu poplatku provádění výkopových prací, umístění dočasných staveb a zařízení sloužících pro poskytování prodeje a služeb a užívání tohoto prostranství pro reklamní akce. Výčet je taxativní a vyhláškou ho nelze rozšiřovat.</a:t>
            </a:r>
          </a:p>
          <a:p>
            <a:pPr marL="285750" indent="-285750" eaLnBrk="1" hangingPunct="1">
              <a:lnSpc>
                <a:spcPct val="80000"/>
              </a:lnSpc>
              <a:buFont typeface="Arial" panose="020B0604020202020204" pitchFamily="34" charset="0"/>
              <a:buChar char="•"/>
            </a:pPr>
            <a:r>
              <a:rPr lang="cs-CZ" altLang="cs-CZ" sz="1800" dirty="0"/>
              <a:t>Veřejné prostranství – veškeré prostory přístupné bez omezení bez ohledu na vlastnictví, ne však lesy, zemědělská půda, dálnice a silnice.</a:t>
            </a:r>
          </a:p>
          <a:p>
            <a:pPr marL="285750" indent="-285750" eaLnBrk="1" hangingPunct="1">
              <a:lnSpc>
                <a:spcPct val="80000"/>
              </a:lnSpc>
              <a:buFont typeface="Arial" panose="020B0604020202020204" pitchFamily="34" charset="0"/>
              <a:buChar char="•"/>
            </a:pPr>
            <a:r>
              <a:rPr lang="cs-CZ" altLang="cs-CZ" sz="1800" dirty="0"/>
              <a:t>Vedle místního poplatku je možné pochopitelně vybírat i nájemné.</a:t>
            </a:r>
          </a:p>
        </p:txBody>
      </p:sp>
    </p:spTree>
    <p:extLst>
      <p:ext uri="{BB962C8B-B14F-4D97-AF65-F5344CB8AC3E}">
        <p14:creationId xmlns:p14="http://schemas.microsoft.com/office/powerpoint/2010/main" val="118149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419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A901B5B4-3EAB-4DEE-90D0-F110D4F6BAD0}" type="slidenum">
              <a:rPr lang="cs-CZ" altLang="cs-CZ" sz="1200"/>
              <a:pPr>
                <a:spcBef>
                  <a:spcPct val="0"/>
                </a:spcBef>
                <a:buClrTx/>
                <a:buFontTx/>
                <a:buNone/>
              </a:pPr>
              <a:t>13</a:t>
            </a:fld>
            <a:endParaRPr lang="cs-CZ" altLang="cs-CZ" sz="1200"/>
          </a:p>
        </p:txBody>
      </p:sp>
      <p:sp>
        <p:nvSpPr>
          <p:cNvPr id="41988" name="Rectangle 2"/>
          <p:cNvSpPr>
            <a:spLocks noGrp="1" noChangeArrowheads="1"/>
          </p:cNvSpPr>
          <p:nvPr>
            <p:ph type="title"/>
          </p:nvPr>
        </p:nvSpPr>
        <p:spPr/>
        <p:txBody>
          <a:bodyPr/>
          <a:lstStyle/>
          <a:p>
            <a:pPr eaLnBrk="1" hangingPunct="1"/>
            <a:r>
              <a:rPr lang="cs-CZ" altLang="cs-CZ" sz="2800"/>
              <a:t>Poplatek za užívání veřejného prostranství</a:t>
            </a:r>
          </a:p>
        </p:txBody>
      </p:sp>
      <p:sp>
        <p:nvSpPr>
          <p:cNvPr id="41989" name="Rectangle 3"/>
          <p:cNvSpPr>
            <a:spLocks noGrp="1" noChangeArrowheads="1"/>
          </p:cNvSpPr>
          <p:nvPr>
            <p:ph type="body" idx="1"/>
          </p:nvPr>
        </p:nvSpPr>
        <p:spPr/>
        <p:txBody>
          <a:bodyPr/>
          <a:lstStyle/>
          <a:p>
            <a:pPr marL="285750" indent="-285750" eaLnBrk="1" hangingPunct="1">
              <a:lnSpc>
                <a:spcPct val="80000"/>
              </a:lnSpc>
              <a:buFont typeface="Arial" panose="020B0604020202020204" pitchFamily="34" charset="0"/>
              <a:buChar char="•"/>
            </a:pPr>
            <a:r>
              <a:rPr lang="cs-CZ" altLang="cs-CZ" sz="1800" dirty="0"/>
              <a:t>Poplatníkem je fyzická nebo právnická osoba, která užívá veřejné prostranství způsobem, jakým bylo uvedeno výše.</a:t>
            </a:r>
          </a:p>
          <a:p>
            <a:pPr marL="285750" indent="-285750">
              <a:lnSpc>
                <a:spcPct val="80000"/>
              </a:lnSpc>
              <a:buFont typeface="Arial" panose="020B0604020202020204" pitchFamily="34" charset="0"/>
              <a:buChar char="•"/>
            </a:pPr>
            <a:r>
              <a:rPr lang="cs-CZ" altLang="cs-CZ" sz="1800" dirty="0"/>
              <a:t>Od poplatku jsou osvobozeny jen akce, jejichž celý výtěžek je odveden na charitativní a veřejně prospěšné účely. Neplatí se také za parkovací místo pro držitele průkazu ZTP nebo ZTP/P".</a:t>
            </a:r>
          </a:p>
          <a:p>
            <a:pPr marL="285750" indent="-285750" eaLnBrk="1" hangingPunct="1">
              <a:lnSpc>
                <a:spcPct val="80000"/>
              </a:lnSpc>
              <a:buFont typeface="Arial" panose="020B0604020202020204" pitchFamily="34" charset="0"/>
              <a:buChar char="•"/>
            </a:pPr>
            <a:r>
              <a:rPr lang="cs-CZ" altLang="cs-CZ" sz="1800" dirty="0"/>
              <a:t>Sazba poplatku činí za každý i započatý m</a:t>
            </a:r>
            <a:r>
              <a:rPr lang="cs-CZ" altLang="cs-CZ" sz="1800" baseline="30000" dirty="0"/>
              <a:t>2</a:t>
            </a:r>
            <a:r>
              <a:rPr lang="cs-CZ" altLang="cs-CZ" sz="1800" dirty="0"/>
              <a:t> maximálně 10 Kč na každý i započatý den. Zastupitelstvo má možnost navýšení poplatku za užívání veřejného prostranství v případě některých způsobů užívání (např. umístění prodejních nebo reklamních zařízení, lunaparků atd.) 10x. Poplatek je možné stanovit i paušální částkou. </a:t>
            </a:r>
          </a:p>
        </p:txBody>
      </p:sp>
    </p:spTree>
    <p:extLst>
      <p:ext uri="{BB962C8B-B14F-4D97-AF65-F5344CB8AC3E}">
        <p14:creationId xmlns:p14="http://schemas.microsoft.com/office/powerpoint/2010/main" val="2587797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222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0C58AAA1-23B9-4DC1-9500-0688976EA738}" type="slidenum">
              <a:rPr lang="cs-CZ" altLang="cs-CZ" sz="1200"/>
              <a:pPr>
                <a:spcBef>
                  <a:spcPct val="0"/>
                </a:spcBef>
                <a:buClrTx/>
                <a:buFontTx/>
                <a:buNone/>
              </a:pPr>
              <a:t>14</a:t>
            </a:fld>
            <a:endParaRPr lang="cs-CZ" altLang="cs-CZ" sz="1200"/>
          </a:p>
        </p:txBody>
      </p:sp>
      <p:sp>
        <p:nvSpPr>
          <p:cNvPr id="52228"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2229" name="Rectangle 3"/>
          <p:cNvSpPr>
            <a:spLocks noGrp="1" noChangeArrowheads="1"/>
          </p:cNvSpPr>
          <p:nvPr>
            <p:ph type="body" idx="1"/>
          </p:nvPr>
        </p:nvSpPr>
        <p:spPr>
          <a:xfrm>
            <a:off x="456408" y="2133600"/>
            <a:ext cx="8226425" cy="4464050"/>
          </a:xfrm>
        </p:spPr>
        <p:txBody>
          <a:bodyPr/>
          <a:lstStyle/>
          <a:p>
            <a:pPr eaLnBrk="1" hangingPunct="1">
              <a:buFont typeface="Wingdings" panose="05000000000000000000" pitchFamily="2" charset="2"/>
              <a:buNone/>
            </a:pPr>
            <a:r>
              <a:rPr lang="cs-CZ" altLang="cs-CZ" dirty="0"/>
              <a:t>Poplatníkem je vlastník stavebního pozemku zhodnoceného možností připojení na obcí vybudovanou stavbu vodovodu nebo kanalizace, vybudovanou po 31. 12. 2001, tj. zkolaudovanou stavbu, kde obec byla stavebníkem.</a:t>
            </a:r>
          </a:p>
          <a:p>
            <a:pPr eaLnBrk="1" hangingPunct="1">
              <a:buFont typeface="Wingdings" panose="05000000000000000000" pitchFamily="2" charset="2"/>
              <a:buNone/>
            </a:pPr>
            <a:r>
              <a:rPr lang="cs-CZ" altLang="cs-CZ" dirty="0"/>
              <a:t>	</a:t>
            </a:r>
          </a:p>
        </p:txBody>
      </p:sp>
      <p:pic>
        <p:nvPicPr>
          <p:cNvPr id="2" name="Obrázek 1"/>
          <p:cNvPicPr>
            <a:picLocks noChangeAspect="1"/>
          </p:cNvPicPr>
          <p:nvPr/>
        </p:nvPicPr>
        <p:blipFill>
          <a:blip r:embed="rId2"/>
          <a:stretch>
            <a:fillRect/>
          </a:stretch>
        </p:blipFill>
        <p:spPr>
          <a:xfrm>
            <a:off x="5309061" y="4699953"/>
            <a:ext cx="3836527" cy="2158047"/>
          </a:xfrm>
          <a:prstGeom prst="rect">
            <a:avLst/>
          </a:prstGeom>
        </p:spPr>
      </p:pic>
    </p:spTree>
    <p:extLst>
      <p:ext uri="{BB962C8B-B14F-4D97-AF65-F5344CB8AC3E}">
        <p14:creationId xmlns:p14="http://schemas.microsoft.com/office/powerpoint/2010/main" val="127967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325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1944E70E-D223-46A1-99CD-7C5C9D8A656E}" type="slidenum">
              <a:rPr lang="cs-CZ" altLang="cs-CZ" sz="1200"/>
              <a:pPr>
                <a:spcBef>
                  <a:spcPct val="0"/>
                </a:spcBef>
                <a:buClrTx/>
                <a:buFontTx/>
                <a:buNone/>
              </a:pPr>
              <a:t>15</a:t>
            </a:fld>
            <a:endParaRPr lang="cs-CZ" altLang="cs-CZ" sz="1200"/>
          </a:p>
        </p:txBody>
      </p:sp>
      <p:sp>
        <p:nvSpPr>
          <p:cNvPr id="53252"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3253" name="Rectangle 3"/>
          <p:cNvSpPr>
            <a:spLocks noGrp="1" noChangeArrowheads="1"/>
          </p:cNvSpPr>
          <p:nvPr>
            <p:ph type="body" idx="1"/>
          </p:nvPr>
        </p:nvSpPr>
        <p:spPr/>
        <p:txBody>
          <a:bodyPr/>
          <a:lstStyle/>
          <a:p>
            <a:pPr>
              <a:lnSpc>
                <a:spcPct val="80000"/>
              </a:lnSpc>
            </a:pPr>
            <a:r>
              <a:rPr lang="cs-CZ" altLang="cs-CZ" sz="2000" dirty="0"/>
              <a:t>Sazba poplatku nesmí přesáhnout rozdíl ceny stavebního pozemku bez možnosti připojení na obcí vybudovanou stavbu vodovodu nebo kanalizace a ceny stavebního pozemku s touto možností. Cena stavebního pozemku v obci se stanoví podle zákona o oceňování majetku (zákon č. 157/1991 Sb., v aktuálním znění) v kalendářním roce, ve kterém nabylo právní moci kolaudační rozhodnutí nebo nabyl právních účinků kolaudační souhlas pro stavbu vodovodu nebo kanalizace obcí vybudované. Výše sazby na 1m</a:t>
            </a:r>
            <a:r>
              <a:rPr lang="cs-CZ" altLang="cs-CZ" sz="2000" baseline="30000" dirty="0"/>
              <a:t>2</a:t>
            </a:r>
            <a:r>
              <a:rPr lang="cs-CZ" altLang="cs-CZ" sz="2000" dirty="0"/>
              <a:t> zhodnoceného stavebního pozemku stanoví obec v obecně závazné vyhlášce.</a:t>
            </a:r>
          </a:p>
          <a:p>
            <a:pPr>
              <a:lnSpc>
                <a:spcPct val="80000"/>
              </a:lnSpc>
            </a:pPr>
            <a:endParaRPr lang="cs-CZ" altLang="cs-CZ" sz="2000" dirty="0"/>
          </a:p>
          <a:p>
            <a:pPr>
              <a:lnSpc>
                <a:spcPct val="80000"/>
              </a:lnSpc>
            </a:pPr>
            <a:r>
              <a:rPr lang="cs-CZ" altLang="cs-CZ" sz="2000" dirty="0"/>
              <a:t>OZV může obec vydat nejpozději v kalendářním roce, kdy nabylo právní moci rozhodnutí.</a:t>
            </a:r>
          </a:p>
          <a:p>
            <a:pPr eaLnBrk="1" hangingPunct="1">
              <a:lnSpc>
                <a:spcPct val="8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053149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427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F7E4AE7D-DFB5-42B9-9979-55B33C7575AE}" type="slidenum">
              <a:rPr lang="cs-CZ" altLang="cs-CZ" sz="1200"/>
              <a:pPr>
                <a:spcBef>
                  <a:spcPct val="0"/>
                </a:spcBef>
                <a:buClrTx/>
                <a:buFontTx/>
                <a:buNone/>
              </a:pPr>
              <a:t>16</a:t>
            </a:fld>
            <a:endParaRPr lang="cs-CZ" altLang="cs-CZ" sz="1200"/>
          </a:p>
        </p:txBody>
      </p:sp>
      <p:sp>
        <p:nvSpPr>
          <p:cNvPr id="54276" name="Rectangle 2"/>
          <p:cNvSpPr>
            <a:spLocks noGrp="1" noChangeArrowheads="1"/>
          </p:cNvSpPr>
          <p:nvPr>
            <p:ph type="title"/>
          </p:nvPr>
        </p:nvSpPr>
        <p:spPr/>
        <p:txBody>
          <a:bodyPr/>
          <a:lstStyle/>
          <a:p>
            <a:pPr eaLnBrk="1" hangingPunct="1">
              <a:lnSpc>
                <a:spcPct val="100000"/>
              </a:lnSpc>
            </a:pPr>
            <a:r>
              <a:rPr lang="cs-CZ" altLang="cs-CZ" sz="1800" dirty="0"/>
              <a:t>Poplatek za zhodnocení stavebního pozemku možností jeho připojení na stavbu vodovodu nebo kanalizace</a:t>
            </a:r>
          </a:p>
        </p:txBody>
      </p:sp>
      <p:sp>
        <p:nvSpPr>
          <p:cNvPr id="54277"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2 návrhy infrastrukturní daně se vztahovaly i na další infrastrukturu budovanou obcí.</a:t>
            </a:r>
          </a:p>
        </p:txBody>
      </p:sp>
    </p:spTree>
    <p:extLst>
      <p:ext uri="{BB962C8B-B14F-4D97-AF65-F5344CB8AC3E}">
        <p14:creationId xmlns:p14="http://schemas.microsoft.com/office/powerpoint/2010/main" val="274645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5529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E771C5A8-7507-4AA2-89A4-E37895D45CE6}" type="slidenum">
              <a:rPr lang="cs-CZ" altLang="cs-CZ" sz="1200"/>
              <a:pPr>
                <a:spcBef>
                  <a:spcPct val="0"/>
                </a:spcBef>
                <a:buClrTx/>
                <a:buFontTx/>
                <a:buNone/>
              </a:pPr>
              <a:t>17</a:t>
            </a:fld>
            <a:endParaRPr lang="cs-CZ" altLang="cs-CZ" sz="1200"/>
          </a:p>
        </p:txBody>
      </p:sp>
      <p:sp>
        <p:nvSpPr>
          <p:cNvPr id="55300" name="Rectangle 2"/>
          <p:cNvSpPr>
            <a:spLocks noGrp="1" noChangeArrowheads="1"/>
          </p:cNvSpPr>
          <p:nvPr>
            <p:ph type="title"/>
          </p:nvPr>
        </p:nvSpPr>
        <p:spPr/>
        <p:txBody>
          <a:bodyPr/>
          <a:lstStyle/>
          <a:p>
            <a:pPr eaLnBrk="1" hangingPunct="1"/>
            <a:r>
              <a:rPr lang="cs-CZ" altLang="cs-CZ"/>
              <a:t>Správa poplatků</a:t>
            </a:r>
          </a:p>
        </p:txBody>
      </p:sp>
      <p:sp>
        <p:nvSpPr>
          <p:cNvPr id="55301" name="Rectangle 3"/>
          <p:cNvSpPr>
            <a:spLocks noGrp="1" noChangeArrowheads="1"/>
          </p:cNvSpPr>
          <p:nvPr>
            <p:ph type="body" idx="1"/>
          </p:nvPr>
        </p:nvSpPr>
        <p:spPr/>
        <p:txBody>
          <a:bodyPr/>
          <a:lstStyle/>
          <a:p>
            <a:pPr eaLnBrk="1" hangingPunct="1"/>
            <a:r>
              <a:rPr lang="cs-CZ" altLang="cs-CZ" dirty="0"/>
              <a:t>Subsidiární použití DŘ</a:t>
            </a:r>
          </a:p>
          <a:p>
            <a:pPr eaLnBrk="1" hangingPunct="1"/>
            <a:r>
              <a:rPr lang="cs-CZ" altLang="cs-CZ" dirty="0"/>
              <a:t>Stanovení poplatků: samostatná působnost</a:t>
            </a:r>
          </a:p>
          <a:p>
            <a:pPr eaLnBrk="1" hangingPunct="1"/>
            <a:r>
              <a:rPr lang="cs-CZ" altLang="cs-CZ" dirty="0"/>
              <a:t>Řízení o poplatcích: přenesená působnost (obecní úřad)</a:t>
            </a:r>
          </a:p>
        </p:txBody>
      </p:sp>
    </p:spTree>
    <p:extLst>
      <p:ext uri="{BB962C8B-B14F-4D97-AF65-F5344CB8AC3E}">
        <p14:creationId xmlns:p14="http://schemas.microsoft.com/office/powerpoint/2010/main" val="187570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endParaRPr lang="cs-CZ" dirty="0"/>
          </a:p>
        </p:txBody>
      </p:sp>
      <p:sp>
        <p:nvSpPr>
          <p:cNvPr id="5734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3EB96434-9DC7-4831-95D1-9F08F58C7476}" type="slidenum">
              <a:rPr lang="cs-CZ" altLang="cs-CZ" sz="1200"/>
              <a:pPr>
                <a:spcBef>
                  <a:spcPct val="0"/>
                </a:spcBef>
                <a:buClrTx/>
                <a:buFontTx/>
                <a:buNone/>
              </a:pPr>
              <a:t>18</a:t>
            </a:fld>
            <a:endParaRPr lang="cs-CZ" altLang="cs-CZ" sz="1200" dirty="0"/>
          </a:p>
        </p:txBody>
      </p:sp>
      <p:sp>
        <p:nvSpPr>
          <p:cNvPr id="57348" name="Rectangle 2"/>
          <p:cNvSpPr>
            <a:spLocks noGrp="1" noChangeArrowheads="1"/>
          </p:cNvSpPr>
          <p:nvPr>
            <p:ph type="title"/>
          </p:nvPr>
        </p:nvSpPr>
        <p:spPr/>
        <p:txBody>
          <a:bodyPr/>
          <a:lstStyle/>
          <a:p>
            <a:pPr eaLnBrk="1" hangingPunct="1"/>
            <a:r>
              <a:rPr lang="cs-CZ" altLang="cs-CZ"/>
              <a:t>Ohlašovací povinnost u místních poplatků</a:t>
            </a:r>
          </a:p>
        </p:txBody>
      </p:sp>
      <p:sp>
        <p:nvSpPr>
          <p:cNvPr id="57349" name="Rectangle 3"/>
          <p:cNvSpPr>
            <a:spLocks noGrp="1" noChangeArrowheads="1"/>
          </p:cNvSpPr>
          <p:nvPr>
            <p:ph type="body" idx="1"/>
          </p:nvPr>
        </p:nvSpPr>
        <p:spPr>
          <a:xfrm>
            <a:off x="539193" y="1729048"/>
            <a:ext cx="8066301" cy="4813068"/>
          </a:xfrm>
        </p:spPr>
        <p:txBody>
          <a:bodyPr/>
          <a:lstStyle/>
          <a:p>
            <a:pPr marL="285750" indent="-285750">
              <a:buFont typeface="Arial" panose="020B0604020202020204" pitchFamily="34" charset="0"/>
              <a:buChar char="•"/>
            </a:pPr>
            <a:r>
              <a:rPr lang="cs-CZ" sz="1600" dirty="0"/>
              <a:t>Poplatník nebo plátce poplatku je povinen podat správci poplatku ohlášení, nevyloučí-li obec tuto povinnost v obecně závazné vyhlášce.</a:t>
            </a:r>
          </a:p>
          <a:p>
            <a:pPr marL="285750" indent="-285750">
              <a:buFont typeface="Arial" panose="020B0604020202020204" pitchFamily="34" charset="0"/>
              <a:buChar char="•"/>
            </a:pPr>
            <a:r>
              <a:rPr lang="cs-CZ" sz="1600" dirty="0"/>
              <a:t>Změny: 15 dní nebo delší v OZV</a:t>
            </a:r>
          </a:p>
          <a:p>
            <a:pPr marL="285750" indent="-285750">
              <a:buFont typeface="Arial" panose="020B0604020202020204" pitchFamily="34" charset="0"/>
              <a:buChar char="•"/>
            </a:pPr>
            <a:r>
              <a:rPr lang="cs-CZ" altLang="cs-CZ" sz="1600" dirty="0"/>
              <a:t>Náležitosti:</a:t>
            </a:r>
          </a:p>
          <a:p>
            <a:pPr marL="1200150" lvl="2" indent="-285750">
              <a:lnSpc>
                <a:spcPct val="100000"/>
              </a:lnSpc>
              <a:buFont typeface="Arial" panose="020B0604020202020204" pitchFamily="34" charset="0"/>
              <a:buChar char="•"/>
            </a:pPr>
            <a:r>
              <a:rPr lang="cs-CZ" altLang="cs-CZ" sz="1400" dirty="0"/>
              <a:t>jméno, popřípadě jména, a příjmení nebo název nebo obchodní firmu, </a:t>
            </a:r>
          </a:p>
          <a:p>
            <a:pPr marL="1200150" lvl="2" indent="-285750">
              <a:lnSpc>
                <a:spcPct val="100000"/>
              </a:lnSpc>
              <a:buFont typeface="Arial" panose="020B0604020202020204" pitchFamily="34" charset="0"/>
              <a:buChar char="•"/>
            </a:pPr>
            <a:r>
              <a:rPr lang="cs-CZ" altLang="cs-CZ" sz="1400" dirty="0"/>
              <a:t>obecný identifikátor, byl-li přidělen, </a:t>
            </a:r>
          </a:p>
          <a:p>
            <a:pPr marL="1200150" lvl="2" indent="-285750">
              <a:lnSpc>
                <a:spcPct val="100000"/>
              </a:lnSpc>
              <a:buFont typeface="Arial" panose="020B0604020202020204" pitchFamily="34" charset="0"/>
              <a:buChar char="•"/>
            </a:pPr>
            <a:r>
              <a:rPr lang="cs-CZ" altLang="cs-CZ" sz="1400" dirty="0"/>
              <a:t>místo pobytu nebo sídlo, popřípadě další adresu pro doručování,</a:t>
            </a:r>
          </a:p>
          <a:p>
            <a:pPr marL="1200150" lvl="2" indent="-285750">
              <a:lnSpc>
                <a:spcPct val="100000"/>
              </a:lnSpc>
              <a:buFont typeface="Arial" panose="020B0604020202020204" pitchFamily="34" charset="0"/>
              <a:buChar char="•"/>
            </a:pPr>
            <a:r>
              <a:rPr lang="cs-CZ" altLang="cs-CZ" sz="1400" dirty="0"/>
              <a:t>právnická osoba uvede též osoby, které jsou jejím jménem oprávněny jednat v poplatkových věcech,</a:t>
            </a:r>
          </a:p>
          <a:p>
            <a:pPr marL="1200150" lvl="2" indent="-285750">
              <a:lnSpc>
                <a:spcPct val="100000"/>
              </a:lnSpc>
              <a:buFont typeface="Arial" panose="020B0604020202020204" pitchFamily="34" charset="0"/>
              <a:buChar char="•"/>
            </a:pPr>
            <a:r>
              <a:rPr lang="cs-CZ" altLang="cs-CZ" sz="1400" dirty="0"/>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marL="1200150" lvl="2" indent="-285750">
              <a:lnSpc>
                <a:spcPct val="100000"/>
              </a:lnSpc>
              <a:buFont typeface="Arial" panose="020B0604020202020204" pitchFamily="34" charset="0"/>
              <a:buChar char="•"/>
            </a:pPr>
            <a:r>
              <a:rPr lang="cs-CZ" altLang="cs-CZ" sz="1400" dirty="0"/>
              <a:t>údaje rozhodné pro stanovení výše poplatku.</a:t>
            </a:r>
          </a:p>
          <a:p>
            <a:pPr marL="285750" indent="-285750">
              <a:buFont typeface="Arial" panose="020B0604020202020204" pitchFamily="34" charset="0"/>
              <a:buChar char="•"/>
            </a:pPr>
            <a:r>
              <a:rPr lang="cs-CZ" sz="1600" dirty="0"/>
              <a:t>Povinnost se nevztahuje na údaj, který může správce poplatku automatizovaným způsobem zjistit z rejstříků nebo evidencí, do nichž má zřízen automatizovaný přístup. Okruh těchto údajů zveřejní správce poplatku na své úřední desce.</a:t>
            </a:r>
          </a:p>
          <a:p>
            <a:pPr marL="285750" indent="-285750" eaLnBrk="1" hangingPunct="1">
              <a:buFont typeface="Arial" panose="020B0604020202020204" pitchFamily="34" charset="0"/>
              <a:buChar char="•"/>
            </a:pPr>
            <a:r>
              <a:rPr lang="cs-CZ" altLang="cs-CZ" sz="1600" u="sng" dirty="0"/>
              <a:t>V případě, že poplatník nesplní povinnost ohlásit údaj rozhodný pro osvobození nebo úlevu od poplatku ve lhůtě stanovené obecně závaznou vyhláškou nebo ve lhůtě 15 dnů, nárok na osvobození nebo úlevu od tohoto poplatku zaniká; za nesplnění této povinnosti nelze uložit pokutu za nesplnění povinnosti nepeněžité povahy.</a:t>
            </a:r>
          </a:p>
        </p:txBody>
      </p:sp>
    </p:spTree>
    <p:extLst>
      <p:ext uri="{BB962C8B-B14F-4D97-AF65-F5344CB8AC3E}">
        <p14:creationId xmlns:p14="http://schemas.microsoft.com/office/powerpoint/2010/main" val="214232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270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ADAE76F-00BB-4221-8F16-BD25F506967D}" type="slidenum">
              <a:rPr lang="cs-CZ" altLang="cs-CZ" sz="1200"/>
              <a:pPr>
                <a:spcBef>
                  <a:spcPct val="0"/>
                </a:spcBef>
                <a:buClrTx/>
                <a:buFontTx/>
                <a:buNone/>
              </a:pPr>
              <a:t>19</a:t>
            </a:fld>
            <a:endParaRPr lang="cs-CZ" altLang="cs-CZ" sz="1200"/>
          </a:p>
        </p:txBody>
      </p:sp>
      <p:sp>
        <p:nvSpPr>
          <p:cNvPr id="72708" name="Rectangle 2"/>
          <p:cNvSpPr>
            <a:spLocks noGrp="1" noChangeArrowheads="1"/>
          </p:cNvSpPr>
          <p:nvPr>
            <p:ph type="title"/>
          </p:nvPr>
        </p:nvSpPr>
        <p:spPr/>
        <p:txBody>
          <a:bodyPr/>
          <a:lstStyle/>
          <a:p>
            <a:pPr eaLnBrk="1" hangingPunct="1"/>
            <a:r>
              <a:rPr lang="cs-CZ" altLang="cs-CZ"/>
              <a:t>Lhůty pro placení daně</a:t>
            </a:r>
          </a:p>
        </p:txBody>
      </p:sp>
      <p:sp>
        <p:nvSpPr>
          <p:cNvPr id="72709" name="Rectangle 3"/>
          <p:cNvSpPr>
            <a:spLocks noGrp="1" noChangeArrowheads="1"/>
          </p:cNvSpPr>
          <p:nvPr>
            <p:ph type="body" idx="1"/>
          </p:nvPr>
        </p:nvSpPr>
        <p:spPr/>
        <p:txBody>
          <a:bodyPr/>
          <a:lstStyle/>
          <a:p>
            <a:pPr eaLnBrk="1" hangingPunct="1"/>
            <a:r>
              <a:rPr lang="cs-CZ" altLang="cs-CZ"/>
              <a:t>Ve vyhlášce</a:t>
            </a:r>
          </a:p>
          <a:p>
            <a:pPr lvl="1" eaLnBrk="1" hangingPunct="1"/>
            <a:endParaRPr lang="cs-CZ" altLang="cs-CZ"/>
          </a:p>
        </p:txBody>
      </p:sp>
    </p:spTree>
    <p:extLst>
      <p:ext uri="{BB962C8B-B14F-4D97-AF65-F5344CB8AC3E}">
        <p14:creationId xmlns:p14="http://schemas.microsoft.com/office/powerpoint/2010/main" val="1050025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81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A0935B3-6F51-489E-9089-E0F7B68D4A08}" type="slidenum">
              <a:rPr lang="cs-CZ" altLang="cs-CZ" sz="1200"/>
              <a:pPr>
                <a:spcBef>
                  <a:spcPct val="0"/>
                </a:spcBef>
                <a:buClrTx/>
                <a:buFontTx/>
                <a:buNone/>
              </a:pPr>
              <a:t>2</a:t>
            </a:fld>
            <a:endParaRPr lang="cs-CZ" altLang="cs-CZ" sz="1200"/>
          </a:p>
        </p:txBody>
      </p:sp>
      <p:sp>
        <p:nvSpPr>
          <p:cNvPr id="8196" name="Rectangle 2"/>
          <p:cNvSpPr>
            <a:spLocks noGrp="1" noChangeArrowheads="1"/>
          </p:cNvSpPr>
          <p:nvPr>
            <p:ph type="title"/>
          </p:nvPr>
        </p:nvSpPr>
        <p:spPr/>
        <p:txBody>
          <a:bodyPr/>
          <a:lstStyle/>
          <a:p>
            <a:pPr eaLnBrk="1" hangingPunct="1"/>
            <a:r>
              <a:rPr lang="cs-CZ" altLang="cs-CZ"/>
              <a:t>Pojem „daň“</a:t>
            </a:r>
          </a:p>
        </p:txBody>
      </p:sp>
      <p:sp>
        <p:nvSpPr>
          <p:cNvPr id="819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b="1" dirty="0"/>
              <a:t>Daň</a:t>
            </a:r>
            <a:r>
              <a:rPr lang="cs-CZ" altLang="cs-CZ" dirty="0"/>
              <a:t> je povinná, zákonem předem sazbou stanovená částka, kterou se více méně pravidelně odčerpává na nenávratném principu bez ekvivalentního protiplnění část nominálního důchodu ekonomického subjektu ve prospěch veřejného peněžního fondu. </a:t>
            </a:r>
          </a:p>
          <a:p>
            <a:pPr eaLnBrk="1" hangingPunct="1">
              <a:lnSpc>
                <a:spcPct val="90000"/>
              </a:lnSpc>
              <a:buFont typeface="Wingdings" panose="05000000000000000000" pitchFamily="2" charset="2"/>
              <a:buNone/>
            </a:pPr>
            <a:endParaRPr lang="cs-CZ" altLang="cs-CZ" dirty="0"/>
          </a:p>
          <a:p>
            <a:pPr eaLnBrk="1" hangingPunct="1">
              <a:lnSpc>
                <a:spcPct val="90000"/>
              </a:lnSpc>
              <a:buFont typeface="Wingdings" panose="05000000000000000000" pitchFamily="2" charset="2"/>
              <a:buNone/>
            </a:pPr>
            <a:r>
              <a:rPr lang="cs-CZ" altLang="cs-CZ" dirty="0"/>
              <a:t>	</a:t>
            </a:r>
            <a:r>
              <a:rPr lang="en-US" altLang="cs-CZ" dirty="0">
                <a:latin typeface="Times New Roman" panose="02020603050405020304" pitchFamily="18" charset="0"/>
                <a:cs typeface="Times New Roman" panose="02020603050405020304" pitchFamily="18" charset="0"/>
              </a:rPr>
              <a:t>=&gt;</a:t>
            </a:r>
            <a:r>
              <a:rPr lang="cs-CZ" altLang="cs-CZ" dirty="0">
                <a:latin typeface="Times New Roman" panose="02020603050405020304" pitchFamily="18" charset="0"/>
                <a:cs typeface="Times New Roman" panose="02020603050405020304" pitchFamily="18" charset="0"/>
              </a:rPr>
              <a:t> </a:t>
            </a:r>
            <a:r>
              <a:rPr lang="cs-CZ" altLang="cs-CZ" dirty="0"/>
              <a:t>pojem „daň stricto sensu“</a:t>
            </a:r>
          </a:p>
        </p:txBody>
      </p:sp>
    </p:spTree>
    <p:extLst>
      <p:ext uri="{BB962C8B-B14F-4D97-AF65-F5344CB8AC3E}">
        <p14:creationId xmlns:p14="http://schemas.microsoft.com/office/powerpoint/2010/main" val="16090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7373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D6A4764-4510-447F-8918-45AE052CBF4D}" type="slidenum">
              <a:rPr lang="cs-CZ" altLang="cs-CZ" sz="1200"/>
              <a:pPr>
                <a:spcBef>
                  <a:spcPct val="0"/>
                </a:spcBef>
                <a:buClrTx/>
                <a:buFontTx/>
                <a:buNone/>
              </a:pPr>
              <a:t>20</a:t>
            </a:fld>
            <a:endParaRPr lang="cs-CZ" altLang="cs-CZ" sz="1200"/>
          </a:p>
        </p:txBody>
      </p:sp>
      <p:sp>
        <p:nvSpPr>
          <p:cNvPr id="73732" name="Rectangle 2"/>
          <p:cNvSpPr>
            <a:spLocks noGrp="1" noChangeArrowheads="1"/>
          </p:cNvSpPr>
          <p:nvPr>
            <p:ph type="title"/>
          </p:nvPr>
        </p:nvSpPr>
        <p:spPr/>
        <p:txBody>
          <a:bodyPr/>
          <a:lstStyle/>
          <a:p>
            <a:pPr eaLnBrk="1" hangingPunct="1"/>
            <a:r>
              <a:rPr lang="cs-CZ" altLang="cs-CZ" sz="2800"/>
              <a:t>Vybírání daní - způsob placení daně</a:t>
            </a:r>
          </a:p>
        </p:txBody>
      </p:sp>
      <p:sp>
        <p:nvSpPr>
          <p:cNvPr id="73733" name="Rectangle 3"/>
          <p:cNvSpPr>
            <a:spLocks noGrp="1" noChangeArrowheads="1"/>
          </p:cNvSpPr>
          <p:nvPr>
            <p:ph type="body" idx="1"/>
          </p:nvPr>
        </p:nvSpPr>
        <p:spPr/>
        <p:txBody>
          <a:bodyPr/>
          <a:lstStyle/>
          <a:p>
            <a:pPr eaLnBrk="1" hangingPunct="1">
              <a:lnSpc>
                <a:spcPct val="80000"/>
              </a:lnSpc>
            </a:pPr>
            <a:endParaRPr lang="cs-CZ" altLang="cs-CZ" sz="1800"/>
          </a:p>
          <a:p>
            <a:pPr eaLnBrk="1" hangingPunct="1">
              <a:lnSpc>
                <a:spcPct val="80000"/>
              </a:lnSpc>
            </a:pPr>
            <a:r>
              <a:rPr lang="cs-CZ" altLang="cs-CZ" sz="1800"/>
              <a:t>a) bezhotovostním převodem z účtu vedeného u poskytovatele platebních služeb na příslušný účet správce daně,</a:t>
            </a:r>
          </a:p>
          <a:p>
            <a:pPr eaLnBrk="1" hangingPunct="1">
              <a:lnSpc>
                <a:spcPct val="80000"/>
              </a:lnSpc>
            </a:pPr>
            <a:r>
              <a:rPr lang="cs-CZ" altLang="cs-CZ" sz="1800"/>
              <a:t>b) v hotovosti</a:t>
            </a:r>
          </a:p>
          <a:p>
            <a:pPr lvl="1" eaLnBrk="1" hangingPunct="1">
              <a:lnSpc>
                <a:spcPct val="80000"/>
              </a:lnSpc>
            </a:pPr>
            <a:r>
              <a:rPr lang="cs-CZ" altLang="cs-CZ" sz="1800"/>
              <a:t>1. prostřednictvím poskytovatele platebních služeb nebo poštovním poukazem na příslušný účet správce daně,</a:t>
            </a:r>
          </a:p>
          <a:p>
            <a:pPr lvl="1" eaLnBrk="1" hangingPunct="1">
              <a:lnSpc>
                <a:spcPct val="80000"/>
              </a:lnSpc>
            </a:pPr>
            <a:r>
              <a:rPr lang="cs-CZ" altLang="cs-CZ" sz="1800"/>
              <a:t>2. úřední osobě pověřené přijímat tyto platby, přičemž součet plateb na všechny druhy daně za jeden daňový subjekt nesmí v průběhu jednoho kalendářního dne u jednoho správce daně přesáhnout částku 500 000 Kč,</a:t>
            </a:r>
          </a:p>
          <a:p>
            <a:pPr lvl="1" eaLnBrk="1" hangingPunct="1">
              <a:lnSpc>
                <a:spcPct val="80000"/>
              </a:lnSpc>
            </a:pPr>
            <a:r>
              <a:rPr lang="cs-CZ" altLang="cs-CZ" sz="1800"/>
              <a:t>3. šekem, jehož proplacení je zajištěno poskytovatelem platebních služeb,</a:t>
            </a:r>
          </a:p>
          <a:p>
            <a:pPr lvl="1" eaLnBrk="1" hangingPunct="1">
              <a:lnSpc>
                <a:spcPct val="80000"/>
              </a:lnSpc>
            </a:pPr>
            <a:r>
              <a:rPr lang="cs-CZ" altLang="cs-CZ" sz="1800"/>
              <a:t>4. daňovému exekutorovi, jde-li o platbu při daňové exekuci, a</a:t>
            </a:r>
          </a:p>
          <a:p>
            <a:pPr lvl="1" eaLnBrk="1" hangingPunct="1">
              <a:lnSpc>
                <a:spcPct val="80000"/>
              </a:lnSpc>
            </a:pPr>
            <a:r>
              <a:rPr lang="cs-CZ" altLang="cs-CZ" sz="1800"/>
              <a:t>5. oprávněné úřední osobě, jde-li o platbu pořádkové pokuty,</a:t>
            </a:r>
          </a:p>
          <a:p>
            <a:pPr eaLnBrk="1" hangingPunct="1">
              <a:lnSpc>
                <a:spcPct val="80000"/>
              </a:lnSpc>
            </a:pPr>
            <a:r>
              <a:rPr lang="cs-CZ" altLang="cs-CZ" sz="1800"/>
              <a:t>c) kolkovými známkami, stanoví-li tak zákon,</a:t>
            </a:r>
          </a:p>
          <a:p>
            <a:pPr eaLnBrk="1" hangingPunct="1">
              <a:lnSpc>
                <a:spcPct val="80000"/>
              </a:lnSpc>
            </a:pPr>
            <a:r>
              <a:rPr lang="cs-CZ" altLang="cs-CZ" sz="1800"/>
              <a:t>d) přeplatkem na jiné dani,</a:t>
            </a:r>
          </a:p>
          <a:p>
            <a:pPr eaLnBrk="1" hangingPunct="1">
              <a:lnSpc>
                <a:spcPct val="80000"/>
              </a:lnSpc>
            </a:pPr>
            <a:r>
              <a:rPr lang="cs-CZ" altLang="cs-CZ" sz="1800"/>
              <a:t>JINAK podle vyhlášky (SIPO).</a:t>
            </a:r>
          </a:p>
        </p:txBody>
      </p:sp>
    </p:spTree>
    <p:extLst>
      <p:ext uri="{BB962C8B-B14F-4D97-AF65-F5344CB8AC3E}">
        <p14:creationId xmlns:p14="http://schemas.microsoft.com/office/powerpoint/2010/main" val="3966575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Sankce</a:t>
            </a:r>
          </a:p>
        </p:txBody>
      </p:sp>
      <p:sp>
        <p:nvSpPr>
          <p:cNvPr id="3" name="Zástupný symbol pro obsah 2"/>
          <p:cNvSpPr>
            <a:spLocks noGrp="1"/>
          </p:cNvSpPr>
          <p:nvPr>
            <p:ph idx="1"/>
          </p:nvPr>
        </p:nvSpPr>
        <p:spPr/>
        <p:txBody>
          <a:bodyPr/>
          <a:lstStyle/>
          <a:p>
            <a:r>
              <a:rPr lang="cs-CZ" altLang="cs-CZ" dirty="0"/>
              <a:t>3násobek nedoplatku (speciální ustanovení k DŘ, vliv ÚS – </a:t>
            </a:r>
            <a:r>
              <a:rPr lang="cs-CZ" altLang="cs-CZ" dirty="0">
                <a:solidFill>
                  <a:srgbClr val="FF0000"/>
                </a:solidFill>
              </a:rPr>
              <a:t>Chrastava</a:t>
            </a:r>
            <a:r>
              <a:rPr lang="cs-CZ" altLang="cs-CZ" dirty="0"/>
              <a:t> ohledně úpravy sankcí ve vyhlášce)</a:t>
            </a:r>
          </a:p>
          <a:p>
            <a:r>
              <a:rPr lang="cs-CZ" altLang="cs-CZ" dirty="0"/>
              <a:t>Penále, úroky a pokuty, upravené daňovým řádem, s výjimkou pořádkových pokut a pokut za nesplnění povinnosti nepeněžité povahy, se neuplatňují.</a:t>
            </a:r>
            <a:endParaRPr lang="cs-CZ" dirty="0"/>
          </a:p>
        </p:txBody>
      </p:sp>
      <p:sp>
        <p:nvSpPr>
          <p:cNvPr id="4" name="Zástupný symbol pro zápatí 3"/>
          <p:cNvSpPr>
            <a:spLocks noGrp="1"/>
          </p:cNvSpPr>
          <p:nvPr>
            <p:ph type="ftr" sz="quarter" idx="10"/>
          </p:nvPr>
        </p:nvSpPr>
        <p:spPr/>
        <p:txBody>
          <a:bodyPr/>
          <a:lstStyle/>
          <a:p>
            <a:pPr>
              <a:defRPr/>
            </a:pPr>
            <a:r>
              <a:rPr lang="cs-CZ"/>
              <a:t>Zápatí prezentace</a:t>
            </a:r>
          </a:p>
        </p:txBody>
      </p:sp>
      <p:sp>
        <p:nvSpPr>
          <p:cNvPr id="5" name="Zástupný symbol pro číslo snímku 4"/>
          <p:cNvSpPr>
            <a:spLocks noGrp="1"/>
          </p:cNvSpPr>
          <p:nvPr>
            <p:ph type="sldNum" sz="quarter" idx="11"/>
          </p:nvPr>
        </p:nvSpPr>
        <p:spPr/>
        <p:txBody>
          <a:bodyPr/>
          <a:lstStyle/>
          <a:p>
            <a:pPr>
              <a:defRPr/>
            </a:pPr>
            <a:fld id="{B677F63C-0006-409F-B126-4667C2E1B6EE}" type="slidenum">
              <a:rPr lang="cs-CZ" altLang="cs-CZ" smtClean="0"/>
              <a:pPr>
                <a:defRPr/>
              </a:pPr>
              <a:t>21</a:t>
            </a:fld>
            <a:endParaRPr lang="cs-CZ" altLang="cs-CZ"/>
          </a:p>
        </p:txBody>
      </p:sp>
    </p:spTree>
    <p:extLst>
      <p:ext uri="{BB962C8B-B14F-4D97-AF65-F5344CB8AC3E}">
        <p14:creationId xmlns:p14="http://schemas.microsoft.com/office/powerpoint/2010/main" val="185322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18787"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7D04431-FEDA-4E56-88D4-B2225B967B0C}" type="slidenum">
              <a:rPr lang="cs-CZ" altLang="cs-CZ" sz="1200"/>
              <a:pPr>
                <a:spcBef>
                  <a:spcPct val="0"/>
                </a:spcBef>
                <a:buClrTx/>
                <a:buFontTx/>
                <a:buNone/>
              </a:pPr>
              <a:t>22</a:t>
            </a:fld>
            <a:endParaRPr lang="cs-CZ" altLang="cs-CZ" sz="1200"/>
          </a:p>
        </p:txBody>
      </p:sp>
      <p:sp>
        <p:nvSpPr>
          <p:cNvPr id="118788" name="Rectangle 2"/>
          <p:cNvSpPr>
            <a:spLocks noGrp="1" noChangeArrowheads="1"/>
          </p:cNvSpPr>
          <p:nvPr>
            <p:ph type="title"/>
          </p:nvPr>
        </p:nvSpPr>
        <p:spPr/>
        <p:txBody>
          <a:bodyPr/>
          <a:lstStyle/>
          <a:p>
            <a:pPr eaLnBrk="1" hangingPunct="1"/>
            <a:r>
              <a:rPr lang="cs-CZ" altLang="cs-CZ"/>
              <a:t>Prominutí poplatku</a:t>
            </a:r>
          </a:p>
        </p:txBody>
      </p:sp>
      <p:sp>
        <p:nvSpPr>
          <p:cNvPr id="118789"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Podle § 259 DŘ pokud zákon stanoví orgánu veřejné moci pravomoc zcela nebo částečně prominout daň nebo příslušenství daně, lze tak učinit na základě žádosti daňového subjektu nebo z moci úřední.</a:t>
            </a:r>
          </a:p>
          <a:p>
            <a:pPr marL="457200" indent="-457200" eaLnBrk="1" hangingPunct="1">
              <a:buFont typeface="Arial" panose="020B0604020202020204" pitchFamily="34" charset="0"/>
              <a:buChar char="•"/>
            </a:pPr>
            <a:r>
              <a:rPr lang="cs-CZ" altLang="cs-CZ" dirty="0"/>
              <a:t>Od 1.1.2011 do 28.10.2015 bylo možné!</a:t>
            </a:r>
          </a:p>
        </p:txBody>
      </p:sp>
    </p:spTree>
    <p:extLst>
      <p:ext uri="{BB962C8B-B14F-4D97-AF65-F5344CB8AC3E}">
        <p14:creationId xmlns:p14="http://schemas.microsoft.com/office/powerpoint/2010/main" val="422033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p:cNvSpPr>
            <a:spLocks noGrp="1"/>
          </p:cNvSpPr>
          <p:nvPr>
            <p:ph type="title"/>
          </p:nvPr>
        </p:nvSpPr>
        <p:spPr/>
        <p:txBody>
          <a:bodyPr/>
          <a:lstStyle/>
          <a:p>
            <a:r>
              <a:rPr lang="cs-CZ" altLang="cs-CZ" dirty="0"/>
              <a:t>Prominutí aktuálně</a:t>
            </a:r>
          </a:p>
        </p:txBody>
      </p:sp>
      <p:sp>
        <p:nvSpPr>
          <p:cNvPr id="119811" name="Zástupný symbol pro obsah 2"/>
          <p:cNvSpPr>
            <a:spLocks noGrp="1"/>
          </p:cNvSpPr>
          <p:nvPr>
            <p:ph idx="1"/>
          </p:nvPr>
        </p:nvSpPr>
        <p:spPr>
          <a:xfrm>
            <a:off x="539193" y="1872000"/>
            <a:ext cx="8066301" cy="4356000"/>
          </a:xfrm>
        </p:spPr>
        <p:txBody>
          <a:bodyPr/>
          <a:lstStyle/>
          <a:p>
            <a:pPr marL="457200" indent="-457200">
              <a:buFont typeface="Arial" panose="020B0604020202020204" pitchFamily="34" charset="0"/>
              <a:buChar char="•"/>
            </a:pPr>
            <a:r>
              <a:rPr lang="cs-CZ" altLang="cs-CZ" dirty="0"/>
              <a:t>na žádost poplatníka z důvodu odstranění tvrdosti právního předpisu zcela nebo částečně prominout </a:t>
            </a:r>
            <a:r>
              <a:rPr lang="cs-CZ" altLang="cs-CZ" u="sng" dirty="0"/>
              <a:t>poplatek za odpad </a:t>
            </a:r>
            <a:r>
              <a:rPr lang="cs-CZ" altLang="cs-CZ" dirty="0"/>
              <a:t>nebo jeho příslušenství, lze-li to s přihlédnutím k okolnostem daného případu ospravedlnit</a:t>
            </a:r>
          </a:p>
          <a:p>
            <a:pPr marL="457200" indent="-457200">
              <a:buFont typeface="Arial" panose="020B0604020202020204" pitchFamily="34" charset="0"/>
              <a:buChar char="•"/>
            </a:pPr>
            <a:r>
              <a:rPr lang="cs-CZ" altLang="cs-CZ" dirty="0"/>
              <a:t>z moci úřední </a:t>
            </a:r>
            <a:r>
              <a:rPr lang="cs-CZ" altLang="cs-CZ" u="sng" dirty="0"/>
              <a:t>jakýkoliv poplatek </a:t>
            </a:r>
            <a:r>
              <a:rPr lang="cs-CZ" altLang="cs-CZ" dirty="0"/>
              <a:t>nebo jeho příslušenství zcela nebo částečně prominout při mimořádných, zejména živelních událostech</a:t>
            </a:r>
          </a:p>
          <a:p>
            <a:pPr marL="1200150" lvl="2" indent="-285750">
              <a:buFont typeface="Arial" panose="020B0604020202020204" pitchFamily="34" charset="0"/>
              <a:buChar char="•"/>
            </a:pPr>
            <a:r>
              <a:rPr lang="cs-CZ" altLang="cs-CZ" sz="1800" dirty="0"/>
              <a:t>všem poplatníkům, jichž se důvod prominutí týká, a to ode dne právní moci tohoto rozhodnutí</a:t>
            </a:r>
          </a:p>
          <a:p>
            <a:pPr marL="1200150" lvl="2" indent="-285750">
              <a:buFont typeface="Arial" panose="020B0604020202020204" pitchFamily="34" charset="0"/>
              <a:buChar char="•"/>
            </a:pPr>
            <a:r>
              <a:rPr lang="cs-CZ" altLang="cs-CZ" sz="1800" dirty="0"/>
              <a:t>rozhodnutí oznamuje obecní úřad vyvěšením na své úřední desce a zároveň ho zveřejní způsobem umožňujícím dálkový přístup</a:t>
            </a:r>
          </a:p>
        </p:txBody>
      </p:sp>
      <p:sp>
        <p:nvSpPr>
          <p:cNvPr id="4" name="Zástupný symbol pro zápatí 3"/>
          <p:cNvSpPr>
            <a:spLocks noGrp="1"/>
          </p:cNvSpPr>
          <p:nvPr>
            <p:ph type="ftr" sz="quarter" idx="10"/>
          </p:nvPr>
        </p:nvSpPr>
        <p:spPr/>
        <p:txBody>
          <a:bodyPr/>
          <a:lstStyle/>
          <a:p>
            <a:pPr>
              <a:defRPr/>
            </a:pPr>
            <a:r>
              <a:rPr lang="cs-CZ" dirty="0"/>
              <a:t>Zápatí prezentace</a:t>
            </a:r>
          </a:p>
        </p:txBody>
      </p:sp>
      <p:sp>
        <p:nvSpPr>
          <p:cNvPr id="11981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8F8AAB1-41FD-4E62-A089-79BC80B00850}" type="slidenum">
              <a:rPr lang="cs-CZ" altLang="cs-CZ" sz="1200"/>
              <a:pPr>
                <a:spcBef>
                  <a:spcPct val="0"/>
                </a:spcBef>
                <a:buClrTx/>
                <a:buFontTx/>
                <a:buNone/>
              </a:pPr>
              <a:t>23</a:t>
            </a:fld>
            <a:endParaRPr lang="cs-CZ" altLang="cs-CZ" sz="1200"/>
          </a:p>
        </p:txBody>
      </p:sp>
    </p:spTree>
    <p:extLst>
      <p:ext uri="{BB962C8B-B14F-4D97-AF65-F5344CB8AC3E}">
        <p14:creationId xmlns:p14="http://schemas.microsoft.com/office/powerpoint/2010/main" val="2494439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2185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7F717F4D-8316-4DD6-8036-D5037A53C419}" type="slidenum">
              <a:rPr lang="cs-CZ" altLang="cs-CZ" sz="1200"/>
              <a:pPr>
                <a:spcBef>
                  <a:spcPct val="0"/>
                </a:spcBef>
                <a:buClrTx/>
                <a:buFontTx/>
                <a:buNone/>
              </a:pPr>
              <a:t>24</a:t>
            </a:fld>
            <a:endParaRPr lang="cs-CZ" altLang="cs-CZ" sz="1200"/>
          </a:p>
        </p:txBody>
      </p:sp>
      <p:sp>
        <p:nvSpPr>
          <p:cNvPr id="121860" name="Rectangle 2"/>
          <p:cNvSpPr>
            <a:spLocks noGrp="1" noChangeArrowheads="1"/>
          </p:cNvSpPr>
          <p:nvPr>
            <p:ph type="title"/>
          </p:nvPr>
        </p:nvSpPr>
        <p:spPr/>
        <p:txBody>
          <a:bodyPr/>
          <a:lstStyle/>
          <a:p>
            <a:pPr eaLnBrk="1" hangingPunct="1"/>
            <a:endParaRPr lang="cs-CZ" altLang="cs-CZ"/>
          </a:p>
        </p:txBody>
      </p:sp>
      <p:sp>
        <p:nvSpPr>
          <p:cNvPr id="12186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a:t>		</a:t>
            </a:r>
          </a:p>
          <a:p>
            <a:pPr eaLnBrk="1" hangingPunct="1">
              <a:buFont typeface="Wingdings" panose="05000000000000000000" pitchFamily="2" charset="2"/>
              <a:buNone/>
            </a:pPr>
            <a:endParaRPr lang="cs-CZ" altLang="cs-CZ"/>
          </a:p>
          <a:p>
            <a:pPr eaLnBrk="1" hangingPunct="1">
              <a:buFont typeface="Wingdings" panose="05000000000000000000" pitchFamily="2" charset="2"/>
              <a:buNone/>
            </a:pPr>
            <a:endParaRPr lang="cs-CZ" altLang="cs-CZ"/>
          </a:p>
          <a:p>
            <a:pPr eaLnBrk="1" hangingPunct="1">
              <a:buFont typeface="Wingdings" panose="05000000000000000000" pitchFamily="2" charset="2"/>
              <a:buNone/>
            </a:pPr>
            <a:r>
              <a:rPr lang="cs-CZ" altLang="cs-CZ"/>
              <a:t>		Děkuji za pozornost.</a:t>
            </a:r>
          </a:p>
        </p:txBody>
      </p:sp>
    </p:spTree>
    <p:extLst>
      <p:ext uri="{BB962C8B-B14F-4D97-AF65-F5344CB8AC3E}">
        <p14:creationId xmlns:p14="http://schemas.microsoft.com/office/powerpoint/2010/main" val="58453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92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C88846E6-CB96-426B-A135-1CD96E2641F7}" type="slidenum">
              <a:rPr lang="cs-CZ" altLang="cs-CZ" sz="1200"/>
              <a:pPr>
                <a:spcBef>
                  <a:spcPct val="0"/>
                </a:spcBef>
                <a:buClrTx/>
                <a:buFontTx/>
                <a:buNone/>
              </a:pPr>
              <a:t>3</a:t>
            </a:fld>
            <a:endParaRPr lang="cs-CZ" altLang="cs-CZ" sz="1200"/>
          </a:p>
        </p:txBody>
      </p:sp>
      <p:sp>
        <p:nvSpPr>
          <p:cNvPr id="9220" name="Rectangle 2"/>
          <p:cNvSpPr>
            <a:spLocks noGrp="1" noChangeArrowheads="1"/>
          </p:cNvSpPr>
          <p:nvPr>
            <p:ph type="title"/>
          </p:nvPr>
        </p:nvSpPr>
        <p:spPr/>
        <p:txBody>
          <a:bodyPr/>
          <a:lstStyle/>
          <a:p>
            <a:pPr eaLnBrk="1" hangingPunct="1"/>
            <a:r>
              <a:rPr lang="cs-CZ" altLang="cs-CZ"/>
              <a:t>Pojem „poplatek“</a:t>
            </a:r>
          </a:p>
        </p:txBody>
      </p:sp>
      <p:sp>
        <p:nvSpPr>
          <p:cNvPr id="9221"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b="1" dirty="0"/>
              <a:t>Poplatek</a:t>
            </a:r>
            <a:r>
              <a:rPr lang="cs-CZ" altLang="cs-CZ" dirty="0"/>
              <a:t> je peněžitou dávkou stanovenou zákonem, nenávratnou, vybíranou státem nebo jinými veřejnoprávními korporacemi za zákonem stanovené úkony jejich orgánů. </a:t>
            </a:r>
          </a:p>
        </p:txBody>
      </p:sp>
    </p:spTree>
    <p:extLst>
      <p:ext uri="{BB962C8B-B14F-4D97-AF65-F5344CB8AC3E}">
        <p14:creationId xmlns:p14="http://schemas.microsoft.com/office/powerpoint/2010/main" val="202972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102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90459202-B538-4775-BCF2-917624C3672F}" type="slidenum">
              <a:rPr lang="cs-CZ" altLang="cs-CZ" sz="1200"/>
              <a:pPr>
                <a:spcBef>
                  <a:spcPct val="0"/>
                </a:spcBef>
                <a:buClrTx/>
                <a:buFontTx/>
                <a:buNone/>
              </a:pPr>
              <a:t>4</a:t>
            </a:fld>
            <a:endParaRPr lang="cs-CZ" altLang="cs-CZ" sz="1200"/>
          </a:p>
        </p:txBody>
      </p:sp>
      <p:sp>
        <p:nvSpPr>
          <p:cNvPr id="10244" name="Rectangle 2"/>
          <p:cNvSpPr>
            <a:spLocks noGrp="1" noChangeArrowheads="1"/>
          </p:cNvSpPr>
          <p:nvPr>
            <p:ph type="title"/>
          </p:nvPr>
        </p:nvSpPr>
        <p:spPr/>
        <p:txBody>
          <a:bodyPr/>
          <a:lstStyle/>
          <a:p>
            <a:pPr eaLnBrk="1" hangingPunct="1"/>
            <a:r>
              <a:rPr lang="cs-CZ" altLang="cs-CZ"/>
              <a:t>Požadavek zákonné úpravy vybírání daní</a:t>
            </a:r>
          </a:p>
        </p:txBody>
      </p:sp>
      <p:sp>
        <p:nvSpPr>
          <p:cNvPr id="10245" name="Rectangle 3"/>
          <p:cNvSpPr>
            <a:spLocks noGrp="1" noChangeArrowheads="1"/>
          </p:cNvSpPr>
          <p:nvPr>
            <p:ph type="body" idx="1"/>
          </p:nvPr>
        </p:nvSpPr>
        <p:spPr/>
        <p:txBody>
          <a:bodyPr/>
          <a:lstStyle/>
          <a:p>
            <a:pPr eaLnBrk="1" hangingPunct="1">
              <a:buFont typeface="Wingdings" panose="05000000000000000000" pitchFamily="2" charset="2"/>
              <a:buNone/>
            </a:pPr>
            <a:r>
              <a:rPr lang="cs-CZ" altLang="cs-CZ" dirty="0"/>
              <a:t>Článek 11 odst. 5 LZPS:</a:t>
            </a:r>
          </a:p>
          <a:p>
            <a:pPr eaLnBrk="1" hangingPunct="1">
              <a:buFont typeface="Wingdings" panose="05000000000000000000" pitchFamily="2" charset="2"/>
              <a:buNone/>
            </a:pPr>
            <a:r>
              <a:rPr lang="cs-CZ" altLang="cs-CZ" b="1" dirty="0"/>
              <a:t>Daně a poplatky je možné ukládat jen na základě zákona.</a:t>
            </a:r>
          </a:p>
        </p:txBody>
      </p:sp>
    </p:spTree>
    <p:extLst>
      <p:ext uri="{BB962C8B-B14F-4D97-AF65-F5344CB8AC3E}">
        <p14:creationId xmlns:p14="http://schemas.microsoft.com/office/powerpoint/2010/main" val="389094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2771"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694700F-E66D-410E-805D-84143BEA9B6B}" type="slidenum">
              <a:rPr lang="cs-CZ" altLang="cs-CZ" sz="1200"/>
              <a:pPr>
                <a:spcBef>
                  <a:spcPct val="0"/>
                </a:spcBef>
                <a:buClrTx/>
                <a:buFontTx/>
                <a:buNone/>
              </a:pPr>
              <a:t>5</a:t>
            </a:fld>
            <a:endParaRPr lang="cs-CZ" altLang="cs-CZ" sz="1200"/>
          </a:p>
        </p:txBody>
      </p:sp>
      <p:sp>
        <p:nvSpPr>
          <p:cNvPr id="32772" name="Rectangle 2"/>
          <p:cNvSpPr>
            <a:spLocks noGrp="1" noChangeArrowheads="1"/>
          </p:cNvSpPr>
          <p:nvPr>
            <p:ph type="title"/>
          </p:nvPr>
        </p:nvSpPr>
        <p:spPr/>
        <p:txBody>
          <a:bodyPr/>
          <a:lstStyle/>
          <a:p>
            <a:pPr eaLnBrk="1" hangingPunct="1"/>
            <a:r>
              <a:rPr lang="cs-CZ" altLang="cs-CZ" dirty="0"/>
              <a:t>Majetkové poplatky</a:t>
            </a:r>
          </a:p>
        </p:txBody>
      </p:sp>
      <p:sp>
        <p:nvSpPr>
          <p:cNvPr id="32773" name="Rectangle 3"/>
          <p:cNvSpPr>
            <a:spLocks noGrp="1" noChangeArrowheads="1"/>
          </p:cNvSpPr>
          <p:nvPr>
            <p:ph type="body" idx="1"/>
          </p:nvPr>
        </p:nvSpPr>
        <p:spPr/>
        <p:txBody>
          <a:bodyPr/>
          <a:lstStyle/>
          <a:p>
            <a:pPr marL="609600" indent="-609600">
              <a:lnSpc>
                <a:spcPct val="80000"/>
              </a:lnSpc>
              <a:buFont typeface="Arial" panose="020B0604020202020204" pitchFamily="34" charset="0"/>
              <a:buChar char="•"/>
            </a:pPr>
            <a:r>
              <a:rPr lang="cs-CZ" altLang="cs-CZ" sz="1600" dirty="0"/>
              <a:t>poplatek ze psů,</a:t>
            </a:r>
          </a:p>
          <a:p>
            <a:pPr marL="609600" indent="-609600">
              <a:lnSpc>
                <a:spcPct val="80000"/>
              </a:lnSpc>
              <a:buFont typeface="Arial" panose="020B0604020202020204" pitchFamily="34" charset="0"/>
              <a:buChar char="•"/>
            </a:pPr>
            <a:r>
              <a:rPr lang="cs-CZ" altLang="cs-CZ" sz="1600" dirty="0"/>
              <a:t>poplatek za užívání veřejného prostranství,</a:t>
            </a:r>
          </a:p>
          <a:p>
            <a:pPr marL="609600" indent="-609600">
              <a:lnSpc>
                <a:spcPct val="80000"/>
              </a:lnSpc>
              <a:buFont typeface="Arial" panose="020B0604020202020204" pitchFamily="34" charset="0"/>
              <a:buChar char="•"/>
            </a:pPr>
            <a:r>
              <a:rPr lang="cs-CZ" altLang="cs-CZ" sz="1600" dirty="0"/>
              <a:t>poplatek za zhodnocení stavebního pozemku možností jeho připojení na stavbu vodovodu nebo kanalizace</a:t>
            </a:r>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buFont typeface="Arial" panose="020B0604020202020204" pitchFamily="34" charset="0"/>
              <a:buChar char="•"/>
            </a:pPr>
            <a:endParaRPr lang="cs-CZ" altLang="cs-CZ" sz="1600" dirty="0"/>
          </a:p>
          <a:p>
            <a:pPr marL="609600" indent="-609600">
              <a:lnSpc>
                <a:spcPct val="80000"/>
              </a:lnSpc>
              <a:buFont typeface="Arial" panose="020B0604020202020204" pitchFamily="34" charset="0"/>
              <a:buChar char="•"/>
            </a:pPr>
            <a:endParaRPr lang="cs-CZ" altLang="cs-CZ" sz="1600" dirty="0">
              <a:solidFill>
                <a:srgbClr val="FF0000"/>
              </a:solidFill>
            </a:endParaRPr>
          </a:p>
          <a:p>
            <a:pPr marL="609600" indent="-609600">
              <a:lnSpc>
                <a:spcPct val="80000"/>
              </a:lnSpc>
            </a:pPr>
            <a:endParaRPr lang="cs-CZ" altLang="cs-CZ" sz="1600" dirty="0"/>
          </a:p>
        </p:txBody>
      </p:sp>
    </p:spTree>
    <p:extLst>
      <p:ext uri="{BB962C8B-B14F-4D97-AF65-F5344CB8AC3E}">
        <p14:creationId xmlns:p14="http://schemas.microsoft.com/office/powerpoint/2010/main" val="64146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3795"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898D727F-7C57-4775-B62F-6EA290D774BB}" type="slidenum">
              <a:rPr lang="cs-CZ" altLang="cs-CZ" sz="1200"/>
              <a:pPr>
                <a:spcBef>
                  <a:spcPct val="0"/>
                </a:spcBef>
                <a:buClrTx/>
                <a:buFontTx/>
                <a:buNone/>
              </a:pPr>
              <a:t>6</a:t>
            </a:fld>
            <a:endParaRPr lang="cs-CZ" altLang="cs-CZ" sz="1200"/>
          </a:p>
        </p:txBody>
      </p:sp>
      <p:sp>
        <p:nvSpPr>
          <p:cNvPr id="33796" name="Rectangle 2"/>
          <p:cNvSpPr>
            <a:spLocks noGrp="1" noChangeArrowheads="1"/>
          </p:cNvSpPr>
          <p:nvPr>
            <p:ph type="title"/>
          </p:nvPr>
        </p:nvSpPr>
        <p:spPr/>
        <p:txBody>
          <a:bodyPr/>
          <a:lstStyle/>
          <a:p>
            <a:pPr eaLnBrk="1" hangingPunct="1"/>
            <a:r>
              <a:rPr lang="cs-CZ" altLang="cs-CZ"/>
              <a:t>Místní poplatky</a:t>
            </a:r>
          </a:p>
        </p:txBody>
      </p:sp>
      <p:sp>
        <p:nvSpPr>
          <p:cNvPr id="33797"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Teritoriální omezenost poplatku</a:t>
            </a:r>
          </a:p>
          <a:p>
            <a:pPr marL="457200" indent="-457200" eaLnBrk="1" hangingPunct="1">
              <a:buFont typeface="Arial" panose="020B0604020202020204" pitchFamily="34" charset="0"/>
              <a:buChar char="•"/>
            </a:pPr>
            <a:r>
              <a:rPr lang="cs-CZ" altLang="cs-CZ" dirty="0"/>
              <a:t>Zákonný rozsah poplatku</a:t>
            </a:r>
          </a:p>
          <a:p>
            <a:pPr marL="457200" indent="-457200" eaLnBrk="1" hangingPunct="1">
              <a:buFont typeface="Arial" panose="020B0604020202020204" pitchFamily="34" charset="0"/>
              <a:buChar char="•"/>
            </a:pPr>
            <a:r>
              <a:rPr lang="cs-CZ" altLang="cs-CZ" dirty="0"/>
              <a:t>Specifikace obecně závaznou vyhláškou</a:t>
            </a:r>
          </a:p>
        </p:txBody>
      </p:sp>
    </p:spTree>
    <p:extLst>
      <p:ext uri="{BB962C8B-B14F-4D97-AF65-F5344CB8AC3E}">
        <p14:creationId xmlns:p14="http://schemas.microsoft.com/office/powerpoint/2010/main" val="377751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a:t>Zavedení poplatku - OZV</a:t>
            </a:r>
          </a:p>
        </p:txBody>
      </p:sp>
      <p:sp>
        <p:nvSpPr>
          <p:cNvPr id="5" name="Zástupný symbol pro obsah 4"/>
          <p:cNvSpPr>
            <a:spLocks noGrp="1"/>
          </p:cNvSpPr>
          <p:nvPr>
            <p:ph idx="1"/>
          </p:nvPr>
        </p:nvSpPr>
        <p:spPr>
          <a:xfrm>
            <a:off x="540094" y="1692002"/>
            <a:ext cx="8066301" cy="4459416"/>
          </a:xfrm>
        </p:spPr>
        <p:txBody>
          <a:bodyPr/>
          <a:lstStyle/>
          <a:p>
            <a:r>
              <a:rPr lang="cs-CZ" dirty="0"/>
              <a:t>Obligatorně</a:t>
            </a:r>
          </a:p>
          <a:p>
            <a:pPr lvl="1"/>
            <a:r>
              <a:rPr lang="cs-CZ" dirty="0"/>
              <a:t>sazba poplatku</a:t>
            </a:r>
          </a:p>
          <a:p>
            <a:pPr lvl="1"/>
            <a:r>
              <a:rPr lang="cs-CZ" dirty="0"/>
              <a:t>lhůta pro podání ohlášení, nevyloučí-li povinnost ohlášení podat</a:t>
            </a:r>
          </a:p>
          <a:p>
            <a:pPr lvl="1"/>
            <a:r>
              <a:rPr lang="cs-CZ" dirty="0"/>
              <a:t>splatnost poplatku</a:t>
            </a:r>
          </a:p>
          <a:p>
            <a:r>
              <a:rPr lang="cs-CZ" dirty="0"/>
              <a:t>Fakultativně</a:t>
            </a:r>
          </a:p>
          <a:p>
            <a:pPr lvl="1"/>
            <a:r>
              <a:rPr lang="cs-CZ" dirty="0"/>
              <a:t>další osvobození od poplatku</a:t>
            </a:r>
          </a:p>
          <a:p>
            <a:pPr lvl="1"/>
            <a:r>
              <a:rPr lang="cs-CZ" dirty="0"/>
              <a:t>úleva na poplatku</a:t>
            </a:r>
          </a:p>
          <a:p>
            <a:pPr lvl="1"/>
            <a:r>
              <a:rPr lang="cs-CZ" dirty="0"/>
              <a:t>vyloučení povinnosti podat ohlášení</a:t>
            </a:r>
          </a:p>
          <a:p>
            <a:pPr lvl="1"/>
            <a:r>
              <a:rPr lang="cs-CZ" dirty="0"/>
              <a:t>paušální částka poplatku a způsob její volby</a:t>
            </a:r>
          </a:p>
          <a:p>
            <a:pPr lvl="1"/>
            <a:r>
              <a:rPr lang="cs-CZ" dirty="0"/>
              <a:t>další způsob placení a jemu odpovídající den platby poplatku, než je způsob placení a den platby podle daňového řádu</a:t>
            </a:r>
          </a:p>
          <a:p>
            <a:pPr lvl="1"/>
            <a:r>
              <a:rPr lang="cs-CZ" dirty="0"/>
              <a:t>delší lhůtu pro oznámení změn v podaném ohlášení</a:t>
            </a:r>
          </a:p>
        </p:txBody>
      </p:sp>
    </p:spTree>
    <p:extLst>
      <p:ext uri="{BB962C8B-B14F-4D97-AF65-F5344CB8AC3E}">
        <p14:creationId xmlns:p14="http://schemas.microsoft.com/office/powerpoint/2010/main" val="476598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4819"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25A10C3E-4D51-425E-9C74-E54D0DA99C90}" type="slidenum">
              <a:rPr lang="cs-CZ" altLang="cs-CZ" sz="1200"/>
              <a:pPr>
                <a:spcBef>
                  <a:spcPct val="0"/>
                </a:spcBef>
                <a:buClrTx/>
                <a:buFontTx/>
                <a:buNone/>
              </a:pPr>
              <a:t>8</a:t>
            </a:fld>
            <a:endParaRPr lang="cs-CZ" altLang="cs-CZ" sz="1200"/>
          </a:p>
        </p:txBody>
      </p:sp>
      <p:sp>
        <p:nvSpPr>
          <p:cNvPr id="34820" name="Rectangle 2"/>
          <p:cNvSpPr>
            <a:spLocks noGrp="1" noChangeArrowheads="1"/>
          </p:cNvSpPr>
          <p:nvPr>
            <p:ph type="title"/>
          </p:nvPr>
        </p:nvSpPr>
        <p:spPr/>
        <p:txBody>
          <a:bodyPr/>
          <a:lstStyle/>
          <a:p>
            <a:pPr eaLnBrk="1" hangingPunct="1"/>
            <a:r>
              <a:rPr lang="cs-CZ" altLang="cs-CZ"/>
              <a:t>Poplatek ze psů</a:t>
            </a:r>
          </a:p>
        </p:txBody>
      </p:sp>
      <p:sp>
        <p:nvSpPr>
          <p:cNvPr id="34821"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Fiskální a regulační funkce (centrum, bytové domy apod.)</a:t>
            </a:r>
          </a:p>
          <a:p>
            <a:pPr marL="457200" indent="-457200" eaLnBrk="1" hangingPunct="1">
              <a:buFont typeface="Arial" panose="020B0604020202020204" pitchFamily="34" charset="0"/>
              <a:buChar char="•"/>
            </a:pPr>
            <a:r>
              <a:rPr lang="cs-CZ" altLang="cs-CZ" dirty="0"/>
              <a:t>Zákon na ochranu zvířat proti týrání – pravidla pro volný pohyb psů </a:t>
            </a:r>
          </a:p>
          <a:p>
            <a:pPr marL="457200" indent="-457200" eaLnBrk="1" hangingPunct="1">
              <a:buFont typeface="Arial" panose="020B0604020202020204" pitchFamily="34" charset="0"/>
              <a:buChar char="•"/>
            </a:pPr>
            <a:r>
              <a:rPr lang="cs-CZ" altLang="cs-CZ" dirty="0"/>
              <a:t>Ohlašovací povinnost – od 3 M nebo od narození psa? – evidence chovatelů psů</a:t>
            </a:r>
          </a:p>
          <a:p>
            <a:pPr marL="457200" indent="-457200" eaLnBrk="1" hangingPunct="1">
              <a:buFont typeface="Arial" panose="020B0604020202020204" pitchFamily="34" charset="0"/>
              <a:buChar char="•"/>
            </a:pPr>
            <a:r>
              <a:rPr lang="cs-CZ" altLang="cs-CZ" dirty="0" err="1"/>
              <a:t>Čipování</a:t>
            </a:r>
            <a:r>
              <a:rPr lang="cs-CZ" altLang="cs-CZ" dirty="0"/>
              <a:t> či jiné označování může sloužit i jako ekonomický nástroj</a:t>
            </a:r>
          </a:p>
        </p:txBody>
      </p:sp>
      <p:pic>
        <p:nvPicPr>
          <p:cNvPr id="2" name="Obrázek 1"/>
          <p:cNvPicPr>
            <a:picLocks noChangeAspect="1"/>
          </p:cNvPicPr>
          <p:nvPr/>
        </p:nvPicPr>
        <p:blipFill>
          <a:blip r:embed="rId2"/>
          <a:stretch>
            <a:fillRect/>
          </a:stretch>
        </p:blipFill>
        <p:spPr>
          <a:xfrm>
            <a:off x="6234544" y="0"/>
            <a:ext cx="2911043" cy="1938755"/>
          </a:xfrm>
          <a:prstGeom prst="rect">
            <a:avLst/>
          </a:prstGeom>
        </p:spPr>
      </p:pic>
    </p:spTree>
    <p:extLst>
      <p:ext uri="{BB962C8B-B14F-4D97-AF65-F5344CB8AC3E}">
        <p14:creationId xmlns:p14="http://schemas.microsoft.com/office/powerpoint/2010/main" val="130700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a:t>Zápatí prezentace</a:t>
            </a:r>
          </a:p>
        </p:txBody>
      </p:sp>
      <p:sp>
        <p:nvSpPr>
          <p:cNvPr id="35843" name="Zástupný symbol pro číslo snímku 4"/>
          <p:cNvSpPr>
            <a:spLocks noGrp="1"/>
          </p:cNvSpPr>
          <p:nvPr>
            <p:ph type="sldNum" sz="quarter" idx="11"/>
          </p:nvPr>
        </p:nvSpPr>
        <p:spPr>
          <a:noFill/>
        </p:spPr>
        <p:txBody>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spcBef>
                <a:spcPct val="0"/>
              </a:spcBef>
              <a:buClrTx/>
              <a:buFontTx/>
              <a:buNone/>
            </a:pPr>
            <a:fld id="{D2D806A3-AB22-43F3-B0E2-D0524016A7D9}" type="slidenum">
              <a:rPr lang="cs-CZ" altLang="cs-CZ" sz="1200"/>
              <a:pPr>
                <a:spcBef>
                  <a:spcPct val="0"/>
                </a:spcBef>
                <a:buClrTx/>
                <a:buFontTx/>
                <a:buNone/>
              </a:pPr>
              <a:t>9</a:t>
            </a:fld>
            <a:endParaRPr lang="cs-CZ" altLang="cs-CZ" sz="1200"/>
          </a:p>
        </p:txBody>
      </p:sp>
      <p:sp>
        <p:nvSpPr>
          <p:cNvPr id="35844" name="Rectangle 2"/>
          <p:cNvSpPr>
            <a:spLocks noGrp="1" noChangeArrowheads="1"/>
          </p:cNvSpPr>
          <p:nvPr>
            <p:ph type="title"/>
          </p:nvPr>
        </p:nvSpPr>
        <p:spPr/>
        <p:txBody>
          <a:bodyPr/>
          <a:lstStyle/>
          <a:p>
            <a:pPr eaLnBrk="1" hangingPunct="1"/>
            <a:r>
              <a:rPr lang="cs-CZ" altLang="cs-CZ"/>
              <a:t>Poplatek ze psů</a:t>
            </a:r>
          </a:p>
        </p:txBody>
      </p:sp>
      <p:sp>
        <p:nvSpPr>
          <p:cNvPr id="35845" name="Rectangle 3"/>
          <p:cNvSpPr>
            <a:spLocks noGrp="1" noChangeArrowheads="1"/>
          </p:cNvSpPr>
          <p:nvPr>
            <p:ph type="body" idx="1"/>
          </p:nvPr>
        </p:nvSpPr>
        <p:spPr/>
        <p:txBody>
          <a:bodyPr/>
          <a:lstStyle/>
          <a:p>
            <a:pPr marL="457200" indent="-457200" eaLnBrk="1" hangingPunct="1">
              <a:buFont typeface="Arial" panose="020B0604020202020204" pitchFamily="34" charset="0"/>
              <a:buChar char="•"/>
            </a:pPr>
            <a:r>
              <a:rPr lang="cs-CZ" altLang="cs-CZ" dirty="0"/>
              <a:t>Pes = věc (co je to pes?)</a:t>
            </a:r>
          </a:p>
          <a:p>
            <a:pPr marL="457200" indent="-457200">
              <a:buFont typeface="Arial" panose="020B0604020202020204" pitchFamily="34" charset="0"/>
              <a:buChar char="•"/>
            </a:pPr>
            <a:r>
              <a:rPr lang="cs-CZ" altLang="cs-CZ" dirty="0"/>
              <a:t>vlastník vs. držitel vs. chovatel</a:t>
            </a:r>
          </a:p>
          <a:p>
            <a:pPr marL="457200" indent="-457200">
              <a:buFont typeface="Arial" panose="020B0604020202020204" pitchFamily="34" charset="0"/>
              <a:buChar char="•"/>
            </a:pPr>
            <a:r>
              <a:rPr lang="cs-CZ" altLang="cs-CZ" dirty="0"/>
              <a:t>poplatníkem</a:t>
            </a:r>
            <a:r>
              <a:rPr lang="cs-CZ" altLang="cs-CZ" b="1" dirty="0"/>
              <a:t> </a:t>
            </a:r>
            <a:r>
              <a:rPr lang="cs-CZ" altLang="cs-CZ" dirty="0"/>
              <a:t>držitel psa - fyzická nebo právnická osoba, která je přihlášená nebo má sídlo na území České republiky; obecně však faktické ovládání psa spojené s vůlí mít věc pro sebe</a:t>
            </a:r>
          </a:p>
          <a:p>
            <a:pPr marL="457200" indent="-457200" eaLnBrk="1" hangingPunct="1">
              <a:buFont typeface="Arial" panose="020B0604020202020204" pitchFamily="34" charset="0"/>
              <a:buChar char="•"/>
            </a:pPr>
            <a:r>
              <a:rPr lang="cs-CZ" altLang="cs-CZ" dirty="0" err="1"/>
              <a:t>spoludržitelství</a:t>
            </a:r>
            <a:endParaRPr lang="cs-CZ" altLang="cs-CZ" dirty="0"/>
          </a:p>
        </p:txBody>
      </p:sp>
    </p:spTree>
    <p:extLst>
      <p:ext uri="{BB962C8B-B14F-4D97-AF65-F5344CB8AC3E}">
        <p14:creationId xmlns:p14="http://schemas.microsoft.com/office/powerpoint/2010/main" val="1545339386"/>
      </p:ext>
    </p:extLst>
  </p:cSld>
  <p:clrMapOvr>
    <a:masterClrMapping/>
  </p:clrMapOvr>
</p:sld>
</file>

<file path=ppt/theme/theme1.xml><?xml version="1.0" encoding="utf-8"?>
<a:theme xmlns:a="http://schemas.openxmlformats.org/drawingml/2006/main" name="Prezentace-LAW-EN-4×3">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Blank Presentation">
  <a:themeElements>
    <a:clrScheme name="Lincon Institute">
      <a:dk1>
        <a:srgbClr val="48535B"/>
      </a:dk1>
      <a:lt1>
        <a:srgbClr val="FFFFFF"/>
      </a:lt1>
      <a:dk2>
        <a:srgbClr val="92C82A"/>
      </a:dk2>
      <a:lt2>
        <a:srgbClr val="EFF5DA"/>
      </a:lt2>
      <a:accent1>
        <a:srgbClr val="92C82A"/>
      </a:accent1>
      <a:accent2>
        <a:srgbClr val="008A77"/>
      </a:accent2>
      <a:accent3>
        <a:srgbClr val="59B691"/>
      </a:accent3>
      <a:accent4>
        <a:srgbClr val="C9DC5D"/>
      </a:accent4>
      <a:accent5>
        <a:srgbClr val="EFF5DA"/>
      </a:accent5>
      <a:accent6>
        <a:srgbClr val="FFD546"/>
      </a:accent6>
      <a:hlink>
        <a:srgbClr val="59B691"/>
      </a:hlink>
      <a:folHlink>
        <a:srgbClr val="008A77"/>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ea typeface="ＭＳ Ｐゴシック" pitchFamily="10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558[1]">
  <a:themeElements>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3558[1]">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3558[1]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558[1]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558[1]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558[1]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558[1]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558[1]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558[1]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3558[1]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77951CFB020E6489F07F98675DC4236" ma:contentTypeVersion="13" ma:contentTypeDescription="Vytvoří nový dokument" ma:contentTypeScope="" ma:versionID="2b1f2175b94e0a9c3bd6863a16cb3262">
  <xsd:schema xmlns:xsd="http://www.w3.org/2001/XMLSchema" xmlns:xs="http://www.w3.org/2001/XMLSchema" xmlns:p="http://schemas.microsoft.com/office/2006/metadata/properties" xmlns:ns3="27c1b692-2977-4ea6-b000-57ed6bef5cd5" xmlns:ns4="3425f3a8-868c-4490-8382-87865621be67" targetNamespace="http://schemas.microsoft.com/office/2006/metadata/properties" ma:root="true" ma:fieldsID="a1544cc322998a44e176429283dfa268" ns3:_="" ns4:_="">
    <xsd:import namespace="27c1b692-2977-4ea6-b000-57ed6bef5cd5"/>
    <xsd:import namespace="3425f3a8-868c-4490-8382-87865621be6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1b692-2977-4ea6-b000-57ed6bef5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5f3a8-868c-4490-8382-87865621be67"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8DA8BF-0CA5-439D-A485-D198D9130EC8}">
  <ds:schemaRefs>
    <ds:schemaRef ds:uri="http://schemas.microsoft.com/office/infopath/2007/PartnerControls"/>
    <ds:schemaRef ds:uri="http://purl.org/dc/elements/1.1/"/>
    <ds:schemaRef ds:uri="27c1b692-2977-4ea6-b000-57ed6bef5cd5"/>
    <ds:schemaRef ds:uri="http://schemas.microsoft.com/office/2006/metadata/properties"/>
    <ds:schemaRef ds:uri="http://purl.org/dc/terms/"/>
    <ds:schemaRef ds:uri="3425f3a8-868c-4490-8382-87865621be67"/>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8ACE765-DBCD-4ACB-B399-72A672C14B65}">
  <ds:schemaRefs>
    <ds:schemaRef ds:uri="http://schemas.microsoft.com/sharepoint/v3/contenttype/forms"/>
  </ds:schemaRefs>
</ds:datastoreItem>
</file>

<file path=customXml/itemProps3.xml><?xml version="1.0" encoding="utf-8"?>
<ds:datastoreItem xmlns:ds="http://schemas.openxmlformats.org/officeDocument/2006/customXml" ds:itemID="{64012BDE-25C1-4D90-ACC1-4F5377D69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1b692-2977-4ea6-b000-57ed6bef5cd5"/>
    <ds:schemaRef ds:uri="3425f3a8-868c-4490-8382-87865621b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Prezentace-LAW-EN-4×3</Template>
  <TotalTime>2220</TotalTime>
  <Words>1573</Words>
  <Application>Microsoft Office PowerPoint</Application>
  <PresentationFormat>Vlastní</PresentationFormat>
  <Paragraphs>160</Paragraphs>
  <Slides>24</Slides>
  <Notes>0</Notes>
  <HiddenSlides>0</HiddenSlides>
  <MMClips>0</MMClips>
  <ScaleCrop>false</ScaleCrop>
  <HeadingPairs>
    <vt:vector size="6" baseType="variant">
      <vt:variant>
        <vt:lpstr>Použitá písma</vt:lpstr>
      </vt:variant>
      <vt:variant>
        <vt:i4>9</vt:i4>
      </vt:variant>
      <vt:variant>
        <vt:lpstr>Motiv</vt:lpstr>
      </vt:variant>
      <vt:variant>
        <vt:i4>3</vt:i4>
      </vt:variant>
      <vt:variant>
        <vt:lpstr>Nadpisy snímků</vt:lpstr>
      </vt:variant>
      <vt:variant>
        <vt:i4>24</vt:i4>
      </vt:variant>
    </vt:vector>
  </HeadingPairs>
  <TitlesOfParts>
    <vt:vector size="36" baseType="lpstr">
      <vt:lpstr>ＭＳ Ｐゴシック</vt:lpstr>
      <vt:lpstr>ＭＳ Ｐゴシック</vt:lpstr>
      <vt:lpstr>Arial</vt:lpstr>
      <vt:lpstr>Comic Sans MS</vt:lpstr>
      <vt:lpstr>News Gothic MT</vt:lpstr>
      <vt:lpstr>Tahoma</vt:lpstr>
      <vt:lpstr>Times New Roman</vt:lpstr>
      <vt:lpstr>Trebuchet MS</vt:lpstr>
      <vt:lpstr>Wingdings</vt:lpstr>
      <vt:lpstr>Prezentace-LAW-EN-4×3</vt:lpstr>
      <vt:lpstr>Blank Presentation</vt:lpstr>
      <vt:lpstr>3558[1]</vt:lpstr>
      <vt:lpstr>Místní poplatky jako majetkové daně</vt:lpstr>
      <vt:lpstr>Pojem „daň“</vt:lpstr>
      <vt:lpstr>Pojem „poplatek“</vt:lpstr>
      <vt:lpstr>Požadavek zákonné úpravy vybírání daní</vt:lpstr>
      <vt:lpstr>Majetkové poplatky</vt:lpstr>
      <vt:lpstr>Místní poplatky</vt:lpstr>
      <vt:lpstr>Zavedení poplatku - OZV</vt:lpstr>
      <vt:lpstr>Poplatek ze psů</vt:lpstr>
      <vt:lpstr>Poplatek ze psů</vt:lpstr>
      <vt:lpstr>Poplatek ze psů</vt:lpstr>
      <vt:lpstr>Poplatek ze psů – sazby</vt:lpstr>
      <vt:lpstr>Poplatek za užívání veřejného prostranství</vt:lpstr>
      <vt:lpstr>Poplatek za užívání veřejného prostranství</vt:lpstr>
      <vt:lpstr>Poplatek za zhodnocení stavebního pozemku možností jeho připojení na stavbu vodovodu nebo kanalizace</vt:lpstr>
      <vt:lpstr>Poplatek za zhodnocení stavebního pozemku možností jeho připojení na stavbu vodovodu nebo kanalizace</vt:lpstr>
      <vt:lpstr>Poplatek za zhodnocení stavebního pozemku možností jeho připojení na stavbu vodovodu nebo kanalizace</vt:lpstr>
      <vt:lpstr>Správa poplatků</vt:lpstr>
      <vt:lpstr>Ohlašovací povinnost u místních poplatků</vt:lpstr>
      <vt:lpstr>Lhůty pro placení daně</vt:lpstr>
      <vt:lpstr>Vybírání daní - způsob placení daně</vt:lpstr>
      <vt:lpstr>Sankce</vt:lpstr>
      <vt:lpstr>Prominutí poplatku</vt:lpstr>
      <vt:lpstr>Prominutí aktuálně</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Lenovo</dc:creator>
  <cp:lastModifiedBy>Michal Radvan</cp:lastModifiedBy>
  <cp:revision>96</cp:revision>
  <cp:lastPrinted>1601-01-01T00:00:00Z</cp:lastPrinted>
  <dcterms:created xsi:type="dcterms:W3CDTF">2019-04-16T14:16:57Z</dcterms:created>
  <dcterms:modified xsi:type="dcterms:W3CDTF">2020-11-24T12:38:41Z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0x010100C77951CFB020E6489F07F98675DC4236</vt:lpwstr>
  </property>
</Properties>
</file>