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76B13-4278-4A92-B9A3-A34BDEA05F85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78D70-981C-4859-99C5-3B14CEB66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25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D8B460-9FF2-4DA7-A4E6-3CDBC8D31046}" type="slidenum">
              <a:rPr lang="cs-CZ" altLang="cs-CZ" smtClean="0"/>
              <a:pPr eaLnBrk="1" hangingPunct="1"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9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2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02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54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64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9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06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07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0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17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0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6BE5D-BBA5-4F2A-8D97-24C0641124F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08269-2D0C-4E53-9A23-C2725CAE1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37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-lex.europa.eu/" TargetMode="External"/><Relationship Id="rId2" Type="http://schemas.openxmlformats.org/officeDocument/2006/relationships/hyperlink" Target="http://www.europa.eu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uria.eu.in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/>
              <a:t>Sociální politika EU – pojem, vývoj, orgány a instituce EU působící v oblasti sociální politiky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609600" indent="-609600" algn="l" eaLnBrk="1" hangingPunct="1"/>
            <a:r>
              <a:rPr lang="cs-CZ" altLang="cs-CZ">
                <a:hlinkClick r:id="rId2"/>
              </a:rPr>
              <a:t>www.europa.eu</a:t>
            </a:r>
            <a:r>
              <a:rPr lang="cs-CZ" altLang="cs-CZ"/>
              <a:t>.</a:t>
            </a:r>
          </a:p>
          <a:p>
            <a:pPr marL="609600" indent="-609600" algn="l" eaLnBrk="1" hangingPunct="1"/>
            <a:r>
              <a:rPr lang="cs-CZ" altLang="cs-CZ">
                <a:hlinkClick r:id="rId3"/>
              </a:rPr>
              <a:t>www.eur-lex.europa.eu</a:t>
            </a:r>
            <a:endParaRPr lang="cs-CZ" altLang="cs-CZ"/>
          </a:p>
          <a:p>
            <a:pPr marL="609600" indent="-609600" algn="l" eaLnBrk="1" hangingPunct="1"/>
            <a:r>
              <a:rPr lang="cs-CZ" altLang="cs-CZ">
                <a:hlinkClick r:id="rId4"/>
              </a:rPr>
              <a:t>www.curia.eu.int</a:t>
            </a:r>
            <a:endParaRPr lang="cs-CZ" altLang="cs-CZ"/>
          </a:p>
          <a:p>
            <a:pPr marL="609600" indent="-609600" algn="l" eaLnBrk="1" hangingPunct="1"/>
            <a:endParaRPr lang="cs-CZ" altLang="cs-CZ"/>
          </a:p>
          <a:p>
            <a:pPr marL="609600" indent="-609600"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9327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/>
              <a:t>Orgány vymezené Smlouvou o EU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  <a:p>
            <a:pPr eaLnBrk="1" hangingPunct="1"/>
            <a:r>
              <a:rPr lang="cs-CZ" altLang="cs-CZ"/>
              <a:t>Evropská rada</a:t>
            </a:r>
          </a:p>
          <a:p>
            <a:pPr eaLnBrk="1" hangingPunct="1"/>
            <a:r>
              <a:rPr lang="cs-CZ" altLang="cs-CZ"/>
              <a:t>Rada EU</a:t>
            </a:r>
          </a:p>
          <a:p>
            <a:pPr eaLnBrk="1" hangingPunct="1"/>
            <a:r>
              <a:rPr lang="cs-CZ" altLang="cs-CZ"/>
              <a:t>Komise</a:t>
            </a:r>
          </a:p>
          <a:p>
            <a:pPr eaLnBrk="1" hangingPunct="1"/>
            <a:r>
              <a:rPr lang="cs-CZ" altLang="cs-CZ"/>
              <a:t>Soudní dvůr EU</a:t>
            </a:r>
          </a:p>
          <a:p>
            <a:pPr eaLnBrk="1" hangingPunct="1"/>
            <a:r>
              <a:rPr lang="cs-CZ" altLang="cs-CZ"/>
              <a:t>Evropská centrální banka</a:t>
            </a:r>
          </a:p>
          <a:p>
            <a:pPr eaLnBrk="1" hangingPunct="1"/>
            <a:r>
              <a:rPr lang="cs-CZ" altLang="cs-CZ"/>
              <a:t>Účetní dvůr</a:t>
            </a:r>
          </a:p>
        </p:txBody>
      </p:sp>
    </p:spTree>
    <p:extLst>
      <p:ext uri="{BB962C8B-B14F-4D97-AF65-F5344CB8AC3E}">
        <p14:creationId xmlns:p14="http://schemas.microsoft.com/office/powerpoint/2010/main" val="2345033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eaLnBrk="1" hangingPunct="1"/>
            <a:r>
              <a:rPr lang="cs-CZ" altLang="cs-CZ" sz="2000" dirty="0"/>
              <a:t>Jediný orgán, jehož členové jsou volení přímo občany členských států </a:t>
            </a:r>
          </a:p>
          <a:p>
            <a:pPr eaLnBrk="1" hangingPunct="1"/>
            <a:r>
              <a:rPr lang="cs-CZ" altLang="cs-CZ" sz="2000" dirty="0"/>
              <a:t>Složení – 750 poslanců a předseda. Počet poslanců volených za každý členský stát se odvíjí od počtu obyvatel členského státu, za který jsou voleni. Nejmenší počet členů 6 (Malta, Lucembursko), nejvyšší počet členů 96 (Německo). ČR má 21 křesel</a:t>
            </a:r>
          </a:p>
          <a:p>
            <a:pPr eaLnBrk="1" hangingPunct="1"/>
            <a:r>
              <a:rPr lang="cs-CZ" altLang="cs-CZ" sz="2000" dirty="0"/>
              <a:t>Funkční období je 5 let (poslední volby proběhly v roce 2014)</a:t>
            </a:r>
          </a:p>
          <a:p>
            <a:pPr eaLnBrk="1" hangingPunct="1"/>
            <a:r>
              <a:rPr lang="cs-CZ" altLang="cs-CZ" sz="2000" dirty="0"/>
              <a:t>Sídlo: Generální sekretariát Lucemburk, plenární zasedání se konají ve Štrasburku, výbory se scházejí v Bruselu</a:t>
            </a:r>
          </a:p>
          <a:p>
            <a:pPr eaLnBrk="1" hangingPunct="1"/>
            <a:r>
              <a:rPr lang="cs-CZ" altLang="cs-CZ" sz="2000" dirty="0"/>
              <a:t>V oblasti sociální politiky vykonává zejména legislativní funkci. Společně s Radou přijímá předpisy sekundárního práva na návrh Komise</a:t>
            </a:r>
          </a:p>
        </p:txBody>
      </p:sp>
      <p:sp>
        <p:nvSpPr>
          <p:cNvPr id="409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Evropský parlament</a:t>
            </a:r>
          </a:p>
        </p:txBody>
      </p:sp>
    </p:spTree>
    <p:extLst>
      <p:ext uri="{BB962C8B-B14F-4D97-AF65-F5344CB8AC3E}">
        <p14:creationId xmlns:p14="http://schemas.microsoft.com/office/powerpoint/2010/main" val="917674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260350"/>
            <a:ext cx="5110163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Evropská rada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Vrcholný politický orgán EU</a:t>
            </a:r>
          </a:p>
          <a:p>
            <a:pPr eaLnBrk="1" hangingPunct="1"/>
            <a:r>
              <a:rPr lang="cs-CZ" altLang="cs-CZ" sz="2400"/>
              <a:t>Dává Unii nezbytné podněty pro její rozvoj a vymezuje její obecné politické směry a priority</a:t>
            </a:r>
          </a:p>
          <a:p>
            <a:pPr eaLnBrk="1" hangingPunct="1"/>
            <a:r>
              <a:rPr lang="cs-CZ" altLang="cs-CZ" sz="2400"/>
              <a:t>Složení: hlavy států a předsedové vlád členských států společně s jejím předsedou a předsedou Komise  </a:t>
            </a:r>
          </a:p>
          <a:p>
            <a:pPr eaLnBrk="1" hangingPunct="1"/>
            <a:r>
              <a:rPr lang="cs-CZ" altLang="cs-CZ" sz="2400"/>
              <a:t>Jednání se dále účastní Vysoký představitel Unie pro zahraniční věci a bezpečnostní politiku  </a:t>
            </a:r>
          </a:p>
          <a:p>
            <a:pPr eaLnBrk="1" hangingPunct="1"/>
            <a:r>
              <a:rPr lang="cs-CZ" altLang="cs-CZ" sz="2400"/>
              <a:t>Zasedání se koná dvakrát za půl roku</a:t>
            </a:r>
            <a:r>
              <a:rPr lang="cs-CZ" altLang="cs-CZ"/>
              <a:t> 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9648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Rada EU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Zastupuje zájmy členských států </a:t>
            </a:r>
          </a:p>
          <a:p>
            <a:pPr eaLnBrk="1" hangingPunct="1"/>
            <a:r>
              <a:rPr lang="cs-CZ" altLang="cs-CZ" sz="2400"/>
              <a:t>Složení: jeden zástupce z každého členského státu na ministerské úrovní zmocněný zavazovat vládu členského státu, který zastupuje, a vykonávat hlasovací právo </a:t>
            </a:r>
          </a:p>
          <a:p>
            <a:pPr eaLnBrk="1" hangingPunct="1"/>
            <a:r>
              <a:rPr lang="cs-CZ" altLang="cs-CZ" sz="2400"/>
              <a:t>Zasedání se koná zpravidla jedenkrát týdně v Bruselu nebo Lucemburku</a:t>
            </a:r>
          </a:p>
          <a:p>
            <a:pPr eaLnBrk="1" hangingPunct="1"/>
            <a:r>
              <a:rPr lang="cs-CZ" altLang="cs-CZ" sz="2400"/>
              <a:t>Ve věcech pracovního práva nebo sociálního zabezpečení se jednání účastní ministr, do jehož resortu tato problematika spadá (za ČR ministr práce a sociálních věcí)</a:t>
            </a:r>
          </a:p>
          <a:p>
            <a:pPr eaLnBrk="1" hangingPunct="1"/>
            <a:r>
              <a:rPr lang="cs-CZ" altLang="cs-CZ" sz="2400"/>
              <a:t>Vykonává legislativní funkci</a:t>
            </a:r>
          </a:p>
        </p:txBody>
      </p:sp>
    </p:spTree>
    <p:extLst>
      <p:ext uri="{BB962C8B-B14F-4D97-AF65-F5344CB8AC3E}">
        <p14:creationId xmlns:p14="http://schemas.microsoft.com/office/powerpoint/2010/main" val="3450537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/>
              <a:t>Evropská Komise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Zastupuje zájmy Unie, je jejím výkonným orgánem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Sídlo: Brusel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Složení: 28 komisařů, Funkční období je 5 let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Každý z komisařů má přidělenou určitou oblast, za kterou je odpovědný - generální ředitelství, pro oblast pracovního práva  </a:t>
            </a:r>
            <a:r>
              <a:rPr lang="cs-CZ" altLang="cs-CZ" sz="2400" b="1" dirty="0"/>
              <a:t>zaměstnanost, sociální věci a sociální začlenění, (</a:t>
            </a:r>
            <a:r>
              <a:rPr lang="cs-CZ" altLang="cs-CZ" sz="2400" dirty="0"/>
              <a:t>pro období 2015 – 2019 za ČR komisařka Věra Jourová – spravedlnost, spotřebitelé a rovnost mužů a žen(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Legislativní funkce – návrh předpisů sekundárního práva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Kontrolní funkce – kontrola, zda členský stát dodržuje povinnosti vyplývající z unijního práva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01335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Soudní dvůr EU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Soudní orgán Unie</a:t>
            </a:r>
          </a:p>
          <a:p>
            <a:pPr eaLnBrk="1" hangingPunct="1"/>
            <a:r>
              <a:rPr lang="cs-CZ" altLang="cs-CZ" sz="2000" dirty="0"/>
              <a:t>Sídlo: Lucemburk</a:t>
            </a:r>
          </a:p>
          <a:p>
            <a:pPr eaLnBrk="1" hangingPunct="1"/>
            <a:r>
              <a:rPr lang="cs-CZ" altLang="cs-CZ" sz="2000" dirty="0"/>
              <a:t>Složení: Soudní dvůr, Tribunál, Soud pro veřejnou službu</a:t>
            </a:r>
          </a:p>
          <a:p>
            <a:pPr eaLnBrk="1" hangingPunct="1"/>
            <a:r>
              <a:rPr lang="cs-CZ" altLang="cs-CZ" sz="2000" dirty="0"/>
              <a:t>Soudní dvůr – 28 soudců, každý členský stát má jednoho soudce</a:t>
            </a:r>
          </a:p>
          <a:p>
            <a:pPr eaLnBrk="1" hangingPunct="1"/>
            <a:r>
              <a:rPr lang="cs-CZ" altLang="cs-CZ" sz="2000" dirty="0"/>
              <a:t>Funkční období 6 let, soudci mohou být jmenováni i opakovaně</a:t>
            </a:r>
          </a:p>
          <a:p>
            <a:pPr eaLnBrk="1" hangingPunct="1"/>
            <a:r>
              <a:rPr lang="cs-CZ" altLang="cs-CZ" sz="2000" dirty="0"/>
              <a:t>Generální advokáti –  11 celkem, podávají nezávislá stanoviska, plní poradní funkci</a:t>
            </a:r>
          </a:p>
          <a:p>
            <a:pPr eaLnBrk="1" hangingPunct="1"/>
            <a:r>
              <a:rPr lang="cs-CZ" altLang="cs-CZ" sz="2000" dirty="0"/>
              <a:t>Úkol – zajišťovat jednotný výklad unijního práva</a:t>
            </a:r>
          </a:p>
          <a:p>
            <a:pPr eaLnBrk="1" hangingPunct="1"/>
            <a:r>
              <a:rPr lang="cs-CZ" altLang="cs-CZ" sz="2000" dirty="0"/>
              <a:t>Pro oblast pracovního práva má význam zejména:</a:t>
            </a:r>
          </a:p>
          <a:p>
            <a:pPr lvl="2" eaLnBrk="1" hangingPunct="1"/>
            <a:r>
              <a:rPr lang="cs-CZ" altLang="cs-CZ" sz="2000" dirty="0"/>
              <a:t>Řízení o předběžné otázce</a:t>
            </a:r>
          </a:p>
          <a:p>
            <a:pPr lvl="2" eaLnBrk="1" hangingPunct="1"/>
            <a:r>
              <a:rPr lang="cs-CZ" altLang="cs-CZ" sz="2000" dirty="0"/>
              <a:t>Řízení o nesplnění povinnosti členského státu (</a:t>
            </a:r>
            <a:r>
              <a:rPr lang="cs-CZ" altLang="cs-CZ" sz="2000" dirty="0" err="1"/>
              <a:t>neimplementace</a:t>
            </a:r>
            <a:r>
              <a:rPr lang="cs-CZ" altLang="cs-CZ" sz="2000" dirty="0"/>
              <a:t> směrnice nebo špatná implementace směrnice)</a:t>
            </a:r>
          </a:p>
          <a:p>
            <a:pPr lvl="2"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721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/>
              <a:t>Instituce působící v oblasti sociální politiky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Hospodářský a sociální výbor </a:t>
            </a:r>
          </a:p>
          <a:p>
            <a:pPr eaLnBrk="1" hangingPunct="1"/>
            <a:r>
              <a:rPr lang="cs-CZ" altLang="cs-CZ" sz="2800"/>
              <a:t>Výbor regionů </a:t>
            </a:r>
          </a:p>
          <a:p>
            <a:pPr eaLnBrk="1" hangingPunct="1"/>
            <a:r>
              <a:rPr lang="cs-CZ" altLang="cs-CZ" sz="2800"/>
              <a:t>Evropský sociální fond </a:t>
            </a:r>
          </a:p>
          <a:p>
            <a:pPr eaLnBrk="1" hangingPunct="1"/>
            <a:r>
              <a:rPr lang="cs-CZ" altLang="cs-CZ" sz="2800"/>
              <a:t>Evropské středisko pro rozvoj odborného vzdělávání</a:t>
            </a:r>
          </a:p>
          <a:p>
            <a:pPr eaLnBrk="1" hangingPunct="1"/>
            <a:r>
              <a:rPr lang="cs-CZ" altLang="cs-CZ" sz="2800"/>
              <a:t>Evropská agentura pro bezpečnost a ochranu zdrví při práci</a:t>
            </a:r>
          </a:p>
          <a:p>
            <a:pPr eaLnBrk="1" hangingPunct="1"/>
            <a:r>
              <a:rPr lang="cs-CZ" altLang="cs-CZ" sz="2800"/>
              <a:t>Evropská nadace pro zlepšování životních a pracovních podmínek</a:t>
            </a:r>
            <a:r>
              <a:rPr lang="cs-CZ" altLang="cs-CZ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479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Pracovní právo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/>
              <a:t>Soubor právních norem upravujících:</a:t>
            </a:r>
          </a:p>
          <a:p>
            <a:pPr lvl="1" eaLnBrk="1" hangingPunct="1"/>
            <a:r>
              <a:rPr lang="cs-CZ" altLang="cs-CZ" sz="2400"/>
              <a:t>Vztahy mezi zaměstnanci a zaměstnavateli vznikající při výkonu závislé práce</a:t>
            </a:r>
          </a:p>
          <a:p>
            <a:pPr lvl="1" eaLnBrk="1" hangingPunct="1"/>
            <a:r>
              <a:rPr lang="cs-CZ" altLang="cs-CZ" sz="2400"/>
              <a:t>Vztahy mezi zaměstnanci a zaměstnavateli související s výkonem závislé práce</a:t>
            </a:r>
          </a:p>
          <a:p>
            <a:pPr lvl="1" eaLnBrk="1" hangingPunct="1"/>
            <a:r>
              <a:rPr lang="cs-CZ" altLang="cs-CZ" sz="2400"/>
              <a:t>Vztahy mezi kolektivem zaměstnanců (odbory, rada zaměstnanců) a zaměstnavatelem nebo kolektivem zaměstnavatelů</a:t>
            </a:r>
          </a:p>
          <a:p>
            <a:pPr lvl="1" eaLnBrk="1" hangingPunct="1"/>
            <a:r>
              <a:rPr lang="cs-CZ" altLang="cs-CZ" sz="2400"/>
              <a:t>Vztahy vznikající při zajišťování práva na zaměstnání – uchazeč o zaměstnání, úřady práce, agentury práce, zaměstnavatel</a:t>
            </a:r>
          </a:p>
          <a:p>
            <a:pPr lvl="1" eaLnBrk="1" hangingPunct="1"/>
            <a:endParaRPr lang="cs-CZ" altLang="cs-CZ" sz="2400"/>
          </a:p>
          <a:p>
            <a:pPr lvl="1"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287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Právo sociálního zabezpečení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Soubor právních norem upravujících zabezpečení fyzických osob při vzniku sociálních události:</a:t>
            </a:r>
          </a:p>
          <a:p>
            <a:pPr lvl="1" eaLnBrk="1" hangingPunct="1"/>
            <a:r>
              <a:rPr lang="cs-CZ" altLang="cs-CZ" sz="2000"/>
              <a:t>Nemoc – krátkodobá nezpůsobilost k práci</a:t>
            </a:r>
          </a:p>
          <a:p>
            <a:pPr lvl="1" eaLnBrk="1" hangingPunct="1"/>
            <a:r>
              <a:rPr lang="cs-CZ" altLang="cs-CZ" sz="2000"/>
              <a:t>Invalidita – dlouhodobá nezpůsobilost k práci</a:t>
            </a:r>
          </a:p>
          <a:p>
            <a:pPr lvl="1" eaLnBrk="1" hangingPunct="1"/>
            <a:r>
              <a:rPr lang="cs-CZ" altLang="cs-CZ" sz="2000"/>
              <a:t>Ztráta živitele</a:t>
            </a:r>
          </a:p>
          <a:p>
            <a:pPr lvl="1" eaLnBrk="1" hangingPunct="1"/>
            <a:r>
              <a:rPr lang="cs-CZ" altLang="cs-CZ" sz="2000"/>
              <a:t>Těhotenství a porod</a:t>
            </a:r>
          </a:p>
          <a:p>
            <a:pPr lvl="1" eaLnBrk="1" hangingPunct="1"/>
            <a:r>
              <a:rPr lang="cs-CZ" altLang="cs-CZ" sz="2000"/>
              <a:t>Péče o dítě</a:t>
            </a:r>
          </a:p>
          <a:p>
            <a:pPr lvl="1" eaLnBrk="1" hangingPunct="1"/>
            <a:r>
              <a:rPr lang="cs-CZ" altLang="cs-CZ" sz="2000"/>
              <a:t>Potřeba zajištění péče jinou osobou</a:t>
            </a:r>
          </a:p>
          <a:p>
            <a:pPr lvl="1" eaLnBrk="1" hangingPunct="1"/>
            <a:r>
              <a:rPr lang="cs-CZ" altLang="cs-CZ" sz="2000"/>
              <a:t>Ztráta zaměstnání</a:t>
            </a:r>
          </a:p>
          <a:p>
            <a:pPr lvl="1" eaLnBrk="1" hangingPunct="1"/>
            <a:r>
              <a:rPr lang="cs-CZ" altLang="cs-CZ" sz="2000"/>
              <a:t>Hmotná nouze</a:t>
            </a:r>
          </a:p>
          <a:p>
            <a:pPr lvl="1" eaLnBrk="1" hangingPunct="1"/>
            <a:r>
              <a:rPr lang="cs-CZ" altLang="cs-CZ" sz="2000"/>
              <a:t>Úmrtí</a:t>
            </a:r>
          </a:p>
        </p:txBody>
      </p:sp>
    </p:spTree>
    <p:extLst>
      <p:ext uri="{BB962C8B-B14F-4D97-AF65-F5344CB8AC3E}">
        <p14:creationId xmlns:p14="http://schemas.microsoft.com/office/powerpoint/2010/main" val="27743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Povaha EU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Nadnárodní charakter – státy se vzdaly části své suverenity ve prospěch nadnárodní organizace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Má své vlastní orgány s rozhodovací pravomocí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Vydává vlastní právní předpisy závazné dle typu pro členské státy i pro jednotlivce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Může udělovat sankce z porušení unijního práva</a:t>
            </a:r>
          </a:p>
        </p:txBody>
      </p:sp>
    </p:spTree>
    <p:extLst>
      <p:ext uri="{BB962C8B-B14F-4D97-AF65-F5344CB8AC3E}">
        <p14:creationId xmlns:p14="http://schemas.microsoft.com/office/powerpoint/2010/main" val="272764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Sociální politika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Zakládající smlouvy sekundární právo používají pojem sociální politika. zahrnuje:</a:t>
            </a:r>
          </a:p>
          <a:p>
            <a:pPr eaLnBrk="1" hangingPunct="1"/>
            <a:r>
              <a:rPr lang="cs-CZ" altLang="cs-CZ" sz="2800"/>
              <a:t>Pracovní právo – úprava vybraných oblastí z důvodu fungování společného později jednotného trhu</a:t>
            </a:r>
          </a:p>
          <a:p>
            <a:pPr eaLnBrk="1" hangingPunct="1"/>
            <a:r>
              <a:rPr lang="cs-CZ" altLang="cs-CZ" sz="2800"/>
              <a:t>Právo sociálního zabezpečení – úprava nároku ze sociálního zabezpečení migrujících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157056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Cíle sociální politiky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Růst zaměstnanosti</a:t>
            </a:r>
          </a:p>
          <a:p>
            <a:pPr eaLnBrk="1" hangingPunct="1"/>
            <a:r>
              <a:rPr lang="cs-CZ" altLang="cs-CZ"/>
              <a:t>Zlepšování životních a pracovních podmínek</a:t>
            </a:r>
          </a:p>
          <a:p>
            <a:pPr eaLnBrk="1" hangingPunct="1"/>
            <a:r>
              <a:rPr lang="cs-CZ" altLang="cs-CZ"/>
              <a:t>Rovnost pohlaví</a:t>
            </a:r>
          </a:p>
          <a:p>
            <a:pPr eaLnBrk="1" hangingPunct="1"/>
            <a:r>
              <a:rPr lang="cs-CZ" altLang="cs-CZ"/>
              <a:t>Boj s diskriminací</a:t>
            </a:r>
          </a:p>
          <a:p>
            <a:pPr eaLnBrk="1" hangingPunct="1"/>
            <a:r>
              <a:rPr lang="cs-CZ" altLang="cs-CZ"/>
              <a:t>Boj proti sociálnímu vylučování</a:t>
            </a:r>
          </a:p>
          <a:p>
            <a:pPr eaLnBrk="1" hangingPunct="1"/>
            <a:r>
              <a:rPr lang="cs-CZ" altLang="cs-CZ"/>
              <a:t>Podpora sociální soudržnosti</a:t>
            </a:r>
          </a:p>
        </p:txBody>
      </p:sp>
    </p:spTree>
    <p:extLst>
      <p:ext uri="{BB962C8B-B14F-4D97-AF65-F5344CB8AC3E}">
        <p14:creationId xmlns:p14="http://schemas.microsoft.com/office/powerpoint/2010/main" val="392143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Vývoj sociální politiky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buFontTx/>
              <a:buNone/>
            </a:pPr>
            <a:r>
              <a:rPr lang="cs-CZ" altLang="cs-CZ" sz="2000" dirty="0"/>
              <a:t>1. 1957 – 1974 – minimální aktivita v sociálních otázkách, úprava volného pohybu osob a rovného odměňování mužů a žen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/>
              <a:t>2. 1974 -1989 zlatý věk pracovního práva</a:t>
            </a:r>
          </a:p>
          <a:p>
            <a:pPr marL="990600" lvl="1" indent="-533400" eaLnBrk="1" hangingPunct="1"/>
            <a:r>
              <a:rPr lang="cs-CZ" altLang="cs-CZ" sz="2000" dirty="0"/>
              <a:t>1974 – 1980 tzv. zlatá doba harmonizace – </a:t>
            </a:r>
            <a:r>
              <a:rPr lang="cs-CZ" altLang="cs-CZ" sz="2000" dirty="0" err="1"/>
              <a:t>prava</a:t>
            </a:r>
            <a:r>
              <a:rPr lang="cs-CZ" altLang="cs-CZ" sz="2000" dirty="0"/>
              <a:t> rovných příležitostí </a:t>
            </a:r>
            <a:r>
              <a:rPr lang="cs-CZ" altLang="cs-CZ" sz="2000" dirty="0" err="1"/>
              <a:t>múžú</a:t>
            </a:r>
            <a:r>
              <a:rPr lang="cs-CZ" altLang="cs-CZ" sz="2000" dirty="0"/>
              <a:t> a žen v zaměstnání a povolání, sociální ochrana zaměstnanců</a:t>
            </a:r>
          </a:p>
          <a:p>
            <a:pPr marL="990600" lvl="1" indent="-533400" eaLnBrk="1" hangingPunct="1"/>
            <a:r>
              <a:rPr lang="cs-CZ" altLang="cs-CZ" sz="2000" dirty="0"/>
              <a:t>1980 – 1990 neoliberální přístup, hnutí za deregulaci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000" dirty="0"/>
              <a:t>3.  od r. 1990 po přijetí Charty základních sociálních práv pracujících – politická deklarace podepsaná představiteli 11 států ES s výjimkou Velké Británie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tendence k podpoře sociální soudržnosti.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rozvoj sociálního dialogu na evropské úrovni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od 1.12.2009 Listina základních práv Unie – stejnou právní sílu jako zakládající smlouvy</a:t>
            </a:r>
          </a:p>
        </p:txBody>
      </p:sp>
    </p:spTree>
    <p:extLst>
      <p:ext uri="{BB962C8B-B14F-4D97-AF65-F5344CB8AC3E}">
        <p14:creationId xmlns:p14="http://schemas.microsoft.com/office/powerpoint/2010/main" val="78703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/>
              <a:t>Oblasti pracovního práva upravené právním řádem EU</a:t>
            </a:r>
            <a:r>
              <a:rPr lang="cs-CZ" altLang="cs-CZ" sz="4000" b="1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/>
              <a:t>1.</a:t>
            </a:r>
            <a:r>
              <a:rPr lang="cs-CZ" altLang="cs-CZ"/>
              <a:t> </a:t>
            </a:r>
            <a:r>
              <a:rPr lang="cs-CZ" altLang="cs-CZ" sz="2000" b="1"/>
              <a:t>Volný pohyb pracovníků</a:t>
            </a:r>
            <a:r>
              <a:rPr lang="cs-CZ" altLang="cs-CZ" sz="2000"/>
              <a:t> – přístup k zaměstnání v jiném členském státě, stejné podmínky výkonu práce a podmínky odměňování pro státní příslušníky členských států EU</a:t>
            </a:r>
          </a:p>
          <a:p>
            <a:pPr eaLnBrk="1" hangingPunct="1">
              <a:buFontTx/>
              <a:buNone/>
            </a:pPr>
            <a:r>
              <a:rPr lang="cs-CZ" altLang="cs-CZ" sz="2000" b="1"/>
              <a:t>2. Rovné zacházení v zaměstnání a povolání</a:t>
            </a:r>
            <a:r>
              <a:rPr lang="cs-CZ" altLang="cs-CZ" sz="2000"/>
              <a:t> bez diskriminace založené na: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státní příslušnosti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pohlaví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rase a etnickém původu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náboženském vyznání nebo víře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zdravotním postižení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věku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sexuální orientaci</a:t>
            </a:r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buFontTx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4263769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dirty="0"/>
              <a:t>Oblasti pracovního práva upravené právním řádem EU - pokračování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/>
              <a:t>3.</a:t>
            </a:r>
            <a:r>
              <a:rPr lang="cs-CZ" altLang="cs-CZ" sz="2000"/>
              <a:t> </a:t>
            </a:r>
            <a:r>
              <a:rPr lang="cs-CZ" altLang="cs-CZ" sz="2000" b="1"/>
              <a:t>Pracovní podmínky</a:t>
            </a:r>
            <a:r>
              <a:rPr lang="cs-CZ" altLang="cs-CZ" sz="2000"/>
              <a:t> – bezpečnost a ochrana zdraví při práci, pracovní doba</a:t>
            </a:r>
          </a:p>
          <a:p>
            <a:pPr eaLnBrk="1" hangingPunct="1">
              <a:buFontTx/>
              <a:buNone/>
            </a:pPr>
            <a:r>
              <a:rPr lang="cs-CZ" altLang="cs-CZ" sz="2000" b="1"/>
              <a:t>4</a:t>
            </a:r>
            <a:r>
              <a:rPr lang="cs-CZ" altLang="cs-CZ" sz="2000"/>
              <a:t>. </a:t>
            </a:r>
            <a:r>
              <a:rPr lang="cs-CZ" altLang="cs-CZ" sz="2000" b="1"/>
              <a:t>Zvláštní pracovní podmínky některých zaměstnanců</a:t>
            </a:r>
            <a:r>
              <a:rPr lang="cs-CZ" altLang="cs-CZ" sz="2000"/>
              <a:t> – zákaz dětské práce, zvýšena ochrana mladistvích při práci, ochrana těhotných žen, kojících žen a žen krátce po porodu</a:t>
            </a:r>
          </a:p>
          <a:p>
            <a:pPr eaLnBrk="1" hangingPunct="1">
              <a:buFontTx/>
              <a:buNone/>
            </a:pPr>
            <a:r>
              <a:rPr lang="cs-CZ" altLang="cs-CZ" sz="2000" b="1"/>
              <a:t>5.</a:t>
            </a:r>
            <a:r>
              <a:rPr lang="cs-CZ" altLang="cs-CZ" sz="2000"/>
              <a:t> </a:t>
            </a:r>
            <a:r>
              <a:rPr lang="cs-CZ" altLang="cs-CZ" sz="2000" b="1"/>
              <a:t>Právo zaměstnanců na informace a projednání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individuálně – o podmínkách pracovní smlouvy nebo pracovního 	poměru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kolektivně – prostřednictvím odborů rady zaměsznanců nebo 	zaměstnanců pro bezpečnost a ochranu zdraví při práci</a:t>
            </a:r>
          </a:p>
          <a:p>
            <a:pPr eaLnBrk="1" hangingPunct="1">
              <a:buFontTx/>
              <a:buNone/>
            </a:pPr>
            <a:r>
              <a:rPr lang="cs-CZ" altLang="cs-CZ" sz="2000" b="1"/>
              <a:t>6</a:t>
            </a:r>
            <a:r>
              <a:rPr lang="cs-CZ" altLang="cs-CZ" sz="2000"/>
              <a:t>. </a:t>
            </a:r>
            <a:r>
              <a:rPr lang="cs-CZ" altLang="cs-CZ" sz="2000" b="1"/>
              <a:t>Úprava flexibilních forem práce</a:t>
            </a:r>
            <a:r>
              <a:rPr lang="cs-CZ" altLang="cs-CZ" sz="2000"/>
              <a:t> – práce na částečný úvazek, pracovní poměry na dobu určitou, agenturní zaměstnávání (dočasná práce) a telework</a:t>
            </a:r>
          </a:p>
          <a:p>
            <a:pPr eaLnBrk="1" hangingPunct="1">
              <a:buFontTx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3672783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Předvádění na obrazovce (4:3)</PresentationFormat>
  <Paragraphs>115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Sociální politika EU – pojem, vývoj, orgány a instituce EU působící v oblasti sociální politiky</vt:lpstr>
      <vt:lpstr>Pracovní právo</vt:lpstr>
      <vt:lpstr>Právo sociálního zabezpečení </vt:lpstr>
      <vt:lpstr>Povaha EU</vt:lpstr>
      <vt:lpstr>Sociální politika</vt:lpstr>
      <vt:lpstr>Cíle sociální politiky</vt:lpstr>
      <vt:lpstr>Vývoj sociální politiky</vt:lpstr>
      <vt:lpstr>Oblasti pracovního práva upravené právním řádem EU </vt:lpstr>
      <vt:lpstr>Oblasti pracovního práva upravené právním řádem EU - pokračování</vt:lpstr>
      <vt:lpstr>Orgány vymezené Smlouvou o EU</vt:lpstr>
      <vt:lpstr>Evropský parlament</vt:lpstr>
      <vt:lpstr>Evropská rada </vt:lpstr>
      <vt:lpstr>Rada EU</vt:lpstr>
      <vt:lpstr>Evropská Komise </vt:lpstr>
      <vt:lpstr>Soudní dvůr EU</vt:lpstr>
      <vt:lpstr>Instituce působící v oblasti sociální politiky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pracovního práva a sociálního zabezpečení v EU – prameny ke studiu</dc:title>
  <dc:creator>Jana Komendová</dc:creator>
  <cp:lastModifiedBy>Jana Komendová</cp:lastModifiedBy>
  <cp:revision>6</cp:revision>
  <dcterms:created xsi:type="dcterms:W3CDTF">2016-02-26T12:28:16Z</dcterms:created>
  <dcterms:modified xsi:type="dcterms:W3CDTF">2020-09-30T07:47:26Z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