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74B6E-BC30-42E2-8E7E-0940DA350032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3E3C2-0C05-4D4C-8C4C-3457264386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66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98045A-A7C2-4D12-9DF5-B2DD7395D625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43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84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0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3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04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1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90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32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75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B5439-5BA3-42A4-98F6-BF93CC36226B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18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Volný pohyb pracovní síly v rámci EU, zásada rovného zacházení a zákazu diskriminace v zaměstnání v unijním právu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1873135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Implementace v ČR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Nařízení 492/2011 o volném pohybu pracovníků i nařízení 883/2004 o koordinaci národních systémů sociálního zabezpečení jsou přímo aplikovatelná</a:t>
            </a:r>
          </a:p>
          <a:p>
            <a:pPr eaLnBrk="1" hangingPunct="1"/>
            <a:r>
              <a:rPr lang="cs-CZ" altLang="cs-CZ" sz="2800"/>
              <a:t>Směrnice 2004/38 je implementována v zákoně č. 326/1999 Sb.,o pobytu cizinců na území ČR</a:t>
            </a:r>
          </a:p>
          <a:p>
            <a:pPr eaLnBrk="1" hangingPunct="1"/>
            <a:r>
              <a:rPr lang="cs-CZ" altLang="cs-CZ" sz="2800"/>
              <a:t>Zaměstnvání občanů EU a jejich rodinných příslušníků (EHP a Švýcarsko) zákon č. 435/2004 Sb., o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47307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Rovné zacházení a boj s diskriminací v právu EU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Diskriminační důvody</a:t>
            </a:r>
          </a:p>
          <a:p>
            <a:pPr lvl="1" eaLnBrk="1" hangingPunct="1"/>
            <a:r>
              <a:rPr lang="cs-CZ" altLang="cs-CZ"/>
              <a:t>Státní příslušnost</a:t>
            </a:r>
          </a:p>
          <a:p>
            <a:pPr lvl="1" eaLnBrk="1" hangingPunct="1"/>
            <a:r>
              <a:rPr lang="cs-CZ" altLang="cs-CZ"/>
              <a:t>Pohlaví</a:t>
            </a:r>
          </a:p>
          <a:p>
            <a:pPr lvl="1" eaLnBrk="1" hangingPunct="1"/>
            <a:r>
              <a:rPr lang="cs-CZ" altLang="cs-CZ"/>
              <a:t>Rasa, etnický původ</a:t>
            </a:r>
          </a:p>
          <a:p>
            <a:pPr lvl="1" eaLnBrk="1" hangingPunct="1"/>
            <a:r>
              <a:rPr lang="cs-CZ" altLang="cs-CZ"/>
              <a:t>Náboženské vyznání, víra</a:t>
            </a:r>
          </a:p>
          <a:p>
            <a:pPr lvl="1" eaLnBrk="1" hangingPunct="1"/>
            <a:r>
              <a:rPr lang="cs-CZ" altLang="cs-CZ"/>
              <a:t>Zdravotní postižení</a:t>
            </a:r>
          </a:p>
          <a:p>
            <a:pPr lvl="1" eaLnBrk="1" hangingPunct="1"/>
            <a:r>
              <a:rPr lang="cs-CZ" altLang="cs-CZ"/>
              <a:t>Věk</a:t>
            </a:r>
          </a:p>
          <a:p>
            <a:pPr lvl="1" eaLnBrk="1" hangingPunct="1"/>
            <a:r>
              <a:rPr lang="cs-CZ" altLang="cs-CZ"/>
              <a:t>Sexuální orientace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7296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/>
              <a:t>Zákaz diskriminace z důvodu pohlaví v zaměstnání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Rovnost pohlaví – jedna ze základních zásad, na kterých je EU založena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Základ úpravy v čl. 157 Smlouvy o fungování EU – zásada stejné odměny pro muže a ženy za rovnocennou práci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Směrnice Evropského parlamentu a Rady 2006/54/ES o zavedení zásady rovných příležitostí a rovného zacházení pro muže a ženy v oblasti zaměstnání a povolání (nahradila směrnice přijaté od 70. let 20.stol.)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/>
              <a:t>Upravuje mj.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/>
              <a:t>formy diskriminace,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/>
              <a:t>důkazní břemeno,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/>
              <a:t>právní prostředky ochrany před diskriminací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404281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Zákaz diskriminace z důvodu rasy nebo etnického původu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800"/>
              <a:t>Právní základ v čl. 19 Smlouvy o fungování EU (dříve čl. 13 Smlouvy ES včleněný Amsterdamskou smlouvou) - legislativní zmocnění pro přijetí opatření v boji s diskriminací</a:t>
            </a:r>
          </a:p>
          <a:p>
            <a:pPr algn="just" eaLnBrk="1" hangingPunct="1"/>
            <a:r>
              <a:rPr lang="cs-CZ" altLang="cs-CZ" sz="2800"/>
              <a:t>Směrnice Rady 2000/43/ES, kterou se zavádí zásada rovného zacházení s osobami bez ohledu na jejich rasu nebo etnický původ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0840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Zákaz diskriminace</a:t>
            </a:r>
            <a:r>
              <a:rPr lang="cs-CZ" altLang="cs-CZ" sz="2800"/>
              <a:t> </a:t>
            </a:r>
            <a:r>
              <a:rPr lang="cs-CZ" altLang="cs-CZ" sz="2800" b="1"/>
              <a:t>z důvodu</a:t>
            </a:r>
            <a:r>
              <a:rPr lang="cs-CZ" altLang="cs-CZ" sz="2800"/>
              <a:t> </a:t>
            </a:r>
            <a:r>
              <a:rPr lang="cs-CZ" altLang="cs-CZ" sz="2800" b="1"/>
              <a:t>náboženského vyznání, víry, zdravotního postižení, věku a sexuální orientace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/>
              <a:t>Právní základ v čl. 19 Smlouvy o fungování EU </a:t>
            </a:r>
            <a:r>
              <a:rPr lang="cs-CZ" altLang="cs-CZ" sz="3600"/>
              <a:t>(dříve čl. 13 Smlouvy ES – včleněný Amsterdamskou smlouvou)</a:t>
            </a:r>
            <a:endParaRPr lang="cs-CZ" altLang="cs-CZ"/>
          </a:p>
          <a:p>
            <a:pPr algn="just" eaLnBrk="1" hangingPunct="1"/>
            <a:r>
              <a:rPr lang="cs-CZ" altLang="cs-CZ"/>
              <a:t>Směrnice Rady 2000/78/ES, kterou se zavádí zásada rovného zacházení v oblasti zaměstnání a povolání  - tzv Rámcová směrnice</a:t>
            </a:r>
          </a:p>
        </p:txBody>
      </p:sp>
    </p:spTree>
    <p:extLst>
      <p:ext uri="{BB962C8B-B14F-4D97-AF65-F5344CB8AC3E}">
        <p14:creationId xmlns:p14="http://schemas.microsoft.com/office/powerpoint/2010/main" val="4017088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Základní pojmy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b="1"/>
              <a:t>Zásadou rovného zacházení</a:t>
            </a:r>
            <a:r>
              <a:rPr lang="cs-CZ" altLang="cs-CZ"/>
              <a:t> - neexistence jakékoli přímé nebo nepřímé diskriminace na stanoveném základě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b="1"/>
              <a:t>Přímá diskriminace</a:t>
            </a:r>
            <a:r>
              <a:rPr lang="cs-CZ" altLang="cs-CZ"/>
              <a:t> - pokud se s jednou osobou zachází méně příznivě, než se zachází nebo zacházelo nebo by se zacházelo s jinou osobou ve srovnatelné situaci na základě některého ze stanovených důvodů 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1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Základní pojmy - pokračování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b="1"/>
              <a:t>nepřímá diskriminace</a:t>
            </a:r>
            <a:r>
              <a:rPr lang="cs-CZ" altLang="cs-CZ" sz="2400"/>
              <a:t> - pokud by v důsledku zdánlivě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neutrálního ustanovení, kritéria nebo zvyklosti byla osoba v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porovnání s jinými osobami znevýhodněna na základě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některého důvodu, ledaže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AutoNum type="romanUcPeriod"/>
            </a:pPr>
            <a:r>
              <a:rPr lang="cs-CZ" altLang="cs-CZ" sz="2400"/>
              <a:t> takové ustanovení, kritérium nebo praxe jsou objektivně odůvodněny legitimním cílem a prostředky k dosažení uvedeného cíle jsou přiměřené a nezbytné, nebo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AutoNum type="romanUcPeriod"/>
            </a:pPr>
            <a:r>
              <a:rPr lang="cs-CZ" altLang="cs-CZ" sz="2400"/>
              <a:t> v případě osob s určitým zdravotním postižením jsou zaměstnavatel nebo kterákoli osoba či organizace, na které se tato směrnice vztahuje, povinny podle vnitrostátních právních předpisů učinit vhodná opatření v souladu se zásadami uvedenými v článku 5 za účelem odstranění nevýhod vyplývajících z takového ustanovení, kritéria nebo praxe.</a:t>
            </a:r>
          </a:p>
          <a:p>
            <a:pPr marL="508000" indent="-508000" eaLnBrk="1" hangingPunct="1">
              <a:lnSpc>
                <a:spcPct val="8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2675960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Základní pojmy - pokračování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b="1"/>
              <a:t>Obtěžován</a:t>
            </a:r>
            <a:r>
              <a:rPr lang="cs-CZ" altLang="cs-CZ" sz="2400"/>
              <a:t>í se považuje za diskriminaci, pokud dojde k nežádoucímu chování souvisejícímu s kterýmkoli z důvodů, které má za účel nebo za následek narušení důstojnosti osoby a vytvoření zastrašující, nepřátelské, ponižující, pokořující nebo urážlivé atmosféry.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/>
              <a:t>Sexuální obtěžování</a:t>
            </a:r>
            <a:r>
              <a:rPr lang="cs-CZ" altLang="cs-CZ" sz="2400"/>
              <a:t> – pokud dojde k jakékoli formě nežádoucího chování sexuální povahy, vyjádřeného verbální, neverbální nebo fyzickou formou, které má za účel nebo za následek narušení důstojnosti osoby a vytvoření zastrašující nepřátelské, ponižující, pokořující nebo urážlivé atmosféry.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3071179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Další formy diskriminace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Navádění k diskriminaci – směrnice ponechávají na národní právní úpravě nebo praxi</a:t>
            </a:r>
          </a:p>
          <a:p>
            <a:pPr eaLnBrk="1" hangingPunct="1"/>
            <a:r>
              <a:rPr lang="cs-CZ" altLang="cs-CZ"/>
              <a:t>Pokyn k diskriminaci - směrnice ponechávají na národní právní úpravě nebo praxi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4863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Implementace v ČR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/>
              <a:t>Zákoník práce (zákon č. 262/2006 Sb.,) – zásada zákazu diskriminace –základní zásada pracovněprávních vztahů dle ust. 1a. Základní povinností zaměstnavatele je zajistit rovné zacházení se zaměstnanci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/>
              <a:t>Zákon o rovném zacházení a o právních prostředcích ochrany před diskriminací (zákon č. 198/2009 Sb.,) - vymezení důvodů diskriminace, základních pojmů a právních prostředků ochrany před diskriminací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/>
              <a:t>Občanský soudní řád (zákon č. 99/1963 Sb.,) - § 133a dělené důkazní břemeno ve věcech týkajících se diskriminace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57619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Vnitřní trh</a:t>
            </a:r>
            <a:endParaRPr lang="en-GB" altLang="cs-CZ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/>
              <a:t>	Vnitřní trh jako jeden ze základních cílů EU je založen na čtyřech svobodách, které zahrnují: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/>
              <a:t>Volný pohyb služeb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/>
              <a:t>Volný pohyb osob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/>
              <a:t>Volný pohyb kapitálu</a:t>
            </a:r>
            <a:endParaRPr lang="cs-CZ" altLang="cs-CZ"/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/>
              <a:t>Volný pohyb zboží</a:t>
            </a:r>
            <a:endParaRPr lang="en-GB" altLang="cs-CZ" sz="3200"/>
          </a:p>
        </p:txBody>
      </p:sp>
    </p:spTree>
    <p:extLst>
      <p:ext uri="{BB962C8B-B14F-4D97-AF65-F5344CB8AC3E}">
        <p14:creationId xmlns:p14="http://schemas.microsoft.com/office/powerpoint/2010/main" val="342787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Vývoj volného pohybu osob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Původně po založení ESUO právo volného pohybu náleželo pouze pracovníkům zaměstnaných při těžbě uhlí a při výrobě oceli</a:t>
            </a:r>
          </a:p>
          <a:p>
            <a:pPr eaLnBrk="1" hangingPunct="1"/>
            <a:r>
              <a:rPr lang="cs-CZ" altLang="cs-CZ" sz="2400"/>
              <a:t>Po přijetí Římské smlouvy rozšířen na osoby vykonávající ekonomickou aktivitu  - k 1.7.1968 celní unie</a:t>
            </a:r>
          </a:p>
          <a:p>
            <a:pPr eaLnBrk="1" hangingPunct="1"/>
            <a:r>
              <a:rPr lang="cs-CZ" altLang="cs-CZ" sz="2400"/>
              <a:t>Počátek 90.let rozšíření na další skupiny:</a:t>
            </a:r>
          </a:p>
          <a:p>
            <a:pPr lvl="2" eaLnBrk="1" hangingPunct="1">
              <a:buFontTx/>
              <a:buNone/>
            </a:pPr>
            <a:r>
              <a:rPr lang="cs-CZ" altLang="cs-CZ"/>
              <a:t>studenty, </a:t>
            </a:r>
          </a:p>
          <a:p>
            <a:pPr lvl="2" eaLnBrk="1" hangingPunct="1">
              <a:buFontTx/>
              <a:buNone/>
            </a:pPr>
            <a:r>
              <a:rPr lang="cs-CZ" altLang="cs-CZ"/>
              <a:t>důchodce, </a:t>
            </a:r>
          </a:p>
          <a:p>
            <a:pPr lvl="2" eaLnBrk="1" hangingPunct="1">
              <a:buFontTx/>
              <a:buNone/>
            </a:pPr>
            <a:r>
              <a:rPr lang="cs-CZ" altLang="cs-CZ"/>
              <a:t>osoby žijící z nezávislých příjmů</a:t>
            </a:r>
          </a:p>
        </p:txBody>
      </p:sp>
    </p:spTree>
    <p:extLst>
      <p:ext uri="{BB962C8B-B14F-4D97-AF65-F5344CB8AC3E}">
        <p14:creationId xmlns:p14="http://schemas.microsoft.com/office/powerpoint/2010/main" val="286028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Právní úprava volného pohybu osob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b="1"/>
              <a:t>Primární právo:</a:t>
            </a:r>
            <a:r>
              <a:rPr lang="cs-CZ" altLang="cs-CZ" sz="280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/>
              <a:t> část II. Smlouvy o fungování EU – </a:t>
            </a:r>
            <a:r>
              <a:rPr lang="cs-CZ" altLang="cs-CZ" sz="2800" i="1"/>
              <a:t>Zákaz diskriminace a občanství Unie</a:t>
            </a:r>
            <a:r>
              <a:rPr lang="cs-CZ" altLang="cs-CZ" sz="2800"/>
              <a:t>. Občanství Unie existuje vedle  občanství členských států, nenahrazuje je. Každá osoba, která má státní příslušnost členského státu, má občanství Unie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/>
              <a:t>čl. 18 přímý zákaz jakékoli diskriminace na základě státní příslušnosti v rámci použití Smluv</a:t>
            </a:r>
          </a:p>
        </p:txBody>
      </p:sp>
    </p:spTree>
    <p:extLst>
      <p:ext uri="{BB962C8B-B14F-4D97-AF65-F5344CB8AC3E}">
        <p14:creationId xmlns:p14="http://schemas.microsoft.com/office/powerpoint/2010/main" val="385007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 Sekundární právo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Nařízení Evropského parlamentu a Rady 492/2011/EU ze dne 5.dubna 2011 o volném pohybu pracovníků uvnitř Unie nahradilo  Nařízení Rady 1612/68/EHS o volném pohybu pracovníků uvnitř Společenství</a:t>
            </a:r>
          </a:p>
          <a:p>
            <a:pPr eaLnBrk="1" hangingPunct="1"/>
            <a:r>
              <a:rPr lang="cs-CZ" altLang="cs-CZ" sz="2400"/>
              <a:t>Směrnice 2004/38/ES o právu občanů Unie a jejich rodinných příslušníků svobodně se pohybovat a pobývat na území členských států (nahradila předchozí směrnice ze 60. let)</a:t>
            </a:r>
          </a:p>
          <a:p>
            <a:pPr eaLnBrk="1" hangingPunct="1"/>
            <a:r>
              <a:rPr lang="cs-CZ" altLang="cs-CZ" sz="2400"/>
              <a:t>Směrnice Evropského parlamentu a Rady 2014/54/EU ze dne 16. dubna 2014 o opatřeních usnadňujících výkon práv udělených pracovníkům v souvislosti s jejich volným pohybem</a:t>
            </a:r>
          </a:p>
          <a:p>
            <a:pPr eaLnBrk="1" hangingPunct="1">
              <a:buFontTx/>
              <a:buNone/>
            </a:pP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245230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Věcný rozsah volného pohybu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Právo opustit území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Právo vstoupit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Právo pobývat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Právo pohybovat se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Právo pobývat na území jiného členského státu po skončení hospodářské aktivity</a:t>
            </a:r>
          </a:p>
        </p:txBody>
      </p:sp>
    </p:spTree>
    <p:extLst>
      <p:ext uri="{BB962C8B-B14F-4D97-AF65-F5344CB8AC3E}">
        <p14:creationId xmlns:p14="http://schemas.microsoft.com/office/powerpoint/2010/main" val="68510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/>
              <a:t>Osobní rozsah volného pohybu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Státní příslušnící členského státu EU</a:t>
            </a:r>
          </a:p>
          <a:p>
            <a:pPr eaLnBrk="1" hangingPunct="1"/>
            <a:r>
              <a:rPr lang="cs-CZ" altLang="cs-CZ"/>
              <a:t>Rodinní příslušníci</a:t>
            </a:r>
          </a:p>
          <a:p>
            <a:pPr lvl="1" eaLnBrk="1" hangingPunct="1"/>
            <a:r>
              <a:rPr lang="cs-CZ" altLang="cs-CZ"/>
              <a:t>Manžel, manželka</a:t>
            </a:r>
          </a:p>
          <a:p>
            <a:pPr lvl="1" eaLnBrk="1" hangingPunct="1"/>
            <a:r>
              <a:rPr lang="cs-CZ" altLang="cs-CZ"/>
              <a:t>Registrovaný partner</a:t>
            </a:r>
          </a:p>
          <a:p>
            <a:pPr lvl="1" eaLnBrk="1" hangingPunct="1"/>
            <a:r>
              <a:rPr lang="cs-CZ" altLang="cs-CZ"/>
              <a:t>Potomci v přímé linii mladší 21 let nebo jsou vyživované osoby</a:t>
            </a:r>
          </a:p>
          <a:p>
            <a:pPr lvl="1" eaLnBrk="1" hangingPunct="1"/>
            <a:r>
              <a:rPr lang="cs-CZ" altLang="cs-CZ"/>
              <a:t>Předci v přímé linii, kteří jsou vyživovanými osobami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00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5173663" y="333375"/>
            <a:ext cx="17640301" cy="1143000"/>
          </a:xfrm>
        </p:spPr>
        <p:txBody>
          <a:bodyPr/>
          <a:lstStyle/>
          <a:p>
            <a:pPr eaLnBrk="1" hangingPunct="1"/>
            <a:r>
              <a:rPr lang="cs-CZ" altLang="cs-CZ" b="1"/>
              <a:t>Pracovník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Osoby vykonávající hospodářskou aktivitu mají více výhod, než osoby pohybující se za jiným účelem</a:t>
            </a:r>
          </a:p>
          <a:p>
            <a:pPr eaLnBrk="1" hangingPunct="1"/>
            <a:r>
              <a:rPr lang="cs-CZ" altLang="cs-CZ" sz="2400"/>
              <a:t>Charakteristické znaky pracovníka (dle ustálené judikatury Evropského soudního dvora)</a:t>
            </a:r>
          </a:p>
          <a:p>
            <a:pPr lvl="2" eaLnBrk="1" hangingPunct="1"/>
            <a:r>
              <a:rPr lang="cs-CZ" altLang="cs-CZ"/>
              <a:t>Výkon činnosti po určitou dobu</a:t>
            </a:r>
          </a:p>
          <a:p>
            <a:pPr lvl="2" eaLnBrk="1" hangingPunct="1"/>
            <a:r>
              <a:rPr lang="cs-CZ" altLang="cs-CZ"/>
              <a:t>Pod vedením jiné osony</a:t>
            </a:r>
          </a:p>
          <a:p>
            <a:pPr lvl="2" eaLnBrk="1" hangingPunct="1"/>
            <a:r>
              <a:rPr lang="cs-CZ" altLang="cs-CZ"/>
              <a:t>Za odměnu</a:t>
            </a:r>
          </a:p>
          <a:p>
            <a:pPr eaLnBrk="1" hangingPunct="1"/>
            <a:r>
              <a:rPr lang="cs-CZ" altLang="cs-CZ"/>
              <a:t>Výkon činnosti musí být skutečný a efektivní a zajišťovat osobě zdroj příjmu</a:t>
            </a:r>
          </a:p>
        </p:txBody>
      </p:sp>
    </p:spTree>
    <p:extLst>
      <p:ext uri="{BB962C8B-B14F-4D97-AF65-F5344CB8AC3E}">
        <p14:creationId xmlns:p14="http://schemas.microsoft.com/office/powerpoint/2010/main" val="159355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/>
              <a:t>Sociální zabezpečení osob migrujících v rámci Unie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Poskytování dávek sociálního zabezpečení – přímý vliv na volný pohyb zejména na ekonomickou aktivitu v jiném členském státě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Nařízení 883/2004 o koordinaci národních systémů sociálního zabezpečení – nahradilo nařízení 1408/71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Základní zásady koordinace: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Aplikace systému pouze jednoho státu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Zákaz diskriminace založené na státní příslušnosti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Sčítání dob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Výplata dávek do ciziny</a:t>
            </a:r>
          </a:p>
        </p:txBody>
      </p:sp>
    </p:spTree>
    <p:extLst>
      <p:ext uri="{BB962C8B-B14F-4D97-AF65-F5344CB8AC3E}">
        <p14:creationId xmlns:p14="http://schemas.microsoft.com/office/powerpoint/2010/main" val="1979306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Microsoft Office PowerPoint</Application>
  <PresentationFormat>Předvádění na obrazovce (4:3)</PresentationFormat>
  <Paragraphs>99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Volný pohyb pracovní síly v rámci EU, zásada rovného zacházení a zákazu diskriminace v zaměstnání v unijním právu</vt:lpstr>
      <vt:lpstr>Vnitřní trh</vt:lpstr>
      <vt:lpstr>Vývoj volného pohybu osob</vt:lpstr>
      <vt:lpstr>Právní úprava volného pohybu osob</vt:lpstr>
      <vt:lpstr> Sekundární právo</vt:lpstr>
      <vt:lpstr>Věcný rozsah volného pohybu  </vt:lpstr>
      <vt:lpstr>Osobní rozsah volného pohybu</vt:lpstr>
      <vt:lpstr>Pracovník</vt:lpstr>
      <vt:lpstr>Sociální zabezpečení osob migrujících v rámci Unie</vt:lpstr>
      <vt:lpstr>Implementace v ČR</vt:lpstr>
      <vt:lpstr>Rovné zacházení a boj s diskriminací v právu EU</vt:lpstr>
      <vt:lpstr>Zákaz diskriminace z důvodu pohlaví v zaměstnání</vt:lpstr>
      <vt:lpstr>Zákaz diskriminace z důvodu rasy nebo etnického původu</vt:lpstr>
      <vt:lpstr>Zákaz diskriminace z důvodu náboženského vyznání, víry, zdravotního postižení, věku a sexuální orientace</vt:lpstr>
      <vt:lpstr>Základní pojmy</vt:lpstr>
      <vt:lpstr>Základní pojmy - pokračování</vt:lpstr>
      <vt:lpstr>Základní pojmy - pokračování</vt:lpstr>
      <vt:lpstr>Další formy diskriminace</vt:lpstr>
      <vt:lpstr>Implementace v ČR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pracovní síly v rámci EU, zásada rovného zacházení a zákazu diskriminace v zaměstnání v unijním právu</dc:title>
  <dc:creator>Jana Komendová</dc:creator>
  <cp:lastModifiedBy>Jana Komendová</cp:lastModifiedBy>
  <cp:revision>5</cp:revision>
  <dcterms:created xsi:type="dcterms:W3CDTF">2016-09-19T07:41:31Z</dcterms:created>
  <dcterms:modified xsi:type="dcterms:W3CDTF">2020-09-30T07:54:47Z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