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8B85-DB4A-46A9-B7A2-89742D6824A5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DFE0-A1F7-4AD0-A87B-5412DA6C6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422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8B85-DB4A-46A9-B7A2-89742D6824A5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DFE0-A1F7-4AD0-A87B-5412DA6C6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955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8B85-DB4A-46A9-B7A2-89742D6824A5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DFE0-A1F7-4AD0-A87B-5412DA6C6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062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719264"/>
            <a:ext cx="10972800" cy="21288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4000501"/>
            <a:ext cx="10972800" cy="21304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C53AC-957F-4E70-99CE-3A28F12B72EA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921988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8B85-DB4A-46A9-B7A2-89742D6824A5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DFE0-A1F7-4AD0-A87B-5412DA6C6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169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8B85-DB4A-46A9-B7A2-89742D6824A5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DFE0-A1F7-4AD0-A87B-5412DA6C6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175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8B85-DB4A-46A9-B7A2-89742D6824A5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DFE0-A1F7-4AD0-A87B-5412DA6C6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82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8B85-DB4A-46A9-B7A2-89742D6824A5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DFE0-A1F7-4AD0-A87B-5412DA6C6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006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8B85-DB4A-46A9-B7A2-89742D6824A5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DFE0-A1F7-4AD0-A87B-5412DA6C6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9594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8B85-DB4A-46A9-B7A2-89742D6824A5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DFE0-A1F7-4AD0-A87B-5412DA6C6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134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8B85-DB4A-46A9-B7A2-89742D6824A5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DFE0-A1F7-4AD0-A87B-5412DA6C6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82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8B85-DB4A-46A9-B7A2-89742D6824A5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DFE0-A1F7-4AD0-A87B-5412DA6C6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7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C8B85-DB4A-46A9-B7A2-89742D6824A5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4DFE0-A1F7-4AD0-A87B-5412DA6C6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3586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2. </a:t>
            </a:r>
            <a:r>
              <a:rPr lang="cs-CZ" b="1" dirty="0" smtClean="0"/>
              <a:t>Systém finanční správy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049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Typologie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Správa vrchnostenská x </a:t>
            </a:r>
            <a:r>
              <a:rPr lang="cs-CZ" b="1" dirty="0" err="1" smtClean="0"/>
              <a:t>nevrchnostenská</a:t>
            </a:r>
            <a:endParaRPr lang="cs-CZ" b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Správa vázaná x volná (diskrece)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Státní (vládní) správa x samospráva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Členění podle úkolů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Rezortní správa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Primární x sekundární správa</a:t>
            </a:r>
          </a:p>
        </p:txBody>
      </p:sp>
    </p:spTree>
    <p:extLst>
      <p:ext uri="{BB962C8B-B14F-4D97-AF65-F5344CB8AC3E}">
        <p14:creationId xmlns:p14="http://schemas.microsoft.com/office/powerpoint/2010/main" val="66902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Primární a sekundární finanční správa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Primární finanční správa: </a:t>
            </a:r>
            <a:r>
              <a:rPr lang="cs-CZ" b="1" dirty="0" smtClean="0"/>
              <a:t>MF, ČNB, NKÚ, FSČR, CSČR, státní fondy</a:t>
            </a:r>
          </a:p>
          <a:p>
            <a:r>
              <a:rPr lang="cs-CZ" dirty="0" smtClean="0"/>
              <a:t>Sektor veřejných financí: P+S</a:t>
            </a:r>
          </a:p>
          <a:p>
            <a:r>
              <a:rPr lang="cs-CZ" b="1" dirty="0" smtClean="0"/>
              <a:t>Sekundární finanční správa: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Primární předmět činnosti – ne realizace VFČ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Návaznost VFČ na primární předmět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Nerespektuje dělbu moci (orgán veřejné moci) – soudy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Veřejná kontrola - … rezortní, FSČR, MF 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Netvoří </a:t>
            </a:r>
            <a:r>
              <a:rPr lang="cs-CZ" u="sng" dirty="0" smtClean="0"/>
              <a:t>obecnou</a:t>
            </a:r>
            <a:r>
              <a:rPr lang="cs-CZ" dirty="0" smtClean="0"/>
              <a:t> strategii VFČ</a:t>
            </a:r>
            <a:r>
              <a:rPr lang="cs-CZ" b="1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092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Prostředí realizace finanční správy</a:t>
            </a:r>
          </a:p>
        </p:txBody>
      </p:sp>
      <p:grpSp>
        <p:nvGrpSpPr>
          <p:cNvPr id="2" name="Organization Chart 7"/>
          <p:cNvGrpSpPr>
            <a:grpSpLocks/>
          </p:cNvGrpSpPr>
          <p:nvPr/>
        </p:nvGrpSpPr>
        <p:grpSpPr bwMode="auto">
          <a:xfrm>
            <a:off x="1949450" y="1684338"/>
            <a:ext cx="4032250" cy="4392612"/>
            <a:chOff x="268" y="1061"/>
            <a:chExt cx="1872" cy="720"/>
          </a:xfrm>
        </p:grpSpPr>
        <p:cxnSp>
          <p:nvCxnSpPr>
            <p:cNvPr id="397316" name="_s397316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5400000" flipH="1">
              <a:off x="1384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17" name="_s397317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880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97318"/>
            <p:cNvSpPr>
              <a:spLocks noChangeArrowheads="1"/>
            </p:cNvSpPr>
            <p:nvPr/>
          </p:nvSpPr>
          <p:spPr bwMode="auto">
            <a:xfrm>
              <a:off x="772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600" dirty="0">
                  <a:solidFill>
                    <a:schemeClr val="tx1"/>
                  </a:solidFill>
                  <a:latin typeface="Arial" charset="0"/>
                </a:rPr>
                <a:t>Finanční správa</a:t>
              </a:r>
            </a:p>
          </p:txBody>
        </p:sp>
        <p:sp>
          <p:nvSpPr>
            <p:cNvPr id="4" name="_s397319"/>
            <p:cNvSpPr>
              <a:spLocks noChangeArrowheads="1"/>
            </p:cNvSpPr>
            <p:nvPr/>
          </p:nvSpPr>
          <p:spPr bwMode="auto">
            <a:xfrm>
              <a:off x="268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600">
                  <a:solidFill>
                    <a:schemeClr val="tx1"/>
                  </a:solidFill>
                  <a:latin typeface="Arial" charset="0"/>
                </a:rPr>
                <a:t>PRIMÁRNÍ</a:t>
              </a:r>
            </a:p>
          </p:txBody>
        </p:sp>
        <p:sp>
          <p:nvSpPr>
            <p:cNvPr id="5" name="_s397320"/>
            <p:cNvSpPr>
              <a:spLocks noChangeArrowheads="1"/>
            </p:cNvSpPr>
            <p:nvPr/>
          </p:nvSpPr>
          <p:spPr bwMode="auto">
            <a:xfrm>
              <a:off x="1276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600">
                  <a:solidFill>
                    <a:schemeClr val="tx1"/>
                  </a:solidFill>
                  <a:latin typeface="Arial" charset="0"/>
                </a:rPr>
                <a:t>SEKUNDÁRNÍ</a:t>
              </a:r>
            </a:p>
          </p:txBody>
        </p:sp>
      </p:grpSp>
      <p:grpSp>
        <p:nvGrpSpPr>
          <p:cNvPr id="6" name="Organization Chart 16"/>
          <p:cNvGrpSpPr>
            <a:grpSpLocks/>
          </p:cNvGrpSpPr>
          <p:nvPr/>
        </p:nvGrpSpPr>
        <p:grpSpPr bwMode="auto">
          <a:xfrm>
            <a:off x="6140450" y="1684338"/>
            <a:ext cx="4032250" cy="4392612"/>
            <a:chOff x="2908" y="1061"/>
            <a:chExt cx="1440" cy="1584"/>
          </a:xfrm>
        </p:grpSpPr>
        <p:cxnSp>
          <p:nvCxnSpPr>
            <p:cNvPr id="397323" name="_s397323"/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3340" y="1349"/>
              <a:ext cx="144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4" name="_s397324"/>
            <p:cNvCxnSpPr>
              <a:cxnSpLocks noChangeShapeType="1"/>
              <a:stCxn id="9" idx="1"/>
              <a:endCxn id="7" idx="2"/>
            </p:cNvCxnSpPr>
            <p:nvPr/>
          </p:nvCxnSpPr>
          <p:spPr bwMode="auto">
            <a:xfrm rot="10800000">
              <a:off x="3340" y="1349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5" name="_s397325"/>
            <p:cNvCxnSpPr>
              <a:cxnSpLocks noChangeShapeType="1"/>
              <a:stCxn id="8" idx="1"/>
              <a:endCxn id="7" idx="2"/>
            </p:cNvCxnSpPr>
            <p:nvPr/>
          </p:nvCxnSpPr>
          <p:spPr bwMode="auto">
            <a:xfrm rot="10800000">
              <a:off x="3340" y="1349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_s397326"/>
            <p:cNvSpPr>
              <a:spLocks noChangeArrowheads="1"/>
            </p:cNvSpPr>
            <p:nvPr/>
          </p:nvSpPr>
          <p:spPr bwMode="auto">
            <a:xfrm>
              <a:off x="2908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2000" dirty="0">
                  <a:solidFill>
                    <a:schemeClr val="tx1"/>
                  </a:solidFill>
                  <a:latin typeface="Arial" charset="0"/>
                </a:rPr>
                <a:t>Finanční správa</a:t>
              </a:r>
            </a:p>
          </p:txBody>
        </p:sp>
        <p:sp>
          <p:nvSpPr>
            <p:cNvPr id="8" name="_s397327"/>
            <p:cNvSpPr>
              <a:spLocks noChangeArrowheads="1"/>
            </p:cNvSpPr>
            <p:nvPr/>
          </p:nvSpPr>
          <p:spPr bwMode="auto">
            <a:xfrm>
              <a:off x="3484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2000" dirty="0">
                  <a:solidFill>
                    <a:schemeClr val="tx1"/>
                  </a:solidFill>
                  <a:latin typeface="Arial" charset="0"/>
                </a:rPr>
                <a:t>Ministerská </a:t>
              </a:r>
              <a:r>
                <a:rPr lang="cs-CZ" sz="2000">
                  <a:solidFill>
                    <a:schemeClr val="tx1"/>
                  </a:solidFill>
                  <a:latin typeface="Arial" charset="0"/>
                </a:rPr>
                <a:t>(</a:t>
              </a:r>
              <a:r>
                <a:rPr lang="cs-CZ" sz="2000" smtClean="0">
                  <a:solidFill>
                    <a:schemeClr val="tx1"/>
                  </a:solidFill>
                  <a:latin typeface="Arial" charset="0"/>
                </a:rPr>
                <a:t>vládní)</a:t>
              </a:r>
              <a:endParaRPr lang="cs-CZ" sz="10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9" name="_s397328"/>
            <p:cNvSpPr>
              <a:spLocks noChangeArrowheads="1"/>
            </p:cNvSpPr>
            <p:nvPr/>
          </p:nvSpPr>
          <p:spPr bwMode="auto">
            <a:xfrm>
              <a:off x="3484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500" b="1" dirty="0">
                  <a:solidFill>
                    <a:schemeClr val="tx1"/>
                  </a:solidFill>
                  <a:latin typeface="Arial" charset="0"/>
                </a:rPr>
                <a:t>Centrální banka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500" dirty="0">
                  <a:solidFill>
                    <a:schemeClr val="tx1"/>
                  </a:solidFill>
                  <a:latin typeface="Arial" charset="0"/>
                </a:rPr>
                <a:t> s postavením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500" dirty="0">
                  <a:solidFill>
                    <a:schemeClr val="tx1"/>
                  </a:solidFill>
                  <a:latin typeface="Arial" charset="0"/>
                </a:rPr>
                <a:t> správního úřadu </a:t>
              </a:r>
            </a:p>
          </p:txBody>
        </p:sp>
        <p:sp>
          <p:nvSpPr>
            <p:cNvPr id="10" name="_s397329"/>
            <p:cNvSpPr>
              <a:spLocks noChangeArrowheads="1"/>
            </p:cNvSpPr>
            <p:nvPr/>
          </p:nvSpPr>
          <p:spPr bwMode="auto">
            <a:xfrm>
              <a:off x="3484" y="235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2000" dirty="0">
                  <a:solidFill>
                    <a:schemeClr val="tx1"/>
                  </a:solidFill>
                  <a:latin typeface="Arial" charset="0"/>
                </a:rPr>
                <a:t>jiná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4230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Systém finančního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24113" y="1773238"/>
            <a:ext cx="7772400" cy="4896122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200" b="1" dirty="0"/>
              <a:t>Obecná část	</a:t>
            </a:r>
            <a:r>
              <a:rPr lang="cs-CZ" sz="2200" b="1" dirty="0" smtClean="0"/>
              <a:t>- </a:t>
            </a:r>
            <a:r>
              <a:rPr lang="cs-CZ" sz="2200" dirty="0" smtClean="0"/>
              <a:t>problém nekodifikovaného odvětví</a:t>
            </a:r>
            <a:r>
              <a:rPr lang="cs-CZ" sz="2200" b="1" dirty="0"/>
              <a:t>	</a:t>
            </a:r>
          </a:p>
          <a:p>
            <a:pPr algn="just"/>
            <a:r>
              <a:rPr lang="cs-CZ" sz="2200" b="1" dirty="0"/>
              <a:t>Z</a:t>
            </a:r>
            <a:r>
              <a:rPr lang="cs-CZ" sz="2200" b="1" dirty="0"/>
              <a:t>vláštní </a:t>
            </a:r>
            <a:r>
              <a:rPr lang="cs-CZ" sz="2200" b="1" dirty="0" smtClean="0"/>
              <a:t>část </a:t>
            </a:r>
            <a:endParaRPr lang="cs-CZ" sz="2200" b="1" dirty="0"/>
          </a:p>
          <a:p>
            <a:pPr algn="just">
              <a:buFontTx/>
              <a:buChar char="-"/>
            </a:pPr>
            <a:r>
              <a:rPr lang="cs-CZ" sz="2200" b="1" i="1" dirty="0" smtClean="0"/>
              <a:t>Fiskální část finančního práva</a:t>
            </a:r>
            <a:r>
              <a:rPr lang="cs-CZ" sz="2200" dirty="0" smtClean="0"/>
              <a:t> </a:t>
            </a:r>
            <a:r>
              <a:rPr lang="cs-CZ" sz="2200" dirty="0"/>
              <a:t>– Rozpočtové právo, Berní právo, Právní regulace veřejných výdajů, Bilanční </a:t>
            </a:r>
            <a:r>
              <a:rPr lang="cs-CZ" sz="2200" dirty="0" smtClean="0"/>
              <a:t>právo</a:t>
            </a:r>
            <a:endParaRPr lang="cs-CZ" sz="2200" dirty="0"/>
          </a:p>
          <a:p>
            <a:pPr algn="just">
              <a:buFontTx/>
              <a:buChar char="-"/>
            </a:pPr>
            <a:r>
              <a:rPr lang="cs-CZ" sz="2200" b="1" i="1" dirty="0"/>
              <a:t>Nefiskální</a:t>
            </a:r>
            <a:r>
              <a:rPr lang="cs-CZ" sz="2200" i="1" dirty="0"/>
              <a:t> </a:t>
            </a:r>
            <a:r>
              <a:rPr lang="cs-CZ" sz="2200" b="1" i="1" dirty="0" smtClean="0"/>
              <a:t>část finančního práva</a:t>
            </a:r>
            <a:r>
              <a:rPr lang="cs-CZ" sz="2200" dirty="0" smtClean="0"/>
              <a:t> </a:t>
            </a:r>
            <a:r>
              <a:rPr lang="cs-CZ" sz="2200" i="1" dirty="0" smtClean="0"/>
              <a:t>– </a:t>
            </a:r>
            <a:r>
              <a:rPr lang="cs-CZ" sz="2200" dirty="0"/>
              <a:t>Měnové právo, devizové právo, </a:t>
            </a:r>
            <a:r>
              <a:rPr lang="cs-CZ" sz="2200" dirty="0" smtClean="0"/>
              <a:t>právo </a:t>
            </a:r>
            <a:r>
              <a:rPr lang="cs-CZ" sz="2200" dirty="0"/>
              <a:t>finančního trhu (veřejné bankovní a pojišťovnické právo), </a:t>
            </a:r>
            <a:r>
              <a:rPr lang="cs-CZ" sz="2200" dirty="0" smtClean="0"/>
              <a:t>puncovní </a:t>
            </a:r>
            <a:r>
              <a:rPr lang="cs-CZ" sz="2200" dirty="0"/>
              <a:t>právo</a:t>
            </a:r>
          </a:p>
          <a:p>
            <a:pPr marL="0" indent="0" algn="just">
              <a:buNone/>
            </a:pPr>
            <a:r>
              <a:rPr lang="cs-CZ" sz="2200" dirty="0" smtClean="0"/>
              <a:t>Jiné segmenty finančního práva:</a:t>
            </a:r>
            <a:endParaRPr lang="cs-CZ" sz="2200" dirty="0"/>
          </a:p>
          <a:p>
            <a:pPr algn="just"/>
            <a:r>
              <a:rPr lang="cs-CZ" sz="2200" b="1" dirty="0"/>
              <a:t>Finanční právo procesní</a:t>
            </a:r>
          </a:p>
          <a:p>
            <a:pPr algn="just"/>
            <a:r>
              <a:rPr lang="cs-CZ" sz="2200" b="1" dirty="0"/>
              <a:t>Finanční právo správní (organizační)</a:t>
            </a:r>
          </a:p>
          <a:p>
            <a:pPr algn="just"/>
            <a:r>
              <a:rPr lang="cs-CZ" sz="2200" b="1" dirty="0"/>
              <a:t>Finanční právo </a:t>
            </a:r>
            <a:r>
              <a:rPr lang="cs-CZ" sz="2200" b="1" dirty="0" smtClean="0"/>
              <a:t>trestní</a:t>
            </a:r>
          </a:p>
          <a:p>
            <a:pPr marL="0" indent="0" algn="just">
              <a:buNone/>
            </a:pPr>
            <a:r>
              <a:rPr lang="cs-CZ" sz="2200" b="1" dirty="0" smtClean="0">
                <a:solidFill>
                  <a:srgbClr val="FF0000"/>
                </a:solidFill>
              </a:rPr>
              <a:t>Srovnej systematiku finančního práva s vymezením veřejné finanční činnosti v publikaci PROPEDEUTIKA FINANČNÍHO PRÁVA!</a:t>
            </a:r>
            <a:endParaRPr lang="cs-CZ" sz="22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94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správa </a:t>
            </a:r>
            <a:r>
              <a:rPr lang="cs-CZ" i="1" dirty="0" err="1" smtClean="0"/>
              <a:t>sensu</a:t>
            </a:r>
            <a:r>
              <a:rPr lang="cs-CZ" i="1" dirty="0" smtClean="0"/>
              <a:t> largo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veškerá činnost, která metodami a formami VS působí na materiální základ veřejného sektoru včetně dopadů na soukromý sektor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55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správa </a:t>
            </a:r>
            <a:r>
              <a:rPr lang="cs-CZ" i="1" dirty="0" err="1" smtClean="0"/>
              <a:t>sensu</a:t>
            </a:r>
            <a:r>
              <a:rPr lang="cs-CZ" i="1" dirty="0" smtClean="0"/>
              <a:t> </a:t>
            </a:r>
            <a:r>
              <a:rPr lang="cs-CZ" i="1" dirty="0" err="1" smtClean="0"/>
              <a:t>stricto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činnost dekoncentrovaných orgánů, do jejichž působnosti patří realizace výkonné moci při nakládání s veřejnými peněžními prostředky</a:t>
            </a:r>
          </a:p>
          <a:p>
            <a:r>
              <a:rPr lang="cs-CZ" dirty="0" smtClean="0"/>
              <a:t>jedná se de facto pouze o správu veřejných financí</a:t>
            </a:r>
          </a:p>
          <a:p>
            <a:r>
              <a:rPr lang="cs-CZ" dirty="0" smtClean="0"/>
              <a:t>Tj. i správa daní – daň ve smyslu zkratky dle DŘ – daně, cla, poplatky, pokuty, atd..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06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správa </a:t>
            </a:r>
            <a:r>
              <a:rPr lang="cs-CZ" i="1" dirty="0" err="1" smtClean="0"/>
              <a:t>sensu</a:t>
            </a:r>
            <a:r>
              <a:rPr lang="cs-CZ" i="1" dirty="0" smtClean="0"/>
              <a:t> </a:t>
            </a:r>
            <a:r>
              <a:rPr lang="cs-CZ" i="1" dirty="0" err="1" smtClean="0"/>
              <a:t>stricticimo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1.1.2013 (zákon o Finanční správě ČR)</a:t>
            </a:r>
          </a:p>
          <a:p>
            <a:r>
              <a:rPr lang="cs-CZ" dirty="0" smtClean="0"/>
              <a:t>Finanční správa </a:t>
            </a:r>
            <a:r>
              <a:rPr lang="cs-CZ" i="1" dirty="0" err="1" smtClean="0"/>
              <a:t>sensu</a:t>
            </a:r>
            <a:r>
              <a:rPr lang="cs-CZ" i="1" dirty="0" smtClean="0"/>
              <a:t> </a:t>
            </a:r>
            <a:r>
              <a:rPr lang="cs-CZ" i="1" dirty="0" err="1" smtClean="0"/>
              <a:t>stricticimo</a:t>
            </a:r>
            <a:r>
              <a:rPr lang="cs-CZ" i="1" dirty="0"/>
              <a:t> </a:t>
            </a:r>
            <a:r>
              <a:rPr lang="cs-CZ" dirty="0" smtClean="0"/>
              <a:t>= </a:t>
            </a:r>
            <a:r>
              <a:rPr lang="cs-CZ" b="1" dirty="0" smtClean="0"/>
              <a:t>Finanční </a:t>
            </a:r>
            <a:r>
              <a:rPr lang="cs-CZ" b="1" dirty="0" smtClean="0"/>
              <a:t>správa České republiky</a:t>
            </a:r>
          </a:p>
          <a:p>
            <a:r>
              <a:rPr lang="cs-CZ" dirty="0" smtClean="0"/>
              <a:t>Nástupce územních finančních orgánů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i="1" dirty="0" err="1" smtClean="0"/>
              <a:t>sensu</a:t>
            </a:r>
            <a:r>
              <a:rPr lang="cs-CZ" i="1" dirty="0" smtClean="0"/>
              <a:t> </a:t>
            </a:r>
            <a:r>
              <a:rPr lang="cs-CZ" i="1" dirty="0" err="1" smtClean="0"/>
              <a:t>stricticimo</a:t>
            </a:r>
            <a:r>
              <a:rPr lang="cs-CZ" i="1" dirty="0" smtClean="0"/>
              <a:t> = v nejužším smyslu 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78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1071563"/>
            <a:ext cx="7543800" cy="6477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Pojetí finanční správy</a:t>
            </a:r>
          </a:p>
        </p:txBody>
      </p:sp>
      <p:grpSp>
        <p:nvGrpSpPr>
          <p:cNvPr id="3" name="Organization Chart 7"/>
          <p:cNvGrpSpPr>
            <a:grpSpLocks/>
          </p:cNvGrpSpPr>
          <p:nvPr/>
        </p:nvGrpSpPr>
        <p:grpSpPr bwMode="auto">
          <a:xfrm>
            <a:off x="1981200" y="1719264"/>
            <a:ext cx="8229600" cy="2128837"/>
            <a:chOff x="272" y="1061"/>
            <a:chExt cx="1872" cy="1152"/>
          </a:xfrm>
        </p:grpSpPr>
        <p:cxnSp>
          <p:nvCxnSpPr>
            <p:cNvPr id="392196" name="_s392196"/>
            <p:cNvCxnSpPr>
              <a:cxnSpLocks noChangeShapeType="1"/>
              <a:stCxn id="8" idx="0"/>
              <a:endCxn id="5" idx="2"/>
            </p:cNvCxnSpPr>
            <p:nvPr/>
          </p:nvCxnSpPr>
          <p:spPr bwMode="auto">
            <a:xfrm rot="16200000">
              <a:off x="633" y="1852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2197" name="_s392197"/>
            <p:cNvCxnSpPr>
              <a:cxnSpLocks noChangeShapeType="1"/>
              <a:stCxn id="7" idx="0"/>
              <a:endCxn id="6" idx="2"/>
            </p:cNvCxnSpPr>
            <p:nvPr/>
          </p:nvCxnSpPr>
          <p:spPr bwMode="auto">
            <a:xfrm rot="16200000">
              <a:off x="1641" y="1852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2198" name="_s392198"/>
            <p:cNvCxnSpPr>
              <a:cxnSpLocks noChangeShapeType="1"/>
              <a:stCxn id="6" idx="0"/>
              <a:endCxn id="4" idx="2"/>
            </p:cNvCxnSpPr>
            <p:nvPr/>
          </p:nvCxnSpPr>
          <p:spPr bwMode="auto">
            <a:xfrm rot="5400000" flipH="1">
              <a:off x="1388" y="1169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2199" name="_s392199"/>
            <p:cNvCxnSpPr>
              <a:cxnSpLocks noChangeShapeType="1"/>
              <a:stCxn id="5" idx="0"/>
              <a:endCxn id="4" idx="2"/>
            </p:cNvCxnSpPr>
            <p:nvPr/>
          </p:nvCxnSpPr>
          <p:spPr bwMode="auto">
            <a:xfrm rot="16200000">
              <a:off x="884" y="1169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" name="_s392200"/>
            <p:cNvSpPr>
              <a:spLocks noChangeArrowheads="1"/>
            </p:cNvSpPr>
            <p:nvPr/>
          </p:nvSpPr>
          <p:spPr bwMode="auto">
            <a:xfrm>
              <a:off x="776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300">
                  <a:solidFill>
                    <a:schemeClr val="tx1"/>
                  </a:solidFill>
                  <a:latin typeface="Arial" charset="0"/>
                </a:rPr>
                <a:t>Finanční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300">
                  <a:solidFill>
                    <a:schemeClr val="tx1"/>
                  </a:solidFill>
                  <a:latin typeface="Arial" charset="0"/>
                </a:rPr>
                <a:t>správa</a:t>
              </a:r>
            </a:p>
          </p:txBody>
        </p:sp>
        <p:sp>
          <p:nvSpPr>
            <p:cNvPr id="5" name="_s392201"/>
            <p:cNvSpPr>
              <a:spLocks noChangeArrowheads="1"/>
            </p:cNvSpPr>
            <p:nvPr/>
          </p:nvSpPr>
          <p:spPr bwMode="auto">
            <a:xfrm>
              <a:off x="272" y="1493"/>
              <a:ext cx="864" cy="288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round/>
              <a:headEnd/>
              <a:tailEnd/>
            </a:ln>
          </p:spPr>
          <p:style>
            <a:lnRef idx="0">
              <a:scrgbClr r="0" g="0" b="0"/>
            </a:lnRef>
            <a:fillRef idx="1002">
              <a:schemeClr val="dk1"/>
            </a:fillRef>
            <a:effectRef idx="0">
              <a:scrgbClr r="0" g="0" b="0"/>
            </a:effectRef>
            <a:fontRef idx="major"/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300">
                  <a:latin typeface="Arial" charset="0"/>
                </a:rPr>
                <a:t>ve smyslu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300" b="1">
                  <a:latin typeface="Arial" charset="0"/>
                </a:rPr>
                <a:t>organizačním</a:t>
              </a:r>
            </a:p>
          </p:txBody>
        </p:sp>
        <p:sp>
          <p:nvSpPr>
            <p:cNvPr id="6" name="_s392202"/>
            <p:cNvSpPr>
              <a:spLocks noChangeArrowheads="1"/>
            </p:cNvSpPr>
            <p:nvPr/>
          </p:nvSpPr>
          <p:spPr bwMode="auto">
            <a:xfrm>
              <a:off x="1280" y="1493"/>
              <a:ext cx="864" cy="288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round/>
              <a:headEnd/>
              <a:tailEnd/>
            </a:ln>
          </p:spPr>
          <p:style>
            <a:lnRef idx="0">
              <a:scrgbClr r="0" g="0" b="0"/>
            </a:lnRef>
            <a:fillRef idx="1002">
              <a:schemeClr val="dk1"/>
            </a:fillRef>
            <a:effectRef idx="0">
              <a:scrgbClr r="0" g="0" b="0"/>
            </a:effectRef>
            <a:fontRef idx="major"/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300">
                  <a:latin typeface="Arial" charset="0"/>
                </a:rPr>
                <a:t>ve smyslu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300" b="1">
                  <a:latin typeface="Arial" charset="0"/>
                </a:rPr>
                <a:t>funkčním</a:t>
              </a:r>
            </a:p>
          </p:txBody>
        </p:sp>
        <p:sp>
          <p:nvSpPr>
            <p:cNvPr id="7" name="_s392203"/>
            <p:cNvSpPr>
              <a:spLocks noChangeArrowheads="1"/>
            </p:cNvSpPr>
            <p:nvPr/>
          </p:nvSpPr>
          <p:spPr bwMode="auto">
            <a:xfrm>
              <a:off x="1280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300">
                  <a:solidFill>
                    <a:schemeClr val="tx1"/>
                  </a:solidFill>
                  <a:latin typeface="Arial" charset="0"/>
                </a:rPr>
                <a:t>Činnost </a:t>
              </a:r>
            </a:p>
          </p:txBody>
        </p:sp>
        <p:sp>
          <p:nvSpPr>
            <p:cNvPr id="8" name="_s392204"/>
            <p:cNvSpPr>
              <a:spLocks noChangeArrowheads="1"/>
            </p:cNvSpPr>
            <p:nvPr/>
          </p:nvSpPr>
          <p:spPr bwMode="auto">
            <a:xfrm>
              <a:off x="272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sz="1300">
                <a:solidFill>
                  <a:schemeClr val="tx1"/>
                </a:solidFill>
                <a:latin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300">
                  <a:solidFill>
                    <a:schemeClr val="tx1"/>
                  </a:solidFill>
                  <a:latin typeface="Arial" charset="0"/>
                </a:rPr>
                <a:t>Instituce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sz="130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038" name="Rectangle 19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sz="2600" dirty="0"/>
              <a:t>Stejně je možné pojímat celou veřejnou správu i jednotlivé její díly (tj. i pro daňovou správu </a:t>
            </a:r>
            <a:r>
              <a:rPr lang="cs-CZ" sz="2600" dirty="0" err="1"/>
              <a:t>sensu</a:t>
            </a:r>
            <a:r>
              <a:rPr lang="cs-CZ" sz="2600" dirty="0"/>
              <a:t> largo)</a:t>
            </a:r>
          </a:p>
          <a:p>
            <a:pPr eaLnBrk="1" hangingPunct="1"/>
            <a:r>
              <a:rPr lang="cs-CZ" sz="2600" dirty="0"/>
              <a:t>Finanční správa je specifickým a výjimečným dílem veřejné správy – v čem? </a:t>
            </a:r>
            <a:r>
              <a:rPr lang="cs-CZ" sz="2600" dirty="0">
                <a:cs typeface="Arial" charset="0"/>
              </a:rPr>
              <a:t>►</a:t>
            </a:r>
          </a:p>
        </p:txBody>
      </p:sp>
    </p:spTree>
    <p:extLst>
      <p:ext uri="{BB962C8B-B14F-4D97-AF65-F5344CB8AC3E}">
        <p14:creationId xmlns:p14="http://schemas.microsoft.com/office/powerpoint/2010/main" val="120719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Organizační a funkční pojetí finanční správy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Systém správních úřadů a subjektů s postavením správního úřadu vykonávajícího veřejnou správu, při které se realizuje metodou administrativního působení na adresáty veřejné správy finanční právo hmotné</a:t>
            </a:r>
          </a:p>
          <a:p>
            <a:r>
              <a:rPr lang="cs-CZ" dirty="0" smtClean="0"/>
              <a:t>Soubor správních činností zajišťujících tvorbu materiálního základu poskytování veřejných statků (správa fiskální) a soubor správních činností zabezpečujících veřejnoprávní dohled (dozor) nad realizací finančních činností nefiskálního charakteru </a:t>
            </a:r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2124891" y="1280160"/>
            <a:ext cx="487680" cy="627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>
            <a:off x="4754880" y="1236617"/>
            <a:ext cx="426720" cy="22206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7994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a výjimečnost finanční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Finanční správa je nástrojem realizace finančního práva za podmínky, že zákonodárce předpokládá pro uskutečnění finančního práva formy a metody vlastní veřejné správě.</a:t>
            </a:r>
          </a:p>
          <a:p>
            <a:r>
              <a:rPr lang="cs-CZ" dirty="0" smtClean="0"/>
              <a:t>Finanční správa je výjimečná svým předmětem, svojí právní regulací a tím, …. že je všude! </a:t>
            </a:r>
            <a:r>
              <a:rPr lang="cs-CZ" dirty="0" smtClean="0">
                <a:cs typeface="Arial" charset="0"/>
              </a:rPr>
              <a:t>►</a:t>
            </a:r>
          </a:p>
          <a:p>
            <a:endParaRPr lang="cs-CZ" dirty="0" smtClean="0"/>
          </a:p>
          <a:p>
            <a:r>
              <a:rPr lang="cs-CZ" dirty="0" smtClean="0"/>
              <a:t> …..FINANCE…. Soubor společenských vztahů souvisejících se shromažďováním a vydáváním peněžních prostředků v procesu směny a rozdělování peněžních zásob (objekt - peníze)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735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Šíře předmětu finanční správy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 dána šíří záběru finančního práva </a:t>
            </a:r>
            <a:r>
              <a:rPr lang="cs-CZ" smtClean="0">
                <a:cs typeface="Arial" charset="0"/>
              </a:rPr>
              <a:t>►</a:t>
            </a:r>
          </a:p>
          <a:p>
            <a:pPr eaLnBrk="1" hangingPunct="1"/>
            <a:r>
              <a:rPr lang="cs-CZ" smtClean="0">
                <a:cs typeface="Arial" charset="0"/>
              </a:rPr>
              <a:t>►různorodost forem a metod správních ingerencí</a:t>
            </a:r>
          </a:p>
          <a:p>
            <a:pPr eaLnBrk="1" hangingPunct="1"/>
            <a:r>
              <a:rPr lang="cs-CZ" smtClean="0">
                <a:cs typeface="Arial" charset="0"/>
              </a:rPr>
              <a:t>►institucionální rozmanitost</a:t>
            </a:r>
          </a:p>
          <a:p>
            <a:pPr eaLnBrk="1" hangingPunct="1"/>
            <a:r>
              <a:rPr lang="cs-CZ" smtClean="0">
                <a:cs typeface="Arial" charset="0"/>
              </a:rPr>
              <a:t>►obtížná systematizace</a:t>
            </a:r>
          </a:p>
          <a:p>
            <a:pPr eaLnBrk="1" hangingPunct="1"/>
            <a:r>
              <a:rPr lang="cs-CZ" smtClean="0">
                <a:cs typeface="Arial" charset="0"/>
              </a:rPr>
              <a:t>►dekoncentrace vykonavatelů finanční správy. </a:t>
            </a:r>
          </a:p>
          <a:p>
            <a:pPr eaLnBrk="1" hangingPunct="1"/>
            <a:endParaRPr lang="cs-CZ" smtClean="0">
              <a:cs typeface="Arial" charset="0"/>
            </a:endParaRPr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15545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465</Words>
  <Application>Microsoft Office PowerPoint</Application>
  <PresentationFormat>Širokoúhlá obrazovka</PresentationFormat>
  <Paragraphs>85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2. Systém finanční správy</vt:lpstr>
      <vt:lpstr>Systém finančního práva</vt:lpstr>
      <vt:lpstr>Finanční správa sensu largo</vt:lpstr>
      <vt:lpstr>Finanční správa sensu stricto</vt:lpstr>
      <vt:lpstr>Finanční správa sensu stricticimo</vt:lpstr>
      <vt:lpstr>Pojetí finanční správy</vt:lpstr>
      <vt:lpstr>Organizační a funkční pojetí finanční správy</vt:lpstr>
      <vt:lpstr>Specifika a výjimečnost finanční správy</vt:lpstr>
      <vt:lpstr>Šíře předmětu finanční správy</vt:lpstr>
      <vt:lpstr>Typologie</vt:lpstr>
      <vt:lpstr>Primární a sekundární finanční správa</vt:lpstr>
      <vt:lpstr>Prostředí realizace finanční správy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Systém finanční správy</dc:title>
  <dc:creator>Hewlett-Packard Company</dc:creator>
  <cp:lastModifiedBy>Hewlett-Packard Company</cp:lastModifiedBy>
  <cp:revision>2</cp:revision>
  <dcterms:created xsi:type="dcterms:W3CDTF">2019-10-29T11:48:36Z</dcterms:created>
  <dcterms:modified xsi:type="dcterms:W3CDTF">2019-10-29T11:53:58Z</dcterms:modified>
</cp:coreProperties>
</file>