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sldIdLst>
    <p:sldId id="302" r:id="rId2"/>
    <p:sldId id="256" r:id="rId3"/>
    <p:sldId id="297" r:id="rId4"/>
    <p:sldId id="298" r:id="rId5"/>
    <p:sldId id="258" r:id="rId6"/>
    <p:sldId id="259" r:id="rId7"/>
    <p:sldId id="260" r:id="rId8"/>
    <p:sldId id="261" r:id="rId9"/>
    <p:sldId id="295" r:id="rId10"/>
    <p:sldId id="296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300" r:id="rId21"/>
    <p:sldId id="272" r:id="rId22"/>
    <p:sldId id="276" r:id="rId23"/>
    <p:sldId id="301" r:id="rId24"/>
    <p:sldId id="277" r:id="rId25"/>
    <p:sldId id="278" r:id="rId26"/>
    <p:sldId id="303" r:id="rId27"/>
    <p:sldId id="279" r:id="rId28"/>
    <p:sldId id="292" r:id="rId29"/>
    <p:sldId id="280" r:id="rId30"/>
    <p:sldId id="281" r:id="rId31"/>
    <p:sldId id="282" r:id="rId32"/>
    <p:sldId id="299" r:id="rId33"/>
    <p:sldId id="283" r:id="rId34"/>
    <p:sldId id="284" r:id="rId35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A8C20FFA-E4B0-4FB4-8535-0FF96D767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ED71AFEC-04D1-48B2-AA87-BCB8AB122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74A74E97-FA6E-4563-82B8-9AAF35ECFE6B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3B8B7E4-43B8-4E69-B81C-31A72A90A7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AF8D1F5-D1AF-4883-94C0-71B134CAA40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0A545FC-E15F-4D02-A171-C5449913BB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E95CB6D7-2425-4A4A-9C7A-8A676FE59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827A60B-AD5D-47CA-BA60-B2FDD149DB2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F42DF20-D85E-4984-9596-330D950FB5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F5D0CA6-CFFD-4D04-93C8-63C1D34FBD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181C3825-578A-4B1C-BB2D-9186A21575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4A47978-6452-417B-ADB5-010FD3A550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2B8D4135-5140-4514-BC51-4E9404D427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0430DE3-872F-415F-93BB-59A6F1E9E81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BFC5C9FC-D725-4702-A564-1426E02BA2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BF90349-D1D9-4742-9897-2454A9BD5D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A11C9B3-9099-4EF6-8E52-A52875AC7E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2717CC1-E392-4419-85DB-2B4ECA76BC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46DE3E3C-22D1-4763-9802-88B5E6DC6A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D4313CB-A227-483F-8739-00F1C7C15C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9CB73B04-9AFF-474F-A9E6-8729F274F1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6CF229D-EC43-477E-B5E4-F88337DC41C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EF5643EB-40D0-4905-9FEB-7EE39E05A1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91CBE5-15F4-48DC-92B5-9EC937DDCB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48541B42-A99F-438C-B16D-EDAAC7F3B6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A55945A-BA27-4984-8227-075CF27A54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45DDECD0-F90E-49E0-BF9D-D87506BA0A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DE1EA890-41AD-4974-A897-54255D75E81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15280025-ED05-4731-BCE1-20ECAE42CC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64692946-8886-4CD9-8FE2-5B4A9DC4D32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C0161B7A-255C-47C2-BD8E-B2DFCAD1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EFE4805-8C6A-48F9-9579-86FBFF201A9A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B9AF0B4C-103C-4299-8127-6949A1C7B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28DEA60-D7FE-459F-8683-37C7D34DBE4D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C3AEAF40-BF6C-40EE-8F8A-917F81CBB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A63362A8-D558-431F-B82E-5719DB9CF705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5B898515-0630-43E0-A2B6-F5274BC2E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48A10F2-4A33-466B-A97B-035CC33043A5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773891BE-CC86-4539-89BC-8910B2615B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C9A03A85-78AB-4D76-9AF6-4971FF196C4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5DCD0C59-6E77-4CFA-846B-B5804998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5341670-7269-4075-AA26-1F513FF6BF6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DB7B104F-EF44-495B-AA16-95F278A702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F771BD9-54AC-49B0-BA63-D25D7863A0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15167D90-23F9-47F8-BB9D-BB16B3A12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EC73F64-B2E1-4EC0-96B5-E12A9182882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59E77DE-DDAD-4CCB-A709-E4D0663717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208D5EB3-58F7-47B0-97B6-921BFAABCE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E364E9B9-8CE6-4438-871B-1364DD72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8A9CFAC-43BB-43EC-9655-D4915333125E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AEA5A3B-2892-4329-8F11-D6A1C3D5AD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578AC849-33FA-4997-9A14-B60EF575AB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8379BFC0-989D-4B86-B994-4BB5E51AB3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33337D1-D991-496D-9069-29F1A2D3BF1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6AC85AA9-7C60-41BD-8B74-8646D2EE5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DB5218F-1DB8-4556-813F-027A195656B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50BD1BC-CEC5-4985-98D0-785269193C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881ED38-6A1F-4BBE-A9DF-E0379F2605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7761C9E0-8C02-4C4D-8988-AA021F7FA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485495-D159-4E17-8DF9-782786132CDE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22DD267-2A5F-4039-83C9-381CAB3E94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7855FBE-5231-4DB5-AA49-C02E884422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A344403C-6F02-4B24-A16B-C0338B1E8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9CDB176-C0B4-49E1-9A70-6C9CC4C92AD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974C207-5719-47CF-98B9-86D5A739B3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72C5BAC-2F6D-4922-A222-912E9B8ECEB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D4DAB692-8848-4B96-AC97-D806B106E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687AFAC-7A3A-4C63-A058-F6E210FAE27E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174EACA-9175-4689-AE5A-BC609485DB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D9B92A8-792A-4E7D-A5BD-116A1EC494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8A278BC9-7423-41E3-95FA-0DDDCA14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725488"/>
            <a:ext cx="2571750" cy="3578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DA797985-77E4-4823-9A96-89C33CD782AB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2048DFF0-55FC-4DC6-8B4E-C88C6EBFC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084DC47-409D-4283-AAF3-A5AEC15E09F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AD9826C-D491-4578-B2CB-322FCBFB7D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145712B-5C4B-42DA-BCC1-A0FF3235512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BC612D-F415-4C03-8CAF-EBB4E55F6B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55EDE-73D1-4BD3-B3E8-3B8BF35121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334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4B9D59-C853-4DB2-87BB-782228DA0CA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561F-BEA1-4BB6-9658-B1CBD9A648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792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7F7116C-89A3-4C37-A392-60416B7BF52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82A40-066D-48A3-9E70-43E75810DD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928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38D83B-64D3-499A-AE78-BF7FDC7AD5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E26A-3436-40B2-BF1A-D02F871013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472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9419DB-B42A-4437-865E-2E78E6F3C3D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6850F-898D-4532-9B75-E4A0AF66E0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5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B1848A-979B-4DD9-B2BB-B477B1C5C0C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2B7AB-8E67-4A9F-BB56-EC2004889F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89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FCC1BB0-9577-4209-8B3D-1F3F2D6F69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2B35E-74E1-48B8-A056-86BDF05B4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924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0A40C6-16AA-4C05-911F-0BFEEDE62B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E0B8-417B-43D5-A71F-18319D21C6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9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833DCEC-91EF-4083-ADDA-C177BB28419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A6814-427A-4987-A447-7928C25F32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42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604A33-27E4-4D15-9ADC-5BF611582AA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14BC-A39B-4888-871E-DCF3267FB3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390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34B9B3-E089-4D1D-A36A-1C285281669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6129D-DF57-4AAB-8CA5-923E695504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183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809328C-0DF6-41C7-817D-E8500BB43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16E663E-DE75-4837-9EC2-59D3E2008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6B2BB17A-CD17-4791-9EB4-E601664BB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EDB1ADA1-6617-469F-8C44-64112BD4D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89985EC2-B927-46F4-8DD7-39D68A7592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7B4C223-2C71-4F99-8824-070ECEF018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E18839F3-B63A-4C6A-84E6-C352A3DA8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A50021"/>
                </a:solidFill>
              </a:rPr>
              <a:t>České, mezinárodní a evropské právo</a:t>
            </a:r>
            <a:br>
              <a:rPr lang="cs-CZ" altLang="cs-CZ" sz="900" b="1" dirty="0">
                <a:solidFill>
                  <a:srgbClr val="CC0000"/>
                </a:solidFill>
              </a:rPr>
            </a:br>
            <a:br>
              <a:rPr lang="cs-CZ" altLang="cs-CZ" sz="900" b="1" dirty="0">
                <a:solidFill>
                  <a:srgbClr val="CC0000"/>
                </a:solidFill>
              </a:rPr>
            </a:br>
            <a:br>
              <a:rPr lang="cs-CZ" altLang="cs-CZ" sz="900" b="1" dirty="0">
                <a:solidFill>
                  <a:srgbClr val="CC0000"/>
                </a:solidFill>
              </a:rPr>
            </a:b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F883C6E-4785-4C7F-9D15-698A6E468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33FFE7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2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B795031-06E4-47D4-BDC2-1632541FB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4FCFB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horizontální členění:</a:t>
            </a:r>
            <a:r>
              <a:rPr lang="cs-CZ" altLang="cs-CZ"/>
              <a:t> odvětví  </a:t>
            </a:r>
          </a:p>
          <a:p>
            <a:pPr lvl="1" eaLnBrk="1" hangingPunct="1"/>
            <a:r>
              <a:rPr lang="cs-CZ" altLang="cs-CZ" sz="3200" b="1"/>
              <a:t>právo veřejné</a:t>
            </a:r>
          </a:p>
          <a:p>
            <a:pPr lvl="1" eaLnBrk="1" hangingPunct="1"/>
            <a:r>
              <a:rPr lang="cs-CZ" altLang="cs-CZ" sz="3200" b="1"/>
              <a:t>právo soukromé</a:t>
            </a:r>
          </a:p>
          <a:p>
            <a:pPr lvl="1" eaLnBrk="1" hangingPunct="1"/>
            <a:r>
              <a:rPr lang="cs-CZ" altLang="cs-CZ" sz="3200" b="1"/>
              <a:t>ostatní (procesní)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48C0FFDD-8C99-4C95-9957-DAF268E1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65625"/>
            <a:ext cx="8064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cs-CZ" altLang="cs-CZ" sz="2800" b="1">
                <a:solidFill>
                  <a:schemeClr val="tx1"/>
                </a:solidFill>
              </a:rPr>
              <a:t>  </a:t>
            </a:r>
            <a:r>
              <a:rPr lang="cs-CZ" altLang="cs-CZ" sz="2800" b="1">
                <a:solidFill>
                  <a:srgbClr val="CC0000"/>
                </a:solidFill>
              </a:rPr>
              <a:t>vynutitelnost práva:</a:t>
            </a:r>
            <a:r>
              <a:rPr lang="cs-CZ" altLang="cs-CZ" sz="2800" b="1">
                <a:solidFill>
                  <a:schemeClr val="tx1"/>
                </a:solidFill>
              </a:rPr>
              <a:t> centralizovaná (stát) - sankce</a:t>
            </a:r>
            <a:endParaRPr lang="cs-CZ" altLang="cs-CZ" sz="2800">
              <a:solidFill>
                <a:schemeClr val="tx1"/>
              </a:solidFill>
            </a:endParaRPr>
          </a:p>
        </p:txBody>
      </p:sp>
      <p:sp>
        <p:nvSpPr>
          <p:cNvPr id="20485" name="Line 8">
            <a:extLst>
              <a:ext uri="{FF2B5EF4-FFF2-40B4-BE49-F238E27FC236}">
                <a16:creationId xmlns:a16="http://schemas.microsoft.com/office/drawing/2014/main" id="{34FC91DF-32F9-4F57-BAEB-E0F19826A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1916113"/>
            <a:ext cx="17287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493CCF52-641F-4E12-B8DF-AF7935079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7DE55C1F-59DA-4CBB-8C7F-44F8D6215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sz="2800" b="1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vládní nařízení, vyhlášky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(mezinárodní smlouvy)</a:t>
            </a:r>
          </a:p>
          <a:p>
            <a:pPr lvl="1" eaLnBrk="1" hangingPunct="1">
              <a:buClrTx/>
              <a:buFontTx/>
              <a:buNone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9AE3A198-F23B-4669-AD23-BCD3BD30C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762000"/>
            <a:ext cx="8229600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68040" rIns="81720" bIns="4248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C21E497-D4D2-4D0F-BA25-FC1B333E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3556" name="Group 3">
            <a:extLst>
              <a:ext uri="{FF2B5EF4-FFF2-40B4-BE49-F238E27FC236}">
                <a16:creationId xmlns:a16="http://schemas.microsoft.com/office/drawing/2014/main" id="{AF8ECC37-DC93-4095-A6CE-E42394926A13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647700"/>
            <a:ext cx="7842250" cy="7672388"/>
            <a:chOff x="657" y="-408"/>
            <a:chExt cx="4940" cy="4833"/>
          </a:xfrm>
        </p:grpSpPr>
        <p:sp>
          <p:nvSpPr>
            <p:cNvPr id="23564" name="AutoShape 4">
              <a:extLst>
                <a:ext uri="{FF2B5EF4-FFF2-40B4-BE49-F238E27FC236}">
                  <a16:creationId xmlns:a16="http://schemas.microsoft.com/office/drawing/2014/main" id="{326C45C5-424B-471A-BC00-8E6DF5A6E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408"/>
              <a:ext cx="4940" cy="4833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5" name="Rectangle 5">
              <a:extLst>
                <a:ext uri="{FF2B5EF4-FFF2-40B4-BE49-F238E27FC236}">
                  <a16:creationId xmlns:a16="http://schemas.microsoft.com/office/drawing/2014/main" id="{C063F25D-9D6D-466D-907D-39B6FBD59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100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6" name="Rectangle 6">
              <a:extLst>
                <a:ext uri="{FF2B5EF4-FFF2-40B4-BE49-F238E27FC236}">
                  <a16:creationId xmlns:a16="http://schemas.microsoft.com/office/drawing/2014/main" id="{38AC5D68-C770-4F10-9035-70811F279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480"/>
              <a:ext cx="862" cy="579"/>
            </a:xfrm>
            <a:prstGeom prst="rect">
              <a:avLst/>
            </a:prstGeom>
            <a:solidFill>
              <a:srgbClr val="FFFFFF"/>
            </a:solidFill>
            <a:ln w="572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3567" name="Rectangle 7">
              <a:extLst>
                <a:ext uri="{FF2B5EF4-FFF2-40B4-BE49-F238E27FC236}">
                  <a16:creationId xmlns:a16="http://schemas.microsoft.com/office/drawing/2014/main" id="{5996F94C-A5C9-4666-AE3F-524454C98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1480"/>
              <a:ext cx="863" cy="579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3568" name="Rectangle 8">
              <a:extLst>
                <a:ext uri="{FF2B5EF4-FFF2-40B4-BE49-F238E27FC236}">
                  <a16:creationId xmlns:a16="http://schemas.microsoft.com/office/drawing/2014/main" id="{46A9A44E-19B1-4EDE-8456-EBF186898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860"/>
              <a:ext cx="862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3569" name="Rectangle 9">
              <a:extLst>
                <a:ext uri="{FF2B5EF4-FFF2-40B4-BE49-F238E27FC236}">
                  <a16:creationId xmlns:a16="http://schemas.microsoft.com/office/drawing/2014/main" id="{1698C1B8-A3AC-40AD-8F5D-17FF10446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2860"/>
              <a:ext cx="863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3570" name="Line 10">
              <a:extLst>
                <a:ext uri="{FF2B5EF4-FFF2-40B4-BE49-F238E27FC236}">
                  <a16:creationId xmlns:a16="http://schemas.microsoft.com/office/drawing/2014/main" id="{782B152F-01B1-43D3-9BDF-E4859EF5DE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1" y="680"/>
              <a:ext cx="1018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1" name="Line 11">
              <a:extLst>
                <a:ext uri="{FF2B5EF4-FFF2-40B4-BE49-F238E27FC236}">
                  <a16:creationId xmlns:a16="http://schemas.microsoft.com/office/drawing/2014/main" id="{2316B720-2F7F-4BA8-8723-557870054F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863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2" name="Line 12">
              <a:extLst>
                <a:ext uri="{FF2B5EF4-FFF2-40B4-BE49-F238E27FC236}">
                  <a16:creationId xmlns:a16="http://schemas.microsoft.com/office/drawing/2014/main" id="{9F489334-F24D-4C65-A685-79FD5611B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3" name="Line 13">
              <a:extLst>
                <a:ext uri="{FF2B5EF4-FFF2-40B4-BE49-F238E27FC236}">
                  <a16:creationId xmlns:a16="http://schemas.microsoft.com/office/drawing/2014/main" id="{CB5EE570-5B62-432A-B1A7-B091D44FB1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4" name="Line 14">
              <a:extLst>
                <a:ext uri="{FF2B5EF4-FFF2-40B4-BE49-F238E27FC236}">
                  <a16:creationId xmlns:a16="http://schemas.microsoft.com/office/drawing/2014/main" id="{ADE0A06A-677E-40F3-8AD9-95D45CB1A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1770"/>
              <a:ext cx="1223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5" name="Line 15">
              <a:extLst>
                <a:ext uri="{FF2B5EF4-FFF2-40B4-BE49-F238E27FC236}">
                  <a16:creationId xmlns:a16="http://schemas.microsoft.com/office/drawing/2014/main" id="{A4F750C2-755D-45DB-82F5-70E8090E2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3151"/>
              <a:ext cx="1223" cy="0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6" name="Line 16">
              <a:extLst>
                <a:ext uri="{FF2B5EF4-FFF2-40B4-BE49-F238E27FC236}">
                  <a16:creationId xmlns:a16="http://schemas.microsoft.com/office/drawing/2014/main" id="{F1B2F3CC-FC62-4887-AF8F-2FD59CAF13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1" y="680"/>
              <a:ext cx="947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7" name="Line 17">
              <a:extLst>
                <a:ext uri="{FF2B5EF4-FFF2-40B4-BE49-F238E27FC236}">
                  <a16:creationId xmlns:a16="http://schemas.microsoft.com/office/drawing/2014/main" id="{22593B22-E316-416A-A016-2424F47BE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719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3557" name="Text Box 18">
            <a:extLst>
              <a:ext uri="{FF2B5EF4-FFF2-40B4-BE49-F238E27FC236}">
                <a16:creationId xmlns:a16="http://schemas.microsoft.com/office/drawing/2014/main" id="{924A1A93-5B3C-42E8-BE02-3EA88D502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1588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3558" name="Text Box 19">
            <a:extLst>
              <a:ext uri="{FF2B5EF4-FFF2-40B4-BE49-F238E27FC236}">
                <a16:creationId xmlns:a16="http://schemas.microsoft.com/office/drawing/2014/main" id="{5F70C2F8-8207-4391-9AF5-521B736CF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5" y="3808413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3559" name="Text Box 20">
            <a:extLst>
              <a:ext uri="{FF2B5EF4-FFF2-40B4-BE49-F238E27FC236}">
                <a16:creationId xmlns:a16="http://schemas.microsoft.com/office/drawing/2014/main" id="{3644EAD3-21C9-4591-B1B6-C5452703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3103563"/>
            <a:ext cx="9223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23560" name="Text Box 21">
            <a:extLst>
              <a:ext uri="{FF2B5EF4-FFF2-40B4-BE49-F238E27FC236}">
                <a16:creationId xmlns:a16="http://schemas.microsoft.com/office/drawing/2014/main" id="{F1B89BEB-822C-41F8-87B9-BF43DAEEC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338" y="668338"/>
            <a:ext cx="29051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58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1" name="Text Box 22">
            <a:extLst>
              <a:ext uri="{FF2B5EF4-FFF2-40B4-BE49-F238E27FC236}">
                <a16:creationId xmlns:a16="http://schemas.microsoft.com/office/drawing/2014/main" id="{F222CD83-9913-4DE9-A7A1-7E16BEB65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596900"/>
            <a:ext cx="1841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3562" name="Text Box 23">
            <a:extLst>
              <a:ext uri="{FF2B5EF4-FFF2-40B4-BE49-F238E27FC236}">
                <a16:creationId xmlns:a16="http://schemas.microsoft.com/office/drawing/2014/main" id="{29192D10-1E59-4061-952C-40D20B538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596900"/>
            <a:ext cx="461963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3" name="Text Box 24">
            <a:extLst>
              <a:ext uri="{FF2B5EF4-FFF2-40B4-BE49-F238E27FC236}">
                <a16:creationId xmlns:a16="http://schemas.microsoft.com/office/drawing/2014/main" id="{3E68957B-8BF9-4B56-B84C-8AA1CEFB5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2881313"/>
            <a:ext cx="4191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6D35CE61-3A58-4682-812C-5C4333D89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3EB3A69-8655-499F-88F5-2CFBD32CB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28FB071C-3214-4E02-ADA0-981225FBA1E8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35F92493-9F4A-4571-96CF-D267DFF38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E4B9C4E8-4EA0-47BD-A845-B270097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1C9D2A17-51AE-4618-9F9B-9CC597EC6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96C8A3A4-FEE0-40D4-9A09-6D7CC7C19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3F21F330-FB7B-4367-827B-6881D134D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C01F9374-84DE-457B-B680-68C327D42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34F55DDB-8CA8-4BFC-8BD8-E067449449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15525060-7663-416C-ADF0-94E51611D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59E3956A-627A-4BAA-9B5B-32A32E3E41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1FB74578-B0DC-4BD4-9F79-8330759404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927D080A-AB26-4134-A708-A848EB2AB7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2F5D23AB-D226-4A06-BBBE-62DE4ACC6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4CC37B46-4F57-43D1-99EE-5A8B1DA3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D481D936-178F-4DFE-B3F9-3E601E8FC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FBCE7C43-ECCC-4C30-84DB-3B7F467C8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E806E0DC-4A02-449B-9E48-E62FE632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BE3A7F9E-E86D-4CE7-805C-25EDB197A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21D2DE51-406B-4540-AB17-F2F96C53C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C6AA2BE-C672-4A39-890B-9B68E244A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EFF6DE88-76C8-4628-942A-C599BE985E9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42759C74-FB71-4662-8B16-9EE0296C8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67F6A31A-BF8C-4B4A-90AB-311AA045B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F5A2383F-7B2C-4193-BEF8-FBAE5C0F5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3DF2C720-F120-47D8-AF7D-710E287AC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A49B4D7F-9E92-4FC2-B76D-3542F84AE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ADBEE18D-53F6-48F2-9518-4E52A3A28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44400293-2DF2-4651-A641-21EBAB23D7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F32F1C20-4DA6-4738-A2CC-1A350906B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1EA588F0-8230-4B60-B2D8-4E91BC74EE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E436A7C1-2568-4804-A2D5-4BA6BA453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A8C621D8-723B-4F54-972F-582249E69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7E5F4E0D-BEFB-4047-BA5E-6F2C043039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44790AD1-DAEB-4D38-B783-DE47F9FA5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1EAFA962-6B93-4015-82D4-7320D1D95A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F7729F37-B13A-44DC-A856-A01D0ADC5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BBC1E030-AAA3-4CF3-8AC4-4FFBC238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C7E61AA4-C7A9-40DF-A3DF-039E07534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A988FDAC-81CB-4364-9A21-ABD6F2789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522B1C80-B454-4C3C-ACF4-94B628E8F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4B2BE3CC-90CA-4A7E-ADD2-B40ACCC5E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EE51B731-B899-48D4-9027-2525A978F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F4C187B-C14E-40FB-9E95-D025F0BE7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A213E8E1-73EB-4C88-A96F-DEB3B43AB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5FB69254-9023-48E4-95D9-D7B1D8124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50643090-0311-4B90-BF65-27C8A1AB1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Původ a vývoj MP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F2D5B6C6-BE4E-48C3-8659-D21FB5F21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terminologie: MP = MPV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 podmínky vzniku: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národní a územní suverenita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nezávislost států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(po Vestfálském míru – 1648)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3600"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3596EBB6-00A4-4708-866D-DD2F56E05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Účel mezinárodního práva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7E871652-5B07-4A08-8C15-364040691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Pct val="45000"/>
              <a:buFontTx/>
              <a:buNone/>
            </a:pPr>
            <a:endParaRPr lang="cs-CZ" altLang="cs-CZ" sz="24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</a:t>
            </a:r>
            <a:r>
              <a:rPr lang="cs-CZ" altLang="cs-CZ" sz="3600" b="1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Účel mezinárodního práva: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dříve: jen </a:t>
            </a: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fungování mezinárodního společenství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dnes i jeho pokrokový rozvoj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01EDA2C0-624B-4E2B-AEEF-7B13F44D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DB5543BE-4D49-4A64-87F7-F2F2F3CB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764202C1-4291-43FE-8408-A6F97F1AA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7BE0F14-0086-4C99-BF5C-996D310D6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38175D2-A396-45CC-B522-FE8130787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CC7706F6-04CE-4800-B651-49021BFC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A8C6CBDE-F166-46BB-96C6-82EDCEEEB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B6318E9-70DF-412A-8DF7-594A2D015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98114BD4-C877-4A68-881E-729D355F7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E140526-32B0-4B2A-BE9E-768A674BC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právo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CD02175-0008-4676-AD58-A31BDB87C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008080"/>
                </a:solidFill>
              </a:rPr>
              <a:t>mezinárodní právo veřejné</a:t>
            </a:r>
          </a:p>
          <a:p>
            <a:pPr eaLnBrk="1" hangingPunct="1"/>
            <a:r>
              <a:rPr lang="cs-CZ" altLang="cs-CZ" sz="2800"/>
              <a:t>vztah mezinárodního a vnitrostátního práva: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</a:t>
            </a:r>
          </a:p>
          <a:p>
            <a:pPr eaLnBrk="1" hangingPunct="1">
              <a:buFontTx/>
              <a:buNone/>
            </a:pPr>
            <a:r>
              <a:rPr lang="cs-CZ" altLang="cs-CZ" sz="2800" b="1" i="1">
                <a:solidFill>
                  <a:srgbClr val="CC0000"/>
                </a:solidFill>
              </a:rPr>
              <a:t>	A UPRAVUJÍ I CHOVÁNÍ JEDNOTLIVCŮ</a:t>
            </a:r>
          </a:p>
          <a:p>
            <a:pPr eaLnBrk="1" hangingPunct="1"/>
            <a:r>
              <a:rPr lang="cs-CZ" altLang="cs-CZ" sz="2800">
                <a:solidFill>
                  <a:srgbClr val="CC0000"/>
                </a:solidFill>
              </a:rPr>
              <a:t>Ústava ČR: zejm. čl. 1 odst. 2, čl. 10</a:t>
            </a:r>
            <a:endParaRPr lang="cs-CZ" altLang="cs-CZ" sz="2800"/>
          </a:p>
          <a:p>
            <a:pPr eaLnBrk="1" hangingPunct="1">
              <a:buFontTx/>
              <a:buNone/>
            </a:pPr>
            <a:endParaRPr lang="cs-CZ" altLang="cs-CZ" sz="1000"/>
          </a:p>
          <a:p>
            <a:pPr eaLnBrk="1" hangingPunct="1"/>
            <a:r>
              <a:rPr lang="cs-CZ" altLang="cs-CZ" sz="2800" b="1">
                <a:solidFill>
                  <a:srgbClr val="0000FF"/>
                </a:solidFill>
              </a:rPr>
              <a:t>mezinárodní právo soukromé:</a:t>
            </a:r>
            <a:r>
              <a:rPr lang="cs-CZ" altLang="cs-CZ" sz="2800"/>
              <a:t> odvětví vnitrostátního práva</a:t>
            </a:r>
            <a:endParaRPr lang="cs-CZ" altLang="cs-CZ" sz="2800" b="1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7EF82F92-1799-4EFB-8FB9-23FAB0078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Přesahy mezinárodního práva do práva vnitrostátního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69C55BD6-5C33-4069-920A-1B170B3FE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None/>
            </a:pPr>
            <a:endParaRPr lang="cs-CZ" altLang="cs-CZ" sz="2400" b="1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b="1">
                <a:latin typeface="Times New Roman" panose="02020603050405020304" pitchFamily="18" charset="0"/>
                <a:cs typeface="DejaVu Sans" panose="020B0603030804020204" pitchFamily="34" charset="0"/>
              </a:rPr>
              <a:t>   </a:t>
            </a: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eaLnBrk="1" hangingPunct="1">
              <a:lnSpc>
                <a:spcPct val="90000"/>
              </a:lnSpc>
              <a:buClrTx/>
              <a:buSzPct val="45000"/>
              <a:buFontTx/>
              <a:buNone/>
            </a:pPr>
            <a:endParaRPr lang="cs-CZ" altLang="cs-CZ" sz="2800">
              <a:latin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BADB812B-E535-424C-BB5D-0D46BC750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4919577-6816-4919-A04E-5918541AB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4E13C6D8-2752-4851-8BD3-E5D3D409064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A4245291-73A9-42B1-9229-694F05D2AA3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F621D9E4-E634-4750-A285-0C28E4C4D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912A5E28-70A8-49BD-A2FD-F876FF2C0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D723ABF8-8C8F-4120-889C-29FB70F6B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9A3E985C-5440-4D6B-8D0F-99E81234D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FC63F4AB-1D53-44C0-828D-8C30CBB11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F3D9AA2B-48F7-4E74-8DEC-B90E8E4D8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100C0A8-11F6-4218-89B0-CF8611295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47BD04D0-8261-4D24-B743-EE808F3C4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FFD0807D-6D85-4371-9C3C-8B894D541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6837D6B9-9427-427D-87C8-4957A111B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4F2FB197-BC8F-4F5D-9E9C-CF56FF103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8B43417-C392-45C7-A207-0B94BF246428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DE676BD8-11A2-4D57-9DD6-013B63333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A0DC25AB-B8C4-4622-A9FA-7EDB23B2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A4806C84-F51A-475A-9E8B-3F8DDBAF5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4982D368-38FA-4319-8476-E339F5FFE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6C70A380-34FB-497F-8EDB-63416358E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832C9BDC-8B94-498C-A916-27A277DC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6FB25DAD-C09C-415E-97C0-5BECCA83D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2ADE8AEB-F461-4AFE-8E08-7A203773D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91EAECE2-3F27-432B-BA9C-FE4564062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864E483C-BC4A-4050-B7E3-79769D6D5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8B37B97A-D236-44D1-A72E-16BAF9C1E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E2874A29-A827-4C24-BCED-13E619EA64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A0D632FC-BD59-447F-9002-8E9E86988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6686FCD0-B842-4145-99D7-9676F601B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4283420B-A50B-4686-8C26-DAD355A66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9315162C-7568-4615-8D95-C745EB32D7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4354E61-9EE5-4B18-89E2-A2F333B34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FF74BDC3-3D3B-4409-A643-6A454C46B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A12CFD0-57F4-4B65-8FAC-49AFE2179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7BE2B3F5-FFCA-448E-B126-4FE5BDE86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EA23D973-A80D-453B-856D-A80231DBE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625D1DAA-0132-4732-B1E8-B9C32F6EC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01C044EF-63CF-465A-8342-F190777B3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802048F2-5B8D-434A-889A-244F16175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B27C6198-958D-43B2-B12B-2A4E8B7D0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FBC53394-C3EE-4B5E-8BD9-B157FC982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A878A4-3503-4FD0-911C-65CB1C85A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82064789-0FA0-4EBF-B4E2-3F69D165E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FF35434F-66DB-42A4-B9D9-D62B6AB93D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FE396BF5-AAD9-4AAF-A4C2-8A5AE56956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5DB61843-F203-4BA9-8D98-4B45A15395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8B7948A3-9018-4FC9-93D1-D91C6C49A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32C9C99-C273-406F-A14E-4CB1AEA01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A21EF4E-5529-4AFA-82DC-1C968B940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4967287"/>
          </a:xfrm>
          <a:solidFill>
            <a:srgbClr val="E5FFFC"/>
          </a:solidFill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právo = regulativní normativní systém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zajišťuje fungování </a:t>
            </a:r>
            <a:r>
              <a:rPr lang="cs-CZ" altLang="cs-CZ" b="1">
                <a:solidFill>
                  <a:srgbClr val="0000FF"/>
                </a:solidFill>
              </a:rPr>
              <a:t>společnosti lidí</a:t>
            </a:r>
            <a:r>
              <a:rPr lang="cs-CZ" altLang="cs-CZ"/>
              <a:t> (státu)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definice: </a:t>
            </a:r>
            <a:r>
              <a:rPr lang="cs-CZ" altLang="cs-CZ" b="1">
                <a:solidFill>
                  <a:srgbClr val="CC0000"/>
                </a:solidFill>
              </a:rPr>
              <a:t>soubor pravidel chování stanovených a vynutitelných státem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jiné normativní systémy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„společnost“ států:</a:t>
            </a:r>
            <a:r>
              <a:rPr lang="cs-CZ" altLang="cs-CZ"/>
              <a:t> mezinárodní rozměr práva </a:t>
            </a:r>
            <a:r>
              <a:rPr lang="cs-CZ" altLang="cs-CZ" b="1" i="1">
                <a:solidFill>
                  <a:srgbClr val="A50021"/>
                </a:solidFill>
              </a:rPr>
              <a:t>(mezinárodní společenství)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 i="1">
                <a:solidFill>
                  <a:srgbClr val="FF0000"/>
                </a:solidFill>
              </a:rPr>
              <a:t>Evropská unie:</a:t>
            </a:r>
            <a:r>
              <a:rPr lang="cs-CZ" altLang="cs-CZ"/>
              <a:t> ani stát, ani mezinárodní společenství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36DA7298-3A1E-40A3-BFA2-47A573479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E12D2C8-36B5-4C3A-BB0A-F1A427914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B9C4B631-AB4F-422F-BAC9-840D89A20A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C2FD805E-1589-4417-9E16-C956AF030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CF016561-28D3-42C8-A4B5-F86BC0854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C43B582-4181-4BAA-9AB6-839FF3BD3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3A019995-E032-4B9C-9920-267578D54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28CF42D4-7A56-4187-A3B0-1E9378763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79717FB7-7B22-4A0E-9FCB-CF75817E7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BB52591F-877B-488D-BDFB-3AD4F8EE9F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95F7F558-6F4E-4648-B69E-77A9A95FB3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D981A3BC-20D6-467A-8383-539CEB0F5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98184A33-F1DA-417D-9386-D2A59B1DE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C9FF7F17-82B2-48E2-A789-FEEB6D661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2232D73F-5B8C-41FC-B9C5-2934D86E1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BAEED494-3E0C-4441-BD8E-88754F6F5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BDA7261F-6932-4023-82EB-04CADDB4FD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0B51326-2E12-4CD6-8678-41F511D1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F74AAD50-BDD4-451B-A003-5F53F1432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7D22222F-4110-4A29-8078-B7E08A0D7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647F7637-C21D-461D-8625-794650E3D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968B5146-6299-4A59-B0B5-6751720CD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D795F443-2F3D-44D8-8DED-EBE7F83E6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52F8C02-527D-48F8-BAF5-08CF1552E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C0ADDA05-4A01-4412-A84E-D1DC4A925F5D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092273CD-615A-4458-B994-6383F694C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45CDE4FD-F312-438A-91BB-50637A38C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FA85E188-2632-4B7A-8142-4438837B4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0EC14424-ED54-4B89-BB11-D990025FB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CF3131D9-1A46-4FE5-A718-83548EC2B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A0F372E9-D741-408B-AD2E-2743F0F5A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D6A68BE9-5AAF-46EB-BC05-549CAC302F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829B699B-EE3E-41D8-9447-0A2DC1F77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B707E9EC-89FE-4A6E-89A1-1B88A9C2D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01C93619-1B38-4D4F-82BD-78C05AE316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BADDA035-452C-4C69-AD69-E47C416AA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8D641890-5272-4F03-95C5-74EEDC2A6F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61B1515B-3DFA-4EFF-93B9-6870AE2185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78916DF4-2911-4358-A40B-6DC907C6D1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3941BD7E-6F35-4512-B56C-73503499A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09BE0409-53E1-47BC-A350-F9EB443D9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25787C5-F5C0-4D42-8ECF-3C03215F2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86D3D040-2A8F-4307-B2E4-063432D29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A057ABF1-50EE-4D83-BB67-82ADA6399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CF2FDC68-B3A6-4285-A952-ED1BD003E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7609B540-C212-4DEC-AF23-2C445C27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1148289C-37BB-49BB-B27A-0359C54F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05448EB5-2818-4138-9CC2-AD4EA3B91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9A10629-85EC-4654-8315-3EE0F8191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31EA283F-1D50-4CEC-B0A6-278622F6E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ED3AFE9F-6DDB-44F8-84D7-D8A6FE78E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94FB01F2-DA10-4FC2-8D03-3593B03A5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256C146E-23D8-4F28-B92C-B50CFF8A5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18CC1F8-0CAC-4783-8560-943633F54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- 2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618075B-FB62-4794-A979-C6976B649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F5B89B50-250D-4D59-8E78-E28576F10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64B9100-8483-4F3C-AD73-460CAD1D4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37F7ACD5-16C7-4151-8CAB-4086DE89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38B85B6-67F1-449F-A261-065BEAB08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endParaRPr lang="cs-CZ" altLang="cs-CZ" sz="2800" b="1" dirty="0">
              <a:solidFill>
                <a:srgbClr val="000080"/>
              </a:solidFill>
            </a:endParaRP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/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SUBORDINAČNÍ CHARAKTER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6B861332-5E96-48C6-958A-7276A1D37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3317" name="Text Box 1">
            <a:extLst>
              <a:ext uri="{FF2B5EF4-FFF2-40B4-BE49-F238E27FC236}">
                <a16:creationId xmlns:a16="http://schemas.microsoft.com/office/drawing/2014/main" id="{797E9C56-782A-425E-8640-CFF4D99D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26447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F091F3A7-4F3B-41A8-80B4-557FCDC5F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B545512-63E5-4BE2-95A8-50985B930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655813CB-780D-4785-AB8F-E03560EB1B73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2A9F1F36-B907-4C2B-92A2-56A021B1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DA4E630E-250E-4027-BA2C-AD274BDD3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2FAB7E3D-F0B9-4623-B8DD-644705C4A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2FA6487A-F7C4-4B83-A7FE-7A6D634C9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732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1" name="Line 8">
              <a:extLst>
                <a:ext uri="{FF2B5EF4-FFF2-40B4-BE49-F238E27FC236}">
                  <a16:creationId xmlns:a16="http://schemas.microsoft.com/office/drawing/2014/main" id="{32BDA7F6-AC65-4B67-8DB6-F67178EEEE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768F474C-91E7-4C6E-9E93-9E8EDF052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A66C3C50-7B25-49CC-8462-C8F1DAB3DE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4" name="Line 11">
              <a:extLst>
                <a:ext uri="{FF2B5EF4-FFF2-40B4-BE49-F238E27FC236}">
                  <a16:creationId xmlns:a16="http://schemas.microsoft.com/office/drawing/2014/main" id="{83AE0378-62B9-452F-9A5C-264460C0E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18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39841302-5CBD-4513-8099-1E69BBBD17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9BC229EF-2F06-4B80-B256-D22310EEA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47734388-8EFB-40BE-9475-704A765C2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2D09ED85-69D0-40B6-BC99-7DFF12E7B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15D8EF8C-2342-4F4B-9883-6C1856F72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</a:t>
            </a:r>
            <a:r>
              <a:rPr lang="cs-CZ" altLang="cs-CZ" b="1">
                <a:latin typeface="Arial Unicode MS" pitchFamily="32" charset="0"/>
              </a:rPr>
              <a:t>horizontální uspořádání: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veřejné – soukromé – procesní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odvětví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3399"/>
                </a:solidFill>
              </a:rPr>
              <a:t>2. </a:t>
            </a:r>
            <a:r>
              <a:rPr lang="cs-CZ" altLang="cs-CZ" b="1">
                <a:solidFill>
                  <a:srgbClr val="003399"/>
                </a:solidFill>
                <a:latin typeface="Arial Unicode MS" pitchFamily="32" charset="0"/>
              </a:rPr>
              <a:t>vertikální uspořádání (právní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B452386-C4CF-4870-BE4F-6D29EDA02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1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30D772C-6170-49CA-B2DC-B0BB91D5A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subordinační povaha</a:t>
            </a:r>
            <a:r>
              <a:rPr lang="cs-CZ" altLang="cs-CZ"/>
              <a:t> v rámci státu</a:t>
            </a:r>
          </a:p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vertikální hierarchizace:</a:t>
            </a:r>
            <a:r>
              <a:rPr lang="cs-CZ" altLang="cs-CZ"/>
              <a:t> právní síla</a:t>
            </a:r>
          </a:p>
          <a:p>
            <a:pPr lvl="1" eaLnBrk="1" hangingPunct="1"/>
            <a:r>
              <a:rPr lang="cs-CZ" altLang="cs-CZ" b="1"/>
              <a:t>ústavní</a:t>
            </a:r>
            <a:r>
              <a:rPr lang="cs-CZ" altLang="cs-CZ"/>
              <a:t> pořádek (ústava, ústavní zákon, </a:t>
            </a:r>
          </a:p>
          <a:p>
            <a:pPr lvl="1" eaLnBrk="1" hangingPunct="1"/>
            <a:r>
              <a:rPr lang="cs-CZ" altLang="cs-CZ"/>
              <a:t>		Listina základních práv a svobod)</a:t>
            </a:r>
          </a:p>
          <a:p>
            <a:pPr lvl="1" eaLnBrk="1" hangingPunct="1"/>
            <a:r>
              <a:rPr lang="cs-CZ" altLang="cs-CZ" b="1"/>
              <a:t>zákony</a:t>
            </a:r>
          </a:p>
          <a:p>
            <a:pPr lvl="1" eaLnBrk="1" hangingPunct="1"/>
            <a:r>
              <a:rPr lang="cs-CZ" altLang="cs-CZ" b="1"/>
              <a:t>nařízení</a:t>
            </a:r>
            <a:r>
              <a:rPr lang="cs-CZ" altLang="cs-CZ"/>
              <a:t> vlády</a:t>
            </a:r>
          </a:p>
          <a:p>
            <a:pPr lvl="1" eaLnBrk="1" hangingPunct="1"/>
            <a:r>
              <a:rPr lang="cs-CZ" altLang="cs-CZ" b="1"/>
              <a:t>vyhlášky</a:t>
            </a:r>
            <a:r>
              <a:rPr lang="cs-CZ" altLang="cs-CZ"/>
              <a:t> ministerstev</a:t>
            </a:r>
          </a:p>
          <a:p>
            <a:pPr lvl="1" eaLnBrk="1" hangingPunct="1"/>
            <a:r>
              <a:rPr lang="cs-CZ" altLang="cs-CZ"/>
              <a:t>předpisy s omezenou místní působností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151B3371-82F5-4E6E-85E1-0BC0841242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2852738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1120</Words>
  <Application>Microsoft Office PowerPoint</Application>
  <PresentationFormat>Předvádění na obrazovce (4:3)</PresentationFormat>
  <Paragraphs>302</Paragraphs>
  <Slides>34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Arial Unicode MS</vt:lpstr>
      <vt:lpstr>Times New Roman</vt:lpstr>
      <vt:lpstr>DejaVu Sans</vt:lpstr>
      <vt:lpstr>Wingdings</vt:lpstr>
      <vt:lpstr>Lucida Sans Unicode</vt:lpstr>
      <vt:lpstr>WenQuanYi Micro Hei</vt:lpstr>
      <vt:lpstr>Motiv systému Office</vt:lpstr>
      <vt:lpstr>Prezentace aplikace PowerPoint</vt:lpstr>
      <vt:lpstr>Prezentace aplikace PowerPoint</vt:lpstr>
      <vt:lpstr>Právo jako společenský jev</vt:lpstr>
      <vt:lpstr>Právo jako společenský jev - 2</vt:lpstr>
      <vt:lpstr>Prezentace aplikace PowerPoint</vt:lpstr>
      <vt:lpstr>Prezentace aplikace PowerPoint</vt:lpstr>
      <vt:lpstr>Prezentace aplikace PowerPoint</vt:lpstr>
      <vt:lpstr>Prezentace aplikace PowerPoint</vt:lpstr>
      <vt:lpstr>Vnitrostátní právo  1</vt:lpstr>
      <vt:lpstr>Vnitrostátní právo 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Mezinárodní právo  </vt:lpstr>
      <vt:lpstr>Prezentace aplikace PowerPoint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79</cp:revision>
  <cp:lastPrinted>1601-01-01T00:00:00Z</cp:lastPrinted>
  <dcterms:created xsi:type="dcterms:W3CDTF">1601-01-01T00:00:00Z</dcterms:created>
  <dcterms:modified xsi:type="dcterms:W3CDTF">2020-11-06T20:34:40Z</dcterms:modified>
</cp:coreProperties>
</file>