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256" r:id="rId2"/>
    <p:sldId id="313" r:id="rId3"/>
    <p:sldId id="344" r:id="rId4"/>
    <p:sldId id="314" r:id="rId5"/>
    <p:sldId id="345" r:id="rId6"/>
    <p:sldId id="315" r:id="rId7"/>
    <p:sldId id="316" r:id="rId8"/>
    <p:sldId id="318" r:id="rId9"/>
    <p:sldId id="349" r:id="rId10"/>
    <p:sldId id="272" r:id="rId11"/>
    <p:sldId id="343" r:id="rId12"/>
    <p:sldId id="368" r:id="rId13"/>
    <p:sldId id="350" r:id="rId14"/>
    <p:sldId id="354" r:id="rId15"/>
    <p:sldId id="355" r:id="rId16"/>
    <p:sldId id="352" r:id="rId17"/>
    <p:sldId id="353" r:id="rId18"/>
    <p:sldId id="356" r:id="rId19"/>
    <p:sldId id="361" r:id="rId20"/>
    <p:sldId id="363" r:id="rId21"/>
    <p:sldId id="364" r:id="rId22"/>
    <p:sldId id="362" r:id="rId23"/>
    <p:sldId id="357" r:id="rId24"/>
    <p:sldId id="359" r:id="rId25"/>
    <p:sldId id="360" r:id="rId26"/>
    <p:sldId id="369" r:id="rId27"/>
    <p:sldId id="335" r:id="rId28"/>
    <p:sldId id="370" r:id="rId29"/>
    <p:sldId id="371" r:id="rId30"/>
    <p:sldId id="320" r:id="rId31"/>
    <p:sldId id="321" r:id="rId32"/>
    <p:sldId id="283" r:id="rId33"/>
    <p:sldId id="281" r:id="rId34"/>
    <p:sldId id="309" r:id="rId35"/>
    <p:sldId id="258" r:id="rId36"/>
    <p:sldId id="282" r:id="rId37"/>
    <p:sldId id="351" r:id="rId38"/>
    <p:sldId id="366" r:id="rId39"/>
    <p:sldId id="342" r:id="rId4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60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67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Z%C3%A1vist_(okres_Blansko)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261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8127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956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2352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Závist (okres Blansko)"/>
              </a:rPr>
              <a:t>Závist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0,42 km²</a:t>
            </a:r>
          </a:p>
          <a:p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Vysoká Lhota 17 obyvatel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87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77529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21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888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018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Akademický senát – volen z akademické obce (1/3</a:t>
            </a:r>
            <a:r>
              <a:rPr lang="cs-CZ" baseline="0" dirty="0"/>
              <a:t> až ½ studenti) – alespoň 11 členů – 3 leté funkční období – veřejná zasedání</a:t>
            </a:r>
          </a:p>
          <a:p>
            <a:r>
              <a:rPr lang="cs-CZ" baseline="0" dirty="0"/>
              <a:t>Rektor – stojí v čele – funkce statutárního orgánu, jmenován prezidentem na 4 roky a jen 2x po sobě</a:t>
            </a:r>
          </a:p>
          <a:p>
            <a:r>
              <a:rPr lang="cs-CZ" baseline="0" dirty="0"/>
              <a:t>Vědecká rada – významné osobnosti akademické obce a dalších odborníků – působnost např. v habilitačním a profesorském řízení</a:t>
            </a:r>
          </a:p>
          <a:p>
            <a:r>
              <a:rPr lang="cs-CZ" baseline="0" dirty="0"/>
              <a:t>Disciplinární komise – disciplinární a sankční pravomoc </a:t>
            </a:r>
          </a:p>
          <a:p>
            <a:r>
              <a:rPr lang="cs-CZ" baseline="0" dirty="0"/>
              <a:t>Správní rada – členové osoby veřejného života (zástupci územní samosprávy a státní správy – dohled řádným hospodaření veřejné vysoké školy</a:t>
            </a:r>
          </a:p>
          <a:p>
            <a:r>
              <a:rPr lang="cs-CZ" baseline="0" dirty="0"/>
              <a:t>Kvestor – správcem a hospodářem veřejné vysoké školy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374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vyšší míra vzájemné soudružnosti do odvětví patřících právních norem než je charakteristická mezi normami rozdílných právních odvětví,</a:t>
            </a:r>
          </a:p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relativní systémová samostatnost  vůči normám jiných právních odvětví – jako součást právního řádu však zákonitě vykazuje vedle svých vnitřních systémových vaze rovněž vnější systémové vztahy, zejména s ostatními veřejnoprávními odvětvími (</a:t>
            </a:r>
            <a:r>
              <a:rPr kumimoji="1" lang="cs-CZ" sz="1200" b="1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ústavní právo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– základ celého právního řádu – správní právo jako konkretizace práva ústavního; </a:t>
            </a:r>
            <a:r>
              <a:rPr kumimoji="1" lang="cs-CZ" sz="1200" b="1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finanční právo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– dříve součást správního práva, společná administrativně právní metoda regulace; </a:t>
            </a:r>
            <a:r>
              <a:rPr kumimoji="1" lang="cs-CZ" sz="1200" b="1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trestní právo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– blízké ke správnímu právu trestnímu; </a:t>
            </a:r>
            <a:r>
              <a:rPr kumimoji="1" lang="cs-CZ" sz="1200" b="1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pracovní právo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– zaměstnanci veřejné správy; </a:t>
            </a:r>
            <a:r>
              <a:rPr kumimoji="1" lang="cs-CZ" sz="12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občanské právo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– v některých případech do soukromoprávních vztahu zasahují správní orgány autoritativně</a:t>
            </a:r>
          </a:p>
          <a:p>
            <a:pPr lvl="0"/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správní právo nemůže být právní odvětví kodifikované (tak jako např. OZ) – řada zvláštních právních předpisů cca 250?.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5181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0" dirty="0"/>
              <a:t>Představení</a:t>
            </a:r>
            <a:r>
              <a:rPr lang="cs-CZ" altLang="cs-CZ" b="0" baseline="0" dirty="0"/>
              <a:t> správního práva jako právního odvětví </a:t>
            </a:r>
            <a:endParaRPr lang="cs-CZ" altLang="cs-CZ" b="0" dirty="0"/>
          </a:p>
          <a:p>
            <a:pPr eaLnBrk="1" hangingPunct="1">
              <a:spcBef>
                <a:spcPct val="0"/>
              </a:spcBef>
            </a:pPr>
            <a:endParaRPr lang="cs-CZ" altLang="cs-CZ" b="1" dirty="0"/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Správní právo </a:t>
            </a:r>
            <a:r>
              <a:rPr lang="cs-CZ" altLang="cs-CZ" dirty="0"/>
              <a:t>je jedním z nejvýznamnějších právních odvětví českého právního řádu.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Správní právo</a:t>
            </a:r>
            <a:r>
              <a:rPr lang="cs-CZ" altLang="cs-CZ" dirty="0"/>
              <a:t> je tedy </a:t>
            </a:r>
            <a:r>
              <a:rPr lang="cs-CZ" altLang="cs-CZ" b="1" dirty="0"/>
              <a:t>právním odvětvím</a:t>
            </a:r>
            <a:r>
              <a:rPr lang="cs-CZ" altLang="cs-CZ" dirty="0"/>
              <a:t>, naplňujícím ona </a:t>
            </a:r>
            <a:r>
              <a:rPr lang="cs-CZ" altLang="cs-CZ" b="1" dirty="0" err="1"/>
              <a:t>odvětvotvorná</a:t>
            </a:r>
            <a:r>
              <a:rPr lang="cs-CZ" altLang="cs-CZ" b="1" dirty="0"/>
              <a:t> kritéria</a:t>
            </a:r>
            <a:r>
              <a:rPr lang="cs-CZ" altLang="cs-CZ" dirty="0"/>
              <a:t> pro uznání  existence samostatného právního odvětví -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správní právo jako </a:t>
            </a:r>
            <a:r>
              <a:rPr lang="cs-CZ" altLang="cs-CZ" b="1" dirty="0"/>
              <a:t>právní odvětví</a:t>
            </a:r>
            <a:r>
              <a:rPr lang="cs-CZ" altLang="cs-CZ" dirty="0"/>
              <a:t>, s jehož předmětem úpravy, kterým je zjednodušeně veřejná správa, je spjato velké množství speciálních právních předpisů, nutně vyžaduje vnitřní </a:t>
            </a:r>
            <a:r>
              <a:rPr lang="cs-CZ" altLang="cs-CZ" b="1" dirty="0"/>
              <a:t>systémové zpřehlednění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podle obsahové sourodosti norem správního práva se jedná o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1. správní právo organizační -</a:t>
            </a:r>
            <a:r>
              <a:rPr lang="cs-CZ" altLang="cs-CZ" dirty="0"/>
              <a:t>zakotvuje základní zásady organizace  veřejné správy a konkretizuje ji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2. správní právo hmotné - </a:t>
            </a:r>
            <a:r>
              <a:rPr lang="cs-CZ" altLang="cs-CZ" dirty="0"/>
              <a:t>představuje hmotněprávní úpravu jednotlivých  oblastí a úseků </a:t>
            </a:r>
            <a:r>
              <a:rPr lang="cs-CZ" altLang="cs-CZ" b="1" dirty="0"/>
              <a:t>veřejné správy stavební/informace/azyl/doprava...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3. správní právo procesní</a:t>
            </a:r>
            <a:r>
              <a:rPr lang="cs-CZ" altLang="cs-CZ" dirty="0"/>
              <a:t> - upravuje procesněprávní postavení subjektů tzv. správní řízení - postup při rozhodování o právech  povinnostech a zájmech účastníků správního řízení, konaného před orgány veřejné správy 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4. správní právo trestní - </a:t>
            </a:r>
            <a:r>
              <a:rPr lang="cs-CZ" altLang="cs-CZ" dirty="0"/>
              <a:t>zahrnuje právní úpravu základů a následků odpovědnosti za správní delikty – ty se nám dělí na přestupky a jiné správní delikty – správně právní odpovědnost – odvětvová odpovědnost – nastupuje nejen při porušení norem správního práva – ale i norem např. práva životního prostředí, na druhou stranu za porušení norem správního práva nemusí nastávat jen správně právní odpovědnost ale i trestněprávní odpovědnost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11594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Odpovědnost za porušení norem správního práva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je odpovědnostním vztahem, pro který je určujícím kritériem odvětvově právní povaha porušené normy.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Odpovědnost za porušení norem správního práva totiž může nabývat různou podobu, nejenom podobu správněprávní odpovědnosti, jelikož normám správního práva může být poskytována ochrana i ze strany jiných právních odvětví, typicky lze zmínit trestněprávní odpovědnost a majetkovou odpovědnost. Porušení norem správní práva totiž může docházet i ke spáchání trestných činů nebo ke způsobení majetkových škod. V takovém případě při porušení normy správního práva nastupuje sankce vyjádřená normou jiného právního odvětví. Odpovědnost za porušení norem správního práva je proto širším termínem, než termín správněprávní odpovědnost.</a:t>
            </a:r>
          </a:p>
          <a:p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Správněprávní odpovědnost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je tak specifickým druhem právní odpovědností (specifickou odvětvově právní odpovědností), který je bezprostředním projevem uplatnění </a:t>
            </a:r>
            <a:r>
              <a:rPr kumimoji="1" lang="cs-CZ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správněprávních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sankcí, vymezených normami správního práva. </a:t>
            </a:r>
            <a:r>
              <a:rPr kumimoji="1" lang="cs-CZ" sz="1200" b="1" u="sng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Je právní odpovědností realizovanou správními orgány a aplikovanou na podmínky a potřeby veřejného práva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Představuje tudíž předmět úpravy tzv. správního práva trestního. 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Správní právo trestní 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je přitom „subsystémem správního práva, který zahrnuje právní úpravu základů a následků správněprávní odpovědnost, či jinak vyjádřeno odpovědností za správní delikty“[2]. Správněprávní odpovědnost tedy přichází do úvahy, když dojde </a:t>
            </a:r>
            <a:r>
              <a:rPr kumimoji="1" lang="cs-CZ" sz="1200" u="sng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 narušení vztahů chráněných správním právem, respektive k protiprávnímu jednání subjektů správního práva, za které lze uložit správněprávní sankci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Takové jednání je označováno jako </a:t>
            </a:r>
            <a:r>
              <a:rPr kumimoji="1" lang="cs-CZ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správní delikt. Správněprávní odpovědnost je tudíž odpovědností za správní delikty.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[3]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31381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Přestupek bude zahrnovat </a:t>
            </a:r>
            <a:r>
              <a:rPr lang="cs-CZ" dirty="0"/>
              <a:t>stávající přestupky, jiné správní delikty fyzických osob a správní delikty právnických a podnikajících fyzických osob. </a:t>
            </a:r>
            <a:r>
              <a:rPr lang="cs-CZ" baseline="0" dirty="0"/>
              <a:t> </a:t>
            </a:r>
            <a:r>
              <a:rPr lang="cs-CZ" dirty="0"/>
              <a:t>Návrh na zavedení jednotného pojmu „přestupek“ tak mimo jiné přispívá ke sjednocení režimu uplatňování odpovědnosti fyzických osob za jiný správní delikt a odpovědnosti fyzických osob za přestupek, což je podporováno nejen právní teorií, ale bezpochyby též praxí.</a:t>
            </a:r>
          </a:p>
          <a:p>
            <a:endParaRPr lang="cs-CZ" dirty="0"/>
          </a:p>
          <a:p>
            <a:r>
              <a:rPr lang="cs-CZ" b="1" dirty="0"/>
              <a:t>Pozitivní vymezení: </a:t>
            </a:r>
            <a:r>
              <a:rPr lang="cs-CZ" b="0" dirty="0"/>
              <a:t>čin</a:t>
            </a:r>
            <a:r>
              <a:rPr lang="cs-CZ" b="0" baseline="0" dirty="0"/>
              <a:t> 1) protiprávní, 2) společensky škodlivý, 3) výslovně za přestupek označený 4) naplňující znaky stanovené zákonem</a:t>
            </a:r>
          </a:p>
          <a:p>
            <a:r>
              <a:rPr lang="cs-CZ" b="1" baseline="0" dirty="0"/>
              <a:t>Negativní vymezení: </a:t>
            </a:r>
            <a:r>
              <a:rPr lang="cs-CZ" b="0" baseline="0" dirty="0"/>
              <a:t>čin, který je trestným činem – naplňuje-li jednání znaky skutkové podstaty trestného činu, nelze jej jako přestupek postihnout (správní orgán věc předá </a:t>
            </a:r>
            <a:r>
              <a:rPr lang="cs-CZ" b="0" baseline="0" dirty="0" err="1"/>
              <a:t>OČTŘ</a:t>
            </a:r>
            <a:r>
              <a:rPr lang="cs-CZ" b="0" baseline="0" dirty="0"/>
              <a:t>)</a:t>
            </a:r>
            <a:endParaRPr lang="cs-CZ" b="1" dirty="0"/>
          </a:p>
          <a:p>
            <a:endParaRPr lang="cs-CZ" dirty="0"/>
          </a:p>
          <a:p>
            <a:r>
              <a:rPr lang="cs-CZ" b="1" dirty="0"/>
              <a:t>Společenská</a:t>
            </a:r>
            <a:r>
              <a:rPr lang="cs-CZ" b="1" baseline="0" dirty="0"/>
              <a:t> škodlivost </a:t>
            </a:r>
            <a:r>
              <a:rPr lang="cs-CZ" baseline="0" dirty="0"/>
              <a:t>je materiální znak skutkové podstaty každého přestupku a nestačí aby určité jednání naplňovalo formální znaky skutkové podstaty přestupku.</a:t>
            </a:r>
            <a:endParaRPr lang="cs-CZ" dirty="0"/>
          </a:p>
          <a:p>
            <a:endParaRPr lang="cs-CZ" dirty="0"/>
          </a:p>
          <a:p>
            <a:r>
              <a:rPr lang="cs-CZ" dirty="0"/>
              <a:t>Čistě </a:t>
            </a:r>
            <a:r>
              <a:rPr lang="cs-CZ" b="1" dirty="0"/>
              <a:t>materiální pojetí </a:t>
            </a:r>
            <a:r>
              <a:rPr lang="cs-CZ" dirty="0"/>
              <a:t>by bylo problematické z hlediska zásady právní jistoty, čistě formální pojetí by mohlo vést k nepřiměřené tvrdosti v konkrétních případech. Materiální znak hraje klíčovou roli právě v hraničních případech, kdy by jeho neposouzení mohlo vést k </a:t>
            </a:r>
            <a:r>
              <a:rPr lang="cs-CZ" b="1" dirty="0"/>
              <a:t>přepjatému formalismu, k stíhání bagatelních porušení právních povinností a k nespravedlivému rozhodnutí</a:t>
            </a:r>
            <a:r>
              <a:rPr lang="cs-CZ" dirty="0"/>
              <a:t>. Tím pak není naplněn ani účel správního trestu, dochází ke snižování autority správních orgánů a k odmítavým postojům veřejnosti. Kromě toho působí materiální znak i "opačným směrem", ve vztahu k trestným činům. I přes snahu zákonodárce se nepodařilo vždy formulovat skutkové podstaty trestných činů tak, aby byla zcela vyloučena shoda formálních znaků trestných činů a správních deliktů. V takovém případě je rozhodujícím kritériem stupeň společenské škodlivosti. Materiální znak (a míra jeho naplnění) bude sehrávat stejnou roli jako doposud - při vyloučení odpovědnosti za přestupek v bagatelních případech a při rozlišení přestupků a trestných činů.</a:t>
            </a:r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rychlost 51 Km/h v obci?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§ 112 </a:t>
            </a:r>
          </a:p>
          <a:p>
            <a:endParaRPr lang="cs-CZ" dirty="0"/>
          </a:p>
          <a:p>
            <a:r>
              <a:rPr lang="cs-CZ" dirty="0"/>
              <a:t>Přechodná ustanovení</a:t>
            </a:r>
          </a:p>
          <a:p>
            <a:r>
              <a:rPr lang="cs-CZ" dirty="0"/>
              <a:t> </a:t>
            </a:r>
          </a:p>
          <a:p>
            <a:r>
              <a:rPr lang="cs-CZ" i="1" dirty="0"/>
              <a:t>(1) Na přestupky a dosavadní jiné správní delikty, s výjimkou disciplinárních deliktů, se ode dne nabytí účinnosti tohoto zákona </a:t>
            </a:r>
            <a:r>
              <a:rPr lang="cs-CZ" b="1" i="1" dirty="0"/>
              <a:t>hledí jako na přestupky podle tohoto zákona</a:t>
            </a:r>
            <a:r>
              <a:rPr lang="cs-CZ" i="1" dirty="0"/>
              <a:t>. Odpovědnost za přestupky a dosavadní jiné správní delikty, s výjimkou disciplinárních deliktů, se posoudí </a:t>
            </a:r>
            <a:r>
              <a:rPr lang="cs-CZ" b="1" i="1" dirty="0"/>
              <a:t>podle dosavadních zákonů, pokud k jednání zakládajícímu odpovědnost došlo přede dnem nabytí účinnosti tohoto zákona</a:t>
            </a:r>
            <a:r>
              <a:rPr lang="cs-CZ" i="1" dirty="0"/>
              <a:t>; podle tohoto zákona se posoudí jen tehdy, jestliže to je pro pachatele příznivější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6993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Veřejná správa jako specifická cílená činnost nejen zahrnuje kontrolu (sama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vykonává kontrolu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ale rovněž je sama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předmětem kontroly ze strany jiných subjektů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Kontrolou se obecně zjišťuje,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nakolik odpovídá reálný stav tomu, co být má, přičemž se zjišťují i příčiny nesplnění povinností a vyvozují se závěry a stanoví příslušná opatření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Smyslem kontroly je umožnit zjištění a odstranění nedostatků a rovněž stanovit i budoucí cíle.</a:t>
            </a:r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Jako základní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funkce kontroly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veřejné správy lze uvést: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 poznávací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 zjišťovací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 porovnávací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 hodnotící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funkci nápravnou</a:t>
            </a:r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Kontrolu lze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rozdělit na kontrolu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preventivní (předběžná)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průběžnou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následnou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64931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Kontrola veřejné správy soudní mocí je zaručena v čl. 36 odst. 2 Listiny základních práv a svobod, který obsahuje tzv. </a:t>
            </a:r>
            <a:r>
              <a:rPr lang="cs-CZ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generální přezkumnou klauzuli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Ústavnost soudní výluky u neudělení státního občanství z důvodu ohrožení bezpečnosti státu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Někdy není jisté, zda nějaké rozhodnutí podléhá soudní kontrole – příklon ve prospěch –rozhodnutí prezidenta republiky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6C43C5-A29B-449B-AA87-AEC8F6F02016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613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51168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738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Správní právo upravuje</a:t>
            </a:r>
            <a:r>
              <a:rPr lang="cs-CZ" altLang="cs-CZ" baseline="0" dirty="0"/>
              <a:t> </a:t>
            </a:r>
            <a:r>
              <a:rPr lang="cs-CZ" altLang="cs-CZ" dirty="0"/>
              <a:t>postavení a chování subjektů práva ve vztazích, které vznikají a uskutečňují se  v souvislosti s realizací výkonu moci ve státě ve sféře veřejné správy. Normy správního práva tak upravují neobyčejně široký okruh společenských vztahů, velmi frekventovaných v denním životě každého z nás – bez nadsázky správní právo je tu s námi už od narození skrze rodný list až po naši smrt v podobě listu úmrtního - ale mezitím lze stihnout nesčetnou řadu situací správním právem regulovaných - od obdržení sankce za přestupek přes získání stavebného povolení,</a:t>
            </a:r>
          </a:p>
          <a:p>
            <a:pPr eaLnBrk="1" hangingPunct="1">
              <a:spcBef>
                <a:spcPct val="0"/>
              </a:spcBef>
            </a:pPr>
            <a:endParaRPr lang="cs-CZ" altLang="cs-CZ" b="1" dirty="0"/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předmětem regulace</a:t>
            </a:r>
            <a:r>
              <a:rPr lang="cs-CZ" altLang="cs-CZ" dirty="0"/>
              <a:t> správního práva jsou společenské vztahy, které vznikají a realizují se  v souvislosti  s výkonem </a:t>
            </a:r>
            <a:r>
              <a:rPr lang="cs-CZ" altLang="cs-CZ" b="1" dirty="0"/>
              <a:t>veřejné správy</a:t>
            </a:r>
            <a:r>
              <a:rPr lang="cs-CZ" altLang="cs-CZ" dirty="0"/>
              <a:t>. </a:t>
            </a:r>
            <a:r>
              <a:rPr lang="cs-CZ" altLang="cs-CZ" b="1" dirty="0"/>
              <a:t>Zjednodušeně </a:t>
            </a:r>
            <a:r>
              <a:rPr lang="cs-CZ" altLang="cs-CZ" dirty="0"/>
              <a:t>řečeno předmětem regulace správního práva je </a:t>
            </a:r>
            <a:r>
              <a:rPr lang="cs-CZ" altLang="cs-CZ" b="1" dirty="0"/>
              <a:t>veřejná správa</a:t>
            </a:r>
            <a:r>
              <a:rPr lang="cs-CZ" altLang="cs-CZ" dirty="0"/>
              <a:t> - správní právo je tzv. "právní řád" </a:t>
            </a:r>
            <a:r>
              <a:rPr lang="cs-CZ" altLang="cs-CZ" b="1" dirty="0"/>
              <a:t>veřejné správy</a:t>
            </a:r>
            <a:r>
              <a:rPr lang="cs-CZ" altLang="cs-CZ" dirty="0"/>
              <a:t>. 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Veřejná správa </a:t>
            </a:r>
            <a:r>
              <a:rPr lang="cs-CZ" altLang="cs-CZ" dirty="0"/>
              <a:t>je správa veřejných záležitostí ve společnosti zorganizované ve stát, je projevem </a:t>
            </a:r>
            <a:r>
              <a:rPr lang="cs-CZ" altLang="cs-CZ" b="1" dirty="0"/>
              <a:t>realizace moci výkonné ve státě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2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Těžké</a:t>
            </a:r>
            <a:r>
              <a:rPr lang="cs-CZ" baseline="0" dirty="0"/>
              <a:t> vymezit něco co je tak rozmanité – zbytková definice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24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b="1" dirty="0"/>
              <a:t>Jak lze veřejnou správu odlišit od jiných činností spjatých s výkonem veřejné moci.</a:t>
            </a:r>
          </a:p>
          <a:p>
            <a:pPr eaLnBrk="1" hangingPunct="1">
              <a:spcBef>
                <a:spcPct val="0"/>
              </a:spcBef>
            </a:pPr>
            <a:endParaRPr lang="cs-CZ" altLang="cs-CZ" i="1" u="sng" dirty="0"/>
          </a:p>
          <a:p>
            <a:pPr eaLnBrk="1" hangingPunct="1">
              <a:spcBef>
                <a:spcPct val="0"/>
              </a:spcBef>
            </a:pPr>
            <a:r>
              <a:rPr lang="cs-CZ" altLang="cs-CZ" i="1" u="sng" dirty="0"/>
              <a:t>Rozdíl mezi veřejnou správou a zákonodárstvím?</a:t>
            </a:r>
            <a:r>
              <a:rPr lang="cs-CZ" altLang="cs-CZ" dirty="0"/>
              <a:t> - zákonodárství je v demokratickém parlamentním státě jakým je ČR veřejné správě nadřazeno - vytváří pro ni formou zákonů právní rámce, ve kterém jedině se může správa pohybovat = Veřejná správa jako činnost </a:t>
            </a:r>
            <a:r>
              <a:rPr lang="cs-CZ" altLang="cs-CZ" b="1" dirty="0"/>
              <a:t>výkonná, podzákonná a nařizovací </a:t>
            </a:r>
            <a:r>
              <a:rPr lang="cs-CZ" altLang="cs-CZ" dirty="0"/>
              <a:t>je </a:t>
            </a:r>
            <a:r>
              <a:rPr lang="cs-CZ" altLang="cs-CZ" b="1" dirty="0"/>
              <a:t>vázána zákony </a:t>
            </a:r>
            <a:r>
              <a:rPr lang="cs-CZ" altLang="cs-CZ" dirty="0"/>
              <a:t>a zároveň </a:t>
            </a:r>
            <a:r>
              <a:rPr lang="cs-CZ" altLang="cs-CZ" b="1" dirty="0"/>
              <a:t>zabezpečuje jejich provedení</a:t>
            </a:r>
            <a:r>
              <a:rPr lang="cs-CZ" altLang="cs-CZ" dirty="0"/>
              <a:t>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zásada legality, kde ji najdeme co znamená, je v rámci správního práva zcela zásadní </a:t>
            </a:r>
            <a:r>
              <a:rPr kumimoji="1" lang="cs-CZ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zásadnou</a:t>
            </a:r>
            <a:r>
              <a:rPr kumimoji="1" lang="cs-CZ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kumimoji="1" lang="cs-CZ" alt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- Veřejná správa však také vydává </a:t>
            </a:r>
            <a:r>
              <a:rPr lang="cs-CZ" altLang="cs-CZ" b="1" dirty="0"/>
              <a:t>právní předpisy</a:t>
            </a:r>
            <a:r>
              <a:rPr lang="cs-CZ" altLang="cs-CZ" dirty="0"/>
              <a:t>, které jsou podzákonné, resp. nesmí být se zákonem v rozporu (blíže k pramenům správního práva)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i="1" u="sng" dirty="0"/>
              <a:t>Rozdíl mezi veřejnou správou a soudnictvím</a:t>
            </a:r>
            <a:r>
              <a:rPr lang="cs-CZ" altLang="cs-CZ" i="1" dirty="0"/>
              <a:t>?</a:t>
            </a:r>
            <a:r>
              <a:rPr lang="cs-CZ" altLang="cs-CZ" dirty="0"/>
              <a:t> –  v obou oblastech se totiž </a:t>
            </a:r>
            <a:r>
              <a:rPr lang="cs-CZ" altLang="cs-CZ" b="1" dirty="0"/>
              <a:t>vydávají rozhodnutí v konkrétních věcech </a:t>
            </a:r>
            <a:r>
              <a:rPr lang="cs-CZ" altLang="cs-CZ" dirty="0"/>
              <a:t>– např. rozhodnutí o přestupku kde je rozhodnuto o tom, že osoba je vinna spácháním přestupku a že ji má být uložena sankce, nebo např. případy kdy ČTU rozhoduje jako správní orgán ve správním řízení spor mezi poskytovatelem telefonní služby a jejím uživatelem o zaplacení faktury apod.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obecné </a:t>
            </a:r>
            <a:r>
              <a:rPr lang="cs-CZ" altLang="cs-CZ" b="1" dirty="0"/>
              <a:t>soudy</a:t>
            </a:r>
            <a:r>
              <a:rPr lang="cs-CZ" altLang="cs-CZ" dirty="0"/>
              <a:t> jsou vázány jen zákony, jinak jsou </a:t>
            </a:r>
            <a:r>
              <a:rPr lang="cs-CZ" altLang="cs-CZ" b="1" dirty="0"/>
              <a:t>nezávislé</a:t>
            </a:r>
            <a:r>
              <a:rPr lang="cs-CZ" altLang="cs-CZ" dirty="0"/>
              <a:t>. Tato nezávislost bývá  ústavně zabezpečena instituty nesesaditelnosti a nepřeložitelnosti soudců. X </a:t>
            </a:r>
            <a:r>
              <a:rPr lang="cs-CZ" altLang="cs-CZ" b="1" dirty="0"/>
              <a:t>veřejná  správa</a:t>
            </a:r>
            <a:r>
              <a:rPr lang="cs-CZ" altLang="cs-CZ" dirty="0"/>
              <a:t> je prováděna </a:t>
            </a:r>
            <a:r>
              <a:rPr lang="cs-CZ" altLang="cs-CZ" b="1" dirty="0"/>
              <a:t>ve veřejném zájmu </a:t>
            </a:r>
            <a:r>
              <a:rPr lang="cs-CZ" altLang="cs-CZ" dirty="0"/>
              <a:t>osobami, které </a:t>
            </a:r>
            <a:r>
              <a:rPr lang="cs-CZ" altLang="cs-CZ" b="1" dirty="0"/>
              <a:t>nejsou nezávislé</a:t>
            </a:r>
            <a:r>
              <a:rPr lang="cs-CZ" altLang="cs-CZ" dirty="0"/>
              <a:t>.</a:t>
            </a:r>
          </a:p>
          <a:p>
            <a:pPr eaLnBrk="1" hangingPunct="1">
              <a:spcBef>
                <a:spcPct val="0"/>
              </a:spcBef>
            </a:pPr>
            <a:endParaRPr lang="cs-CZ" altLang="cs-CZ" dirty="0"/>
          </a:p>
          <a:p>
            <a:pPr eaLnBrk="1" hangingPunct="1">
              <a:spcBef>
                <a:spcPct val="0"/>
              </a:spcBef>
            </a:pPr>
            <a:r>
              <a:rPr lang="cs-CZ" altLang="cs-CZ" dirty="0"/>
              <a:t>Soudy veřejnou správu kontrolují – typicky správní soudy – ale nerozhodují namísto</a:t>
            </a:r>
            <a:r>
              <a:rPr lang="cs-CZ" altLang="cs-CZ" baseline="0" dirty="0"/>
              <a:t> veřejné správy, kontrolují zákonnost jejich činnosti a popřípadě ruší.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03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cs-CZ" altLang="cs-CZ" dirty="0"/>
              <a:t>její podstata spočívá v tom, že vyjadřuje mocenskou převahu subjektů veřejné správy jako nositelů veřejné moci v příslušných </a:t>
            </a:r>
            <a:r>
              <a:rPr lang="cs-CZ" altLang="cs-CZ" dirty="0" err="1"/>
              <a:t>správněprávních</a:t>
            </a:r>
            <a:r>
              <a:rPr lang="cs-CZ" altLang="cs-CZ" dirty="0"/>
              <a:t> vztazích (správní orgán rozhoduje o našich veřejných subjektivních právech - </a:t>
            </a:r>
            <a:r>
              <a:rPr lang="cs-CZ" altLang="cs-CZ" b="1" dirty="0"/>
              <a:t>záruky zákonnosti</a:t>
            </a:r>
            <a:r>
              <a:rPr lang="cs-CZ" altLang="cs-CZ" dirty="0"/>
              <a:t>) - nerovnost mezi vykonavatelem veřejné správy a adresátem veřejné správy.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9344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68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Státní správa vykonávaná</a:t>
            </a:r>
            <a:r>
              <a:rPr lang="cs-CZ" altLang="cs-CZ" baseline="0" dirty="0"/>
              <a:t> typicky orgány státu – ústřední orgány státní správy – ministerstva, již podle názvu lze odhadnout jejich působnost, tedy to o jakých otázkách rozhodují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baseline="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dopravy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financí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kultury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obrany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práce a sociálních věcí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pro místní rozvoj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průmyslu a obchodu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spravedlnosti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vnitra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zahraničních věcí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zdravotnictví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zemědělství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Ministerstvo životního prostředí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Územní samospráva (základní </a:t>
            </a:r>
            <a:r>
              <a:rPr lang="cs-CZ" altLang="cs-CZ" b="1" dirty="0"/>
              <a:t>územně samosprávní celky - obce; vyšší územně </a:t>
            </a:r>
            <a:r>
              <a:rPr lang="cs-CZ" altLang="cs-CZ" b="1" dirty="0" err="1"/>
              <a:t>samopsrávné</a:t>
            </a:r>
            <a:r>
              <a:rPr lang="cs-CZ" altLang="cs-CZ" b="1" dirty="0"/>
              <a:t> celky - kraje</a:t>
            </a:r>
            <a:r>
              <a:rPr lang="cs-CZ" altLang="cs-CZ" dirty="0"/>
              <a:t>) a </a:t>
            </a:r>
            <a:r>
              <a:rPr lang="cs-CZ" altLang="cs-CZ" b="1" dirty="0"/>
              <a:t>zájmovou (profesní komory/veřejné vysoké školy</a:t>
            </a:r>
            <a:r>
              <a:rPr lang="cs-CZ" altLang="cs-CZ" dirty="0"/>
              <a:t>) + smíšený</a:t>
            </a:r>
            <a:r>
              <a:rPr lang="cs-CZ" altLang="cs-CZ" baseline="0" dirty="0"/>
              <a:t> model veřejné správy na území obcí.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baseline="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Rozdíl v tom, kdy je vykonávaná státní správa a samospráva – právní předpisy (obecně závazné vyhlášky </a:t>
            </a:r>
            <a:r>
              <a:rPr lang="cs-CZ" altLang="cs-CZ" baseline="0" dirty="0" err="1"/>
              <a:t>vs</a:t>
            </a:r>
            <a:r>
              <a:rPr lang="cs-CZ" altLang="cs-CZ" baseline="0" dirty="0"/>
              <a:t> nařízení)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baseline="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Vrchnostenská – autoritativně + různé právní formy – správní akty, ale i faktické úkony (policista řídící dopravu na křižovatce)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 err="1"/>
              <a:t>Nevrchnostenská</a:t>
            </a:r>
            <a:r>
              <a:rPr lang="cs-CZ" altLang="cs-CZ" baseline="0" dirty="0"/>
              <a:t> – neautoritativně, ale i přes to jde o veřejnou správu – obec nakládá se svým majetkem, nemůže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baseline="0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baseline="0" dirty="0"/>
              <a:t>- Shora uvedeným demonstruji rozmanitost veřejné správy – která je předmětem regulace správního práva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De-UU9qB9Q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909DD17-CCC9-4A60-BF37-2A7CACF17D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Základy správního práva</a:t>
            </a:r>
            <a:br>
              <a:rPr lang="cs-CZ" dirty="0"/>
            </a:br>
            <a:br>
              <a:rPr lang="cs-CZ" dirty="0"/>
            </a:br>
            <a:r>
              <a:rPr lang="cs-CZ" dirty="0"/>
              <a:t>JUDr. David Hejč,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2515" y="200073"/>
            <a:ext cx="7886700" cy="994172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9765" y="1309036"/>
            <a:ext cx="8094846" cy="5034012"/>
          </a:xfrm>
        </p:spPr>
        <p:txBody>
          <a:bodyPr>
            <a:normAutofit fontScale="92500"/>
          </a:bodyPr>
          <a:lstStyle/>
          <a:p>
            <a:pPr algn="just"/>
            <a:r>
              <a:rPr lang="cs-CZ" i="1" dirty="0"/>
              <a:t>Městský úřad města Vyškova vydal dne 21. 7. 2020 rozhodnutí, kterým uznal Josefa Nedbalého vinným ze spáchání přestupku z oblasti provozu na pozemních komunikacích a jako trest mu uložil pokutu ve výši 3.000 Kč.</a:t>
            </a:r>
            <a:endParaRPr lang="cs-CZ" dirty="0"/>
          </a:p>
          <a:p>
            <a:pPr algn="just"/>
            <a:r>
              <a:rPr lang="cs-CZ" i="1" dirty="0"/>
              <a:t>Pan Hnízdil by si rád pořídil vlastní bydlení a proto se rozhodl si u jedné z bankovních institucí podat žádost o úvěr. Za tímto účelem si sjednal schůzku s bankovní úřednicí, která si od pana Hnízdila vyžádala občanský průkaz a pořídila si jeho kopii, kterou následně založila do spisu vedeného k jeho žádosti o úvěr.</a:t>
            </a:r>
          </a:p>
          <a:p>
            <a:pPr algn="just"/>
            <a:r>
              <a:rPr lang="cs-CZ" i="1" dirty="0"/>
              <a:t>Revizor Dopravního podniku města Brna, a. s. při kontrole pasažérů prostředku hromadné dopravy zjistil, že pan Černota nemá správně označenou jízdenku a zahájil proto příslušný postup.</a:t>
            </a:r>
          </a:p>
        </p:txBody>
      </p:sp>
    </p:spTree>
    <p:extLst>
      <p:ext uri="{BB962C8B-B14F-4D97-AF65-F5344CB8AC3E}">
        <p14:creationId xmlns:p14="http://schemas.microsoft.com/office/powerpoint/2010/main" val="61294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9789"/>
            <a:ext cx="8086635" cy="647700"/>
          </a:xfrm>
        </p:spPr>
        <p:txBody>
          <a:bodyPr/>
          <a:lstStyle/>
          <a:p>
            <a:r>
              <a:rPr lang="cs-CZ" dirty="0"/>
              <a:t>Členění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státní správa</a:t>
            </a:r>
            <a:r>
              <a:rPr lang="cs-CZ" dirty="0"/>
              <a:t> </a:t>
            </a:r>
          </a:p>
          <a:p>
            <a:pPr lvl="1"/>
            <a:r>
              <a:rPr lang="cs-CZ" i="1" dirty="0"/>
              <a:t>uskutečňovaná státem jménem státu a v zájmu státu (základ veřejné správy) </a:t>
            </a:r>
          </a:p>
          <a:p>
            <a:pPr marL="0" indent="0">
              <a:buNone/>
            </a:pPr>
            <a:r>
              <a:rPr lang="cs-CZ" dirty="0"/>
              <a:t>    a </a:t>
            </a:r>
            <a:r>
              <a:rPr lang="cs-CZ" b="1" dirty="0"/>
              <a:t>samospráva</a:t>
            </a:r>
          </a:p>
          <a:p>
            <a:pPr lvl="1" algn="just"/>
            <a:r>
              <a:rPr lang="cs-CZ" i="1" dirty="0"/>
              <a:t>uskutečňována jinými subjekty než je stát svým jménem a ve svém zájmu (spravují sami sebe) je od státní správy odvozena</a:t>
            </a:r>
          </a:p>
          <a:p>
            <a:pPr marL="457200" lvl="1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9397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1E63-2A14-42FF-A654-6826C3330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567273"/>
            <a:ext cx="8086635" cy="647700"/>
          </a:xfrm>
        </p:spPr>
        <p:txBody>
          <a:bodyPr/>
          <a:lstStyle/>
          <a:p>
            <a:r>
              <a:rPr lang="cs-CZ" dirty="0"/>
              <a:t>Organizace VS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C3E3A0-726A-4C21-B89A-6DBA3125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275" y="1371599"/>
            <a:ext cx="8082321" cy="491912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Státní správa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ústřední orgány státní správy</a:t>
            </a:r>
          </a:p>
          <a:p>
            <a:r>
              <a:rPr lang="cs-CZ" dirty="0"/>
              <a:t>územně dekoncentrované orgány státní správy</a:t>
            </a:r>
          </a:p>
          <a:p>
            <a:r>
              <a:rPr lang="cs-CZ" dirty="0"/>
              <a:t>PO a FO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Samospráva</a:t>
            </a:r>
          </a:p>
          <a:p>
            <a:r>
              <a:rPr lang="cs-CZ" dirty="0"/>
              <a:t>územní</a:t>
            </a:r>
          </a:p>
          <a:p>
            <a:r>
              <a:rPr lang="cs-CZ" dirty="0"/>
              <a:t>profesní</a:t>
            </a:r>
          </a:p>
          <a:p>
            <a:r>
              <a:rPr lang="cs-CZ" dirty="0"/>
              <a:t>zájmová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EA0260-E166-4C2C-99AE-A2A182BA77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5F028B-128C-4815-B662-458DC4A37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780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8498" y="0"/>
            <a:ext cx="8086635" cy="647700"/>
          </a:xfrm>
        </p:spPr>
        <p:txBody>
          <a:bodyPr/>
          <a:lstStyle/>
          <a:p>
            <a:r>
              <a:rPr lang="cs-CZ" dirty="0"/>
              <a:t>Správní orgán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950913"/>
            <a:ext cx="8082321" cy="4114800"/>
          </a:xfrm>
        </p:spPr>
        <p:txBody>
          <a:bodyPr/>
          <a:lstStyle/>
          <a:p>
            <a:r>
              <a:rPr lang="cs-CZ" b="1" dirty="0"/>
              <a:t>správní orgán</a:t>
            </a:r>
            <a:r>
              <a:rPr lang="cs-CZ" dirty="0"/>
              <a:t> = orgán, který vykonává veřejnou správu</a:t>
            </a:r>
          </a:p>
          <a:p>
            <a:r>
              <a:rPr lang="cs-CZ" dirty="0"/>
              <a:t>Každý správní orgán má určitou:</a:t>
            </a:r>
          </a:p>
          <a:p>
            <a:r>
              <a:rPr lang="cs-CZ" b="1" dirty="0"/>
              <a:t>působnost </a:t>
            </a:r>
            <a:r>
              <a:rPr lang="cs-CZ" dirty="0"/>
              <a:t> – určuje okruh otázek, kterými se orgán zabývá z odborného (</a:t>
            </a:r>
            <a:r>
              <a:rPr lang="cs-CZ" b="1" dirty="0"/>
              <a:t>věcná</a:t>
            </a:r>
            <a:r>
              <a:rPr lang="cs-CZ" dirty="0"/>
              <a:t> působnost) a geografického (</a:t>
            </a:r>
            <a:r>
              <a:rPr lang="cs-CZ" b="1" dirty="0"/>
              <a:t>místní</a:t>
            </a:r>
            <a:r>
              <a:rPr lang="cs-CZ" dirty="0"/>
              <a:t> působnost) hlediska</a:t>
            </a:r>
          </a:p>
          <a:p>
            <a:pPr lvl="1"/>
            <a:r>
              <a:rPr lang="cs-CZ" dirty="0"/>
              <a:t>např. stavební povolení v městské části Brno-Střed uděluje stavební úřad (věcná působnost) městské části Brno-Střed (místní působnost)</a:t>
            </a:r>
          </a:p>
          <a:p>
            <a:r>
              <a:rPr lang="cs-CZ" b="1" dirty="0"/>
              <a:t>pravomoc </a:t>
            </a:r>
            <a:r>
              <a:rPr lang="cs-CZ" dirty="0"/>
              <a:t>– určuje nástroje, které může orgán uplatnit</a:t>
            </a:r>
          </a:p>
          <a:p>
            <a:pPr lvl="1"/>
            <a:r>
              <a:rPr lang="cs-CZ" dirty="0"/>
              <a:t>např. stavební úřad může udělit stavební povolení nebo provést stavební dozor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3241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základ obce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organizačně-kompetenční (mocenský)</a:t>
            </a:r>
            <a:endParaRPr lang="cs-CZ" sz="2000" b="1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 </a:t>
            </a:r>
            <a:r>
              <a:rPr lang="cs-CZ" sz="2000" dirty="0"/>
              <a:t>(hospodaří podle vlastního rozpočtu)</a:t>
            </a:r>
            <a:endParaRPr lang="cs-CZ" sz="2000" b="1" dirty="0"/>
          </a:p>
          <a:p>
            <a:pPr lvl="1" algn="just"/>
            <a:r>
              <a:rPr lang="cs-CZ" sz="2000" b="1" dirty="0"/>
              <a:t>vystupuje vlastním jménem na vlastní odpovědnost</a:t>
            </a:r>
          </a:p>
          <a:p>
            <a:pPr marL="457200" lvl="1" indent="0" algn="just">
              <a:buNone/>
            </a:pPr>
            <a:endParaRPr lang="cs-CZ" sz="2000" b="1" dirty="0"/>
          </a:p>
          <a:p>
            <a:pPr marL="457200" lvl="1" indent="0" algn="just">
              <a:buNone/>
            </a:pPr>
            <a:r>
              <a:rPr lang="cs-CZ" sz="2000" b="1" dirty="0"/>
              <a:t>Další členění veřejné správy (nejen územní samosprávy)</a:t>
            </a:r>
          </a:p>
          <a:p>
            <a:pPr lvl="1" algn="just"/>
            <a:r>
              <a:rPr lang="cs-CZ" sz="2000" b="1" dirty="0"/>
              <a:t>vrchnostenská</a:t>
            </a:r>
          </a:p>
          <a:p>
            <a:pPr lvl="1" algn="just"/>
            <a:r>
              <a:rPr lang="cs-CZ" sz="2000" b="1" dirty="0" err="1"/>
              <a:t>nevrchnostenská</a:t>
            </a:r>
            <a:endParaRPr lang="cs-CZ" sz="2000" b="1" dirty="0"/>
          </a:p>
          <a:p>
            <a:pPr marL="457200" lvl="1" indent="0" algn="just">
              <a:buNone/>
            </a:pPr>
            <a:endParaRPr lang="cs-CZ" sz="2000" b="1" dirty="0"/>
          </a:p>
          <a:p>
            <a:pPr lvl="1" algn="just"/>
            <a:endParaRPr lang="cs-CZ" sz="2000" b="1" dirty="0"/>
          </a:p>
          <a:p>
            <a:pPr marL="457200" lvl="1" indent="0" algn="just">
              <a:buNone/>
            </a:pPr>
            <a:endParaRPr lang="cs-CZ" sz="2000" b="1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2669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08218" y="721875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7419" y="1442842"/>
            <a:ext cx="8082321" cy="4366531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např. vydávání obecně závazných vyhlášek</a:t>
            </a:r>
          </a:p>
          <a:p>
            <a:pPr lvl="1" algn="just"/>
            <a:r>
              <a:rPr lang="cs-CZ" sz="2000" dirty="0"/>
              <a:t>dozor a kontrola – Ministerstvo vnitra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sz="2000" dirty="0"/>
              <a:t>např. vydávání nařízení</a:t>
            </a:r>
          </a:p>
          <a:p>
            <a:pPr lvl="1" algn="just"/>
            <a:r>
              <a:rPr lang="cs-CZ" sz="2000" dirty="0"/>
              <a:t>zmíněná kategorizace obcí</a:t>
            </a:r>
          </a:p>
          <a:p>
            <a:pPr lvl="1" algn="just"/>
            <a:r>
              <a:rPr lang="cs-CZ" sz="2000" dirty="0"/>
              <a:t>dozor a kontrola – krajský úřad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8 zákona o obcích: </a:t>
            </a:r>
            <a:r>
              <a:rPr lang="cs-CZ" sz="1800" i="1" dirty="0"/>
              <a:t>Pokud zvláštní zákon upravuje působnost obcí a nestanoví, že jde o přenesenou působnost obce, platí, že jde vždy o samostatnou působnost.</a:t>
            </a:r>
            <a:endParaRPr lang="cs-CZ" sz="2000" dirty="0"/>
          </a:p>
          <a:p>
            <a:pPr lvl="1"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9931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5116" y="557940"/>
            <a:ext cx="8086635" cy="647700"/>
          </a:xfrm>
        </p:spPr>
        <p:txBody>
          <a:bodyPr/>
          <a:lstStyle/>
          <a:p>
            <a:r>
              <a:rPr lang="cs-CZ" dirty="0"/>
              <a:t>Počet obcí v ČR -  6259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745116" y="1822773"/>
            <a:ext cx="794166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Velikostní struktura obcí k 1. 1. 2012</a:t>
            </a:r>
          </a:p>
          <a:p>
            <a:pPr eaLnBrk="1" hangingPunct="1">
              <a:defRPr/>
            </a:pPr>
            <a:endParaRPr lang="cs-CZ" dirty="0">
              <a:latin typeface="Arial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56,0 % všech obcí jsou obce do 500 obyvatel.</a:t>
            </a: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do 199 obyvatel (24,4 %)</a:t>
            </a: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od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200 - 499 obyvatel (31,6 %), </a:t>
            </a:r>
          </a:p>
          <a:p>
            <a:pPr eaLnBrk="1" hangingPunct="1">
              <a:defRPr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obcích do 500 obyvatel žije pouze 7,9 % celkové populace České republiky. </a:t>
            </a:r>
          </a:p>
          <a:p>
            <a:pPr lvl="1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obce však zabírají víc než 1/3 rozlohy České republiky. </a:t>
            </a:r>
          </a:p>
          <a:p>
            <a:pPr eaLnBrk="1" hangingPunct="1">
              <a:defRPr/>
            </a:pP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počet obcí do 1 000 obyvatel.</a:t>
            </a:r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kategorie od 500-999 obyvatel (21,7 %).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9238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kategorizace obcí</a:t>
            </a:r>
          </a:p>
          <a:p>
            <a:pPr lvl="1" algn="just"/>
            <a:r>
              <a:rPr lang="cs-CZ" sz="2000" b="1" dirty="0"/>
              <a:t>obce</a:t>
            </a:r>
            <a:r>
              <a:rPr lang="cs-CZ" sz="2000" dirty="0"/>
              <a:t> (jedničkové) – 6259</a:t>
            </a:r>
          </a:p>
          <a:p>
            <a:pPr lvl="1" algn="just"/>
            <a:r>
              <a:rPr lang="cs-CZ" sz="2000" b="1" dirty="0"/>
              <a:t>obce s pověřeným obecním úřadem</a:t>
            </a:r>
            <a:r>
              <a:rPr lang="cs-CZ" sz="2000" dirty="0"/>
              <a:t> (dvojkové) - </a:t>
            </a:r>
            <a:r>
              <a:rPr lang="cs-CZ" sz="2000" i="1" dirty="0">
                <a:latin typeface="Arial" charset="0"/>
              </a:rPr>
              <a:t>388</a:t>
            </a:r>
            <a:endParaRPr lang="cs-CZ" sz="2000" dirty="0"/>
          </a:p>
          <a:p>
            <a:pPr lvl="1" algn="just"/>
            <a:r>
              <a:rPr lang="cs-CZ" sz="2000" b="1" dirty="0"/>
              <a:t>obce s rozšířenou působností</a:t>
            </a:r>
            <a:r>
              <a:rPr lang="cs-CZ" sz="2000" dirty="0"/>
              <a:t> (trojkové) - 205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další členění</a:t>
            </a:r>
          </a:p>
          <a:p>
            <a:pPr lvl="1" algn="just"/>
            <a:r>
              <a:rPr lang="cs-CZ" sz="2000" b="1" dirty="0"/>
              <a:t>obec</a:t>
            </a:r>
          </a:p>
          <a:p>
            <a:pPr lvl="1" algn="just"/>
            <a:r>
              <a:rPr lang="cs-CZ" sz="2000" b="1" dirty="0"/>
              <a:t>město a městys</a:t>
            </a:r>
          </a:p>
          <a:p>
            <a:pPr lvl="1" algn="just"/>
            <a:r>
              <a:rPr lang="cs-CZ" sz="2000" b="1" dirty="0"/>
              <a:t>statutární město</a:t>
            </a:r>
          </a:p>
          <a:p>
            <a:pPr lvl="1" algn="just"/>
            <a:r>
              <a:rPr lang="cs-CZ" sz="2000" b="1" dirty="0"/>
              <a:t>hl. m. Praha</a:t>
            </a:r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06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839" y="621509"/>
            <a:ext cx="8086635" cy="647700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195" y="1276567"/>
            <a:ext cx="8082321" cy="5252052"/>
          </a:xfrm>
        </p:spPr>
        <p:txBody>
          <a:bodyPr/>
          <a:lstStyle/>
          <a:p>
            <a:pPr algn="just"/>
            <a:endParaRPr lang="cs-CZ" sz="2000" b="1" dirty="0"/>
          </a:p>
          <a:p>
            <a:r>
              <a:rPr lang="cs-CZ" b="1" dirty="0"/>
              <a:t>zastupitelstvo, </a:t>
            </a:r>
          </a:p>
          <a:p>
            <a:r>
              <a:rPr lang="cs-CZ" b="1" dirty="0"/>
              <a:t>rada obce, </a:t>
            </a:r>
          </a:p>
          <a:p>
            <a:r>
              <a:rPr lang="cs-CZ" b="1" dirty="0"/>
              <a:t>starosta, </a:t>
            </a:r>
          </a:p>
          <a:p>
            <a:r>
              <a:rPr lang="cs-CZ" b="1" dirty="0"/>
              <a:t>obecní úřad</a:t>
            </a:r>
            <a:r>
              <a:rPr lang="cs-CZ" dirty="0"/>
              <a:t> a </a:t>
            </a:r>
          </a:p>
          <a:p>
            <a:r>
              <a:rPr lang="cs-CZ" b="1" dirty="0"/>
              <a:t>další zvláštní orgány</a:t>
            </a:r>
            <a:r>
              <a:rPr lang="cs-CZ" dirty="0"/>
              <a:t> (např. obecní policie)</a:t>
            </a:r>
          </a:p>
          <a:p>
            <a:pPr algn="just"/>
            <a:r>
              <a:rPr lang="cs-CZ" dirty="0"/>
              <a:t>ve statutárních městech specifická fakultativní členění na městské části/obvody – jiné pojmenování orgánů: </a:t>
            </a:r>
            <a:r>
              <a:rPr lang="cs-CZ" b="1" dirty="0"/>
              <a:t>magistrát</a:t>
            </a:r>
            <a:r>
              <a:rPr lang="cs-CZ" dirty="0"/>
              <a:t> (městský úřad) a </a:t>
            </a:r>
            <a:r>
              <a:rPr lang="cs-CZ" b="1" dirty="0"/>
              <a:t>primátor</a:t>
            </a:r>
            <a:r>
              <a:rPr lang="cs-CZ" dirty="0"/>
              <a:t> (starosta)</a:t>
            </a:r>
          </a:p>
          <a:p>
            <a:pPr marL="0" indent="0" algn="just">
              <a:buNone/>
            </a:pPr>
            <a:r>
              <a:rPr lang="cs-CZ" sz="1800" dirty="0"/>
              <a:t>§ 4 odst. 1 zákona o obcích: </a:t>
            </a:r>
            <a:r>
              <a:rPr lang="cs-CZ" sz="18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7830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4425" y="0"/>
            <a:ext cx="8086635" cy="647700"/>
          </a:xfrm>
        </p:spPr>
        <p:txBody>
          <a:bodyPr/>
          <a:lstStyle/>
          <a:p>
            <a:r>
              <a:rPr lang="cs-CZ" dirty="0"/>
              <a:t>Zastupitelstvo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789" y="834592"/>
            <a:ext cx="8939211" cy="2613458"/>
          </a:xfrm>
        </p:spPr>
        <p:txBody>
          <a:bodyPr/>
          <a:lstStyle/>
          <a:p>
            <a:pPr algn="just"/>
            <a:r>
              <a:rPr lang="cs-CZ" dirty="0"/>
              <a:t>vrcholný orgán (vyjádření ústavního práva občanů podílet se na správě veřejných záležitostí)</a:t>
            </a:r>
          </a:p>
          <a:p>
            <a:pPr algn="just"/>
            <a:r>
              <a:rPr lang="cs-CZ" dirty="0"/>
              <a:t>přímo volený orgán</a:t>
            </a:r>
          </a:p>
          <a:p>
            <a:pPr algn="just"/>
            <a:r>
              <a:rPr lang="cs-CZ" dirty="0"/>
              <a:t>stěžejní úloha především v rámci samostatné působnosti (vydávání obecně závazných vyhlášek, rozhodování o majetkových transakcích, schvalování rozpočtu obce, ...)</a:t>
            </a:r>
          </a:p>
          <a:p>
            <a:pPr algn="just"/>
            <a:r>
              <a:rPr lang="cs-CZ" dirty="0"/>
              <a:t>veřejná zasedání nejméně jednou za tři měsíce (obec musí včas informovat o místě, času a programu)</a:t>
            </a:r>
          </a:p>
          <a:p>
            <a:pPr algn="just"/>
            <a:r>
              <a:rPr lang="cs-CZ" dirty="0"/>
              <a:t>občané mohou v otázkách samostatné působnosti vytvořit bod programu zasedání, pokud podají žádost podepsanou alespoň 0,5 % oprávněných občanů, zastupitelstvo musí žádost projednat do 90 dnů od obdržení</a:t>
            </a:r>
          </a:p>
          <a:p>
            <a:pPr algn="just"/>
            <a:r>
              <a:rPr lang="cs-CZ" dirty="0"/>
              <a:t>zápisy ze zasedání veřejné, možno nahlížet a činit výpisy</a:t>
            </a:r>
          </a:p>
          <a:p>
            <a:pPr algn="just"/>
            <a:r>
              <a:rPr lang="cs-CZ" dirty="0"/>
              <a:t>vytváří </a:t>
            </a:r>
            <a:r>
              <a:rPr lang="cs-CZ" b="1" dirty="0"/>
              <a:t>výbory </a:t>
            </a:r>
            <a:r>
              <a:rPr lang="cs-CZ" dirty="0"/>
              <a:t>jako poradní a iniciativní orgány (povinně finanční a kontrolní)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9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jako samostatné právní odvětví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Předmět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Metoda právní regulace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Zájem společnosti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260" y="1075603"/>
            <a:ext cx="8086635" cy="647700"/>
          </a:xfrm>
        </p:spPr>
        <p:txBody>
          <a:bodyPr/>
          <a:lstStyle/>
          <a:p>
            <a:r>
              <a:rPr lang="cs-CZ" dirty="0"/>
              <a:t>Starosta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416" y="1532803"/>
            <a:ext cx="8624324" cy="4715597"/>
          </a:xfrm>
        </p:spPr>
        <p:txBody>
          <a:bodyPr/>
          <a:lstStyle/>
          <a:p>
            <a:pPr algn="just"/>
            <a:r>
              <a:rPr lang="cs-CZ" dirty="0"/>
              <a:t>specifický orgán, který zastupuje obec navenek (podepisuje za ni např. právní předpisy obce)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volen zastupitelstvem, kterému je odpovědný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případě potřeby zastupován místostarosty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619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2133600"/>
            <a:ext cx="8082321" cy="4114800"/>
          </a:xfrm>
        </p:spPr>
        <p:txBody>
          <a:bodyPr/>
          <a:lstStyle/>
          <a:p>
            <a:r>
              <a:rPr lang="cs-CZ" dirty="0"/>
              <a:t>orgán působící hlavně v přenesené působnosti – v rámci ní vytváří specializované odbory (např. odbor životního prostředí, dopravy, přestupkový, odbor stavebního úřadu, ...)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podpůrně působí též v samostatné působnosti obce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7366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79952" y="433244"/>
            <a:ext cx="8086635" cy="647700"/>
          </a:xfrm>
        </p:spPr>
        <p:txBody>
          <a:bodyPr/>
          <a:lstStyle/>
          <a:p>
            <a:r>
              <a:rPr lang="cs-CZ" dirty="0"/>
              <a:t>Rada obce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283422"/>
            <a:ext cx="8082321" cy="4114800"/>
          </a:xfrm>
        </p:spPr>
        <p:txBody>
          <a:bodyPr/>
          <a:lstStyle/>
          <a:p>
            <a:pPr algn="just"/>
            <a:r>
              <a:rPr lang="cs-CZ" dirty="0"/>
              <a:t>výkonný orgán vykonávající působnost jak samostatnou, tak přenesenou</a:t>
            </a:r>
          </a:p>
          <a:p>
            <a:pPr algn="just"/>
            <a:r>
              <a:rPr lang="cs-CZ" dirty="0"/>
              <a:t>volena z řad zastupitelstva, kterému je také odpovědná (pokud je alespoň 15 zastupitelů, jinak její pravomoci vykonává starosta a zastupitelstvo)</a:t>
            </a:r>
          </a:p>
          <a:p>
            <a:pPr algn="just"/>
            <a:r>
              <a:rPr lang="cs-CZ" dirty="0"/>
              <a:t>neveřejná zasedání</a:t>
            </a:r>
          </a:p>
          <a:p>
            <a:pPr algn="just"/>
            <a:r>
              <a:rPr lang="cs-CZ" dirty="0"/>
              <a:t>v otázkách samostatné působnosti obce mohou občané podat žádost podepsanou 0,5 % oprávněných občanů o projednání určité věci (rada ji musí do 60 dnů projednat)</a:t>
            </a:r>
          </a:p>
          <a:p>
            <a:pPr algn="just"/>
            <a:r>
              <a:rPr lang="cs-CZ" dirty="0"/>
              <a:t>zápisy ze zasedání veřejné, možno nahlížet a činit výpisy</a:t>
            </a:r>
          </a:p>
          <a:p>
            <a:pPr algn="just"/>
            <a:r>
              <a:rPr lang="cs-CZ" dirty="0"/>
              <a:t>vytváří </a:t>
            </a:r>
            <a:r>
              <a:rPr lang="cs-CZ" b="1" dirty="0"/>
              <a:t>komise </a:t>
            </a:r>
            <a:r>
              <a:rPr lang="cs-CZ" dirty="0"/>
              <a:t>jako poradní a iniciativní orgány</a:t>
            </a:r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21988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42643" y="280341"/>
            <a:ext cx="8086635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167" y="1329894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Veřejnoprávní korporace</a:t>
            </a:r>
            <a:r>
              <a:rPr lang="cs-CZ" sz="2000" dirty="0"/>
              <a:t> – obdobné znaky a postavení jako obce</a:t>
            </a:r>
          </a:p>
          <a:p>
            <a:pPr lvl="1" algn="just"/>
            <a:r>
              <a:rPr lang="cs-CZ" sz="2000" dirty="0"/>
              <a:t>ústavní zákon č. 347/1997 Sb., o vytvoření vyšších územních samosprávných celků</a:t>
            </a:r>
          </a:p>
          <a:p>
            <a:pPr lvl="1" algn="just"/>
            <a:r>
              <a:rPr lang="cs-CZ" sz="2000" dirty="0"/>
              <a:t>formálně zřízeny s účinností od 1. 1. 2000</a:t>
            </a:r>
          </a:p>
          <a:p>
            <a:pPr marL="457200" lvl="1" indent="0" algn="just">
              <a:buNone/>
            </a:pPr>
            <a:r>
              <a:rPr lang="cs-CZ" sz="2000" dirty="0"/>
              <a:t>Orgány:</a:t>
            </a:r>
          </a:p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sz="2000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sz="2000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4355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obcí a krajů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respektování „autonomie“ samosprávného postavení obcí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kraj má vyšší nikoliv nadřízené postavení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princip subsidiarity</a:t>
            </a:r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61296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Participace na územní samosprávě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aktivní a pasivní volební právo do zastupitelstev</a:t>
            </a:r>
          </a:p>
          <a:p>
            <a:pPr lvl="1" algn="just"/>
            <a:r>
              <a:rPr lang="cs-CZ" sz="2000" dirty="0"/>
              <a:t>trvalý pobyt, 18 let</a:t>
            </a:r>
          </a:p>
          <a:p>
            <a:pPr algn="just"/>
            <a:r>
              <a:rPr lang="cs-CZ" sz="2000" dirty="0"/>
              <a:t>členství ve výborech, komisích, zvláštních orgánech</a:t>
            </a:r>
          </a:p>
          <a:p>
            <a:pPr algn="just"/>
            <a:r>
              <a:rPr lang="cs-CZ" sz="2000" dirty="0"/>
              <a:t>účast na zasedání zastupitelstva</a:t>
            </a:r>
          </a:p>
          <a:p>
            <a:pPr marL="0" indent="0">
              <a:buNone/>
            </a:pPr>
            <a:r>
              <a:rPr lang="cs-CZ" sz="2000" dirty="0"/>
              <a:t>     nahrávání zasedání zastupitelstva</a:t>
            </a:r>
          </a:p>
          <a:p>
            <a:pPr lvl="1"/>
            <a:r>
              <a:rPr lang="cs-CZ" sz="2000" dirty="0"/>
              <a:t>pro osobní potřebu nebo přímý přenos – bez omezení</a:t>
            </a:r>
          </a:p>
          <a:p>
            <a:pPr lvl="1"/>
            <a:r>
              <a:rPr lang="cs-CZ" sz="2000" dirty="0"/>
              <a:t>dlouhodobé, systematické nahrávání a zveřejňování – povinnost informovat o nahrávání přítomné + povinnost se registrovat u Úřadu pro ochranu osobních údajů</a:t>
            </a:r>
          </a:p>
          <a:p>
            <a:pPr lvl="1"/>
            <a:r>
              <a:rPr lang="cs-CZ" sz="2000" dirty="0"/>
              <a:t>zápis ze zasedání musí být veřejně přístupný do 10 dnů od konání zasedání</a:t>
            </a:r>
          </a:p>
          <a:p>
            <a:pPr algn="just"/>
            <a:r>
              <a:rPr lang="cs-CZ" sz="2000" dirty="0"/>
              <a:t>podávání návrhů, připomínek, podnětů, stížností, petic</a:t>
            </a:r>
          </a:p>
          <a:p>
            <a:pPr algn="just"/>
            <a:r>
              <a:rPr lang="cs-CZ" sz="2000" dirty="0"/>
              <a:t>místní a krajské referendum</a:t>
            </a:r>
          </a:p>
          <a:p>
            <a:pPr lvl="1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5308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97681"/>
          </a:xfrm>
        </p:spPr>
        <p:txBody>
          <a:bodyPr>
            <a:normAutofit fontScale="90000"/>
          </a:bodyPr>
          <a:lstStyle/>
          <a:p>
            <a:r>
              <a:rPr lang="cs-CZ" dirty="0"/>
              <a:t>Specifické rysy profesní samosprávy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28776"/>
            <a:ext cx="7886700" cy="386119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exkluzivita osobního substrátu zájmové korporace  X personální základ obce </a:t>
            </a:r>
          </a:p>
          <a:p>
            <a:pPr lvl="0" algn="just"/>
            <a:r>
              <a:rPr lang="cs-CZ" dirty="0"/>
              <a:t>k získání členství se vyžadují předpoklady – určité vzdělání, absolvování praxe a vykonání zvláštních profesních zkoušek X u obce každý občan ČR</a:t>
            </a:r>
          </a:p>
          <a:p>
            <a:pPr lvl="0"/>
            <a:r>
              <a:rPr lang="cs-CZ" dirty="0"/>
              <a:t>Vydávány tzv. stavovské předpisy – vnitřní předpisy korporace (srov. právní předpisy obcí a krajů)</a:t>
            </a:r>
          </a:p>
          <a:p>
            <a:pPr lvl="0"/>
            <a:r>
              <a:rPr lang="cs-CZ" dirty="0"/>
              <a:t>existence dohledu (kontroly) orgánů komory nad kvalitou výkonu povolání – možnost kárného potrestání za porušení právních předpisů nebo i stavovských předpisů – zajištěno skrze povinné členství</a:t>
            </a:r>
          </a:p>
          <a:p>
            <a:pPr lvl="0"/>
            <a:r>
              <a:rPr lang="cs-CZ" dirty="0"/>
              <a:t>nucené povinné členství jako podmínka k výkonu příslušného povolání</a:t>
            </a:r>
          </a:p>
          <a:p>
            <a:pPr lvl="0"/>
            <a:r>
              <a:rPr lang="cs-CZ" dirty="0"/>
              <a:t>povinnost platit pravidelně příspěvky na provoz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7586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89633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6260" y="-34007"/>
            <a:ext cx="8086635" cy="647700"/>
          </a:xfrm>
        </p:spPr>
        <p:txBody>
          <a:bodyPr/>
          <a:lstStyle/>
          <a:p>
            <a:r>
              <a:rPr lang="cs-CZ" dirty="0"/>
              <a:t>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7734" y="613693"/>
            <a:ext cx="8082321" cy="4508250"/>
          </a:xfrm>
        </p:spPr>
        <p:txBody>
          <a:bodyPr/>
          <a:lstStyle/>
          <a:p>
            <a:r>
              <a:rPr lang="cs-CZ" sz="2300" dirty="0"/>
              <a:t>nejvyšší článek vzdělávací soustavy – terciální vzdělávání – pouze vysoká škola má oprávnění udělovat akademické tituly</a:t>
            </a:r>
          </a:p>
          <a:p>
            <a:r>
              <a:rPr lang="cs-CZ" sz="2300" dirty="0"/>
              <a:t>Dělení vysokých škol:</a:t>
            </a:r>
          </a:p>
          <a:p>
            <a:pPr lvl="1"/>
            <a:r>
              <a:rPr lang="cs-CZ" sz="2300" b="1" dirty="0"/>
              <a:t>veřejné</a:t>
            </a:r>
          </a:p>
          <a:p>
            <a:pPr lvl="1"/>
            <a:r>
              <a:rPr lang="cs-CZ" sz="2300" b="1" dirty="0"/>
              <a:t>soukromé</a:t>
            </a:r>
          </a:p>
          <a:p>
            <a:pPr lvl="1"/>
            <a:r>
              <a:rPr lang="cs-CZ" sz="2300" b="1" dirty="0"/>
              <a:t>Státní</a:t>
            </a:r>
          </a:p>
          <a:p>
            <a:r>
              <a:rPr lang="cs-CZ" sz="2300" b="1" dirty="0"/>
              <a:t>Veřejná vysoká škola</a:t>
            </a:r>
          </a:p>
          <a:p>
            <a:pPr lvl="1" algn="just"/>
            <a:r>
              <a:rPr lang="cs-CZ" sz="2000" dirty="0"/>
              <a:t>přiznává akademické tituly</a:t>
            </a:r>
          </a:p>
          <a:p>
            <a:pPr lvl="1" algn="just"/>
            <a:r>
              <a:rPr lang="cs-CZ" sz="2000" dirty="0"/>
              <a:t>koná habilitační řízení</a:t>
            </a:r>
          </a:p>
          <a:p>
            <a:pPr lvl="1" algn="just"/>
            <a:r>
              <a:rPr lang="cs-CZ" sz="2000" dirty="0"/>
              <a:t>koná řízení ke jmenování profesorem</a:t>
            </a:r>
          </a:p>
          <a:p>
            <a:pPr lvl="1" algn="just"/>
            <a:r>
              <a:rPr lang="cs-CZ" sz="2000" dirty="0"/>
              <a:t>používá akademické insignie a koná akademické obřady</a:t>
            </a:r>
          </a:p>
          <a:p>
            <a:pPr lvl="1" algn="just"/>
            <a:r>
              <a:rPr lang="cs-CZ" sz="2000" b="1" dirty="0"/>
              <a:t>financovány</a:t>
            </a:r>
            <a:r>
              <a:rPr lang="cs-CZ" sz="2000" dirty="0"/>
              <a:t> ze státního rozpočtu, poplatky spojené se studiem, výnosy z doplňkové činnosti, dary, rozpočet ÚSC a další.</a:t>
            </a:r>
          </a:p>
          <a:p>
            <a:pPr marL="0" indent="0">
              <a:buNone/>
            </a:pPr>
            <a:endParaRPr lang="cs-CZ" sz="23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98494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5883" y="90823"/>
            <a:ext cx="8086635" cy="647700"/>
          </a:xfrm>
        </p:spPr>
        <p:txBody>
          <a:bodyPr/>
          <a:lstStyle/>
          <a:p>
            <a:r>
              <a:rPr lang="cs-CZ" dirty="0"/>
              <a:t>Veřejná vysoká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399" y="1239336"/>
            <a:ext cx="8082321" cy="4508250"/>
          </a:xfrm>
        </p:spPr>
        <p:txBody>
          <a:bodyPr/>
          <a:lstStyle/>
          <a:p>
            <a:pPr algn="just"/>
            <a:r>
              <a:rPr lang="cs-CZ" b="1" dirty="0"/>
              <a:t>samospráva </a:t>
            </a:r>
            <a:r>
              <a:rPr lang="cs-CZ" dirty="0"/>
              <a:t>– rozhoduje o vnitřní organizační struktuře, počet přijatých uchazečů, tvorba a uskutečňování studijních programů, organizace studia, vědecké/výzkumné a další tvůrčí činnosti, rozhoduje v pracovněprávních věcech, hospodaření, výše poplatku za studium…</a:t>
            </a:r>
          </a:p>
          <a:p>
            <a:pPr algn="just"/>
            <a:endParaRPr lang="cs-CZ" b="1" dirty="0"/>
          </a:p>
          <a:p>
            <a:r>
              <a:rPr lang="cs-CZ" dirty="0"/>
              <a:t>Samosprávné</a:t>
            </a:r>
          </a:p>
          <a:p>
            <a:pPr lvl="1"/>
            <a:r>
              <a:rPr lang="cs-CZ" dirty="0"/>
              <a:t>Akademický senát</a:t>
            </a:r>
          </a:p>
          <a:p>
            <a:pPr lvl="1"/>
            <a:r>
              <a:rPr lang="cs-CZ" dirty="0"/>
              <a:t>Rektor</a:t>
            </a:r>
          </a:p>
          <a:p>
            <a:pPr lvl="1"/>
            <a:r>
              <a:rPr lang="cs-CZ" dirty="0"/>
              <a:t>Vědecká (akad.) rada</a:t>
            </a:r>
          </a:p>
          <a:p>
            <a:pPr lvl="1"/>
            <a:r>
              <a:rPr lang="cs-CZ" i="1" dirty="0"/>
              <a:t>Disciplinární komise</a:t>
            </a:r>
          </a:p>
          <a:p>
            <a:pPr lvl="1"/>
            <a:r>
              <a:rPr lang="cs-CZ" i="1" dirty="0"/>
              <a:t>Rada pro vnitřní hodnocení</a:t>
            </a:r>
          </a:p>
          <a:p>
            <a:pPr algn="just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6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8324" y="1232138"/>
            <a:ext cx="3661665" cy="745074"/>
          </a:xfrm>
        </p:spPr>
        <p:txBody>
          <a:bodyPr/>
          <a:lstStyle/>
          <a:p>
            <a:r>
              <a:rPr lang="pt-BR" b="1" dirty="0"/>
              <a:t>Mgr. Mirai Navrátil</a:t>
            </a:r>
          </a:p>
          <a:p>
            <a:r>
              <a:rPr lang="pt-BR" dirty="0"/>
              <a:t>absolvent 2016, učo 392853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07" y="1058477"/>
            <a:ext cx="1898256" cy="2304173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45807" y="3362650"/>
            <a:ext cx="7886700" cy="35907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b="1" dirty="0"/>
              <a:t>Jaké odvětví vás bavilo nejvíc?</a:t>
            </a:r>
            <a:r>
              <a:rPr lang="cs-CZ" sz="2100" dirty="0"/>
              <a:t> </a:t>
            </a:r>
            <a:br>
              <a:rPr lang="cs-CZ" sz="2100" dirty="0"/>
            </a:br>
            <a:r>
              <a:rPr lang="cs-CZ" sz="2100" dirty="0"/>
              <a:t>„</a:t>
            </a:r>
            <a:r>
              <a:rPr lang="cs-CZ" sz="2100" i="1" dirty="0"/>
              <a:t>Od prvopočátku jsem se chtěl věnovat právu duševního vlastnictví, které je značně propojené s hudebním prostředím, kde se pohybuju. Naopak k méně oblíbeným patřilo správní právo, které mi připadalo nepotřebné. Dneska mám ale jiný názor. Vidím, že má využití v mnoha oblastech každodenního života.“</a:t>
            </a:r>
          </a:p>
          <a:p>
            <a:endParaRPr lang="cs-CZ" sz="2100" i="1" dirty="0"/>
          </a:p>
          <a:p>
            <a:pPr marL="0" indent="0">
              <a:buNone/>
            </a:pPr>
            <a:r>
              <a:rPr lang="cs-CZ" sz="1350" dirty="0"/>
              <a:t>Zdroj: https://online.muni.cz/absolventi, publikováno dne 21. března 2018</a:t>
            </a:r>
          </a:p>
        </p:txBody>
      </p:sp>
      <p:sp>
        <p:nvSpPr>
          <p:cNvPr id="6" name="Obdélník 5"/>
          <p:cNvSpPr/>
          <p:nvPr/>
        </p:nvSpPr>
        <p:spPr>
          <a:xfrm>
            <a:off x="2632079" y="2531431"/>
            <a:ext cx="4634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hlinkClick r:id="rId3"/>
              </a:rPr>
              <a:t>www.youtube.com/watch?v=7De-UU9qB9Q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3844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Soudržnost právních norem správního práva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není </a:t>
            </a:r>
            <a:r>
              <a:rPr lang="cs-CZ" dirty="0" err="1"/>
              <a:t>kodifikovatelné</a:t>
            </a:r>
            <a:r>
              <a:rPr lang="cs-CZ" dirty="0"/>
              <a:t> (velké množství právních předpisů)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vyšší míra vzájemné soudružnosti</a:t>
            </a:r>
          </a:p>
          <a:p>
            <a:pPr>
              <a:defRPr/>
            </a:pPr>
            <a:endParaRPr lang="cs-CZ" dirty="0"/>
          </a:p>
          <a:p>
            <a:r>
              <a:rPr lang="cs-CZ" dirty="0"/>
              <a:t>relativní systémová samostatnost  vůči normám jiných právních odvětví  X vnější systémové vztahy, zejména s ostatními veřejnoprávními odvětvími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1068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681957"/>
            <a:ext cx="8086635" cy="439737"/>
          </a:xfrm>
        </p:spPr>
        <p:txBody>
          <a:bodyPr/>
          <a:lstStyle/>
          <a:p>
            <a:r>
              <a:rPr lang="cs-CZ" dirty="0"/>
              <a:t>Systém správního práva</a:t>
            </a:r>
            <a:br>
              <a:rPr lang="cs-CZ" dirty="0"/>
            </a:b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u="sng" dirty="0">
                <a:solidFill>
                  <a:srgbClr val="FF3300"/>
                </a:solidFill>
              </a:rPr>
              <a:t>SP trestní</a:t>
            </a:r>
            <a:r>
              <a:rPr lang="cs-CZ" u="sng" dirty="0"/>
              <a:t> </a:t>
            </a:r>
            <a:r>
              <a:rPr lang="cs-CZ" dirty="0"/>
              <a:t>– stanovuje následky za porušení právních norem, správně právní odpovědnost, oprávnění veřejné správy trestat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200319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-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5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500" u="sng" dirty="0">
                <a:solidFill>
                  <a:srgbClr val="FF0000"/>
                </a:solidFill>
              </a:rPr>
              <a:t> </a:t>
            </a:r>
            <a:r>
              <a:rPr lang="cs-CZ" sz="1500" dirty="0"/>
              <a:t>(využívají jiná odvětví, než SP – FP, PŽP, </a:t>
            </a:r>
            <a:r>
              <a:rPr lang="cs-CZ" sz="1500" dirty="0" err="1"/>
              <a:t>SocZab</a:t>
            </a:r>
            <a:r>
              <a:rPr lang="cs-CZ" sz="1500" dirty="0"/>
              <a:t>)* </a:t>
            </a:r>
            <a:r>
              <a:rPr lang="cs-CZ" sz="1500" b="1" dirty="0"/>
              <a:t>odpovědnost za porušení norem správního práva</a:t>
            </a:r>
            <a:r>
              <a:rPr lang="cs-CZ" sz="1500" dirty="0"/>
              <a:t> (i jinými odvětvími – TP, OP)</a:t>
            </a:r>
          </a:p>
          <a:p>
            <a:pPr marL="0" indent="0" algn="just">
              <a:buNone/>
              <a:defRPr/>
            </a:pPr>
            <a:endParaRPr lang="cs-CZ" sz="1500" dirty="0">
              <a:solidFill>
                <a:srgbClr val="FF3300"/>
              </a:solidFill>
            </a:endParaRPr>
          </a:p>
          <a:p>
            <a:pPr algn="just">
              <a:defRPr/>
            </a:pPr>
            <a:r>
              <a:rPr lang="cs-CZ" sz="15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500" b="1" dirty="0">
                <a:solidFill>
                  <a:srgbClr val="FF0000"/>
                </a:solidFill>
              </a:rPr>
              <a:t> </a:t>
            </a:r>
            <a:r>
              <a:rPr lang="cs-CZ" sz="1500" b="1" dirty="0"/>
              <a:t>upravuje správně právní odpovědnost;</a:t>
            </a:r>
            <a:r>
              <a:rPr lang="cs-CZ" sz="1500" dirty="0"/>
              <a:t> stanovuje </a:t>
            </a:r>
            <a:r>
              <a:rPr lang="cs-CZ" sz="1500" b="1" dirty="0"/>
              <a:t>následky (tj. odpovědnost)</a:t>
            </a:r>
            <a:r>
              <a:rPr lang="cs-CZ" sz="1500" dirty="0"/>
              <a:t> za porušení právních norem (</a:t>
            </a:r>
            <a:r>
              <a:rPr lang="cs-CZ" sz="1500" b="1" dirty="0"/>
              <a:t>správní delikt</a:t>
            </a:r>
            <a:r>
              <a:rPr lang="cs-CZ" sz="1500" dirty="0"/>
              <a:t>) v oblasti veřejné správy; je realizováno tzv. </a:t>
            </a:r>
            <a:r>
              <a:rPr lang="cs-CZ" sz="1500" b="1" dirty="0"/>
              <a:t>správními orgány </a:t>
            </a:r>
          </a:p>
          <a:p>
            <a:pPr marL="0" indent="0" algn="just">
              <a:buNone/>
              <a:defRPr/>
            </a:pPr>
            <a:endParaRPr lang="cs-CZ" sz="1500" b="1" dirty="0"/>
          </a:p>
          <a:p>
            <a:pPr algn="just">
              <a:defRPr/>
            </a:pPr>
            <a:r>
              <a:rPr lang="cs-CZ" sz="1500" dirty="0"/>
              <a:t>správně právní odpovědnost je odpovědností za </a:t>
            </a:r>
            <a:r>
              <a:rPr lang="cs-CZ" sz="1500" b="1" u="sng" dirty="0">
                <a:solidFill>
                  <a:srgbClr val="FF0000"/>
                </a:solidFill>
              </a:rPr>
              <a:t>SPRÁVNÍ DELIKTY </a:t>
            </a:r>
            <a:r>
              <a:rPr lang="cs-CZ" sz="1500" u="sng" dirty="0"/>
              <a:t>(předpokladem je správní delikt)</a:t>
            </a:r>
            <a:r>
              <a:rPr lang="cs-CZ" sz="1500" dirty="0"/>
              <a:t>, </a:t>
            </a:r>
          </a:p>
          <a:p>
            <a:pPr algn="just">
              <a:defRPr/>
            </a:pPr>
            <a:r>
              <a:rPr lang="cs-CZ" sz="1500" dirty="0"/>
              <a:t>oprávnění veřejné správy (správních orgánů) trestat – </a:t>
            </a:r>
            <a:r>
              <a:rPr lang="cs-CZ" sz="1500" b="1" dirty="0"/>
              <a:t>odrazem</a:t>
            </a:r>
            <a:r>
              <a:rPr lang="cs-CZ" sz="1500" dirty="0"/>
              <a:t> je </a:t>
            </a:r>
            <a:r>
              <a:rPr lang="cs-CZ" sz="15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0" indent="0">
              <a:buNone/>
            </a:pPr>
            <a:endParaRPr lang="cs-CZ" sz="135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552384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Reforma správního trestání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457200" indent="-457200" algn="just">
              <a:buFontTx/>
              <a:buAutoNum type="arabicPeriod"/>
              <a:defRPr/>
            </a:pPr>
            <a:endParaRPr lang="cs-CZ" b="1" dirty="0">
              <a:solidFill>
                <a:srgbClr val="92D050"/>
              </a:solidFill>
            </a:endParaRPr>
          </a:p>
          <a:p>
            <a:pPr marL="0" indent="0" algn="just">
              <a:buNone/>
              <a:defRPr/>
            </a:pPr>
            <a:endParaRPr lang="cs-CZ" b="1" dirty="0">
              <a:solidFill>
                <a:srgbClr val="92D050"/>
              </a:solidFill>
            </a:endParaRPr>
          </a:p>
          <a:p>
            <a:pPr marL="0" indent="0" algn="just">
              <a:buNone/>
              <a:defRPr/>
            </a:pPr>
            <a:endParaRPr lang="cs-CZ" b="1" dirty="0">
              <a:solidFill>
                <a:srgbClr val="92D050"/>
              </a:solidFill>
            </a:endParaRPr>
          </a:p>
          <a:p>
            <a:pPr marL="0" indent="0" algn="just">
              <a:buNone/>
              <a:defRPr/>
            </a:pPr>
            <a:r>
              <a:rPr lang="cs-CZ" b="1" dirty="0">
                <a:solidFill>
                  <a:srgbClr val="000000"/>
                </a:solidFill>
              </a:rPr>
              <a:t>2. 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lvl="1" indent="-400050" algn="just"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lvl="1" indent="-400050" algn="just"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</p:txBody>
      </p:sp>
    </p:spTree>
    <p:extLst>
      <p:ext uri="{BB962C8B-B14F-4D97-AF65-F5344CB8AC3E}">
        <p14:creationId xmlns:p14="http://schemas.microsoft.com/office/powerpoint/2010/main" val="515443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1" y="2027959"/>
            <a:ext cx="6958283" cy="3972791"/>
          </a:xfrm>
        </p:spPr>
        <p:txBody>
          <a:bodyPr/>
          <a:lstStyle/>
          <a:p>
            <a:pPr algn="just"/>
            <a:r>
              <a:rPr lang="cs-CZ" altLang="cs-CZ" sz="1600" b="1" dirty="0"/>
              <a:t>§ 5 a přestupek</a:t>
            </a:r>
          </a:p>
          <a:p>
            <a:pPr algn="just"/>
            <a:endParaRPr lang="cs-CZ" altLang="cs-CZ" sz="1600" b="1" dirty="0"/>
          </a:p>
          <a:p>
            <a:pPr algn="just"/>
            <a:r>
              <a:rPr lang="cs-CZ" altLang="cs-CZ" sz="1600" i="1" dirty="0"/>
              <a:t>Přestupkem je </a:t>
            </a:r>
            <a:r>
              <a:rPr lang="cs-CZ" altLang="cs-CZ" sz="1600" dirty="0"/>
              <a:t>1) </a:t>
            </a:r>
            <a:r>
              <a:rPr lang="cs-CZ" altLang="cs-CZ" sz="1600" i="1" dirty="0"/>
              <a:t>společensky škodlivý </a:t>
            </a:r>
            <a:r>
              <a:rPr lang="cs-CZ" altLang="cs-CZ" sz="1600" dirty="0"/>
              <a:t>2) </a:t>
            </a:r>
            <a:r>
              <a:rPr lang="cs-CZ" altLang="cs-CZ" sz="1600" i="1" dirty="0"/>
              <a:t>protiprávní čin, </a:t>
            </a:r>
            <a:r>
              <a:rPr lang="cs-CZ" altLang="cs-CZ" sz="1600" dirty="0"/>
              <a:t>3) </a:t>
            </a:r>
            <a:r>
              <a:rPr lang="cs-CZ" altLang="cs-CZ" sz="1600" i="1" dirty="0"/>
              <a:t>který je v zákoně za přestupek výslovně označen a </a:t>
            </a:r>
            <a:r>
              <a:rPr lang="cs-CZ" altLang="cs-CZ" sz="1600" dirty="0"/>
              <a:t>4) </a:t>
            </a:r>
            <a:r>
              <a:rPr lang="cs-CZ" altLang="cs-CZ" sz="1600" i="1" dirty="0"/>
              <a:t>který vykazuje znaky stanovené zákonem, </a:t>
            </a:r>
            <a:r>
              <a:rPr lang="cs-CZ" altLang="cs-CZ" sz="1600" dirty="0"/>
              <a:t>5) </a:t>
            </a:r>
            <a:r>
              <a:rPr lang="cs-CZ" altLang="cs-CZ" sz="1600" i="1" dirty="0"/>
              <a:t>nejde-li o trestný čin.</a:t>
            </a:r>
          </a:p>
          <a:p>
            <a:pPr marL="0" indent="0" algn="just">
              <a:buNone/>
            </a:pPr>
            <a:endParaRPr lang="cs-CZ" altLang="cs-CZ" sz="1600" i="1" dirty="0"/>
          </a:p>
          <a:p>
            <a:pPr algn="just"/>
            <a:r>
              <a:rPr lang="cs-CZ" altLang="cs-CZ" sz="1600" b="1" dirty="0"/>
              <a:t>Pozitivní a negativní vymezení přestupku</a:t>
            </a:r>
          </a:p>
          <a:p>
            <a:pPr algn="just"/>
            <a:r>
              <a:rPr lang="cs-CZ" altLang="cs-CZ" sz="1600" b="1" dirty="0"/>
              <a:t>Formálně – materiální (společenská škodlivost) </a:t>
            </a:r>
            <a:r>
              <a:rPr lang="cs-CZ" altLang="cs-CZ" sz="1600" dirty="0"/>
              <a:t>pojetí</a:t>
            </a:r>
          </a:p>
          <a:p>
            <a:pPr algn="just"/>
            <a:endParaRPr lang="cs-CZ" altLang="cs-CZ" sz="1600" dirty="0"/>
          </a:p>
          <a:p>
            <a:pPr marL="0" indent="0" algn="just">
              <a:buNone/>
            </a:pPr>
            <a:r>
              <a:rPr lang="cs-CZ" altLang="cs-CZ" sz="1600" dirty="0"/>
              <a:t>NSS sp. zn. 5 As 104/2008: </a:t>
            </a:r>
            <a:r>
              <a:rPr lang="cs-CZ" altLang="cs-CZ" sz="16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</a:p>
          <a:p>
            <a:pPr marL="0" indent="0" algn="just">
              <a:buNone/>
            </a:pPr>
            <a:endParaRPr lang="cs-CZ" altLang="cs-CZ" sz="1350" i="1" dirty="0"/>
          </a:p>
          <a:p>
            <a:pPr marL="0" indent="0" algn="ctr">
              <a:buNone/>
            </a:pPr>
            <a:r>
              <a:rPr lang="cs-CZ" sz="1350" b="1" dirty="0"/>
              <a:t>rychlost 51 Km/h v obci?</a:t>
            </a:r>
          </a:p>
          <a:p>
            <a:pPr marL="0" indent="0" algn="just">
              <a:buNone/>
            </a:pPr>
            <a:endParaRPr lang="cs-CZ" altLang="cs-CZ" sz="135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93927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veřejné správy -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u="sng" dirty="0"/>
              <a:t>správní kontrola veřejné správy (vykonávají orgány veřejné správy)</a:t>
            </a:r>
            <a:endParaRPr lang="cs-CZ" sz="2700" b="1" dirty="0"/>
          </a:p>
          <a:p>
            <a:pPr lvl="1"/>
            <a:r>
              <a:rPr lang="cs-CZ" dirty="0"/>
              <a:t>správní kontrola </a:t>
            </a:r>
            <a:r>
              <a:rPr lang="cs-CZ" b="1" dirty="0"/>
              <a:t>vnitřní</a:t>
            </a:r>
            <a:r>
              <a:rPr lang="cs-CZ" dirty="0"/>
              <a:t> (v rámci hierarchie nadřízenosti a podřízení kontroluje sama sebe)</a:t>
            </a:r>
          </a:p>
          <a:p>
            <a:pPr lvl="1"/>
            <a:r>
              <a:rPr lang="cs-CZ" dirty="0"/>
              <a:t>správní kontrola </a:t>
            </a:r>
            <a:r>
              <a:rPr lang="cs-CZ" b="1" dirty="0"/>
              <a:t>vnější </a:t>
            </a:r>
            <a:r>
              <a:rPr lang="cs-CZ" dirty="0"/>
              <a:t>(kontroluje vně postavené subjekty)</a:t>
            </a:r>
          </a:p>
          <a:p>
            <a:pPr lvl="0"/>
            <a:r>
              <a:rPr lang="cs-CZ" b="1" u="sng" dirty="0"/>
              <a:t>vnější kontrola veřejné správy (je předmětem kontroly ze strany jiných orgánů)</a:t>
            </a:r>
            <a:endParaRPr lang="cs-CZ" sz="2700" dirty="0"/>
          </a:p>
          <a:p>
            <a:pPr lvl="1"/>
            <a:r>
              <a:rPr lang="cs-CZ" b="1" dirty="0"/>
              <a:t>kontrola vykonávaná zákonodárným sborem, respektive zastupitelskými orgány</a:t>
            </a:r>
            <a:endParaRPr lang="cs-CZ" dirty="0"/>
          </a:p>
          <a:p>
            <a:pPr lvl="1"/>
            <a:r>
              <a:rPr lang="cs-CZ" b="1" dirty="0"/>
              <a:t>kontrola vykonávaná soudy</a:t>
            </a:r>
            <a:endParaRPr lang="cs-CZ" dirty="0"/>
          </a:p>
          <a:p>
            <a:pPr lvl="1"/>
            <a:r>
              <a:rPr lang="cs-CZ" b="1" dirty="0"/>
              <a:t>kontrola vykonávaná Nejvyšším kontrolním úřadem</a:t>
            </a:r>
            <a:endParaRPr lang="cs-CZ" dirty="0"/>
          </a:p>
          <a:p>
            <a:pPr lvl="1"/>
            <a:r>
              <a:rPr lang="cs-CZ" b="1" dirty="0"/>
              <a:t>kontrola vykonávaná na základě podání občanů</a:t>
            </a:r>
            <a:endParaRPr lang="cs-CZ" dirty="0"/>
          </a:p>
          <a:p>
            <a:pPr lvl="1"/>
            <a:r>
              <a:rPr lang="cs-CZ" b="1" dirty="0"/>
              <a:t>kontrola vykonávaná ve spojení s institutem Veřejného ochránce práv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813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338" y="817960"/>
            <a:ext cx="7886700" cy="994172"/>
          </a:xfrm>
        </p:spPr>
        <p:txBody>
          <a:bodyPr/>
          <a:lstStyle/>
          <a:p>
            <a:r>
              <a:rPr lang="cs-CZ" dirty="0"/>
              <a:t>Soudní kontrola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338" y="1812131"/>
            <a:ext cx="8372475" cy="3788569"/>
          </a:xfrm>
        </p:spPr>
        <p:txBody>
          <a:bodyPr/>
          <a:lstStyle/>
          <a:p>
            <a:r>
              <a:rPr lang="cs-CZ" dirty="0"/>
              <a:t>Článek 36 odst. 2 Listiny základních práv a svobod</a:t>
            </a:r>
          </a:p>
          <a:p>
            <a:r>
              <a:rPr lang="cs-CZ" i="1" dirty="0"/>
              <a:t>„Kdo tvrdí, že byl na svých právech zkrácen </a:t>
            </a:r>
            <a:r>
              <a:rPr lang="cs-CZ" b="1" i="1" dirty="0"/>
              <a:t>rozhodnutím orgánu veřejné </a:t>
            </a:r>
            <a:r>
              <a:rPr lang="cs-CZ" i="1" dirty="0"/>
              <a:t>správy, může se obrátit na soud, aby přezkoumal zákonnost takového rozhodnutí, </a:t>
            </a:r>
            <a:r>
              <a:rPr lang="cs-CZ" i="1" u="sng" dirty="0"/>
              <a:t>nestanoví-li zákon jinak</a:t>
            </a:r>
            <a:r>
              <a:rPr lang="cs-CZ" i="1" dirty="0"/>
              <a:t>. Z pravomoci soudu však nesmí být vyloučeno přezkoumávání rozhodnutí týkajících se základních práv a svobod podle Listiny.“</a:t>
            </a:r>
          </a:p>
          <a:p>
            <a:r>
              <a:rPr lang="cs-CZ" b="1" u="sng" dirty="0"/>
              <a:t>správní soudnictví</a:t>
            </a:r>
          </a:p>
          <a:p>
            <a:r>
              <a:rPr lang="cs-CZ" dirty="0"/>
              <a:t>civilní soudnictví (jen výjimečně)</a:t>
            </a:r>
          </a:p>
          <a:p>
            <a:r>
              <a:rPr lang="cs-CZ" dirty="0"/>
              <a:t>zvláštní úloha Ústavního soudu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8612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5771" y="375012"/>
            <a:ext cx="8086635" cy="647700"/>
          </a:xfrm>
        </p:spPr>
        <p:txBody>
          <a:bodyPr/>
          <a:lstStyle/>
          <a:p>
            <a:r>
              <a:rPr lang="cs-CZ" dirty="0"/>
              <a:t>Svobodný přístup k informacím ve veřejné správě</a:t>
            </a:r>
            <a:br>
              <a:rPr lang="cs-CZ" b="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8645" y="1022712"/>
            <a:ext cx="8800665" cy="5051858"/>
          </a:xfrm>
        </p:spPr>
        <p:txBody>
          <a:bodyPr/>
          <a:lstStyle/>
          <a:p>
            <a:r>
              <a:rPr lang="cs-CZ" sz="1600" dirty="0"/>
              <a:t>žádost dle zákona č. 106/1999 Sb., o svobodném přístupu k informacím – ústavně garantované právo </a:t>
            </a:r>
          </a:p>
          <a:p>
            <a:r>
              <a:rPr lang="cs-CZ" sz="1600" dirty="0"/>
              <a:t>povinnost veřejných subjektů na žádost subjektu (fyzická i právnická osoba; tedy jak člověk, tak obchodní společnost) dle tohoto zákona poskytovat informace vztahující se k jejich činnosti</a:t>
            </a:r>
          </a:p>
          <a:p>
            <a:r>
              <a:rPr lang="cs-CZ" sz="1600" dirty="0"/>
              <a:t>nezveřejňují se citlivé osobní údaje s výjimkou poskytnutí základních osobních údajů o osobě, které byly poskytnuty veřejné prostředky (§ 8b zákona 106/1999 Sb.), obchodní tajemství apod.</a:t>
            </a:r>
          </a:p>
          <a:p>
            <a:r>
              <a:rPr lang="cs-CZ" sz="1600" dirty="0"/>
              <a:t>forma</a:t>
            </a:r>
          </a:p>
          <a:p>
            <a:pPr lvl="1"/>
            <a:r>
              <a:rPr lang="cs-CZ" sz="1600" dirty="0"/>
              <a:t>osobně na úřadě</a:t>
            </a:r>
          </a:p>
          <a:p>
            <a:pPr lvl="1"/>
            <a:r>
              <a:rPr lang="cs-CZ" sz="1600" dirty="0"/>
              <a:t>poštou</a:t>
            </a:r>
          </a:p>
          <a:p>
            <a:pPr lvl="1"/>
            <a:r>
              <a:rPr lang="cs-CZ" sz="1600" dirty="0"/>
              <a:t>e-mailem (bez zaručeného elektronického podpisu)</a:t>
            </a:r>
          </a:p>
          <a:p>
            <a:pPr lvl="1"/>
            <a:r>
              <a:rPr lang="cs-CZ" sz="1600" dirty="0"/>
              <a:t>datovou schránkou</a:t>
            </a:r>
          </a:p>
          <a:p>
            <a:r>
              <a:rPr lang="cs-CZ" sz="1600" dirty="0"/>
              <a:t>náležitosti:</a:t>
            </a:r>
          </a:p>
          <a:p>
            <a:pPr lvl="1"/>
            <a:r>
              <a:rPr lang="cs-CZ" sz="1600" dirty="0"/>
              <a:t>identifikace žadatele</a:t>
            </a:r>
          </a:p>
          <a:p>
            <a:pPr lvl="2"/>
            <a:r>
              <a:rPr lang="cs-CZ" sz="1600" dirty="0"/>
              <a:t>FO – jméno, příjmení, datum narození, trvalé bydliště</a:t>
            </a:r>
          </a:p>
          <a:p>
            <a:pPr lvl="2"/>
            <a:r>
              <a:rPr lang="cs-CZ" sz="1600" dirty="0"/>
              <a:t>PO – název, sídlo, IČO</a:t>
            </a:r>
          </a:p>
          <a:p>
            <a:pPr lvl="1"/>
            <a:r>
              <a:rPr lang="cs-CZ" sz="1600" dirty="0"/>
              <a:t>identifikace úřadu</a:t>
            </a:r>
          </a:p>
          <a:p>
            <a:pPr lvl="1"/>
            <a:r>
              <a:rPr lang="cs-CZ" sz="1600" dirty="0"/>
              <a:t>přesná formulace dotazu</a:t>
            </a:r>
          </a:p>
          <a:p>
            <a:pPr lvl="1"/>
            <a:r>
              <a:rPr lang="cs-CZ" sz="1600" dirty="0"/>
              <a:t>informace, že je žádost podána podle zákona č. 106/1999 Sb.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834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22753" y="0"/>
            <a:ext cx="8086635" cy="647700"/>
          </a:xfrm>
        </p:spPr>
        <p:txBody>
          <a:bodyPr/>
          <a:lstStyle/>
          <a:p>
            <a:r>
              <a:rPr lang="cs-CZ" dirty="0"/>
              <a:t>Svobodný přístup k informacím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867785"/>
            <a:ext cx="8082321" cy="4114800"/>
          </a:xfrm>
        </p:spPr>
        <p:txBody>
          <a:bodyPr/>
          <a:lstStyle/>
          <a:p>
            <a:r>
              <a:rPr lang="cs-CZ" sz="2000" dirty="0"/>
              <a:t>úřad musí na žádost odpovědět do 15 dnů (pokud je žádost nesrozumitelná, do 7 dnů vyzve žadatele o upřesnění)</a:t>
            </a:r>
          </a:p>
          <a:p>
            <a:r>
              <a:rPr lang="cs-CZ" sz="2000" dirty="0"/>
              <a:t>výše úhrady</a:t>
            </a:r>
          </a:p>
          <a:p>
            <a:pPr lvl="1"/>
            <a:r>
              <a:rPr lang="cs-CZ" sz="2000" dirty="0"/>
              <a:t>informace má být poskytnuta bezplatně, úřad si může účtovat pouze náklady na:</a:t>
            </a:r>
          </a:p>
          <a:p>
            <a:pPr lvl="2"/>
            <a:r>
              <a:rPr lang="cs-CZ" sz="2000" dirty="0"/>
              <a:t>pořízení kopií, opatřením technických nosičů dat (např. CD) a odeslání informací žadateli</a:t>
            </a:r>
          </a:p>
          <a:p>
            <a:pPr lvl="2"/>
            <a:r>
              <a:rPr lang="cs-CZ" sz="2000" dirty="0"/>
              <a:t>příp. mimořádně rozsáhle vyhledání informací</a:t>
            </a:r>
          </a:p>
          <a:p>
            <a:pPr lvl="1"/>
            <a:r>
              <a:rPr lang="cs-CZ" sz="2000" dirty="0"/>
              <a:t>musí být sdělena před poskytnutím informace</a:t>
            </a:r>
          </a:p>
          <a:p>
            <a:r>
              <a:rPr lang="cs-CZ" sz="2000" dirty="0"/>
              <a:t>opravné prostředky k nadřízenému orgánu</a:t>
            </a:r>
          </a:p>
          <a:p>
            <a:pPr lvl="1"/>
            <a:r>
              <a:rPr lang="cs-CZ" sz="2000" b="1" dirty="0"/>
              <a:t>stížnost </a:t>
            </a:r>
            <a:r>
              <a:rPr lang="cs-CZ" sz="2000" dirty="0"/>
              <a:t>(do 30 dní)</a:t>
            </a:r>
          </a:p>
          <a:p>
            <a:pPr lvl="2"/>
            <a:r>
              <a:rPr lang="cs-CZ" sz="2000" dirty="0"/>
              <a:t>nesouhlas s výší úhrady za poskytnutí informace</a:t>
            </a:r>
          </a:p>
          <a:p>
            <a:pPr lvl="2"/>
            <a:r>
              <a:rPr lang="cs-CZ" sz="2000" dirty="0"/>
              <a:t>úřad na žádost neodpoví vůbec nebo odpoví pouze částečně</a:t>
            </a:r>
          </a:p>
          <a:p>
            <a:pPr lvl="1"/>
            <a:r>
              <a:rPr lang="cs-CZ" sz="2000" b="1" dirty="0"/>
              <a:t>odvolání </a:t>
            </a:r>
            <a:r>
              <a:rPr lang="cs-CZ" sz="2000" dirty="0"/>
              <a:t>(do 15 dní) – proti rozhodnutí o odmítnutí žádosti</a:t>
            </a:r>
          </a:p>
          <a:p>
            <a:r>
              <a:rPr lang="cs-CZ" sz="2000" dirty="0"/>
              <a:t>pokud je opravný prostředek neúspěšný – </a:t>
            </a:r>
            <a:r>
              <a:rPr lang="cs-CZ" sz="2000" b="1" dirty="0"/>
              <a:t>správní žaloba</a:t>
            </a:r>
            <a:r>
              <a:rPr lang="cs-CZ" sz="2000" dirty="0"/>
              <a:t> (do 2 měsíců)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3461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D85D1-5EF9-485D-BF2E-2CB4DF6C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149" y="3231762"/>
            <a:ext cx="8086635" cy="647700"/>
          </a:xfrm>
        </p:spPr>
        <p:txBody>
          <a:bodyPr/>
          <a:lstStyle/>
          <a:p>
            <a:pPr algn="ctr"/>
            <a:r>
              <a:rPr lang="cs-CZ" sz="4800" dirty="0"/>
              <a:t>Děkuji za pozornost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120553-7E86-4E43-8CF7-B37BF62E43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02303F-646D-4452-9A62-2550D5A4F6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3EB990A-82D0-40E5-9768-074050930048}"/>
              </a:ext>
            </a:extLst>
          </p:cNvPr>
          <p:cNvSpPr/>
          <p:nvPr/>
        </p:nvSpPr>
        <p:spPr>
          <a:xfrm>
            <a:off x="422694" y="1418976"/>
            <a:ext cx="83195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483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4950"/>
            <a:ext cx="8082321" cy="5048250"/>
          </a:xfrm>
        </p:spPr>
        <p:txBody>
          <a:bodyPr/>
          <a:lstStyle/>
          <a:p>
            <a:pPr algn="just">
              <a:defRPr/>
            </a:pPr>
            <a:r>
              <a:rPr lang="cs-CZ" altLang="cs-CZ" i="1" dirty="0"/>
              <a:t>upravuje postavení a chování subjektů práva ve vztazích, které vznikají a uskutečňují se  v souvislosti s realizací výkonu moci ve státě ve sféře veřejné správy</a:t>
            </a:r>
            <a:endParaRPr lang="cs-CZ" altLang="cs-CZ" dirty="0"/>
          </a:p>
          <a:p>
            <a:pPr>
              <a:defRPr/>
            </a:pPr>
            <a:r>
              <a:rPr lang="cs-CZ" b="1" dirty="0"/>
              <a:t>Veřejná správa</a:t>
            </a:r>
            <a:r>
              <a:rPr lang="cs-CZ" dirty="0"/>
              <a:t>:</a:t>
            </a:r>
          </a:p>
          <a:p>
            <a:pPr marL="0" indent="0" algn="just">
              <a:buNone/>
              <a:defRPr/>
            </a:pPr>
            <a:r>
              <a:rPr lang="cs-CZ" dirty="0"/>
              <a:t>správa veřejných záležitostí ve společnosti zorganizované ve stát, je projevem </a:t>
            </a:r>
            <a:r>
              <a:rPr lang="cs-CZ" b="1" dirty="0"/>
              <a:t>realizace moci výkonné ve státě</a:t>
            </a:r>
          </a:p>
          <a:p>
            <a:pPr marL="0" indent="0" algn="just">
              <a:buNone/>
              <a:defRPr/>
            </a:pPr>
            <a:r>
              <a:rPr lang="cs-CZ" dirty="0"/>
              <a:t>X soukromá správa: </a:t>
            </a:r>
            <a:r>
              <a:rPr lang="cs-CZ" i="1" dirty="0"/>
              <a:t>- správa soukromých záležitostí, v soukromém zájmu, soukromými osobami, sledující určitý vlastní cíl a řídící se přitom vlastní vůlí</a:t>
            </a:r>
          </a:p>
          <a:p>
            <a:r>
              <a:rPr lang="cs-CZ" b="1" dirty="0"/>
              <a:t>veřejná správa</a:t>
            </a:r>
            <a:r>
              <a:rPr lang="cs-CZ" dirty="0"/>
              <a:t> = správa záležitostí ve veřejném zájmu</a:t>
            </a:r>
          </a:p>
          <a:p>
            <a:r>
              <a:rPr lang="cs-CZ" b="1" dirty="0"/>
              <a:t>veřejný zájem</a:t>
            </a:r>
            <a:r>
              <a:rPr lang="cs-CZ" dirty="0"/>
              <a:t> = obecně prospěšný zájem sloužící společnosti jako celku</a:t>
            </a:r>
          </a:p>
          <a:p>
            <a:pPr marL="0" indent="0" algn="just">
              <a:buNone/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78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Negativní</a:t>
            </a:r>
            <a:r>
              <a:rPr lang="cs-CZ" dirty="0"/>
              <a:t> vymezení veřejné správy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 algn="just">
              <a:buNone/>
            </a:pPr>
            <a:r>
              <a:rPr lang="cs-CZ" b="1" i="1" u="sng" dirty="0"/>
              <a:t>Veřejná správa je souhrnem činností veřejnoprávních subjektů, které nelze kvalifikovat jako zákonodárství nebo soudnictví.</a:t>
            </a:r>
          </a:p>
        </p:txBody>
      </p:sp>
    </p:spTree>
    <p:extLst>
      <p:ext uri="{BB962C8B-B14F-4D97-AF65-F5344CB8AC3E}">
        <p14:creationId xmlns:p14="http://schemas.microsoft.com/office/powerpoint/2010/main" val="421732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zákonodárství:</a:t>
            </a:r>
          </a:p>
          <a:p>
            <a:pPr lvl="1" algn="just">
              <a:defRPr/>
            </a:pPr>
            <a:r>
              <a:rPr lang="cs-CZ" dirty="0"/>
              <a:t>zákonodárství je veřejné správě nadřazeno - vytváří pro ni formou zákonů právní rámce </a:t>
            </a:r>
          </a:p>
          <a:p>
            <a:pPr lvl="1" algn="just">
              <a:defRPr/>
            </a:pPr>
            <a:endParaRPr lang="cs-CZ" dirty="0"/>
          </a:p>
          <a:p>
            <a:pPr lvl="1" algn="just">
              <a:defRPr/>
            </a:pPr>
            <a:r>
              <a:rPr lang="cs-CZ" dirty="0"/>
              <a:t>veřejná správa jako činnost výkonná, podzákonná a nařizovací je vázána zákony a zároveň zabezpečuje jejich provedení.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6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36296"/>
            <a:ext cx="8190151" cy="522170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</a:t>
            </a:r>
            <a:r>
              <a:rPr lang="cs-CZ" b="1" dirty="0" err="1"/>
              <a:t>vs</a:t>
            </a:r>
            <a:r>
              <a:rPr lang="cs-CZ" b="1" dirty="0"/>
              <a:t> soudnictví:</a:t>
            </a:r>
          </a:p>
          <a:p>
            <a:pPr lvl="1" algn="just">
              <a:defRPr/>
            </a:pPr>
            <a:r>
              <a:rPr lang="cs-CZ" dirty="0"/>
              <a:t>soudy jsou vázány jen zákony, jinak jsou nezávislé. Tato nezávislost bývá  ústavně zabezpečena instituty nesesaditelnosti a nepřeložitelnosti soudců</a:t>
            </a:r>
          </a:p>
          <a:p>
            <a:pPr lvl="1" algn="just">
              <a:defRPr/>
            </a:pPr>
            <a:r>
              <a:rPr lang="cs-CZ" dirty="0"/>
              <a:t>veřejná  správa je prováděna ve veřejném zájmu osobami, které nejsou nezávislé</a:t>
            </a:r>
          </a:p>
          <a:p>
            <a:pPr lvl="1" algn="just">
              <a:defRPr/>
            </a:pPr>
            <a:r>
              <a:rPr lang="cs-CZ" dirty="0"/>
              <a:t>veřejná správa je kontrolována soudy</a:t>
            </a:r>
          </a:p>
          <a:p>
            <a:pPr marL="457200" lvl="1" indent="0" algn="just">
              <a:buNone/>
              <a:defRPr/>
            </a:pPr>
            <a:endParaRPr lang="cs-CZ" dirty="0"/>
          </a:p>
          <a:p>
            <a:pPr marL="457200" lvl="1" indent="0" algn="just">
              <a:buNone/>
              <a:defRPr/>
            </a:pPr>
            <a:r>
              <a:rPr lang="cs-CZ" dirty="0"/>
              <a:t>Veřejná správa nevydává jen rozhodnutí v konkrétních věcech (IPA), ale další právní formy činnosti: </a:t>
            </a:r>
            <a:r>
              <a:rPr lang="cs-CZ" i="1" dirty="0"/>
              <a:t>právní předpisy, opatření obecné povahy, veřejnoprávní smlouvy, faktické zásahy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8841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regulace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Administrativně právní metoda regulace</a:t>
            </a:r>
          </a:p>
          <a:p>
            <a:pPr marL="0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nerovnost mezi vykonavatelem a adresátem</a:t>
            </a:r>
          </a:p>
          <a:p>
            <a:pPr marL="457200" lvl="1" indent="0">
              <a:buNone/>
              <a:defRPr/>
            </a:pPr>
            <a:endParaRPr lang="cs-CZ" dirty="0"/>
          </a:p>
          <a:p>
            <a:pPr lvl="1">
              <a:defRPr/>
            </a:pPr>
            <a:r>
              <a:rPr lang="cs-CZ" dirty="0"/>
              <a:t>vykonavatelé veřejné správy jako nositelé veřejné moci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7714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2971" y="252703"/>
            <a:ext cx="8086635" cy="647700"/>
          </a:xfrm>
        </p:spPr>
        <p:txBody>
          <a:bodyPr/>
          <a:lstStyle/>
          <a:p>
            <a:r>
              <a:rPr lang="cs-CZ" dirty="0"/>
              <a:t>Zásady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3686" y="900403"/>
            <a:ext cx="8082321" cy="4114800"/>
          </a:xfrm>
        </p:spPr>
        <p:txBody>
          <a:bodyPr/>
          <a:lstStyle/>
          <a:p>
            <a:pPr algn="just"/>
            <a:r>
              <a:rPr lang="cs-CZ" b="1" dirty="0"/>
              <a:t>zásada legality </a:t>
            </a:r>
            <a:r>
              <a:rPr lang="cs-CZ" dirty="0"/>
              <a:t>(zákonnosti) = správní orgán může ve své působnosti postupovat pouze na základě zákona, v jeho mezích a v jím stanoveným způsobem</a:t>
            </a:r>
          </a:p>
          <a:p>
            <a:pPr algn="just"/>
            <a:r>
              <a:rPr lang="cs-CZ" b="1" dirty="0"/>
              <a:t>zásada rovnosti </a:t>
            </a:r>
            <a:r>
              <a:rPr lang="cs-CZ" dirty="0"/>
              <a:t>= zákonná omezení musí být ukládána všem stejně</a:t>
            </a:r>
          </a:p>
          <a:p>
            <a:pPr algn="just"/>
            <a:r>
              <a:rPr lang="cs-CZ" b="1" dirty="0"/>
              <a:t>zásada legitimního očekávání </a:t>
            </a:r>
            <a:r>
              <a:rPr lang="cs-CZ" dirty="0"/>
              <a:t>= ve skutkově stejných/obdobných případech musí správní orgán postupovat stejně/obdobně a bez neodůvodněných rozdílů</a:t>
            </a:r>
          </a:p>
          <a:p>
            <a:pPr algn="just"/>
            <a:r>
              <a:rPr lang="cs-CZ" b="1" dirty="0"/>
              <a:t>zásada transparentnosti </a:t>
            </a:r>
            <a:r>
              <a:rPr lang="cs-CZ" dirty="0"/>
              <a:t>= veřejná správa má být otevřená vůči veřejnosti</a:t>
            </a:r>
          </a:p>
          <a:p>
            <a:pPr algn="just"/>
            <a:r>
              <a:rPr lang="cs-CZ" b="1" dirty="0"/>
              <a:t>zásada proporcionality </a:t>
            </a:r>
            <a:r>
              <a:rPr lang="cs-CZ" dirty="0"/>
              <a:t>= správní orgán může do práv dotčených osob zasahovat pouze v nezbytném minimálním rozsahu a pouze tehdy, pokud nelze účelu dosáhnout jinak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288240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4325</TotalTime>
  <Words>4666</Words>
  <Application>Microsoft Office PowerPoint</Application>
  <PresentationFormat>Předvádění na obrazovce (4:3)</PresentationFormat>
  <Paragraphs>517</Paragraphs>
  <Slides>39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5" baseType="lpstr">
      <vt:lpstr>Arial</vt:lpstr>
      <vt:lpstr>Calibri</vt:lpstr>
      <vt:lpstr>Tahoma</vt:lpstr>
      <vt:lpstr>Times New Roman</vt:lpstr>
      <vt:lpstr>Wingdings</vt:lpstr>
      <vt:lpstr>Prezentace_MU_CZ</vt:lpstr>
      <vt:lpstr>Základy správního práva  JUDr. David Hejč, Ph.D.</vt:lpstr>
      <vt:lpstr>Správní právo jako samostatné právní odvětví </vt:lpstr>
      <vt:lpstr>Prezentace aplikace PowerPoint</vt:lpstr>
      <vt:lpstr>Předmět regulace </vt:lpstr>
      <vt:lpstr>Veřejná správa vymezení</vt:lpstr>
      <vt:lpstr>Předmět regulace </vt:lpstr>
      <vt:lpstr>Předmět regulace </vt:lpstr>
      <vt:lpstr>Metoda regulace </vt:lpstr>
      <vt:lpstr>Zásady veřejné správy </vt:lpstr>
      <vt:lpstr>Příklady</vt:lpstr>
      <vt:lpstr>Členění veřejné správy</vt:lpstr>
      <vt:lpstr>Organizace VS</vt:lpstr>
      <vt:lpstr>Správní orgán</vt:lpstr>
      <vt:lpstr>Obec jako základní územní samosprávný celek</vt:lpstr>
      <vt:lpstr>Samostatná a přenesená působnost obce</vt:lpstr>
      <vt:lpstr>Počet obcí v ČR -  6259</vt:lpstr>
      <vt:lpstr>Obce a jejich členění</vt:lpstr>
      <vt:lpstr>Orgány obce</vt:lpstr>
      <vt:lpstr>Zastupitelstvo</vt:lpstr>
      <vt:lpstr>Starosta </vt:lpstr>
      <vt:lpstr>Obecní úřad</vt:lpstr>
      <vt:lpstr>Rada obce </vt:lpstr>
      <vt:lpstr>Kraj jako vyšší územní samosprávný celek</vt:lpstr>
      <vt:lpstr>Vztah obcí a krajů</vt:lpstr>
      <vt:lpstr>Participace na územní samosprávě</vt:lpstr>
      <vt:lpstr>Specifické rysy profesní samosprávy </vt:lpstr>
      <vt:lpstr>Profesní samospráva</vt:lpstr>
      <vt:lpstr>Vysoké školy</vt:lpstr>
      <vt:lpstr>Veřejná vysoká škola</vt:lpstr>
      <vt:lpstr>Soudržnost právních norem správního práva  </vt:lpstr>
      <vt:lpstr>Systém správního práva  </vt:lpstr>
      <vt:lpstr>Správní trestání - pojmy</vt:lpstr>
      <vt:lpstr>Reforma správního trestání</vt:lpstr>
      <vt:lpstr>Pojem přestupek</vt:lpstr>
      <vt:lpstr>Kontrola veřejné správy - systém</vt:lpstr>
      <vt:lpstr>Soudní kontrola veřejné správy</vt:lpstr>
      <vt:lpstr>Svobodný přístup k informacím ve veřejné správě </vt:lpstr>
      <vt:lpstr>Svobodný přístup k informacím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311</cp:revision>
  <cp:lastPrinted>2017-11-19T15:10:36Z</cp:lastPrinted>
  <dcterms:created xsi:type="dcterms:W3CDTF">2016-04-13T06:49:47Z</dcterms:created>
  <dcterms:modified xsi:type="dcterms:W3CDTF">2020-12-06T19:35:47Z</dcterms:modified>
</cp:coreProperties>
</file>