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1"/>
  </p:notesMasterIdLst>
  <p:sldIdLst>
    <p:sldId id="256" r:id="rId2"/>
    <p:sldId id="310" r:id="rId3"/>
    <p:sldId id="311" r:id="rId4"/>
    <p:sldId id="312" r:id="rId5"/>
    <p:sldId id="314" r:id="rId6"/>
    <p:sldId id="264" r:id="rId7"/>
    <p:sldId id="301" r:id="rId8"/>
    <p:sldId id="291" r:id="rId9"/>
    <p:sldId id="293" r:id="rId10"/>
    <p:sldId id="292" r:id="rId11"/>
    <p:sldId id="302" r:id="rId12"/>
    <p:sldId id="263" r:id="rId13"/>
    <p:sldId id="303" r:id="rId14"/>
    <p:sldId id="294" r:id="rId15"/>
    <p:sldId id="295" r:id="rId16"/>
    <p:sldId id="265" r:id="rId17"/>
    <p:sldId id="266" r:id="rId18"/>
    <p:sldId id="281" r:id="rId19"/>
    <p:sldId id="282" r:id="rId20"/>
    <p:sldId id="283" r:id="rId21"/>
    <p:sldId id="315" r:id="rId22"/>
    <p:sldId id="316" r:id="rId23"/>
    <p:sldId id="317" r:id="rId24"/>
    <p:sldId id="318" r:id="rId25"/>
    <p:sldId id="319" r:id="rId26"/>
    <p:sldId id="284" r:id="rId27"/>
    <p:sldId id="305" r:id="rId28"/>
    <p:sldId id="320" r:id="rId29"/>
    <p:sldId id="321" r:id="rId30"/>
    <p:sldId id="322" r:id="rId31"/>
    <p:sldId id="323" r:id="rId32"/>
    <p:sldId id="290" r:id="rId33"/>
    <p:sldId id="304" r:id="rId34"/>
    <p:sldId id="306" r:id="rId35"/>
    <p:sldId id="307" r:id="rId36"/>
    <p:sldId id="308" r:id="rId37"/>
    <p:sldId id="324" r:id="rId38"/>
    <p:sldId id="325" r:id="rId39"/>
    <p:sldId id="280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4589" autoAdjust="0"/>
  </p:normalViewPr>
  <p:slideViewPr>
    <p:cSldViewPr>
      <p:cViewPr varScale="1">
        <p:scale>
          <a:sx n="110" d="100"/>
          <a:sy n="110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6" y="236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C233E-06B7-4158-9D30-6E0561BFEE53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60B3F-A7D4-4FA7-8D48-9D30726D36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6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CE0AF21-59FD-40FB-9DC7-C991A069EC01}" type="datetimeFigureOut">
              <a:rPr lang="cs-CZ" smtClean="0"/>
              <a:pPr/>
              <a:t>02.11.2018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512A63-AE47-461F-928A-CE16986C176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psp.cz/sqw/hp.sqw?k=17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1484784"/>
            <a:ext cx="6172200" cy="2736304"/>
          </a:xfrm>
        </p:spPr>
        <p:txBody>
          <a:bodyPr>
            <a:normAutofit/>
          </a:bodyPr>
          <a:lstStyle/>
          <a:p>
            <a:r>
              <a:rPr lang="cs-CZ" sz="3100" dirty="0" smtClean="0"/>
              <a:t>Organizace státu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Dělba moci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1800" dirty="0" smtClean="0"/>
              <a:t>BZ102Zk </a:t>
            </a:r>
            <a:r>
              <a:rPr lang="cs-CZ" sz="1800" dirty="0"/>
              <a:t>Úvod do </a:t>
            </a:r>
            <a:r>
              <a:rPr lang="cs-CZ" sz="1800" dirty="0" smtClean="0"/>
              <a:t>státovědy – podzim 2018</a:t>
            </a:r>
            <a:r>
              <a:rPr lang="cs-CZ" sz="1800" dirty="0"/>
              <a:t/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8062912" cy="1752600"/>
          </a:xfrm>
        </p:spPr>
        <p:txBody>
          <a:bodyPr>
            <a:normAutofit/>
          </a:bodyPr>
          <a:lstStyle/>
          <a:p>
            <a:pPr algn="r"/>
            <a:endParaRPr lang="cs-CZ" sz="2000" dirty="0" smtClean="0"/>
          </a:p>
          <a:p>
            <a:pPr algn="r"/>
            <a:endParaRPr lang="cs-CZ" sz="2000" dirty="0" smtClean="0"/>
          </a:p>
          <a:p>
            <a:pPr algn="r"/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dirty="0" smtClean="0"/>
              <a:t>V USA je výkonná i zákonodárná moc odvozena přímo od lidu, kterým jsou nezávisle na sobě voleny. Podle článku druhého Ústavy je výkonná moc svěřena prezidentu, který stojí v čele kabinetu a zároveň je vrchním velitelem ozbrojených sil. Moc zákonodárná je delegována na Kongres, který se skládá ze dvou komor – Sněmovny reprezentantů a Senátu. Nejvyšší soudní institucí je Nejvyšší soud (</a:t>
            </a:r>
            <a:r>
              <a:rPr lang="cs-CZ" dirty="0" err="1" smtClean="0"/>
              <a:t>Supreme</a:t>
            </a:r>
            <a:r>
              <a:rPr lang="cs-CZ" dirty="0" smtClean="0"/>
              <a:t> </a:t>
            </a:r>
            <a:r>
              <a:rPr lang="cs-CZ" dirty="0" err="1" smtClean="0"/>
              <a:t>Court</a:t>
            </a:r>
            <a:r>
              <a:rPr lang="cs-CZ" dirty="0" smtClean="0"/>
              <a:t>), dále existují okresní a odvolací federální soudy a uvnitř států fungují soudy státní. Jde ve smyslu horizontálním o: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 algn="ctr">
              <a:buAutoNum type="alphaUcParenR"/>
            </a:pPr>
            <a:r>
              <a:rPr lang="cs-CZ" dirty="0" smtClean="0"/>
              <a:t>DĚLBU MOCI</a:t>
            </a:r>
          </a:p>
          <a:p>
            <a:pPr marL="457200" indent="-457200" algn="ctr">
              <a:buAutoNum type="alphaUcParenR"/>
            </a:pPr>
            <a:r>
              <a:rPr lang="cs-CZ" dirty="0" smtClean="0"/>
              <a:t>KONCENTRACI MOCI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vert="horz" anchor="ctr" anchorCtr="0">
            <a:normAutofit/>
          </a:bodyPr>
          <a:lstStyle/>
          <a:p>
            <a:pPr algn="ctr"/>
            <a:r>
              <a:rPr lang="cs-CZ" b="1" dirty="0" smtClean="0"/>
              <a:t>POJEM DĚLBY MOCI</a:t>
            </a:r>
            <a:br>
              <a:rPr lang="cs-CZ" b="1" dirty="0" smtClean="0"/>
            </a:br>
            <a:r>
              <a:rPr lang="cs-CZ" b="1" dirty="0" smtClean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10670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/>
              <a:t>POJEM DĚLBY MOCI</a:t>
            </a:r>
            <a:br>
              <a:rPr lang="cs-CZ" b="1" dirty="0"/>
            </a:br>
            <a:r>
              <a:rPr lang="cs-CZ" b="1" dirty="0"/>
              <a:t>příklad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 smtClean="0"/>
              <a:t>Socialistická ústava z roku 1960 stanovila, že vedoucí silou ve společnosti i ve státě je předvoj dělnické třídy, Komunistická strana Československa, dobrovolný bojový svazek nejaktivnějších a nejuvědomělejších občanů z řad dělníků, rolníků a inteligence. Odehrávaly se politické procesy, legální výklad podávalo Národní shromáždění. Prezident byl z výkonu funkce odpovědný parlamentu. Jde v horizontálním smyslu o: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 algn="ctr">
              <a:buAutoNum type="alphaUcParenR"/>
            </a:pPr>
            <a:r>
              <a:rPr lang="cs-CZ" dirty="0" smtClean="0"/>
              <a:t>DĚLBU MOCI</a:t>
            </a:r>
          </a:p>
          <a:p>
            <a:pPr marL="457200" indent="-457200" algn="ctr">
              <a:buAutoNum type="alphaUcParenR"/>
            </a:pPr>
            <a:r>
              <a:rPr lang="cs-CZ" dirty="0" smtClean="0"/>
              <a:t>KONCENTRACI MOCI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60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anchor="ctr" anchorCtr="0">
            <a:normAutofit/>
          </a:bodyPr>
          <a:lstStyle/>
          <a:p>
            <a:pPr algn="ctr"/>
            <a:r>
              <a:rPr lang="cs-CZ" b="1" dirty="0" smtClean="0"/>
              <a:t>HISTORICKÁ VÝCHODISKA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cs-CZ" sz="3200" i="1" dirty="0" smtClean="0"/>
              <a:t>	</a:t>
            </a:r>
            <a:endParaRPr lang="cs-CZ" sz="3200" dirty="0" smtClean="0"/>
          </a:p>
        </p:txBody>
      </p:sp>
      <p:pic>
        <p:nvPicPr>
          <p:cNvPr id="4" name="Picture 3" descr="Aristotel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1556792"/>
            <a:ext cx="3528393" cy="3869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67944" y="1484784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u="sng" dirty="0"/>
              <a:t>Aristoteles</a:t>
            </a:r>
            <a:endParaRPr lang="en-US" sz="2400" dirty="0"/>
          </a:p>
          <a:p>
            <a:pPr marL="342900" lvl="0" indent="-342900">
              <a:buFont typeface="Courier New"/>
              <a:buChar char="o"/>
            </a:pPr>
            <a:r>
              <a:rPr lang="cs-CZ" sz="2400" dirty="0"/>
              <a:t>vycházel z v té době existujícího zřízení, z fakticky existujících orgánů, kterými byly </a:t>
            </a:r>
            <a:r>
              <a:rPr lang="cs-CZ" sz="2400" i="1" dirty="0"/>
              <a:t>rada, úřady a soudy</a:t>
            </a:r>
            <a:endParaRPr lang="en-US" sz="2400" dirty="0"/>
          </a:p>
          <a:p>
            <a:pPr marL="342900" lvl="0" indent="-342900">
              <a:buFont typeface="Courier New"/>
              <a:buChar char="o"/>
            </a:pPr>
            <a:r>
              <a:rPr lang="cs-CZ" sz="2400" dirty="0"/>
              <a:t>Aristoteles dovozoval, že existují-li tři státní orgány, lze každý z nich považovat za zosobnění jedné státní moci</a:t>
            </a:r>
            <a:endParaRPr lang="en-US" sz="2400" dirty="0"/>
          </a:p>
          <a:p>
            <a:pPr marL="342900" lvl="0" indent="-342900">
              <a:buFont typeface="Courier New"/>
              <a:buChar char="o"/>
            </a:pPr>
            <a:r>
              <a:rPr lang="cs-CZ" sz="2400" dirty="0"/>
              <a:t>Aristoteles se zabýval popisem toho, jak stát funguje, nikoliv tím, jak by fungovat měl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obbes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r="6781" b="-369"/>
          <a:stretch/>
        </p:blipFill>
        <p:spPr>
          <a:xfrm>
            <a:off x="611560" y="1340768"/>
            <a:ext cx="4180619" cy="4891746"/>
          </a:xfr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vert="horz" anchor="ctr" anchorCtr="0">
            <a:normAutofit/>
          </a:bodyPr>
          <a:lstStyle/>
          <a:p>
            <a:pPr algn="ctr"/>
            <a:r>
              <a:rPr lang="cs-CZ" b="1" dirty="0" smtClean="0"/>
              <a:t>HISTORICKÁ VÝCHODISKA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4048" y="1345954"/>
            <a:ext cx="3528392" cy="5509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dirty="0" smtClean="0"/>
              <a:t>Thomas Hobbes</a:t>
            </a:r>
          </a:p>
          <a:p>
            <a:pPr marL="285750" indent="-285750">
              <a:buFont typeface="Courier New"/>
              <a:buChar char="o"/>
            </a:pPr>
            <a:r>
              <a:rPr lang="cs-CZ" sz="2200" dirty="0" smtClean="0"/>
              <a:t>V přirozeném stavu má každý tolik práv, kolik si jich dokáže vydobýt</a:t>
            </a:r>
          </a:p>
          <a:p>
            <a:pPr marL="285750" indent="-285750">
              <a:buFont typeface="Courier New"/>
              <a:buChar char="o"/>
            </a:pPr>
            <a:r>
              <a:rPr lang="cs-CZ" sz="2200" dirty="0" smtClean="0"/>
              <a:t>Společenská smlouva – podrobení se suverénní moci</a:t>
            </a:r>
          </a:p>
          <a:p>
            <a:pPr marL="285750" indent="-285750">
              <a:buFont typeface="Courier New"/>
              <a:buChar char="o"/>
            </a:pPr>
            <a:r>
              <a:rPr lang="cs-CZ" sz="2200" dirty="0" smtClean="0"/>
              <a:t>Suverén nepodléhá kontrole poddaných a rozhoduje bez jejich účasti</a:t>
            </a:r>
          </a:p>
          <a:p>
            <a:pPr marL="285750" indent="-285750">
              <a:buFont typeface="Courier New"/>
              <a:buChar char="o"/>
            </a:pPr>
            <a:r>
              <a:rPr lang="cs-CZ" sz="2200" dirty="0" smtClean="0"/>
              <a:t>Lid nemá za žádných okolností právo odvolat mandát, který dal svrchované moci</a:t>
            </a:r>
          </a:p>
          <a:p>
            <a:pPr marL="285750" indent="-285750">
              <a:buFont typeface="Courier New"/>
              <a:buChar char="o"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8918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/>
              <a:t>HISTORICKÁ VÝCHODISKA</a:t>
            </a:r>
            <a:endParaRPr lang="en-US" dirty="0"/>
          </a:p>
        </p:txBody>
      </p:sp>
      <p:pic>
        <p:nvPicPr>
          <p:cNvPr id="6" name="Content Placeholder 5" descr="John Locke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" r="-426"/>
          <a:stretch/>
        </p:blipFill>
        <p:spPr>
          <a:xfrm>
            <a:off x="611560" y="1412776"/>
            <a:ext cx="3594100" cy="4875213"/>
          </a:xfrm>
        </p:spPr>
      </p:pic>
      <p:sp>
        <p:nvSpPr>
          <p:cNvPr id="9" name="Rectangle 8"/>
          <p:cNvSpPr/>
          <p:nvPr/>
        </p:nvSpPr>
        <p:spPr>
          <a:xfrm>
            <a:off x="4283968" y="1412776"/>
            <a:ext cx="4320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/>
              <a:t>John Locke</a:t>
            </a: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cs-CZ" sz="2400" dirty="0"/>
              <a:t>zabýval se nejen rozlišením jednotlivých funkcí státu, ale také tím, jaké jsou mezi těmito funkcemi vztahy</a:t>
            </a:r>
            <a:endParaRPr lang="en-US" sz="2400" dirty="0"/>
          </a:p>
          <a:p>
            <a:pPr marL="342900" lvl="0" indent="-342900">
              <a:buFont typeface="Arial"/>
              <a:buChar char="•"/>
            </a:pPr>
            <a:r>
              <a:rPr lang="cs-CZ" sz="2400" dirty="0"/>
              <a:t>John Locke rozlišoval </a:t>
            </a:r>
            <a:r>
              <a:rPr lang="cs-CZ" sz="2400" i="1" dirty="0"/>
              <a:t>moc zákonodárnou</a:t>
            </a:r>
            <a:r>
              <a:rPr lang="cs-CZ" sz="2400" dirty="0"/>
              <a:t>, která stála nejvýše, </a:t>
            </a:r>
            <a:r>
              <a:rPr lang="cs-CZ" sz="2400" i="1" dirty="0"/>
              <a:t>moc výkonnou</a:t>
            </a:r>
            <a:r>
              <a:rPr lang="cs-CZ" sz="2400" dirty="0"/>
              <a:t>, která v sobě zahrnovala i moc soudní a také </a:t>
            </a:r>
            <a:r>
              <a:rPr lang="cs-CZ" sz="2400" i="1" dirty="0"/>
              <a:t>moc federativní</a:t>
            </a:r>
            <a:r>
              <a:rPr lang="cs-CZ" sz="2400" dirty="0"/>
              <a:t>, kterou lze popsat jako zahraniční politiku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591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/>
              <a:t>HISTORICKÁ VÝCHODISKA</a:t>
            </a:r>
            <a:endParaRPr lang="en-US" dirty="0"/>
          </a:p>
        </p:txBody>
      </p:sp>
      <p:pic>
        <p:nvPicPr>
          <p:cNvPr id="4" name="Content Placeholder 3" descr="Montesquieu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r="-206" b="-208"/>
          <a:stretch/>
        </p:blipFill>
        <p:spPr>
          <a:xfrm>
            <a:off x="611560" y="1412776"/>
            <a:ext cx="3672408" cy="3888431"/>
          </a:xfrm>
        </p:spPr>
      </p:pic>
      <p:sp>
        <p:nvSpPr>
          <p:cNvPr id="7" name="Rectangle 6"/>
          <p:cNvSpPr/>
          <p:nvPr/>
        </p:nvSpPr>
        <p:spPr>
          <a:xfrm>
            <a:off x="4283968" y="1257956"/>
            <a:ext cx="45365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100" b="1" u="sng" dirty="0"/>
              <a:t>Charles-Louis de </a:t>
            </a:r>
            <a:r>
              <a:rPr lang="cs-CZ" sz="2100" b="1" u="sng" dirty="0" err="1" smtClean="0"/>
              <a:t>Secondat</a:t>
            </a:r>
            <a:r>
              <a:rPr lang="cs-CZ" sz="2100" b="1" u="sng" dirty="0" smtClean="0"/>
              <a:t>, Baron de la </a:t>
            </a:r>
            <a:r>
              <a:rPr lang="cs-CZ" sz="2100" b="1" u="sng" dirty="0" err="1" smtClean="0"/>
              <a:t>Brède</a:t>
            </a:r>
            <a:r>
              <a:rPr lang="cs-CZ" sz="2100" b="1" u="sng" dirty="0" smtClean="0"/>
              <a:t> et de </a:t>
            </a:r>
            <a:r>
              <a:rPr lang="cs-CZ" sz="2100" b="1" u="sng" dirty="0" err="1" smtClean="0"/>
              <a:t>Montesquieu</a:t>
            </a:r>
            <a:endParaRPr lang="en-US" sz="2100" dirty="0"/>
          </a:p>
          <a:p>
            <a:pPr marL="342900" lvl="0" indent="-342900">
              <a:buFont typeface="Arial"/>
              <a:buChar char="•"/>
            </a:pPr>
            <a:r>
              <a:rPr lang="cs-CZ" sz="2100" dirty="0"/>
              <a:t>tvrdil, že v každém státě je třeba rozlišovat moc zákonodárnou, výkonnou a soudní</a:t>
            </a:r>
            <a:endParaRPr lang="en-US" sz="2100" dirty="0"/>
          </a:p>
          <a:p>
            <a:pPr marL="342900" lvl="0" indent="-342900">
              <a:buFont typeface="Arial"/>
              <a:buChar char="•"/>
            </a:pPr>
            <a:r>
              <a:rPr lang="cs-CZ" sz="2100" dirty="0"/>
              <a:t>každá z těchto funkcí je přiřazena k samostatnému a na ostatních nezávislému státnímu orgánu</a:t>
            </a:r>
            <a:endParaRPr lang="en-US" sz="2100" dirty="0"/>
          </a:p>
          <a:p>
            <a:pPr marL="342900" lvl="0" indent="-342900">
              <a:buFont typeface="Arial"/>
              <a:buChar char="•"/>
            </a:pPr>
            <a:r>
              <a:rPr lang="cs-CZ" sz="2100" dirty="0"/>
              <a:t>hájil jejich oddělení funkční i personální, od čehož si sliboval udržení svobody ve státě</a:t>
            </a:r>
            <a:endParaRPr lang="en-US" sz="2100" dirty="0"/>
          </a:p>
          <a:p>
            <a:pPr marL="342900" lvl="0" indent="-342900">
              <a:buFont typeface="Arial"/>
              <a:buChar char="•"/>
            </a:pPr>
            <a:r>
              <a:rPr lang="cs-CZ" sz="2100" dirty="0"/>
              <a:t>jeho model přežil a je využíván prakticky v nezměněné podobě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8956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anchor="ctr" anchorCtr="0">
            <a:normAutofit/>
          </a:bodyPr>
          <a:lstStyle/>
          <a:p>
            <a:pPr algn="ctr"/>
            <a:r>
              <a:rPr lang="cs-CZ" b="1" dirty="0" smtClean="0"/>
              <a:t>KONCEPCE DĚLBY 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M</a:t>
            </a:r>
            <a:r>
              <a:rPr lang="cs-CZ" dirty="0" smtClean="0"/>
              <a:t>ůžeme </a:t>
            </a:r>
            <a:r>
              <a:rPr lang="cs-CZ" dirty="0"/>
              <a:t>rozlišovat různé koncepce dělby moci podle toho, kolik různých mocí rozlišujeme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1"/>
            <a:r>
              <a:rPr lang="cs-CZ" sz="2400" b="1" i="1" dirty="0"/>
              <a:t>dualistická koncepce</a:t>
            </a:r>
            <a:r>
              <a:rPr lang="cs-CZ" sz="2400" i="1" dirty="0"/>
              <a:t> – </a:t>
            </a:r>
            <a:r>
              <a:rPr lang="cs-CZ" sz="2400" dirty="0"/>
              <a:t>rozlišujeme pouze dvě moci – tu, která zákony vytváří a tu, která zákony provádí, soudní moci je v tomto pojetí součástí moci výkonné</a:t>
            </a:r>
            <a:endParaRPr lang="en-US" sz="2400" dirty="0"/>
          </a:p>
          <a:p>
            <a:pPr lvl="1"/>
            <a:r>
              <a:rPr lang="cs-CZ" sz="2400" b="1" i="1" dirty="0"/>
              <a:t>trialistická koncepce</a:t>
            </a:r>
            <a:r>
              <a:rPr lang="cs-CZ" sz="2400" dirty="0"/>
              <a:t> – jde o klasické dělení moci na zákonodárnou (ti, kdo pravidla tvoří), výkonnou (ti, kdo pravidla provádí, vykonávají) a soudní (ti, kdo rozhodují spory)</a:t>
            </a:r>
            <a:endParaRPr lang="en-US" sz="2400" dirty="0"/>
          </a:p>
          <a:p>
            <a:pPr lvl="1"/>
            <a:r>
              <a:rPr lang="cs-CZ" sz="2400" b="1" i="1" dirty="0" err="1"/>
              <a:t>kvadrilistická</a:t>
            </a:r>
            <a:r>
              <a:rPr lang="cs-CZ" sz="2400" b="1" i="1" dirty="0"/>
              <a:t> koncepce</a:t>
            </a:r>
            <a:r>
              <a:rPr lang="cs-CZ" sz="2400" dirty="0"/>
              <a:t> – liší se od trialistické koncepce tím, že od moci výkonné odděluje ještě moci vládní – máme tedy moc zákonodárnou, moc výkonnou a moc </a:t>
            </a:r>
            <a:r>
              <a:rPr lang="cs-CZ" sz="2400" dirty="0" smtClean="0"/>
              <a:t>soudní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anchor="ctr" anchorCtr="0">
            <a:normAutofit/>
          </a:bodyPr>
          <a:lstStyle/>
          <a:p>
            <a:pPr lvl="0" algn="ctr"/>
            <a:r>
              <a:rPr lang="cs-CZ" b="1" dirty="0" smtClean="0"/>
              <a:t>Principy dělby moci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cs-CZ" sz="3200" dirty="0"/>
              <a:t>S</a:t>
            </a:r>
            <a:r>
              <a:rPr lang="cs-CZ" sz="3200" dirty="0" smtClean="0"/>
              <a:t>ystém </a:t>
            </a:r>
            <a:r>
              <a:rPr lang="cs-CZ" sz="3200" dirty="0"/>
              <a:t>dělby moci závisí na dvou principech</a:t>
            </a:r>
            <a:r>
              <a:rPr lang="cs-CZ" sz="3200" dirty="0" smtClean="0"/>
              <a:t>:</a:t>
            </a:r>
            <a:endParaRPr lang="cs-CZ" sz="3200" dirty="0"/>
          </a:p>
          <a:p>
            <a:pPr marL="0" lvl="0" indent="0" algn="ctr">
              <a:buNone/>
            </a:pPr>
            <a:endParaRPr lang="en-US" sz="3200" dirty="0"/>
          </a:p>
          <a:p>
            <a:pPr marL="822960" lvl="1" indent="-457200">
              <a:buFont typeface="+mj-lt"/>
              <a:buAutoNum type="arabicPeriod"/>
            </a:pPr>
            <a:r>
              <a:rPr lang="cs-CZ" sz="3200" dirty="0"/>
              <a:t>oddělenost, samostatnost a nezávislost mocí</a:t>
            </a:r>
            <a:endParaRPr lang="en-US" sz="3200" dirty="0"/>
          </a:p>
          <a:p>
            <a:pPr marL="822960" lvl="1" indent="-457200" algn="just">
              <a:buFont typeface="+mj-lt"/>
              <a:buAutoNum type="arabicPeriod"/>
            </a:pPr>
            <a:r>
              <a:rPr lang="cs-CZ" sz="3200" dirty="0"/>
              <a:t>systém brzd a protivah</a:t>
            </a:r>
            <a:endParaRPr lang="en-US" sz="3200" dirty="0"/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Principy dělby moci</a:t>
            </a:r>
            <a:br>
              <a:rPr lang="cs-CZ" b="1" dirty="0" smtClean="0"/>
            </a:br>
            <a:r>
              <a:rPr lang="cs-CZ" b="1" dirty="0" smtClean="0"/>
              <a:t>AD 1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b="1" dirty="0" smtClean="0"/>
              <a:t>Oddělenost, </a:t>
            </a:r>
            <a:r>
              <a:rPr lang="cs-CZ" b="1" dirty="0"/>
              <a:t>samostatnost a nezávislost mocí </a:t>
            </a:r>
            <a:r>
              <a:rPr lang="cs-CZ" dirty="0"/>
              <a:t>– může být realizováno několika způsoby:</a:t>
            </a:r>
            <a:endParaRPr lang="en-US" dirty="0"/>
          </a:p>
          <a:p>
            <a:pPr lvl="1"/>
            <a:r>
              <a:rPr lang="cs-CZ" sz="2400" dirty="0"/>
              <a:t>státní orgány reprezentující jednotlivé typy moci jsou si vzájemně </a:t>
            </a:r>
            <a:r>
              <a:rPr lang="cs-CZ" sz="2400" b="1" i="1" dirty="0"/>
              <a:t>neodpovědné </a:t>
            </a:r>
            <a:r>
              <a:rPr lang="cs-CZ" sz="2400" b="1" i="1" dirty="0" smtClean="0"/>
              <a:t>a nepodřízené</a:t>
            </a:r>
            <a:endParaRPr lang="en-US" sz="2400" dirty="0"/>
          </a:p>
          <a:p>
            <a:pPr lvl="1"/>
            <a:r>
              <a:rPr lang="cs-CZ" sz="2400" dirty="0"/>
              <a:t>existuje mezi nimi </a:t>
            </a:r>
            <a:r>
              <a:rPr lang="cs-CZ" sz="2400" b="1" i="1" dirty="0"/>
              <a:t>kreační nezávislost</a:t>
            </a:r>
            <a:r>
              <a:rPr lang="cs-CZ" sz="2400" dirty="0"/>
              <a:t> – tzn. vzájemně se nevytváří ani se na takovém vytváření nepodílí</a:t>
            </a:r>
            <a:endParaRPr lang="en-US" sz="2400" dirty="0"/>
          </a:p>
          <a:p>
            <a:pPr lvl="1"/>
            <a:r>
              <a:rPr lang="cs-CZ" sz="2400" dirty="0"/>
              <a:t>existuje mezi nimi </a:t>
            </a:r>
            <a:r>
              <a:rPr lang="cs-CZ" sz="2400" b="1" i="1" dirty="0"/>
              <a:t>inkompatibilita</a:t>
            </a:r>
            <a:r>
              <a:rPr lang="cs-CZ" sz="2400" dirty="0"/>
              <a:t> – funkce v oblasti jednotlivých mocí jsou vzájemně neslučitelné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Principy dělby moci</a:t>
            </a:r>
            <a:br>
              <a:rPr lang="cs-CZ" b="1" dirty="0" smtClean="0"/>
            </a:br>
            <a:r>
              <a:rPr lang="cs-CZ" b="1" dirty="0" smtClean="0"/>
              <a:t>AD 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b="1" dirty="0"/>
              <a:t>S</a:t>
            </a:r>
            <a:r>
              <a:rPr lang="cs-CZ" b="1" dirty="0" smtClean="0"/>
              <a:t>ystém </a:t>
            </a:r>
            <a:r>
              <a:rPr lang="cs-CZ" b="1" dirty="0"/>
              <a:t>brzd a protivah</a:t>
            </a:r>
            <a:r>
              <a:rPr lang="cs-CZ" dirty="0"/>
              <a:t> = myšlenka, že pro dělbu moci nepostačí jejich oddělení, ale je nezbytné mezi státními orgány vytvořit soustavu kontrolních mechanismů zabraňujících tomu, aby některé moc získala dominantní postavení; mezi tyto mechanismy patří: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Organizace státu – základní pojmy</a:t>
            </a:r>
          </a:p>
          <a:p>
            <a:pPr lvl="1"/>
            <a:r>
              <a:rPr lang="cs-CZ" dirty="0" smtClean="0"/>
              <a:t>Státní mechanismus</a:t>
            </a:r>
          </a:p>
          <a:p>
            <a:pPr lvl="1"/>
            <a:r>
              <a:rPr lang="cs-CZ" dirty="0" smtClean="0"/>
              <a:t>Státní orgán</a:t>
            </a:r>
          </a:p>
          <a:p>
            <a:r>
              <a:rPr lang="cs-CZ" dirty="0" smtClean="0"/>
              <a:t>Dělba moci</a:t>
            </a:r>
          </a:p>
          <a:p>
            <a:pPr lvl="1"/>
            <a:r>
              <a:rPr lang="cs-CZ" dirty="0" smtClean="0"/>
              <a:t>Pojem</a:t>
            </a:r>
          </a:p>
          <a:p>
            <a:pPr lvl="1"/>
            <a:r>
              <a:rPr lang="cs-CZ" dirty="0" smtClean="0"/>
              <a:t>Horizontální x vertikální dělba moci</a:t>
            </a:r>
          </a:p>
          <a:p>
            <a:pPr lvl="1"/>
            <a:r>
              <a:rPr lang="cs-CZ" dirty="0" smtClean="0"/>
              <a:t>Historick</a:t>
            </a:r>
            <a:r>
              <a:rPr lang="cs-CZ" dirty="0" smtClean="0"/>
              <a:t>ý vývoj</a:t>
            </a:r>
          </a:p>
          <a:p>
            <a:pPr lvl="1"/>
            <a:r>
              <a:rPr lang="cs-CZ" dirty="0" smtClean="0"/>
              <a:t>Koncepce</a:t>
            </a:r>
          </a:p>
          <a:p>
            <a:pPr lvl="1"/>
            <a:r>
              <a:rPr lang="cs-CZ" dirty="0" smtClean="0"/>
              <a:t>Principy</a:t>
            </a:r>
          </a:p>
          <a:p>
            <a:pPr lvl="1"/>
            <a:r>
              <a:rPr lang="cs-CZ" dirty="0" smtClean="0"/>
              <a:t>Dělba moci v ČR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44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Principy dělby moci</a:t>
            </a:r>
            <a:br>
              <a:rPr lang="cs-CZ" b="1" dirty="0" smtClean="0"/>
            </a:br>
            <a:r>
              <a:rPr lang="cs-CZ" b="1" dirty="0" smtClean="0"/>
              <a:t>AD 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cs-CZ" sz="2400" b="1" dirty="0"/>
              <a:t>zákonodárná kontroluje </a:t>
            </a:r>
            <a:r>
              <a:rPr lang="cs-CZ" sz="2400" b="1" dirty="0" smtClean="0"/>
              <a:t>výkonnou</a:t>
            </a:r>
            <a:endParaRPr lang="en-US" sz="2400" dirty="0"/>
          </a:p>
          <a:p>
            <a:pPr lvl="1"/>
            <a:r>
              <a:rPr lang="cs-CZ" sz="2400" b="1" dirty="0"/>
              <a:t>výkonná moc kontroluje </a:t>
            </a:r>
            <a:r>
              <a:rPr lang="cs-CZ" sz="2400" b="1" dirty="0" smtClean="0"/>
              <a:t>zákonodárnou</a:t>
            </a:r>
          </a:p>
          <a:p>
            <a:pPr lvl="1"/>
            <a:endParaRPr lang="cs-CZ" sz="2400" b="1" dirty="0" smtClean="0"/>
          </a:p>
          <a:p>
            <a:pPr lvl="1"/>
            <a:r>
              <a:rPr lang="cs-CZ" sz="2400" b="1" dirty="0" smtClean="0"/>
              <a:t>zákonodárná </a:t>
            </a:r>
            <a:r>
              <a:rPr lang="cs-CZ" sz="2400" b="1" dirty="0"/>
              <a:t>moc kontroluje </a:t>
            </a:r>
            <a:r>
              <a:rPr lang="cs-CZ" sz="2400" b="1" dirty="0" smtClean="0"/>
              <a:t>soudní </a:t>
            </a:r>
            <a:endParaRPr lang="cs-CZ" sz="2400" b="1" dirty="0" smtClean="0"/>
          </a:p>
          <a:p>
            <a:pPr lvl="1"/>
            <a:r>
              <a:rPr lang="cs-CZ" sz="2400" b="1" dirty="0" smtClean="0"/>
              <a:t>soudní </a:t>
            </a:r>
            <a:r>
              <a:rPr lang="cs-CZ" sz="2400" b="1" dirty="0"/>
              <a:t>moc kontroluje </a:t>
            </a:r>
            <a:r>
              <a:rPr lang="cs-CZ" sz="2400" b="1" dirty="0" smtClean="0"/>
              <a:t>zákonodárnou</a:t>
            </a:r>
          </a:p>
          <a:p>
            <a:pPr marL="365760" lvl="1" indent="0">
              <a:buNone/>
            </a:pPr>
            <a:endParaRPr lang="en-US" sz="2400" dirty="0"/>
          </a:p>
          <a:p>
            <a:pPr lvl="1"/>
            <a:r>
              <a:rPr lang="cs-CZ" sz="2400" b="1" dirty="0"/>
              <a:t>výkonná moc kontroluje moc </a:t>
            </a:r>
            <a:r>
              <a:rPr lang="cs-CZ" sz="2400" b="1" dirty="0" smtClean="0"/>
              <a:t>soudní</a:t>
            </a:r>
          </a:p>
          <a:p>
            <a:pPr lvl="1"/>
            <a:r>
              <a:rPr lang="cs-CZ" sz="2400" b="1" dirty="0" smtClean="0"/>
              <a:t>soudní </a:t>
            </a:r>
            <a:r>
              <a:rPr lang="cs-CZ" sz="2400" b="1" dirty="0"/>
              <a:t>moc kontroluje moc </a:t>
            </a:r>
            <a:r>
              <a:rPr lang="cs-CZ" sz="2400" b="1" dirty="0" smtClean="0"/>
              <a:t>výkonnou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22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lvl="0" algn="ctr"/>
            <a:r>
              <a:rPr lang="en-US" b="1" dirty="0" smtClean="0"/>
              <a:t>AKTY MOCI ZÁKONODÁRNÉ, VÝKONNÉ ČI SOUDNÍ?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FORMÁLNÍ HLEDISKO</a:t>
            </a:r>
          </a:p>
          <a:p>
            <a:pPr marL="0" indent="0" algn="just">
              <a:buNone/>
            </a:pPr>
            <a:r>
              <a:rPr lang="cs-CZ" dirty="0" smtClean="0"/>
              <a:t>Ve formálním smyslu rozlišujeme právní akty podle formy, v níž jsou vydávány.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b="1" i="1" dirty="0" smtClean="0"/>
              <a:t>Zákon či ústavní zákon </a:t>
            </a:r>
            <a:r>
              <a:rPr lang="cs-CZ" dirty="0" smtClean="0"/>
              <a:t>jsou tak vždy akty moci </a:t>
            </a:r>
            <a:r>
              <a:rPr lang="cs-CZ" u="sng" dirty="0" smtClean="0"/>
              <a:t>zákonodárné</a:t>
            </a:r>
            <a:r>
              <a:rPr lang="cs-CZ" dirty="0" smtClean="0"/>
              <a:t> ve formálním smyslu.</a:t>
            </a:r>
          </a:p>
          <a:p>
            <a:pPr algn="just"/>
            <a:r>
              <a:rPr lang="cs-CZ" b="1" i="1" dirty="0" smtClean="0"/>
              <a:t>Správní akt </a:t>
            </a:r>
            <a:r>
              <a:rPr lang="cs-CZ" dirty="0" smtClean="0"/>
              <a:t>je vždy aktem moci </a:t>
            </a:r>
            <a:r>
              <a:rPr lang="cs-CZ" u="sng" dirty="0" smtClean="0"/>
              <a:t>výkonné</a:t>
            </a:r>
            <a:r>
              <a:rPr lang="cs-CZ" dirty="0" smtClean="0"/>
              <a:t> ve formálním smyslu.</a:t>
            </a:r>
          </a:p>
          <a:p>
            <a:pPr algn="just"/>
            <a:r>
              <a:rPr lang="cs-CZ" b="1" i="1" dirty="0" smtClean="0"/>
              <a:t>Rozsudek či nález</a:t>
            </a:r>
            <a:r>
              <a:rPr lang="cs-CZ" dirty="0" smtClean="0"/>
              <a:t> jsou tak vždy aktem moci </a:t>
            </a:r>
            <a:r>
              <a:rPr lang="cs-CZ" u="sng" dirty="0" smtClean="0"/>
              <a:t>soudní</a:t>
            </a:r>
            <a:r>
              <a:rPr lang="cs-CZ" dirty="0" smtClean="0"/>
              <a:t> ve formální smyslu.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4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b="1" dirty="0"/>
              <a:t>AKTY MOCI ZÁKONODÁRNÉ, VÝKONNÉ ČI SOUDNÍ?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MATERÁLNÍ HLEDISKO</a:t>
            </a:r>
          </a:p>
          <a:p>
            <a:pPr marL="0" indent="0" algn="just">
              <a:buNone/>
            </a:pPr>
            <a:r>
              <a:rPr lang="cs-CZ" dirty="0" smtClean="0"/>
              <a:t>V materiálním smyslu rozlišujeme právní akty podle jejich obsahu.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Akty obsahující </a:t>
            </a:r>
            <a:r>
              <a:rPr lang="cs-CZ" b="1" i="1" dirty="0" smtClean="0"/>
              <a:t>pravidla chování </a:t>
            </a:r>
            <a:r>
              <a:rPr lang="cs-CZ" dirty="0" smtClean="0"/>
              <a:t>jsou taky akty moci </a:t>
            </a:r>
            <a:r>
              <a:rPr lang="cs-CZ" u="sng" dirty="0" smtClean="0"/>
              <a:t>zákonodárné</a:t>
            </a:r>
            <a:r>
              <a:rPr lang="cs-CZ" dirty="0" smtClean="0"/>
              <a:t> v materiálním smyslu.</a:t>
            </a:r>
          </a:p>
          <a:p>
            <a:pPr algn="just"/>
            <a:r>
              <a:rPr lang="cs-CZ" dirty="0" smtClean="0"/>
              <a:t>Akty obsahující </a:t>
            </a:r>
            <a:r>
              <a:rPr lang="cs-CZ" b="1" i="1" dirty="0" smtClean="0"/>
              <a:t>aplikaci pravidel chování </a:t>
            </a:r>
            <a:r>
              <a:rPr lang="cs-CZ" dirty="0" smtClean="0"/>
              <a:t>jsou tak akty moci </a:t>
            </a:r>
            <a:r>
              <a:rPr lang="cs-CZ" u="sng" dirty="0" smtClean="0"/>
              <a:t>výkonné</a:t>
            </a:r>
            <a:r>
              <a:rPr lang="cs-CZ" dirty="0" smtClean="0"/>
              <a:t> v materiálním smyslu.</a:t>
            </a:r>
          </a:p>
          <a:p>
            <a:pPr algn="just"/>
            <a:r>
              <a:rPr lang="cs-CZ" dirty="0" smtClean="0"/>
              <a:t>Akty obsahující </a:t>
            </a:r>
            <a:r>
              <a:rPr lang="cs-CZ" b="1" i="1" dirty="0" smtClean="0"/>
              <a:t>řešení určitého sporu či případu </a:t>
            </a:r>
            <a:r>
              <a:rPr lang="cs-CZ" dirty="0" smtClean="0"/>
              <a:t>jsou akty moci </a:t>
            </a:r>
            <a:r>
              <a:rPr lang="cs-CZ" u="sng" dirty="0" smtClean="0"/>
              <a:t>soudní</a:t>
            </a:r>
            <a:r>
              <a:rPr lang="cs-CZ" dirty="0" smtClean="0"/>
              <a:t> v materiálním smyslu.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47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b="1" dirty="0"/>
              <a:t>AKTY MOCI ZÁKONODÁRNÉ, VÝKONNÉ ČI SOUDNÍ?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SUBJEKTIVNÍ HLEDISKO</a:t>
            </a:r>
          </a:p>
          <a:p>
            <a:pPr marL="0" indent="0" algn="just">
              <a:buNone/>
            </a:pPr>
            <a:r>
              <a:rPr lang="cs-CZ" dirty="0" smtClean="0"/>
              <a:t>V subjektivním smyslu rozlišujeme právní akty podle subjektu (orgánu), který je vydal.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Akty vydané </a:t>
            </a:r>
            <a:r>
              <a:rPr lang="cs-CZ" b="1" i="1" dirty="0" smtClean="0"/>
              <a:t>orgány moci zákonodárné </a:t>
            </a:r>
            <a:r>
              <a:rPr lang="cs-CZ" dirty="0" smtClean="0"/>
              <a:t>jsou akty moci </a:t>
            </a:r>
            <a:r>
              <a:rPr lang="cs-CZ" u="sng" dirty="0" smtClean="0"/>
              <a:t>zákonodárné</a:t>
            </a:r>
            <a:r>
              <a:rPr lang="cs-CZ" dirty="0" smtClean="0"/>
              <a:t> v subjektivním smyslu.</a:t>
            </a:r>
          </a:p>
          <a:p>
            <a:pPr algn="just"/>
            <a:r>
              <a:rPr lang="cs-CZ" dirty="0" smtClean="0"/>
              <a:t>Akty vydané </a:t>
            </a:r>
            <a:r>
              <a:rPr lang="cs-CZ" b="1" i="1" dirty="0" smtClean="0"/>
              <a:t>orgány moci výkonné </a:t>
            </a:r>
            <a:r>
              <a:rPr lang="cs-CZ" dirty="0" smtClean="0"/>
              <a:t>jsou akty moci </a:t>
            </a:r>
            <a:r>
              <a:rPr lang="cs-CZ" u="sng" dirty="0" smtClean="0"/>
              <a:t>výkonné</a:t>
            </a:r>
            <a:r>
              <a:rPr lang="cs-CZ" dirty="0" smtClean="0"/>
              <a:t> v subjektivním smyslu.</a:t>
            </a:r>
          </a:p>
          <a:p>
            <a:pPr algn="just"/>
            <a:r>
              <a:rPr lang="cs-CZ" dirty="0" smtClean="0"/>
              <a:t>Akty vydané </a:t>
            </a:r>
            <a:r>
              <a:rPr lang="cs-CZ" b="1" i="1" dirty="0" smtClean="0"/>
              <a:t>orgány moci soudní </a:t>
            </a:r>
            <a:r>
              <a:rPr lang="cs-CZ" dirty="0" smtClean="0"/>
              <a:t>jsou akty moci </a:t>
            </a:r>
            <a:r>
              <a:rPr lang="cs-CZ" u="sng" dirty="0" smtClean="0"/>
              <a:t>soudní</a:t>
            </a:r>
            <a:r>
              <a:rPr lang="cs-CZ" dirty="0" smtClean="0"/>
              <a:t> v subjektivním smyslu.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26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b="1" dirty="0"/>
              <a:t>AKTY MOCI ZÁKONODÁRNÉ, VÝKONNÉ ČI SOUDNÍ?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PRÁVNÍ HLEDISKO</a:t>
            </a:r>
          </a:p>
          <a:p>
            <a:pPr marL="0" indent="0" algn="just">
              <a:buNone/>
            </a:pPr>
            <a:r>
              <a:rPr lang="cs-CZ" dirty="0" smtClean="0"/>
              <a:t>V právním smyslu rozlišujeme právní akty podle jejich právních vlastností.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Posuzujeme tedy:</a:t>
            </a:r>
          </a:p>
          <a:p>
            <a:pPr algn="just">
              <a:buFont typeface="Wingdings" charset="2"/>
              <a:buChar char="ü"/>
            </a:pPr>
            <a:r>
              <a:rPr lang="cs-CZ" dirty="0" smtClean="0"/>
              <a:t>Derogační sílu</a:t>
            </a:r>
          </a:p>
          <a:p>
            <a:pPr algn="just">
              <a:buFont typeface="Wingdings" charset="2"/>
              <a:buChar char="ü"/>
            </a:pPr>
            <a:r>
              <a:rPr lang="cs-CZ" dirty="0" smtClean="0"/>
              <a:t>Formální a materiální právní moc</a:t>
            </a:r>
          </a:p>
          <a:p>
            <a:pPr algn="just">
              <a:buFont typeface="Wingdings" charset="2"/>
              <a:buChar char="ü"/>
            </a:pPr>
            <a:r>
              <a:rPr lang="cs-CZ" dirty="0" smtClean="0"/>
              <a:t>Vykonatelnost</a:t>
            </a:r>
          </a:p>
          <a:p>
            <a:pPr algn="just">
              <a:buFont typeface="Wingdings" charset="2"/>
              <a:buChar char="ü"/>
            </a:pPr>
            <a:r>
              <a:rPr lang="cs-CZ" dirty="0" smtClean="0"/>
              <a:t>Platnost</a:t>
            </a:r>
          </a:p>
          <a:p>
            <a:pPr algn="just">
              <a:buFont typeface="Wingdings" charset="2"/>
              <a:buChar char="ü"/>
            </a:pPr>
            <a:r>
              <a:rPr lang="cs-CZ" dirty="0" smtClean="0"/>
              <a:t>Účinnost</a:t>
            </a:r>
          </a:p>
          <a:p>
            <a:pPr marL="0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08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AKTY MOCI ZÁKONODÁRNÉ, VÝKONNÉ ČI SOUDNÍ?</a:t>
            </a:r>
            <a:br>
              <a:rPr lang="cs-CZ" b="1" dirty="0" smtClean="0"/>
            </a:br>
            <a:r>
              <a:rPr lang="cs-CZ" b="1" dirty="0" smtClean="0"/>
              <a:t>příklad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/>
              <a:t>Pokud by soud vydal rozsudek, který by obsahoval obecnou úpravu pravidel </a:t>
            </a:r>
            <a:r>
              <a:rPr lang="cs-CZ" dirty="0" smtClean="0"/>
              <a:t>chování, </a:t>
            </a:r>
            <a:r>
              <a:rPr lang="cs-CZ" dirty="0" smtClean="0"/>
              <a:t>byl by…</a:t>
            </a:r>
          </a:p>
          <a:p>
            <a:pPr marL="0" indent="0" algn="just">
              <a:buNone/>
            </a:pPr>
            <a:r>
              <a:rPr lang="cs-CZ" dirty="0" smtClean="0"/>
              <a:t>... </a:t>
            </a:r>
            <a:r>
              <a:rPr lang="cs-CZ" dirty="0" smtClean="0"/>
              <a:t>ve formálním smyslu:</a:t>
            </a:r>
          </a:p>
          <a:p>
            <a:pPr marL="0" indent="0" algn="just">
              <a:buNone/>
            </a:pPr>
            <a:r>
              <a:rPr lang="cs-CZ" dirty="0" smtClean="0"/>
              <a:t>… </a:t>
            </a:r>
            <a:r>
              <a:rPr lang="cs-CZ" dirty="0" smtClean="0"/>
              <a:t>v materiálním smyslu:</a:t>
            </a:r>
          </a:p>
          <a:p>
            <a:pPr marL="0" indent="0" algn="just">
              <a:buNone/>
            </a:pPr>
            <a:r>
              <a:rPr lang="cs-CZ" dirty="0" smtClean="0"/>
              <a:t>… </a:t>
            </a:r>
            <a:r>
              <a:rPr lang="cs-CZ" dirty="0" smtClean="0"/>
              <a:t>v subjektivním </a:t>
            </a:r>
            <a:r>
              <a:rPr lang="cs-CZ" dirty="0" smtClean="0"/>
              <a:t>smyslu: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Pokud by parlament vydal zákon, jehož obsahem by bylo rozhodnutí o vině a trestu konkrétního člověka, byl by…?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370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Dělba moci v české republice</a:t>
            </a:r>
            <a:endParaRPr lang="cs-CZ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>
            <a:normAutofit/>
          </a:bodyPr>
          <a:lstStyle/>
          <a:p>
            <a:pPr algn="just"/>
            <a:r>
              <a:rPr lang="cs-CZ" dirty="0" smtClean="0"/>
              <a:t>Český ústavní systém vychází ze systému </a:t>
            </a:r>
            <a:r>
              <a:rPr lang="cs-CZ" b="1" dirty="0" smtClean="0"/>
              <a:t>dělby moci, </a:t>
            </a:r>
            <a:r>
              <a:rPr lang="cs-CZ" dirty="0" smtClean="0"/>
              <a:t>a to konkrétně z koncepce </a:t>
            </a:r>
            <a:r>
              <a:rPr lang="cs-CZ" b="1" dirty="0" smtClean="0"/>
              <a:t>trialistické</a:t>
            </a:r>
          </a:p>
          <a:p>
            <a:pPr algn="just"/>
            <a:r>
              <a:rPr lang="cs-CZ" dirty="0" smtClean="0"/>
              <a:t>Základem dělby moci je čl. 2 Ústavy, který stanoví, že </a:t>
            </a:r>
            <a:r>
              <a:rPr lang="cs-CZ" i="1" dirty="0" smtClean="0"/>
              <a:t>“lid je zdrojem veškeré státní moci; vykonává ji prostřednictvím </a:t>
            </a:r>
            <a:r>
              <a:rPr lang="cs-CZ" b="1" i="1" dirty="0" smtClean="0"/>
              <a:t>orgánů moci zákonodárné, výkonné a soudní.</a:t>
            </a:r>
            <a:r>
              <a:rPr lang="cs-CZ" dirty="0" smtClean="0"/>
              <a:t>”</a:t>
            </a:r>
          </a:p>
          <a:p>
            <a:pPr algn="just"/>
            <a:r>
              <a:rPr lang="cs-CZ" dirty="0" smtClean="0"/>
              <a:t>Dělba moci v České republice je nedokonalá – není zakotvena inkompatibilita některých funkcí, je zde přesah legislativy do exekutivy a naopak, některé orgány kumulují více funkcí, které náleží různým mocím, některé orgány se podílejí na svém vzájemné vytváření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46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5-09-06 21.19.14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" r="180" b="-1266"/>
          <a:stretch/>
        </p:blipFill>
        <p:spPr>
          <a:xfrm>
            <a:off x="395536" y="1534780"/>
            <a:ext cx="7454148" cy="3016639"/>
          </a:xfrm>
          <a:prstGeom prst="rect">
            <a:avLst/>
          </a:prstGeom>
        </p:spPr>
      </p:pic>
      <p:pic>
        <p:nvPicPr>
          <p:cNvPr id="5" name="Picture 4" descr="Screenshot 2015-09-06 21.24.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7200800" cy="152784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Dělba moci v české republice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8856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Dělba moci X dělba </a:t>
            </a:r>
            <a:r>
              <a:rPr lang="cs-CZ" b="1" dirty="0" smtClean="0"/>
              <a:t>mocí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b="1" dirty="0" smtClean="0"/>
              <a:t>DĚLBA </a:t>
            </a:r>
            <a:r>
              <a:rPr lang="cs-CZ" b="1" dirty="0" smtClean="0"/>
              <a:t>MOCÍ</a:t>
            </a:r>
            <a:r>
              <a:rPr lang="cs-CZ" dirty="0" smtClean="0"/>
              <a:t> </a:t>
            </a:r>
            <a:r>
              <a:rPr lang="cs-CZ" dirty="0" smtClean="0"/>
              <a:t>je dělbou moci uvnitř každé z mocí (uvnitř moci zákonodárné, výkonné a soudní).</a:t>
            </a:r>
          </a:p>
          <a:p>
            <a:pPr marL="0" indent="0"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Zákonodárná moc je tak například v ČR dělena mezi Senát a Poslaneckou sněmovnu.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Moc výkonná je dělena mezi vládu a prezidenta republiky.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Moc soudní je dělena mezi soustavu soudů a Ústavní soud.</a:t>
            </a:r>
          </a:p>
        </p:txBody>
      </p:sp>
    </p:spTree>
    <p:extLst>
      <p:ext uri="{BB962C8B-B14F-4D97-AF65-F5344CB8AC3E}">
        <p14:creationId xmlns:p14="http://schemas.microsoft.com/office/powerpoint/2010/main" val="8764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lvl="0" algn="ctr"/>
            <a:r>
              <a:rPr lang="cs-CZ" b="1" dirty="0" smtClean="0"/>
              <a:t>Dělba moci X dělba </a:t>
            </a:r>
            <a:r>
              <a:rPr lang="cs-CZ" b="1" dirty="0" smtClean="0"/>
              <a:t>mocí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b="1" dirty="0" smtClean="0"/>
              <a:t>Příklad 1</a:t>
            </a:r>
            <a:endParaRPr lang="cs-CZ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3200" b="1" dirty="0" smtClean="0"/>
              <a:t>PARLAMENT X VLÁDA</a:t>
            </a:r>
          </a:p>
          <a:p>
            <a:pPr marL="0" indent="0" algn="ctr">
              <a:buNone/>
            </a:pPr>
            <a:endParaRPr lang="en-US" dirty="0" smtClean="0"/>
          </a:p>
          <a:p>
            <a:pPr marL="457200" indent="-457200" algn="ctr">
              <a:buAutoNum type="alphaUcParenR"/>
            </a:pPr>
            <a:r>
              <a:rPr lang="en-US" sz="3200" dirty="0" smtClean="0"/>
              <a:t>DĚLBA MOCI</a:t>
            </a:r>
          </a:p>
          <a:p>
            <a:pPr marL="457200" indent="-457200" algn="ctr">
              <a:buAutoNum type="alphaUcParenR"/>
            </a:pPr>
            <a:r>
              <a:rPr lang="en-US" sz="3200" dirty="0" smtClean="0"/>
              <a:t>DĚLBA </a:t>
            </a:r>
            <a:r>
              <a:rPr lang="en-US" sz="3200" dirty="0" smtClean="0"/>
              <a:t>MOCÍ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mechanismus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6" y="1628800"/>
            <a:ext cx="6175132" cy="4227741"/>
          </a:xfrm>
        </p:spPr>
      </p:pic>
    </p:spTree>
    <p:extLst>
      <p:ext uri="{BB962C8B-B14F-4D97-AF65-F5344CB8AC3E}">
        <p14:creationId xmlns:p14="http://schemas.microsoft.com/office/powerpoint/2010/main" val="3895743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Dělba moci X dělba mocí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b="1" dirty="0" smtClean="0"/>
              <a:t>Příklad </a:t>
            </a:r>
            <a:r>
              <a:rPr lang="cs-CZ" sz="2400" b="1" dirty="0" smtClean="0"/>
              <a:t>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3200" b="1" dirty="0" smtClean="0"/>
              <a:t>PREZIDENT </a:t>
            </a:r>
            <a:r>
              <a:rPr lang="en-US" sz="3200" b="1" dirty="0"/>
              <a:t>X VLÁDA</a:t>
            </a:r>
          </a:p>
          <a:p>
            <a:pPr marL="0" indent="0" algn="ctr">
              <a:buNone/>
            </a:pPr>
            <a:endParaRPr lang="en-US" sz="3200" dirty="0"/>
          </a:p>
          <a:p>
            <a:pPr marL="457200" indent="-457200" algn="ctr">
              <a:buAutoNum type="alphaUcParenR"/>
            </a:pPr>
            <a:r>
              <a:rPr lang="en-US" sz="3200" dirty="0"/>
              <a:t>DĚLBA MOCI</a:t>
            </a:r>
          </a:p>
          <a:p>
            <a:pPr marL="457200" indent="-457200" algn="ctr">
              <a:buAutoNum type="alphaUcParenR"/>
            </a:pPr>
            <a:r>
              <a:rPr lang="en-US" sz="3200" dirty="0"/>
              <a:t>DĚLBA </a:t>
            </a:r>
            <a:r>
              <a:rPr lang="en-US" sz="3200" dirty="0" smtClean="0"/>
              <a:t>MOCÍ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Dělba moci X dělba mocí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2400" b="1" dirty="0" smtClean="0"/>
              <a:t>Příklad </a:t>
            </a:r>
            <a:r>
              <a:rPr lang="cs-CZ" sz="2400" b="1" dirty="0" smtClean="0"/>
              <a:t>3</a:t>
            </a:r>
            <a:endParaRPr lang="cs-CZ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3200" b="1" dirty="0" smtClean="0"/>
              <a:t>POSLANECKÁ SNĚMOVNA</a:t>
            </a:r>
          </a:p>
          <a:p>
            <a:pPr marL="0" indent="0" algn="ctr">
              <a:buNone/>
            </a:pPr>
            <a:r>
              <a:rPr lang="en-US" sz="3200" b="1" dirty="0" smtClean="0"/>
              <a:t> X </a:t>
            </a:r>
          </a:p>
          <a:p>
            <a:pPr marL="0" indent="0" algn="ctr">
              <a:buNone/>
            </a:pPr>
            <a:r>
              <a:rPr lang="en-US" sz="3200" b="1" dirty="0" smtClean="0"/>
              <a:t>SENÁT</a:t>
            </a:r>
            <a:endParaRPr lang="en-US" sz="3200" b="1" dirty="0"/>
          </a:p>
          <a:p>
            <a:pPr marL="0" indent="0" algn="ctr">
              <a:buNone/>
            </a:pPr>
            <a:endParaRPr lang="en-US" sz="3200" dirty="0"/>
          </a:p>
          <a:p>
            <a:pPr marL="457200" indent="-457200" algn="ctr">
              <a:buAutoNum type="alphaUcParenR"/>
            </a:pPr>
            <a:r>
              <a:rPr lang="en-US" sz="3200" dirty="0"/>
              <a:t>DĚLBA MOCI</a:t>
            </a:r>
          </a:p>
          <a:p>
            <a:pPr marL="457200" indent="-457200" algn="ctr">
              <a:buAutoNum type="alphaUcParenR"/>
            </a:pPr>
            <a:r>
              <a:rPr lang="en-US" sz="3200" dirty="0"/>
              <a:t>DĚLBA </a:t>
            </a:r>
            <a:r>
              <a:rPr lang="en-US" sz="3200" dirty="0" smtClean="0"/>
              <a:t>MOCÍ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4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 anchor="ctr" anchorCtr="0"/>
          <a:lstStyle/>
          <a:p>
            <a:pPr algn="ctr"/>
            <a:r>
              <a:rPr lang="cs-CZ" b="1" dirty="0" smtClean="0"/>
              <a:t>Dělba moci v České republice</a:t>
            </a:r>
            <a:br>
              <a:rPr lang="cs-CZ" b="1" dirty="0" smtClean="0"/>
            </a:br>
            <a:r>
              <a:rPr lang="cs-CZ" b="1" dirty="0" smtClean="0"/>
              <a:t>moc zákonodárná</a:t>
            </a:r>
            <a:endParaRPr lang="cs-CZ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Zakotvena v </a:t>
            </a:r>
            <a:r>
              <a:rPr lang="cs-CZ" sz="2200" b="1" dirty="0" smtClean="0"/>
              <a:t>hlavě druhé</a:t>
            </a:r>
            <a:r>
              <a:rPr lang="cs-CZ" sz="2200" dirty="0" smtClean="0"/>
              <a:t> Ústavy</a:t>
            </a:r>
          </a:p>
          <a:p>
            <a:r>
              <a:rPr lang="cs-CZ" sz="2200" dirty="0" smtClean="0"/>
              <a:t>Svěřena do rukou </a:t>
            </a:r>
            <a:r>
              <a:rPr lang="cs-CZ" sz="2200" b="1" dirty="0" smtClean="0"/>
              <a:t>Parlamentu</a:t>
            </a:r>
            <a:r>
              <a:rPr lang="cs-CZ" sz="2200" dirty="0" smtClean="0"/>
              <a:t> tvořeného </a:t>
            </a:r>
            <a:r>
              <a:rPr lang="cs-CZ" sz="2200" b="1" i="1" dirty="0" smtClean="0"/>
              <a:t>Poslaneckou sněmovnou</a:t>
            </a:r>
            <a:r>
              <a:rPr lang="cs-CZ" sz="2200" dirty="0" smtClean="0"/>
              <a:t> a </a:t>
            </a:r>
            <a:r>
              <a:rPr lang="cs-CZ" sz="2200" b="1" i="1" dirty="0" smtClean="0"/>
              <a:t>Senátem</a:t>
            </a:r>
          </a:p>
          <a:p>
            <a:r>
              <a:rPr lang="cs-CZ" sz="2200" dirty="0" smtClean="0"/>
              <a:t>Vydává normativní právní akty nejvyšší právní síly</a:t>
            </a:r>
          </a:p>
          <a:p>
            <a:r>
              <a:rPr lang="cs-CZ" sz="2200" dirty="0" smtClean="0"/>
              <a:t>Mezi poslanci a členy vlády není zakotvena inkompatibilita </a:t>
            </a:r>
            <a:r>
              <a:rPr lang="cs-CZ" sz="2200" dirty="0" smtClean="0"/>
              <a:t>funkcí</a:t>
            </a:r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www.psp.cz/sqw/hp.sqw?k=173</a:t>
            </a:r>
            <a:endParaRPr lang="cs-CZ" sz="2000" dirty="0" smtClean="0"/>
          </a:p>
          <a:p>
            <a:endParaRPr lang="cs-CZ" sz="2200" dirty="0"/>
          </a:p>
        </p:txBody>
      </p:sp>
      <p:pic>
        <p:nvPicPr>
          <p:cNvPr id="2" name="Picture 1" descr="Parlamen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7416824" cy="21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10872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Zakotvena v </a:t>
            </a:r>
            <a:r>
              <a:rPr lang="cs-CZ" sz="2200" b="1" dirty="0" smtClean="0"/>
              <a:t>hlavě třetí</a:t>
            </a:r>
            <a:r>
              <a:rPr lang="cs-CZ" sz="2200" dirty="0" smtClean="0"/>
              <a:t> Ústavy</a:t>
            </a:r>
          </a:p>
          <a:p>
            <a:r>
              <a:rPr lang="cs-CZ" sz="2200" dirty="0" smtClean="0"/>
              <a:t> je svěřena do rukou </a:t>
            </a:r>
            <a:r>
              <a:rPr lang="cs-CZ" sz="2200" b="1" dirty="0" smtClean="0"/>
              <a:t>vlády</a:t>
            </a:r>
            <a:r>
              <a:rPr lang="cs-CZ" sz="2200" dirty="0" smtClean="0"/>
              <a:t> a </a:t>
            </a:r>
            <a:r>
              <a:rPr lang="cs-CZ" sz="2200" b="1" dirty="0" smtClean="0"/>
              <a:t>prezidenta republiky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Dělba moci v České republice</a:t>
            </a:r>
            <a:br>
              <a:rPr lang="cs-CZ" b="1" dirty="0" smtClean="0"/>
            </a:br>
            <a:r>
              <a:rPr lang="cs-CZ" b="1" dirty="0" smtClean="0"/>
              <a:t>moc výkonná</a:t>
            </a:r>
            <a:endParaRPr lang="cs-CZ" sz="2400" b="1" dirty="0"/>
          </a:p>
        </p:txBody>
      </p:sp>
      <p:pic>
        <p:nvPicPr>
          <p:cNvPr id="5" name="Picture 4" descr="vlá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140968"/>
            <a:ext cx="4017640" cy="30634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3068960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dirty="0" smtClean="0"/>
              <a:t>Vláda</a:t>
            </a:r>
            <a:endParaRPr lang="cs-CZ" sz="2200" b="1" u="sng" dirty="0"/>
          </a:p>
          <a:p>
            <a:pPr marL="342900" indent="-342900">
              <a:buFont typeface="Courier New"/>
              <a:buChar char="o"/>
            </a:pPr>
            <a:r>
              <a:rPr lang="cs-CZ" sz="2200" dirty="0"/>
              <a:t>Rozsah pravomocí vlády </a:t>
            </a:r>
            <a:r>
              <a:rPr lang="cs-CZ" sz="2200" dirty="0" smtClean="0"/>
              <a:t>je stanoven negativně</a:t>
            </a:r>
          </a:p>
          <a:p>
            <a:pPr marL="342900" indent="-342900">
              <a:buFont typeface="Courier New"/>
              <a:buChar char="o"/>
            </a:pPr>
            <a:r>
              <a:rPr lang="cs-CZ" sz="2200" dirty="0"/>
              <a:t>Vláda je odpovědná PS a odvozuje od ní svou </a:t>
            </a:r>
            <a:r>
              <a:rPr lang="cs-CZ" sz="2200" dirty="0" smtClean="0"/>
              <a:t>legitimitu</a:t>
            </a:r>
          </a:p>
          <a:p>
            <a:pPr marL="342900" indent="-342900">
              <a:buFont typeface="Courier New"/>
              <a:buChar char="o"/>
            </a:pPr>
            <a:r>
              <a:rPr lang="cs-CZ" sz="2200" dirty="0" smtClean="0"/>
              <a:t>Kontrasignuje některé akty prezidenta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467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ražský hra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4033"/>
          <a:stretch>
            <a:fillRect/>
          </a:stretch>
        </p:blipFill>
        <p:spPr>
          <a:xfrm>
            <a:off x="683568" y="1628800"/>
            <a:ext cx="4032448" cy="263179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Dělba moci v České republice</a:t>
            </a:r>
            <a:br>
              <a:rPr lang="cs-CZ" b="1" dirty="0" smtClean="0"/>
            </a:br>
            <a:r>
              <a:rPr lang="cs-CZ" b="1" dirty="0" smtClean="0"/>
              <a:t>moc výkonná</a:t>
            </a:r>
            <a:endParaRPr lang="cs-CZ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628800"/>
            <a:ext cx="3456384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u="sng" dirty="0" smtClean="0"/>
              <a:t>Prezident</a:t>
            </a:r>
          </a:p>
          <a:p>
            <a:pPr marL="342900" indent="-342900">
              <a:buFont typeface="Courier New"/>
              <a:buChar char="o"/>
            </a:pPr>
            <a:r>
              <a:rPr lang="cs-CZ" sz="2200" dirty="0" smtClean="0"/>
              <a:t>Vykonává pravomoci jemu výslovně svěřené Ústavou</a:t>
            </a:r>
          </a:p>
          <a:p>
            <a:pPr marL="342900" indent="-342900">
              <a:buFont typeface="Courier New"/>
              <a:buChar char="o"/>
            </a:pPr>
            <a:r>
              <a:rPr lang="cs-CZ" sz="2200" dirty="0" smtClean="0"/>
              <a:t>V některých svých funkcích je limitován požadavkem </a:t>
            </a:r>
            <a:r>
              <a:rPr lang="cs-CZ" sz="2200" b="1" dirty="0" smtClean="0"/>
              <a:t>kontrasignace</a:t>
            </a:r>
            <a:endParaRPr lang="cs-CZ" sz="22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68" y="450912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cs-CZ" sz="2200" dirty="0" smtClean="0"/>
              <a:t>V některých funkcích je také omezen Parlamentem (např. schvalování prezidentem navržených soudců Ústavního soudu Senátem)</a:t>
            </a:r>
          </a:p>
          <a:p>
            <a:pPr marL="285750" indent="-285750">
              <a:buFont typeface="Courier New"/>
              <a:buChar char="o"/>
            </a:pPr>
            <a:r>
              <a:rPr lang="cs-CZ" sz="2200" dirty="0" smtClean="0"/>
              <a:t>Má právo </a:t>
            </a:r>
            <a:r>
              <a:rPr lang="cs-CZ" sz="2200" b="1" dirty="0" smtClean="0"/>
              <a:t>suspenzivního veta</a:t>
            </a: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12753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Zakotvena v </a:t>
            </a:r>
            <a:r>
              <a:rPr lang="cs-CZ" sz="2200" b="1" dirty="0" smtClean="0"/>
              <a:t>hlavě čtvrté</a:t>
            </a:r>
          </a:p>
          <a:p>
            <a:r>
              <a:rPr lang="cs-CZ" sz="2200" dirty="0" smtClean="0"/>
              <a:t>Moci soudní vydává individuální právní akty (rozsudky, též usnesení či nálezy)</a:t>
            </a:r>
          </a:p>
          <a:p>
            <a:r>
              <a:rPr lang="cs-CZ" sz="2200" b="1" dirty="0" smtClean="0"/>
              <a:t>Civilní soudnictví</a:t>
            </a:r>
            <a:r>
              <a:rPr lang="cs-CZ" sz="2200" dirty="0" smtClean="0"/>
              <a:t> – řeší spory mezi občany, chrání jejich práva, řeší otázky statusové</a:t>
            </a:r>
          </a:p>
          <a:p>
            <a:r>
              <a:rPr lang="cs-CZ" sz="2200" b="1" dirty="0" smtClean="0"/>
              <a:t>Trestní soudnictví</a:t>
            </a:r>
            <a:r>
              <a:rPr lang="cs-CZ" sz="2200" dirty="0" smtClean="0"/>
              <a:t> – rozhoduje o vině a trestu</a:t>
            </a:r>
            <a:endParaRPr lang="cs-CZ" sz="22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Dělba moci v České republice</a:t>
            </a:r>
            <a:br>
              <a:rPr lang="cs-CZ" b="1" dirty="0" smtClean="0"/>
            </a:br>
            <a:r>
              <a:rPr lang="cs-CZ" b="1" dirty="0" smtClean="0"/>
              <a:t>moc soudní</a:t>
            </a:r>
            <a:endParaRPr lang="cs-CZ" sz="2400" b="1" dirty="0"/>
          </a:p>
        </p:txBody>
      </p:sp>
      <p:pic>
        <p:nvPicPr>
          <p:cNvPr id="5" name="Picture 4" descr="N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05064"/>
            <a:ext cx="3556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4149080"/>
            <a:ext cx="3744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200" dirty="0" smtClean="0"/>
              <a:t>V České republice rozhodují v civilních i trestních věcech  </a:t>
            </a:r>
            <a:r>
              <a:rPr lang="cs-CZ" sz="2200" b="1" dirty="0" smtClean="0"/>
              <a:t>obecné soudy,</a:t>
            </a:r>
            <a:r>
              <a:rPr lang="cs-CZ" sz="2200" dirty="0" smtClean="0"/>
              <a:t> v jejichž čele stojí </a:t>
            </a:r>
            <a:r>
              <a:rPr lang="cs-CZ" sz="2200" b="1" dirty="0" smtClean="0"/>
              <a:t>Nejvyšší soud.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8535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b="1" dirty="0" smtClean="0"/>
              <a:t>Správní soudnictví</a:t>
            </a:r>
            <a:r>
              <a:rPr lang="cs-CZ" dirty="0" smtClean="0"/>
              <a:t> – rozhoduje o zákonnosti rozhodnutí a postupu orgánů státní správy</a:t>
            </a:r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 marL="0" indent="0">
              <a:buNone/>
            </a:pPr>
            <a:endParaRPr lang="cs-CZ" b="1" dirty="0" smtClean="0"/>
          </a:p>
          <a:p>
            <a:r>
              <a:rPr lang="cs-CZ" b="1" dirty="0" smtClean="0"/>
              <a:t>Ústavní soudnictví – </a:t>
            </a:r>
            <a:r>
              <a:rPr lang="cs-CZ" dirty="0" smtClean="0"/>
              <a:t>kontroluje ústavnost a dodržování lidských práv</a:t>
            </a:r>
            <a:endParaRPr lang="cs-CZ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cs-CZ" b="1" dirty="0" smtClean="0"/>
              <a:t>Dělba moci v České republice</a:t>
            </a:r>
            <a:br>
              <a:rPr lang="cs-CZ" b="1" dirty="0" smtClean="0"/>
            </a:br>
            <a:r>
              <a:rPr lang="cs-CZ" b="1" dirty="0" smtClean="0"/>
              <a:t>moc soudní</a:t>
            </a:r>
            <a:endParaRPr lang="cs-CZ" sz="2400" b="1" dirty="0"/>
          </a:p>
        </p:txBody>
      </p:sp>
      <p:pic>
        <p:nvPicPr>
          <p:cNvPr id="5" name="Picture 4" descr="N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2807904" cy="1892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492896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100" dirty="0" smtClean="0"/>
              <a:t>V České republice rozhodují ve správním soudnictví </a:t>
            </a:r>
            <a:r>
              <a:rPr lang="cs-CZ" sz="2100" b="1" dirty="0" smtClean="0"/>
              <a:t>správní soudy </a:t>
            </a:r>
            <a:r>
              <a:rPr lang="cs-CZ" sz="2100" dirty="0" smtClean="0"/>
              <a:t>v čele s </a:t>
            </a:r>
            <a:r>
              <a:rPr lang="cs-CZ" sz="2100" b="1" dirty="0" smtClean="0"/>
              <a:t>Nejvyšším správním soudem.</a:t>
            </a:r>
            <a:endParaRPr lang="cs-CZ" sz="2100" b="1" dirty="0"/>
          </a:p>
        </p:txBody>
      </p:sp>
      <p:pic>
        <p:nvPicPr>
          <p:cNvPr id="7" name="Picture 6" descr="Ú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23045"/>
            <a:ext cx="3479800" cy="19486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99592" y="5085184"/>
            <a:ext cx="36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100" dirty="0" smtClean="0"/>
              <a:t>Jediným orgánem ústavního soudnictví v ČR je </a:t>
            </a:r>
            <a:r>
              <a:rPr lang="cs-CZ" sz="2100" b="1" dirty="0" smtClean="0"/>
              <a:t>Ústavní soud</a:t>
            </a:r>
            <a:r>
              <a:rPr lang="cs-CZ" sz="2100" dirty="0" smtClean="0"/>
              <a:t>, který stojí mimo soudní soustavu.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7375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-14915"/>
            <a:ext cx="6878010" cy="520137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11560" y="5445224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ČÍM SE LIŠÍ VÝKONNÁ A SOUDNÍ MOC?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07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79243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6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804"/>
            <a:ext cx="8184380" cy="5654451"/>
          </a:xfrm>
        </p:spPr>
      </p:pic>
      <p:sp>
        <p:nvSpPr>
          <p:cNvPr id="6" name="TextovéPole 5"/>
          <p:cNvSpPr txBox="1"/>
          <p:nvPr/>
        </p:nvSpPr>
        <p:spPr>
          <a:xfrm>
            <a:off x="683568" y="5589240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je kompetence?</a:t>
            </a:r>
          </a:p>
          <a:p>
            <a:r>
              <a:rPr lang="cs-CZ" dirty="0" smtClean="0"/>
              <a:t>Jak se zřizuje?</a:t>
            </a:r>
          </a:p>
          <a:p>
            <a:r>
              <a:rPr lang="cs-CZ" dirty="0" smtClean="0"/>
              <a:t>Jak se ustavuje?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168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Zvláštní složky, </a:t>
            </a:r>
            <a:br>
              <a:rPr lang="cs-CZ" dirty="0" smtClean="0"/>
            </a:br>
            <a:r>
              <a:rPr lang="cs-CZ" dirty="0" smtClean="0"/>
              <a:t>státní organizace a zařízení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Zvláštní složky</a:t>
            </a:r>
          </a:p>
          <a:p>
            <a:pPr lvl="1"/>
            <a:r>
              <a:rPr lang="cs-CZ" dirty="0" smtClean="0"/>
              <a:t>Policejní a bezpečnostní síly, armáda</a:t>
            </a:r>
          </a:p>
          <a:p>
            <a:pPr lvl="1"/>
            <a:r>
              <a:rPr lang="cs-CZ" dirty="0" smtClean="0"/>
              <a:t>Nemají pravomoc, pouze realizují pravomoc st. </a:t>
            </a:r>
            <a:r>
              <a:rPr lang="cs-CZ" dirty="0" err="1" smtClean="0"/>
              <a:t>org</a:t>
            </a:r>
            <a:r>
              <a:rPr lang="cs-CZ" dirty="0" smtClean="0"/>
              <a:t>.</a:t>
            </a:r>
          </a:p>
          <a:p>
            <a:pPr lvl="2"/>
            <a:r>
              <a:rPr lang="cs-CZ" dirty="0" smtClean="0"/>
              <a:t>výjimky</a:t>
            </a:r>
            <a:endParaRPr lang="cs-CZ" dirty="0"/>
          </a:p>
          <a:p>
            <a:r>
              <a:rPr lang="cs-CZ" dirty="0" smtClean="0"/>
              <a:t>Státní organizace a zařízení</a:t>
            </a:r>
          </a:p>
          <a:p>
            <a:pPr lvl="1"/>
            <a:r>
              <a:rPr lang="cs-CZ" dirty="0" smtClean="0"/>
              <a:t>Realizace dalších státních funkcí </a:t>
            </a:r>
          </a:p>
          <a:p>
            <a:pPr lvl="2"/>
            <a:r>
              <a:rPr lang="cs-CZ" dirty="0" smtClean="0"/>
              <a:t>Doprava, energetika, výzkum, hospodářské organizace, školská, zdravotnická a kulturní zařízení…</a:t>
            </a:r>
          </a:p>
          <a:p>
            <a:pPr lvl="1"/>
            <a:r>
              <a:rPr lang="cs-CZ" dirty="0" smtClean="0"/>
              <a:t>Nemají pravomoc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ýjimky</a:t>
            </a:r>
            <a:endParaRPr lang="cs-CZ" dirty="0"/>
          </a:p>
          <a:p>
            <a:r>
              <a:rPr lang="cs-CZ" dirty="0" smtClean="0"/>
              <a:t>Co je státní aparát?</a:t>
            </a:r>
          </a:p>
          <a:p>
            <a:pPr lvl="1"/>
            <a:r>
              <a:rPr lang="cs-CZ" dirty="0" smtClean="0"/>
              <a:t>Státní mechanismus x užší pojetí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3046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horz" anchor="ctr" anchorCtr="0">
            <a:normAutofit/>
          </a:bodyPr>
          <a:lstStyle/>
          <a:p>
            <a:pPr algn="ctr"/>
            <a:r>
              <a:rPr lang="cs-CZ" b="1" dirty="0" smtClean="0"/>
              <a:t>POJEM DĚLBY 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dirty="0" smtClean="0"/>
              <a:t>CO TO JE DĚLBA MOCI?</a:t>
            </a:r>
          </a:p>
          <a:p>
            <a:pPr marL="0" indent="0" algn="ctr">
              <a:buNone/>
            </a:pPr>
            <a:endParaRPr lang="cs-CZ" dirty="0"/>
          </a:p>
          <a:p>
            <a:pPr marL="0" lvl="0" indent="0" algn="ctr">
              <a:buNone/>
            </a:pPr>
            <a:r>
              <a:rPr lang="cs-CZ" b="1" dirty="0" smtClean="0"/>
              <a:t>DĚLBA MOCI </a:t>
            </a:r>
          </a:p>
          <a:p>
            <a:pPr marL="0" lvl="0" indent="0" algn="ctr">
              <a:buNone/>
            </a:pPr>
            <a:r>
              <a:rPr lang="cs-CZ" dirty="0" smtClean="0"/>
              <a:t>= </a:t>
            </a:r>
            <a:r>
              <a:rPr lang="cs-CZ" dirty="0"/>
              <a:t>stav, kdy jsou ve státě rozlišovány různé typy moci, které nejsou koncentrovány ve stejných rukou a které se vzájemně </a:t>
            </a:r>
            <a:r>
              <a:rPr lang="cs-CZ" dirty="0" smtClean="0"/>
              <a:t>kontrolují</a:t>
            </a:r>
          </a:p>
          <a:p>
            <a:pPr marL="0" lvl="0" indent="0" algn="ctr">
              <a:buNone/>
            </a:pPr>
            <a:endParaRPr lang="cs-CZ" dirty="0"/>
          </a:p>
          <a:p>
            <a:pPr marL="0" lvl="0" indent="0" algn="ctr">
              <a:buNone/>
            </a:pPr>
            <a:r>
              <a:rPr lang="cs-CZ" dirty="0" smtClean="0"/>
              <a:t>Protikladem k dělbě moci je...</a:t>
            </a:r>
          </a:p>
          <a:p>
            <a:pPr marL="0" lvl="0" indent="0" algn="ctr">
              <a:buNone/>
            </a:pPr>
            <a:r>
              <a:rPr lang="cs-CZ" b="1" dirty="0" smtClean="0"/>
              <a:t>KONCENTRACE MOCI</a:t>
            </a:r>
          </a:p>
          <a:p>
            <a:pPr marL="0" indent="0" algn="ctr">
              <a:buNone/>
            </a:pPr>
            <a:r>
              <a:rPr lang="cs-CZ" dirty="0"/>
              <a:t>= stav, kdy je moc koncentrovaná v rukou jediného orgánu či jediné </a:t>
            </a:r>
            <a:r>
              <a:rPr lang="cs-CZ" dirty="0" smtClean="0"/>
              <a:t>osoby nebo kdy všechny orgány podléhají totožnému jim nadřazenému orgánu</a:t>
            </a:r>
            <a:endParaRPr lang="en-US" dirty="0"/>
          </a:p>
          <a:p>
            <a:pPr marL="0" lvl="0" indent="0" algn="ctr">
              <a:buNone/>
            </a:pPr>
            <a:endParaRPr lang="cs-CZ" b="1" dirty="0" smtClean="0"/>
          </a:p>
          <a:p>
            <a:pPr marL="0" lv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cs-CZ" dirty="0" smtClean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en-US" dirty="0" smtClean="0"/>
              <a:t>DĚLBA MOCI</a:t>
            </a:r>
            <a:br>
              <a:rPr lang="en-US" dirty="0" smtClean="0"/>
            </a:br>
            <a:r>
              <a:rPr lang="en-US" dirty="0" smtClean="0"/>
              <a:t>VERTIKÁLNÍ X HORIZONTÁLNÍ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cs-CZ" b="1" dirty="0" smtClean="0"/>
              <a:t>HORIZONATÁLNÍ DĚLBA MOCI</a:t>
            </a:r>
            <a:r>
              <a:rPr lang="cs-CZ" dirty="0" smtClean="0"/>
              <a:t> = dělba moci mezi subjekty na stejné úrovni</a:t>
            </a:r>
          </a:p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r>
              <a:rPr lang="cs-CZ" i="1" dirty="0" smtClean="0"/>
              <a:t>Jde o dělbu moci mezi jednotlivé státní orgány v unitárním státě. Jde taktéž o dělbu moci mezi federální orgány ve federaci či mezi orgány jednoho ze subjektů federace.</a:t>
            </a:r>
          </a:p>
          <a:p>
            <a:pPr marL="0" indent="0" algn="just">
              <a:buNone/>
            </a:pPr>
            <a:endParaRPr lang="cs-CZ" i="1" dirty="0" smtClean="0"/>
          </a:p>
          <a:p>
            <a:pPr marL="0" indent="0" algn="just">
              <a:buNone/>
            </a:pPr>
            <a:r>
              <a:rPr lang="cs-CZ" b="1" dirty="0" smtClean="0"/>
              <a:t>VERTIKÁLNÍ DĚLBA MOCI = </a:t>
            </a:r>
            <a:r>
              <a:rPr lang="cs-CZ" dirty="0" smtClean="0"/>
              <a:t>dělba působnosti mezi federaci a její subjekty</a:t>
            </a:r>
          </a:p>
          <a:p>
            <a:pPr marL="0" indent="0" algn="just">
              <a:buNone/>
            </a:pPr>
            <a:endParaRPr lang="cs-CZ" b="1" dirty="0" smtClean="0"/>
          </a:p>
          <a:p>
            <a:pPr marL="0" indent="0" algn="just">
              <a:buNone/>
            </a:pPr>
            <a:r>
              <a:rPr lang="cs-CZ" i="1" dirty="0" smtClean="0"/>
              <a:t>Jde tedy o dělbu moci např. mezi USA jako celek (federaci) a jednotlivé státy, které ji tvoří (subjekty federace) nebo mezi Švýcarsko jako celek (federaci) a jednotlivé kantony, které jej tvoří (subjekty federace).</a:t>
            </a:r>
          </a:p>
        </p:txBody>
      </p:sp>
    </p:spTree>
    <p:extLst>
      <p:ext uri="{BB962C8B-B14F-4D97-AF65-F5344CB8AC3E}">
        <p14:creationId xmlns:p14="http://schemas.microsoft.com/office/powerpoint/2010/main" val="39707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Ve Švýcarsku spravuje federace kompetence v oblasti národní obrany, mezinárodních vztahů, zemědělství a sociálního zabezpečení, moc je koncentrovaná ve Federálním shromáždění, jehož výkonným orgánem a současně hlavou státu je Federální rada tvořená sedmi členy stojícími v čele ministerstev. Jeden z nich je vždy na rok zvolen prezidentem. Kantony mají pravomoci v oblastech soudnictví, zdravotnictví, policie, vzdělání a výzkumu. Jde ve smyslu horizontálním o:</a:t>
            </a:r>
          </a:p>
          <a:p>
            <a:pPr marL="457200" indent="-457200" algn="ctr">
              <a:buAutoNum type="alphaUcParenR"/>
            </a:pPr>
            <a:endParaRPr lang="cs-CZ" dirty="0" smtClean="0"/>
          </a:p>
          <a:p>
            <a:pPr marL="457200" indent="-457200" algn="ctr">
              <a:buAutoNum type="alphaUcParenR"/>
            </a:pPr>
            <a:r>
              <a:rPr lang="cs-CZ" dirty="0" smtClean="0"/>
              <a:t>DĚLBU MOCI</a:t>
            </a:r>
          </a:p>
          <a:p>
            <a:pPr marL="457200" indent="-457200" algn="ctr">
              <a:buAutoNum type="alphaUcParenR"/>
            </a:pPr>
            <a:r>
              <a:rPr lang="cs-CZ" dirty="0" smtClean="0"/>
              <a:t>KONCENTRACI MOCI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67600" cy="1143000"/>
          </a:xfrm>
        </p:spPr>
        <p:txBody>
          <a:bodyPr vert="horz" anchor="ctr" anchorCtr="0">
            <a:normAutofit/>
          </a:bodyPr>
          <a:lstStyle/>
          <a:p>
            <a:pPr algn="ctr"/>
            <a:r>
              <a:rPr lang="cs-CZ" b="1" dirty="0" smtClean="0"/>
              <a:t>POJEM DĚLBY MOCI</a:t>
            </a:r>
            <a:br>
              <a:rPr lang="cs-CZ" b="1" dirty="0" smtClean="0"/>
            </a:br>
            <a:r>
              <a:rPr lang="cs-CZ" b="1" dirty="0" smtClean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109329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dirty="0" smtClean="0"/>
              <a:t>Ve Spojeném království je základem zákonodárné moci Parlament Spojeného království, který se skládá z nevolené Sněmovny lordů a volené Dolní sněmovny. Klíčovým orgánem výkonné moci je vláda, jejíž členové musí být členy Dolní sněmovny nebo Sněmovny lordů. Z hlediska moci soudní existují ve Spojeném království tři jurisdikce – právo Anglie a Walesu, severoirské právo a a skotské právo – z nichž každá má své vlastní soudnictví. Jde ve smyslu horizontálním o:</a:t>
            </a:r>
          </a:p>
          <a:p>
            <a:pPr marL="0" indent="0">
              <a:buNone/>
            </a:pPr>
            <a:endParaRPr lang="cs-CZ" dirty="0" smtClean="0"/>
          </a:p>
          <a:p>
            <a:pPr marL="457200" indent="-457200" algn="ctr">
              <a:buAutoNum type="alphaUcParenR"/>
            </a:pPr>
            <a:r>
              <a:rPr lang="cs-CZ" dirty="0" smtClean="0"/>
              <a:t>DĚLBU MOCI</a:t>
            </a:r>
          </a:p>
          <a:p>
            <a:pPr marL="457200" indent="-457200" algn="ctr">
              <a:buAutoNum type="alphaUcParenR"/>
            </a:pPr>
            <a:r>
              <a:rPr lang="cs-CZ" dirty="0" smtClean="0"/>
              <a:t>KONCENTRACI MOCI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 vert="horz" anchor="ctr" anchorCtr="0">
            <a:normAutofit/>
          </a:bodyPr>
          <a:lstStyle/>
          <a:p>
            <a:pPr algn="ctr"/>
            <a:r>
              <a:rPr lang="cs-CZ" b="1" dirty="0" smtClean="0"/>
              <a:t>POJEM DĚLBY MOCI</a:t>
            </a:r>
            <a:br>
              <a:rPr lang="cs-CZ" b="1" dirty="0" smtClean="0"/>
            </a:br>
            <a:r>
              <a:rPr lang="cs-CZ" b="1" dirty="0" smtClean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156075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1608</Words>
  <Application>Microsoft Office PowerPoint</Application>
  <PresentationFormat>Předvádění na obrazovce (4:3)</PresentationFormat>
  <Paragraphs>222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Courier New</vt:lpstr>
      <vt:lpstr>Georgia</vt:lpstr>
      <vt:lpstr>Wingdings</vt:lpstr>
      <vt:lpstr>Wingdings 2</vt:lpstr>
      <vt:lpstr>Arkýř</vt:lpstr>
      <vt:lpstr>Organizace státu Dělba moci  BZ102Zk Úvod do státovědy – podzim 2018 </vt:lpstr>
      <vt:lpstr>Struktura přednášky</vt:lpstr>
      <vt:lpstr>Státní mechanismus</vt:lpstr>
      <vt:lpstr>Prezentace aplikace PowerPoint</vt:lpstr>
      <vt:lpstr>Zvláštní složky,  státní organizace a zařízení</vt:lpstr>
      <vt:lpstr>POJEM DĚLBY MOCI</vt:lpstr>
      <vt:lpstr>DĚLBA MOCI VERTIKÁLNÍ X HORIZONTÁLNÍ</vt:lpstr>
      <vt:lpstr>POJEM DĚLBY MOCI příklad</vt:lpstr>
      <vt:lpstr>POJEM DĚLBY MOCI příklad</vt:lpstr>
      <vt:lpstr>POJEM DĚLBY MOCI příklad</vt:lpstr>
      <vt:lpstr>POJEM DĚLBY MOCI příklad</vt:lpstr>
      <vt:lpstr>HISTORICKÁ VÝCHODISKA</vt:lpstr>
      <vt:lpstr>HISTORICKÁ VÝCHODISKA</vt:lpstr>
      <vt:lpstr>HISTORICKÁ VÝCHODISKA</vt:lpstr>
      <vt:lpstr>HISTORICKÁ VÝCHODISKA</vt:lpstr>
      <vt:lpstr>KONCEPCE DĚLBY MOCI</vt:lpstr>
      <vt:lpstr>Principy dělby moci</vt:lpstr>
      <vt:lpstr>Principy dělby moci AD 1</vt:lpstr>
      <vt:lpstr>Principy dělby moci AD 2</vt:lpstr>
      <vt:lpstr>Principy dělby moci AD 2</vt:lpstr>
      <vt:lpstr>AKTY MOCI ZÁKONODÁRNÉ, VÝKONNÉ ČI SOUDNÍ?</vt:lpstr>
      <vt:lpstr>AKTY MOCI ZÁKONODÁRNÉ, VÝKONNÉ ČI SOUDNÍ?</vt:lpstr>
      <vt:lpstr>AKTY MOCI ZÁKONODÁRNÉ, VÝKONNÉ ČI SOUDNÍ?</vt:lpstr>
      <vt:lpstr>AKTY MOCI ZÁKONODÁRNÉ, VÝKONNÉ ČI SOUDNÍ?</vt:lpstr>
      <vt:lpstr>AKTY MOCI ZÁKONODÁRNÉ, VÝKONNÉ ČI SOUDNÍ? příklad</vt:lpstr>
      <vt:lpstr>Dělba moci v české republice</vt:lpstr>
      <vt:lpstr>Dělba moci v české republice</vt:lpstr>
      <vt:lpstr>Dělba moci X dělba mocí</vt:lpstr>
      <vt:lpstr>Dělba moci X dělba mocí Příklad 1</vt:lpstr>
      <vt:lpstr>Dělba moci X dělba mocí  Příklad 2</vt:lpstr>
      <vt:lpstr>Dělba moci X dělba mocí  Příklad 3</vt:lpstr>
      <vt:lpstr>Dělba moci v České republice moc zákonodárná</vt:lpstr>
      <vt:lpstr>Dělba moci v České republice moc výkonná</vt:lpstr>
      <vt:lpstr>Dělba moci v České republice moc výkonná</vt:lpstr>
      <vt:lpstr>Dělba moci v České republice moc soudní</vt:lpstr>
      <vt:lpstr>Dělba moci v České republice moc soudní</vt:lpstr>
      <vt:lpstr>Prezentace aplikace PowerPoint</vt:lpstr>
      <vt:lpstr>Prezentace aplikace PowerPoint</vt:lpstr>
      <vt:lpstr>Děkuji za pozornost!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Přiměřená výše výživného v rozhodovací praxi českých opatrovnických soudů. Čas na objektivizaci?</dc:title>
  <dc:creator>grochma</dc:creator>
  <cp:lastModifiedBy>Vojta Prochazka</cp:lastModifiedBy>
  <cp:revision>188</cp:revision>
  <dcterms:created xsi:type="dcterms:W3CDTF">2015-04-15T06:29:45Z</dcterms:created>
  <dcterms:modified xsi:type="dcterms:W3CDTF">2018-11-02T08:54:55Z</dcterms:modified>
</cp:coreProperties>
</file>