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95" r:id="rId3"/>
    <p:sldId id="296" r:id="rId4"/>
    <p:sldId id="282" r:id="rId5"/>
    <p:sldId id="265" r:id="rId6"/>
    <p:sldId id="293" r:id="rId7"/>
    <p:sldId id="299" r:id="rId8"/>
    <p:sldId id="301" r:id="rId9"/>
    <p:sldId id="298" r:id="rId10"/>
    <p:sldId id="300" r:id="rId11"/>
    <p:sldId id="302" r:id="rId12"/>
    <p:sldId id="294" r:id="rId13"/>
    <p:sldId id="284" r:id="rId14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1FCCE-B0C3-4231-80F8-BDD1B59480A9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3771C-D1E3-4581-9272-FDBD45E2C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22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8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1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8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9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D8A05-14D1-4A18-8F8E-D36DC09D8383}" type="datetimeFigureOut">
              <a:rPr lang="cs-CZ" smtClean="0"/>
              <a:t>18. 9. 2018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jednotlivce a státu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Šimáčková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3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Důstojnost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Důstojnost jako matka všech práv</a:t>
            </a:r>
          </a:p>
          <a:p>
            <a:pPr marL="0" indent="0">
              <a:buNone/>
            </a:pPr>
            <a:r>
              <a:rPr lang="cs-CZ" dirty="0"/>
              <a:t>Důstojnost a sociální podmínky </a:t>
            </a:r>
          </a:p>
          <a:p>
            <a:pPr marL="0" indent="0">
              <a:buNone/>
            </a:pPr>
            <a:r>
              <a:rPr lang="cs-CZ" dirty="0"/>
              <a:t>Téma solidarity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Lidé se rodí svobodní a rovní v důstojnosti a právech </a:t>
            </a:r>
          </a:p>
          <a:p>
            <a:pPr marL="0" indent="0">
              <a:buNone/>
            </a:pPr>
            <a:r>
              <a:rPr lang="cs-CZ" dirty="0"/>
              <a:t>Je důležitější svoboda nebo důstojnost ? A život nebo důstojnost ? </a:t>
            </a:r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dirty="0" err="1"/>
              <a:t>antidiskriminace</a:t>
            </a:r>
            <a:r>
              <a:rPr lang="cs-CZ" dirty="0"/>
              <a:t> hon na čarodějnice 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80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Důstojnost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Základem objektivního hodnotového řádu, výrazem ústavní identity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Člověk jako cíl o sobě, nikdy jen jako prostředek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Günter</a:t>
            </a:r>
            <a:r>
              <a:rPr lang="cs-CZ" dirty="0"/>
              <a:t> </a:t>
            </a:r>
            <a:r>
              <a:rPr lang="cs-CZ" dirty="0" err="1"/>
              <a:t>Dürig</a:t>
            </a:r>
            <a:r>
              <a:rPr lang="cs-CZ" dirty="0"/>
              <a:t> - teorie objektu, vážící se k lidské důstojnosti – rozpor s důstojností nastává tehdy, kdy je konkrétní osoba postavena do role objektu.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350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jediný cíl, který opravňuje lidstvo - individuálně nebo kolektivně - zasáhnout do svobody jednání lidí, je sebeobrana. Jediným účelem, pro který se může moc spravedlivě použít proti kterémukoliv členu společnosti i proti jeho vlastní vůli, je zabránit ubližování jiným</a:t>
            </a:r>
            <a:r>
              <a:rPr lang="cs-CZ" dirty="0" smtClean="0"/>
              <a:t>.“</a:t>
            </a:r>
          </a:p>
          <a:p>
            <a:pPr marL="0" indent="0">
              <a:buNone/>
            </a:pPr>
            <a:r>
              <a:rPr lang="cs-CZ" dirty="0" smtClean="0"/>
              <a:t>(Johna </a:t>
            </a:r>
            <a:r>
              <a:rPr lang="cs-CZ" dirty="0" err="1" smtClean="0"/>
              <a:t>Stuart</a:t>
            </a:r>
            <a:r>
              <a:rPr lang="cs-CZ" dirty="0" smtClean="0"/>
              <a:t> </a:t>
            </a:r>
            <a:r>
              <a:rPr lang="cs-CZ" dirty="0" err="1" smtClean="0"/>
              <a:t>Mill</a:t>
            </a:r>
            <a:r>
              <a:rPr lang="cs-CZ" dirty="0" smtClean="0"/>
              <a:t>: O svobodě)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Svoboda je tu i pro </a:t>
            </a:r>
            <a:r>
              <a:rPr lang="cs-CZ" smtClean="0"/>
              <a:t>ty druhé !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75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Pluralita jako podmínka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Nejdůležitějším zdrojem legitimity současných liberálně demokratických společností, založených na principu právního státu, se paradoxně stala pluralita legitimizačních strategií a následných </a:t>
            </a:r>
            <a:r>
              <a:rPr lang="cs-CZ" dirty="0" smtClean="0"/>
              <a:t>fikcí</a:t>
            </a:r>
          </a:p>
          <a:p>
            <a:pPr marL="0" indent="0">
              <a:buNone/>
            </a:pPr>
            <a:r>
              <a:rPr lang="cs-CZ" dirty="0"/>
              <a:t>Namísto konsensu přichází </a:t>
            </a:r>
            <a:r>
              <a:rPr lang="cs-CZ" dirty="0" smtClean="0"/>
              <a:t>konverzace</a:t>
            </a:r>
          </a:p>
          <a:p>
            <a:pPr marL="0" indent="0">
              <a:buNone/>
            </a:pPr>
            <a:r>
              <a:rPr lang="cs-CZ" dirty="0"/>
              <a:t>která nemá stanovit vítěze a poražené v rámci politické diskuse, nýbrž naopak posilovat a vést k rozpoznávání mnohosti hlasů </a:t>
            </a:r>
            <a:r>
              <a:rPr lang="cs-CZ" dirty="0" smtClean="0"/>
              <a:t>...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Přibáň</a:t>
            </a:r>
            <a:r>
              <a:rPr lang="cs-CZ" dirty="0"/>
              <a:t>, J.: Disidenti práva, SLON, Praha 2001 str. 15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82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občanství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vztah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Právní status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Subjektivní veřejné právo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81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občanství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Ius </a:t>
            </a:r>
            <a:r>
              <a:rPr lang="cs-CZ" dirty="0" err="1" smtClean="0"/>
              <a:t>sanguinus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Ius soli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Multipolitismus</a:t>
            </a:r>
            <a:r>
              <a:rPr lang="cs-CZ" dirty="0" smtClean="0"/>
              <a:t>, </a:t>
            </a:r>
            <a:r>
              <a:rPr lang="cs-CZ" dirty="0" err="1" smtClean="0"/>
              <a:t>Bipolitismus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Apatrida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7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Státy jsou založeny na těch myšlenkách, které stály u jejich vzniku?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Které myšlenky stály u vzniku České republiky ?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76939"/>
            <a:ext cx="5181600" cy="3648710"/>
          </a:xfrm>
        </p:spPr>
      </p:pic>
    </p:spTree>
    <p:extLst>
      <p:ext uri="{BB962C8B-B14F-4D97-AF65-F5344CB8AC3E}">
        <p14:creationId xmlns:p14="http://schemas.microsoft.com/office/powerpoint/2010/main" val="19654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Vláda většiny korigovaná vládou práva a práva jednotlivce jako hodnota a účel.</a:t>
            </a:r>
          </a:p>
          <a:p>
            <a:r>
              <a:rPr lang="cs-CZ" dirty="0" err="1"/>
              <a:t>Fareed</a:t>
            </a:r>
            <a:r>
              <a:rPr lang="cs-CZ" dirty="0"/>
              <a:t> </a:t>
            </a:r>
            <a:r>
              <a:rPr lang="cs-CZ" dirty="0" err="1"/>
              <a:t>Zakaria</a:t>
            </a:r>
            <a:r>
              <a:rPr lang="cs-CZ" dirty="0"/>
              <a:t>:  </a:t>
            </a:r>
            <a:r>
              <a:rPr lang="cs-CZ" i="1" dirty="0"/>
              <a:t>„podstatou ústavního liberalismu je moc omezit, smyslem demokracie je její koncentrace a použití“.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 err="1"/>
              <a:t>Zakaria</a:t>
            </a:r>
            <a:r>
              <a:rPr lang="cs-CZ" dirty="0"/>
              <a:t>, F. </a:t>
            </a:r>
            <a:r>
              <a:rPr lang="cs-CZ" i="1" dirty="0"/>
              <a:t>Budoucnost svobody</a:t>
            </a:r>
            <a:r>
              <a:rPr lang="cs-CZ" dirty="0"/>
              <a:t>. Praha: </a:t>
            </a:r>
            <a:r>
              <a:rPr lang="cs-CZ" dirty="0" err="1"/>
              <a:t>Akademia</a:t>
            </a:r>
            <a:r>
              <a:rPr lang="cs-CZ" dirty="0"/>
              <a:t>, 2004, s. 125.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09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každý člověk jako hodnota </a:t>
            </a:r>
          </a:p>
          <a:p>
            <a:pPr marL="0" indent="0">
              <a:buNone/>
            </a:pPr>
            <a:r>
              <a:rPr lang="cs-CZ" dirty="0"/>
              <a:t>každý má svůj právní status</a:t>
            </a:r>
          </a:p>
          <a:p>
            <a:pPr marL="0" indent="0">
              <a:buNone/>
            </a:pPr>
            <a:r>
              <a:rPr lang="cs-CZ" dirty="0"/>
              <a:t>tento status garantován politickou autoritou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když se setkalo křesťanství s osvícenstvím (a taky pomohl Kant a holocaust)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57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rovnost, volnost, bratrství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myšlenka stvoření + schopnost člověka, vybrat to, čím chce být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humanismus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zákaz instrumentalizace osoby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Účelem je jednotlivec, nikoli kolektiv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93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Nositel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Adresát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28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Úcta k lidským právům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Svoboda - rovnost – solidarita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Všichni lidé se rodí svobodní a sobě rovní co do důstojnosti a práv. Jsou nadáni rozumem a svědomím a mají spolu jednat v duchu bratrství.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529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363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Vztah jednotlivce a státu </vt:lpstr>
      <vt:lpstr>Státní občanství </vt:lpstr>
      <vt:lpstr>Státní občanství </vt:lpstr>
      <vt:lpstr>Prezentace aplikace PowerPoint</vt:lpstr>
      <vt:lpstr>Prezentace aplikace PowerPoint</vt:lpstr>
      <vt:lpstr>Lidská práva </vt:lpstr>
      <vt:lpstr>Lidská práva </vt:lpstr>
      <vt:lpstr>Lidská práva </vt:lpstr>
      <vt:lpstr>Úcta k lidským právům </vt:lpstr>
      <vt:lpstr>Důstojnost</vt:lpstr>
      <vt:lpstr>Důstojnost</vt:lpstr>
      <vt:lpstr>Svoboda </vt:lpstr>
      <vt:lpstr>Pluralita jako podmínka demokracie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Muslimské šátky v kontextech evropského práva a společnosti</dc:title>
  <dc:creator>Simackova Katerina</dc:creator>
  <cp:lastModifiedBy>Simackova Katerina</cp:lastModifiedBy>
  <cp:revision>23</cp:revision>
  <cp:lastPrinted>2017-03-26T11:48:21Z</cp:lastPrinted>
  <dcterms:created xsi:type="dcterms:W3CDTF">2016-04-30T13:41:47Z</dcterms:created>
  <dcterms:modified xsi:type="dcterms:W3CDTF">2018-09-18T07:35:32Z</dcterms:modified>
</cp:coreProperties>
</file>