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ED278-3BD5-4D51-B537-269A73B1F4B1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76A16-88BF-4491-874A-D312E7D516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76A16-88BF-4491-874A-D312E7D516AE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C4F90E3-C9E1-4967-AECF-DD5797B96B24}" type="datetimeFigureOut">
              <a:rPr lang="cs-CZ" smtClean="0"/>
              <a:t>19.11.2020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400E1B-62E6-45B7-B74C-17F497063F7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Bankovní systém je souhrn všech bankovních institucí a vzájemných vztahů mezi nimi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Bankovní systémy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63184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Právní úprava bankovnictví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928670"/>
            <a:ext cx="7772400" cy="5572164"/>
          </a:xfrm>
        </p:spPr>
        <p:txBody>
          <a:bodyPr>
            <a:normAutofit/>
          </a:bodyPr>
          <a:lstStyle/>
          <a:p>
            <a:r>
              <a:rPr lang="cs-CZ" dirty="0"/>
              <a:t>Ústava</a:t>
            </a:r>
          </a:p>
          <a:p>
            <a:r>
              <a:rPr lang="cs-CZ" dirty="0"/>
              <a:t>Zákon o ČNB</a:t>
            </a:r>
          </a:p>
          <a:p>
            <a:r>
              <a:rPr lang="cs-CZ" dirty="0"/>
              <a:t>Zákon o bankách</a:t>
            </a:r>
          </a:p>
          <a:p>
            <a:pPr>
              <a:buNone/>
            </a:pPr>
            <a:endParaRPr lang="cs-CZ" dirty="0"/>
          </a:p>
          <a:p>
            <a:pPr lvl="1"/>
            <a:r>
              <a:rPr lang="cs-CZ" dirty="0"/>
              <a:t>Živnostenský zákon</a:t>
            </a:r>
          </a:p>
          <a:p>
            <a:pPr lvl="1"/>
            <a:r>
              <a:rPr lang="cs-CZ" dirty="0"/>
              <a:t>Obchodní zákoník</a:t>
            </a:r>
          </a:p>
          <a:p>
            <a:pPr lvl="1"/>
            <a:r>
              <a:rPr lang="cs-CZ" dirty="0"/>
              <a:t>Zákon o účetnictví</a:t>
            </a:r>
          </a:p>
          <a:p>
            <a:pPr lvl="1"/>
            <a:r>
              <a:rPr lang="cs-CZ" dirty="0"/>
              <a:t>Zákon o cenný papírech</a:t>
            </a:r>
          </a:p>
          <a:p>
            <a:pPr lvl="1"/>
            <a:r>
              <a:rPr lang="cs-CZ" dirty="0"/>
              <a:t>Zákon o dluhopisech</a:t>
            </a:r>
          </a:p>
          <a:p>
            <a:pPr lvl="1"/>
            <a:r>
              <a:rPr lang="cs-CZ" dirty="0"/>
              <a:t>Zákon směnečný a šekový</a:t>
            </a:r>
          </a:p>
          <a:p>
            <a:pPr lvl="1"/>
            <a:r>
              <a:rPr lang="cs-CZ" dirty="0"/>
              <a:t>Zákon o soustavě daní a poplatků</a:t>
            </a:r>
          </a:p>
          <a:p>
            <a:pPr lvl="1"/>
            <a:r>
              <a:rPr lang="cs-CZ" dirty="0"/>
              <a:t>Zákon o správě daní a poplatků a další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Bankovní soustava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71546"/>
            <a:ext cx="7772400" cy="5357850"/>
          </a:xfrm>
        </p:spPr>
        <p:txBody>
          <a:bodyPr/>
          <a:lstStyle/>
          <a:p>
            <a:r>
              <a:rPr lang="cs-CZ" dirty="0"/>
              <a:t>Dvoustupňová bankovní soustava: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Centrální banka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Komerční banky</a:t>
            </a:r>
          </a:p>
          <a:p>
            <a:pPr marL="514350" indent="-514350">
              <a:buFont typeface="+mj-lt"/>
              <a:buAutoNum type="romanUcPeriod"/>
            </a:pPr>
            <a:endParaRPr lang="cs-CZ" dirty="0"/>
          </a:p>
          <a:p>
            <a:pPr marL="571500" indent="-571500">
              <a:buFont typeface="+mj-lt"/>
              <a:buAutoNum type="arabicPeriod"/>
            </a:pPr>
            <a:r>
              <a:rPr lang="cs-CZ" dirty="0"/>
              <a:t>Centrální banka</a:t>
            </a:r>
          </a:p>
          <a:p>
            <a:pPr marL="845820" lvl="1" indent="-571500"/>
            <a:r>
              <a:rPr lang="cs-CZ" dirty="0"/>
              <a:t>Stanovuje diskontní sazby</a:t>
            </a:r>
          </a:p>
          <a:p>
            <a:pPr marL="845820" lvl="1" indent="-571500"/>
            <a:r>
              <a:rPr lang="cs-CZ" dirty="0"/>
              <a:t>Stanovuje reposazby</a:t>
            </a:r>
          </a:p>
          <a:p>
            <a:pPr marL="845820" lvl="1" indent="-571500"/>
            <a:r>
              <a:rPr lang="cs-CZ" dirty="0"/>
              <a:t>Stanovuje povinné minimální rezervy</a:t>
            </a:r>
          </a:p>
          <a:p>
            <a:pPr marL="845820" lvl="1" indent="-571500"/>
            <a:r>
              <a:rPr lang="cs-CZ" dirty="0"/>
              <a:t>Provádí operace na volných trzích</a:t>
            </a:r>
          </a:p>
          <a:p>
            <a:pPr marL="845820" lvl="1" indent="-571500"/>
            <a:r>
              <a:rPr lang="cs-CZ" dirty="0"/>
              <a:t>Určuje reeskontní kontingenty aj.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7772400" cy="70328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Komerční banky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142984"/>
            <a:ext cx="7772400" cy="53578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400" dirty="0"/>
              <a:t>Pasivní operace (vklady)         komerční banka </a:t>
            </a:r>
          </a:p>
          <a:p>
            <a:pPr algn="ctr">
              <a:buNone/>
            </a:pPr>
            <a:r>
              <a:rPr lang="cs-CZ" sz="2400" dirty="0"/>
              <a:t>aktivní operace (úvěry, půjčky).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Komerční banky poskytují služby:</a:t>
            </a:r>
          </a:p>
          <a:p>
            <a:pPr lvl="1"/>
            <a:r>
              <a:rPr lang="cs-CZ" sz="2200" dirty="0"/>
              <a:t>Vkladové služby</a:t>
            </a:r>
          </a:p>
          <a:p>
            <a:pPr lvl="1"/>
            <a:r>
              <a:rPr lang="cs-CZ" sz="2200" dirty="0"/>
              <a:t>Komisionářské (zprostředkovatelské) služby</a:t>
            </a:r>
          </a:p>
          <a:p>
            <a:pPr lvl="1"/>
            <a:r>
              <a:rPr lang="cs-CZ" sz="2200" dirty="0"/>
              <a:t>Zajišťují platební a zúčtovací styk</a:t>
            </a:r>
          </a:p>
          <a:p>
            <a:pPr lvl="1"/>
            <a:r>
              <a:rPr lang="cs-CZ" sz="2200" dirty="0"/>
              <a:t>Spravují majetek klientů</a:t>
            </a:r>
          </a:p>
          <a:p>
            <a:pPr lvl="1"/>
            <a:r>
              <a:rPr lang="cs-CZ" sz="2200" dirty="0"/>
              <a:t>Poskytují depozitní služby</a:t>
            </a:r>
          </a:p>
          <a:p>
            <a:pPr lvl="1"/>
            <a:r>
              <a:rPr lang="cs-CZ" sz="2200" dirty="0"/>
              <a:t>Provádí operace s cennými papíry</a:t>
            </a:r>
          </a:p>
          <a:p>
            <a:pPr lvl="1"/>
            <a:r>
              <a:rPr lang="cs-CZ" sz="2200" dirty="0"/>
              <a:t>Poskytují úvěry a půjčky</a:t>
            </a:r>
          </a:p>
          <a:p>
            <a:pPr lvl="1"/>
            <a:r>
              <a:rPr lang="cs-CZ" sz="2200" dirty="0"/>
              <a:t>Provádí směnárenskou činnost</a:t>
            </a:r>
          </a:p>
          <a:p>
            <a:pPr lvl="1"/>
            <a:r>
              <a:rPr lang="cs-CZ" sz="2200" dirty="0"/>
              <a:t>Poskytují finanční poradenství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216F8C9F-98CE-482A-8879-236EE559887B}"/>
              </a:ext>
            </a:extLst>
          </p:cNvPr>
          <p:cNvCxnSpPr/>
          <p:nvPr/>
        </p:nvCxnSpPr>
        <p:spPr>
          <a:xfrm>
            <a:off x="5076056" y="1412776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590C5AB1-892B-43A0-81F3-012FB9432632}"/>
              </a:ext>
            </a:extLst>
          </p:cNvPr>
          <p:cNvCxnSpPr/>
          <p:nvPr/>
        </p:nvCxnSpPr>
        <p:spPr>
          <a:xfrm>
            <a:off x="7884368" y="1412776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31CC2B9-93EE-4F74-AE7D-70508743BC67}"/>
              </a:ext>
            </a:extLst>
          </p:cNvPr>
          <p:cNvCxnSpPr>
            <a:cxnSpLocks/>
          </p:cNvCxnSpPr>
          <p:nvPr/>
        </p:nvCxnSpPr>
        <p:spPr>
          <a:xfrm>
            <a:off x="1835696" y="1844824"/>
            <a:ext cx="720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28662" y="1214422"/>
            <a:ext cx="7776388" cy="48343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Krátkodobé		Střednědobé		Dlouhodobé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Obchodní		Investiční		Investiční</a:t>
            </a:r>
          </a:p>
          <a:p>
            <a:pPr>
              <a:buNone/>
            </a:pPr>
            <a:r>
              <a:rPr lang="cs-CZ" dirty="0"/>
              <a:t>Provozní		Překlenovací	            Hypoteční</a:t>
            </a:r>
          </a:p>
          <a:p>
            <a:pPr>
              <a:buNone/>
            </a:pPr>
            <a:r>
              <a:rPr lang="cs-CZ" dirty="0"/>
              <a:t>Sezonní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Typy úvěrů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Kontokorentní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Eskontní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Lombardní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Revolvingový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Hypoteční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5F665CB6-CAC2-4F4E-93B6-D0120ECFAAFF}"/>
              </a:ext>
            </a:extLst>
          </p:cNvPr>
          <p:cNvCxnSpPr>
            <a:cxnSpLocks/>
          </p:cNvCxnSpPr>
          <p:nvPr/>
        </p:nvCxnSpPr>
        <p:spPr>
          <a:xfrm>
            <a:off x="1691680" y="1643050"/>
            <a:ext cx="0" cy="3457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25C519B3-88BB-4785-A82E-AF563A173433}"/>
              </a:ext>
            </a:extLst>
          </p:cNvPr>
          <p:cNvCxnSpPr>
            <a:cxnSpLocks/>
          </p:cNvCxnSpPr>
          <p:nvPr/>
        </p:nvCxnSpPr>
        <p:spPr>
          <a:xfrm>
            <a:off x="4499992" y="1643050"/>
            <a:ext cx="0" cy="3457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F2991A18-6593-4F4F-9A3F-428666F9E4AF}"/>
              </a:ext>
            </a:extLst>
          </p:cNvPr>
          <p:cNvCxnSpPr>
            <a:cxnSpLocks/>
          </p:cNvCxnSpPr>
          <p:nvPr/>
        </p:nvCxnSpPr>
        <p:spPr>
          <a:xfrm>
            <a:off x="7119140" y="1643050"/>
            <a:ext cx="0" cy="3457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Úvěrová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/>
          <a:lstStyle/>
          <a:p>
            <a:r>
              <a:rPr lang="cs-CZ" dirty="0"/>
              <a:t>Návrh úvěrové smlouvy obsahuje:</a:t>
            </a:r>
          </a:p>
          <a:p>
            <a:pPr>
              <a:buNone/>
            </a:pPr>
            <a:endParaRPr lang="cs-CZ" dirty="0"/>
          </a:p>
          <a:p>
            <a:pPr lvl="1"/>
            <a:r>
              <a:rPr lang="cs-CZ" dirty="0"/>
              <a:t>Druh poskytovaného úvěru</a:t>
            </a:r>
          </a:p>
          <a:p>
            <a:pPr lvl="1"/>
            <a:r>
              <a:rPr lang="cs-CZ" dirty="0"/>
              <a:t>Účel úvěru</a:t>
            </a:r>
          </a:p>
          <a:p>
            <a:pPr lvl="1"/>
            <a:r>
              <a:rPr lang="cs-CZ" dirty="0"/>
              <a:t>Harmonogram čerpání úvěru</a:t>
            </a:r>
          </a:p>
          <a:p>
            <a:pPr lvl="1"/>
            <a:r>
              <a:rPr lang="cs-CZ" dirty="0"/>
              <a:t>Harmonogram splátek</a:t>
            </a:r>
          </a:p>
          <a:p>
            <a:pPr lvl="1"/>
            <a:r>
              <a:rPr lang="cs-CZ" dirty="0"/>
              <a:t>Úročení</a:t>
            </a:r>
          </a:p>
          <a:p>
            <a:pPr lvl="1"/>
            <a:r>
              <a:rPr lang="cs-CZ" dirty="0"/>
              <a:t>Pravidla úročení</a:t>
            </a:r>
          </a:p>
          <a:p>
            <a:pPr lvl="1"/>
            <a:r>
              <a:rPr lang="cs-CZ" dirty="0"/>
              <a:t>Sankční podmínky</a:t>
            </a:r>
          </a:p>
          <a:p>
            <a:pPr lvl="1"/>
            <a:r>
              <a:rPr lang="cs-CZ" dirty="0"/>
              <a:t>Formy zajištění úvěru</a:t>
            </a:r>
          </a:p>
          <a:p>
            <a:pPr lvl="1"/>
            <a:r>
              <a:rPr lang="cs-CZ" dirty="0"/>
              <a:t>Postup při neplnění podmínek úvěrové smlouvy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Postup při realizaci úvěru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Předložení žádosti o úvěr klientem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Zpracování informací od klienta úvěrovým pracovníkem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Zpracování stanoviska úvěrového oddělení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Rozhodnutí úvěrové komise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Návrh úvěrové smlouvy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Podpis úvěrové smlouvy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Čerpání úvěru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Splácení úvěru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Rizika úvěrového vztahu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Rizika banky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Rizika klienta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357166"/>
            <a:ext cx="7772400" cy="6215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Rizika banky a jištění rizik</a:t>
            </a:r>
          </a:p>
          <a:p>
            <a:pPr marL="0" indent="0">
              <a:buNone/>
            </a:pPr>
            <a:endParaRPr lang="cs-CZ" dirty="0"/>
          </a:p>
          <a:p>
            <a:pPr marL="514350" indent="-514350"/>
            <a:r>
              <a:rPr lang="cs-CZ" dirty="0"/>
              <a:t>Při sjednávání úvěru se řeší 4 základní problémy:</a:t>
            </a:r>
          </a:p>
          <a:p>
            <a:pPr marL="1062990" lvl="2" indent="-514350">
              <a:buFont typeface="+mj-lt"/>
              <a:buAutoNum type="arabicPeriod"/>
            </a:pPr>
            <a:r>
              <a:rPr lang="cs-CZ" dirty="0"/>
              <a:t>Co je k zajištění nabízeno</a:t>
            </a:r>
          </a:p>
          <a:p>
            <a:pPr marL="1062990" lvl="2" indent="-514350">
              <a:buFont typeface="+mj-lt"/>
              <a:buAutoNum type="arabicPeriod"/>
            </a:pPr>
            <a:r>
              <a:rPr lang="cs-CZ" dirty="0"/>
              <a:t>Podrobnosti ocenění předmětu zajištění</a:t>
            </a:r>
          </a:p>
          <a:p>
            <a:pPr marL="1062990" lvl="2" indent="-514350">
              <a:buFont typeface="+mj-lt"/>
              <a:buAutoNum type="arabicPeriod"/>
            </a:pPr>
            <a:r>
              <a:rPr lang="cs-CZ" dirty="0"/>
              <a:t>Úprava ocenění v případě již poskytnutého úvěru</a:t>
            </a:r>
          </a:p>
          <a:p>
            <a:pPr marL="1062990" lvl="2" indent="-514350">
              <a:buFont typeface="+mj-lt"/>
              <a:buAutoNum type="arabicPeriod"/>
            </a:pPr>
            <a:r>
              <a:rPr lang="cs-CZ" dirty="0"/>
              <a:t>Zajištění v případě exekuce</a:t>
            </a:r>
          </a:p>
          <a:p>
            <a:pPr marL="1062990" lvl="2" indent="-514350"/>
            <a:endParaRPr lang="cs-CZ" dirty="0"/>
          </a:p>
          <a:p>
            <a:pPr marL="1062990" lvl="2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95690-2751-457B-A9B5-80EFFDA4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620688"/>
            <a:ext cx="7859216" cy="1152128"/>
          </a:xfrm>
        </p:spPr>
        <p:txBody>
          <a:bodyPr>
            <a:normAutofit fontScale="90000"/>
          </a:bodyPr>
          <a:lstStyle/>
          <a:p>
            <a:r>
              <a:rPr lang="cs-CZ" dirty="0"/>
              <a:t>Obvyklá jsou následující řešení: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98BF18-94DC-4030-A0FF-6551ECC028B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062990" lvl="2" indent="-514350"/>
            <a:r>
              <a:rPr lang="cs-CZ" dirty="0"/>
              <a:t>Blokace, depozitum v měně úvěru</a:t>
            </a:r>
          </a:p>
          <a:p>
            <a:pPr marL="1062990" lvl="2" indent="-514350"/>
            <a:r>
              <a:rPr lang="cs-CZ" dirty="0"/>
              <a:t>Blokace, depozitum v jiné měně a zajištění kurzového rizika</a:t>
            </a:r>
          </a:p>
          <a:p>
            <a:pPr marL="1062990" lvl="2" indent="-514350"/>
            <a:r>
              <a:rPr lang="cs-CZ" dirty="0"/>
              <a:t>Bankovní záruka, bankou avalovaná záruka</a:t>
            </a:r>
          </a:p>
          <a:p>
            <a:pPr marL="1062990" lvl="2" indent="-514350"/>
            <a:r>
              <a:rPr lang="cs-CZ" dirty="0"/>
              <a:t>Nemovitost, jejíž hodnota je stanovena znalcem</a:t>
            </a:r>
          </a:p>
          <a:p>
            <a:pPr marL="1062990" lvl="2" indent="-514350"/>
            <a:r>
              <a:rPr lang="cs-CZ" dirty="0"/>
              <a:t>Pohledávky tuzemských bonitních firem (cese)</a:t>
            </a:r>
          </a:p>
          <a:p>
            <a:pPr marL="1062990" lvl="2" indent="-514350"/>
            <a:r>
              <a:rPr lang="cs-CZ" dirty="0"/>
              <a:t>Pohledávky zahraničních bonitních firem</a:t>
            </a:r>
          </a:p>
          <a:p>
            <a:pPr marL="1062990" lvl="2" indent="-514350"/>
            <a:r>
              <a:rPr lang="cs-CZ" dirty="0"/>
              <a:t>Směnka vlastní (nejlépe avalovaná)</a:t>
            </a:r>
          </a:p>
          <a:p>
            <a:pPr marL="1062990" lvl="2" indent="-514350"/>
            <a:r>
              <a:rPr lang="cs-CZ" dirty="0"/>
              <a:t>Kotované cenné papíry</a:t>
            </a:r>
          </a:p>
          <a:p>
            <a:pPr marL="1062990" lvl="2" indent="-514350"/>
            <a:r>
              <a:rPr lang="cs-CZ" dirty="0"/>
              <a:t>Bonitní cenné papíry</a:t>
            </a:r>
          </a:p>
          <a:p>
            <a:pPr marL="1062990" lvl="2" indent="-514350"/>
            <a:r>
              <a:rPr lang="cs-CZ" dirty="0"/>
              <a:t>Movité věci (šperky, zlato atd.), za problematické jsou považována auta, výrobní zařízení atd.</a:t>
            </a:r>
          </a:p>
          <a:p>
            <a:pPr marL="1062990" lvl="2" indent="-514350"/>
            <a:r>
              <a:rPr lang="cs-CZ" dirty="0"/>
              <a:t>Ručitelský závazek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44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714356"/>
            <a:ext cx="77724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Bankovní systém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71546"/>
            <a:ext cx="7772400" cy="4948254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dirty="0"/>
              <a:t>Jednostupňový</a:t>
            </a:r>
          </a:p>
          <a:p>
            <a:pPr marL="514350" indent="-514350"/>
            <a:r>
              <a:rPr lang="cs-CZ" dirty="0"/>
              <a:t>Je tvořen bankovní institucí, která plní funkci  centrální tak komerční banky (může mít i síť poboček). V minulosti tomu tak bylo např. v centrálně plánovaných ekonomikách nebo v zemích, kde měnovou politiku zabezpečuje jiná země (viz např. Vatikán, San Marino, Andora, Monako atd.)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Font typeface="+mj-lt"/>
              <a:buAutoNum type="alphaLcParenR" startAt="2"/>
            </a:pPr>
            <a:r>
              <a:rPr lang="cs-CZ" dirty="0"/>
              <a:t> dvoustupňový</a:t>
            </a:r>
          </a:p>
          <a:p>
            <a:pPr marL="514350" indent="-514350"/>
            <a:r>
              <a:rPr lang="cs-CZ" dirty="0"/>
              <a:t>Tento bankovní systém je definován </a:t>
            </a:r>
            <a:r>
              <a:rPr lang="cs-CZ" dirty="0" err="1"/>
              <a:t>eistencí</a:t>
            </a:r>
            <a:r>
              <a:rPr lang="cs-CZ" dirty="0"/>
              <a:t>: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/>
              <a:t>Centrální banky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/>
              <a:t>Soustavou bankovních institucí (obchodních bank)</a:t>
            </a:r>
          </a:p>
          <a:p>
            <a:pPr marL="788670" lvl="1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Bankovní systém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7150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Univerzální banky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Specializované banky:</a:t>
            </a:r>
          </a:p>
          <a:p>
            <a:pPr marL="788670" lvl="1" indent="-514350"/>
            <a:r>
              <a:rPr lang="cs-CZ" dirty="0"/>
              <a:t>Spořitelní banky</a:t>
            </a:r>
          </a:p>
          <a:p>
            <a:pPr marL="788670" lvl="1" indent="-514350"/>
            <a:r>
              <a:rPr lang="cs-CZ" dirty="0"/>
              <a:t>Stavební banky</a:t>
            </a:r>
          </a:p>
          <a:p>
            <a:pPr marL="788670" lvl="1" indent="-514350"/>
            <a:r>
              <a:rPr lang="cs-CZ" dirty="0"/>
              <a:t>Stavební spořitelny</a:t>
            </a:r>
          </a:p>
          <a:p>
            <a:pPr marL="788670" lvl="1" indent="-514350"/>
            <a:r>
              <a:rPr lang="cs-CZ" dirty="0"/>
              <a:t>Rozvojové banky</a:t>
            </a:r>
          </a:p>
          <a:p>
            <a:pPr marL="788670" lvl="1" indent="-514350"/>
            <a:r>
              <a:rPr lang="cs-CZ" dirty="0"/>
              <a:t>Investiční banky</a:t>
            </a:r>
          </a:p>
          <a:p>
            <a:pPr marL="788670" lvl="1" indent="-514350"/>
            <a:r>
              <a:rPr lang="cs-CZ" dirty="0"/>
              <a:t>Hypotekární banky</a:t>
            </a:r>
          </a:p>
          <a:p>
            <a:pPr marL="788670" lvl="1" indent="-514350"/>
            <a:r>
              <a:rPr lang="cs-CZ" dirty="0"/>
              <a:t>Konsorcionální banky atd.</a:t>
            </a:r>
          </a:p>
          <a:p>
            <a:pPr marL="514350" indent="-514350"/>
            <a:endParaRPr lang="cs-CZ" dirty="0"/>
          </a:p>
          <a:p>
            <a:pPr marL="514350" indent="-514350"/>
            <a:r>
              <a:rPr lang="cs-CZ" dirty="0"/>
              <a:t>Charakteristické rysy bankovní soustavy:</a:t>
            </a:r>
          </a:p>
          <a:p>
            <a:pPr marL="1062990" lvl="2" indent="-514350"/>
            <a:r>
              <a:rPr lang="cs-CZ" dirty="0"/>
              <a:t>Organizační struktura</a:t>
            </a:r>
          </a:p>
          <a:p>
            <a:pPr marL="1062990" lvl="2" indent="-514350"/>
            <a:r>
              <a:rPr lang="cs-CZ" dirty="0"/>
              <a:t>Vlastnické poměry</a:t>
            </a:r>
          </a:p>
          <a:p>
            <a:pPr marL="1062990" lvl="2" indent="-514350"/>
            <a:r>
              <a:rPr lang="cs-CZ" dirty="0"/>
              <a:t>Stupeň internacionalizace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Obchodní bankovnictví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00108"/>
            <a:ext cx="7772400" cy="501969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Banky jsou podnikatelské subjekty, které mají proti ostatním subjektům řadu specifických rysů.</a:t>
            </a:r>
          </a:p>
          <a:p>
            <a:r>
              <a:rPr lang="cs-CZ" dirty="0"/>
              <a:t>Základní cíl: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Maximalizace zisku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Maximalizace tržní ceny akcií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/>
              <a:t>Vymezení banky:</a:t>
            </a:r>
          </a:p>
          <a:p>
            <a:pPr marL="514350" indent="-514350"/>
            <a:r>
              <a:rPr lang="cs-CZ" dirty="0"/>
              <a:t>Funkční hledisko (vymezuje ekonomické funkce banky)</a:t>
            </a:r>
          </a:p>
          <a:p>
            <a:pPr marL="514350" indent="-514350"/>
            <a:r>
              <a:rPr lang="cs-CZ" dirty="0"/>
              <a:t>Právní hledisko (exaktní vymezení v právní normě) viz zákon o bankách č.21/1992 Sb. Směrnice ES č. 77/780 EHS označovaná jako tzv. první bankovní směrnice.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614366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Podle zákona (vychází z příslušné směrnice) musí banky  splňovat tyto podmínky: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Jde o právnickou osobu se sídlem v ČR a založenou jako akciová společnost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Přijímají vklady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Poskytují úvěry</a:t>
            </a:r>
          </a:p>
          <a:p>
            <a:pPr marL="777240" lvl="1" indent="-457200">
              <a:buFont typeface="+mj-lt"/>
              <a:buAutoNum type="arabicPeriod"/>
            </a:pPr>
            <a:r>
              <a:rPr lang="cs-CZ" dirty="0"/>
              <a:t>K výkonu činnosti je nutné mít licenci od ČNB</a:t>
            </a:r>
          </a:p>
          <a:p>
            <a:pPr marL="777240" lvl="1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None/>
            </a:pPr>
            <a:r>
              <a:rPr lang="cs-CZ" dirty="0"/>
              <a:t>Podmínky udělení licence:</a:t>
            </a:r>
          </a:p>
          <a:p>
            <a:pPr marL="502920" indent="-457200">
              <a:buNone/>
            </a:pPr>
            <a:r>
              <a:rPr lang="cs-CZ" dirty="0"/>
              <a:t>Žádost působit jako banka musí obsahovat:</a:t>
            </a:r>
          </a:p>
          <a:p>
            <a:pPr marL="1051560" lvl="2" indent="-457200"/>
            <a:r>
              <a:rPr lang="cs-CZ" dirty="0"/>
              <a:t>Návrh stanov</a:t>
            </a:r>
          </a:p>
          <a:p>
            <a:pPr marL="1051560" lvl="2" indent="-457200"/>
            <a:r>
              <a:rPr lang="cs-CZ" dirty="0"/>
              <a:t>Údaje o zakladatelích banky</a:t>
            </a:r>
          </a:p>
          <a:p>
            <a:pPr marL="1051560" lvl="2" indent="-457200"/>
            <a:r>
              <a:rPr lang="cs-CZ" dirty="0"/>
              <a:t>Výčet činností, které bude banka vykonávat</a:t>
            </a:r>
          </a:p>
          <a:p>
            <a:pPr marL="1051560" lvl="2" indent="-457200"/>
            <a:r>
              <a:rPr lang="cs-CZ" dirty="0"/>
              <a:t>Obchodní plán banky na tři roky</a:t>
            </a:r>
          </a:p>
          <a:p>
            <a:pPr marL="1051560" lvl="2" indent="-457200"/>
            <a:r>
              <a:rPr lang="cs-CZ" dirty="0"/>
              <a:t>Informaci o organizaci banky</a:t>
            </a:r>
          </a:p>
          <a:p>
            <a:pPr marL="1051560" lvl="2" indent="-457200"/>
            <a:r>
              <a:rPr lang="cs-CZ" dirty="0"/>
              <a:t>Jména vedoucích funkcionářů banky</a:t>
            </a:r>
          </a:p>
          <a:p>
            <a:pPr marL="1051560" lvl="2" indent="-457200"/>
            <a:r>
              <a:rPr lang="cs-CZ" dirty="0"/>
              <a:t>Organizaci kontrolního systému banky</a:t>
            </a:r>
          </a:p>
          <a:p>
            <a:pPr marL="1051560" lvl="2" indent="-457200"/>
            <a:r>
              <a:rPr lang="cs-CZ" dirty="0"/>
              <a:t>Splnění technických předpokladů činnosti</a:t>
            </a:r>
          </a:p>
          <a:p>
            <a:pPr marL="777240" lvl="1" indent="-45720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5591196"/>
          </a:xfrm>
        </p:spPr>
        <p:txBody>
          <a:bodyPr/>
          <a:lstStyle/>
          <a:p>
            <a:r>
              <a:rPr lang="cs-CZ" dirty="0"/>
              <a:t>Složit na účet ČNB 500 mil. Kč základního kapitálu v české měně s prokázáním původu peněz.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U zahraničního subjektu ještě navíc souhlas orgánu bankovního dohledu ze země, kde má subjekt sídlo a dále souhlas centrály s vypořádáním aktiv a závazků pobočky  v ČR.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Zákonem o bankách je rovněž vymezeno prostředí, ve kterém budou banky působit. Bankovní prostředí je vymezeno opatřeními ČNB.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774720"/>
          </a:xfrm>
        </p:spPr>
        <p:txBody>
          <a:bodyPr/>
          <a:lstStyle/>
          <a:p>
            <a:pPr algn="ctr"/>
            <a:r>
              <a:rPr lang="cs-CZ" dirty="0"/>
              <a:t>Opatření ČNB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57224" y="1000108"/>
            <a:ext cx="7772400" cy="557216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O kapitálové přiměřenosti.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 pravidlech likvidity.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 zásadách vytváření portfolií cenných papírů a majetkových podílů a krytí rizika znehodnocení cenných papírů a majetkových podílů opravným položkami.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Opatření, kterými se stanoví zásady klasifikace pohledávek z úvěrů a tvorby opravných položek k těmto pohledávkám.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Opatření, kterým se stanoví požadavky na zprávu o hospodaření banky.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Opatření, kterým se stanoví bankám omezení a podmínky pro některé druhy úvěrů a investic do majetkových účastí.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Opatření, kterým se stanoví podmínky provádění dohledu na konsolidovaném základě.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428604"/>
            <a:ext cx="7772400" cy="5929354"/>
          </a:xfrm>
        </p:spPr>
        <p:txBody>
          <a:bodyPr/>
          <a:lstStyle/>
          <a:p>
            <a:pPr marL="0" indent="0">
              <a:buNone/>
            </a:pPr>
            <a:r>
              <a:rPr lang="cs-CZ" sz="3600" dirty="0"/>
              <a:t>Základní funkce obchodních bank: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Finanční zprostředkování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Emise bezhotovostních peněz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Provádění bezhotovostního platebního styku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/>
            <a:r>
              <a:rPr lang="cs-CZ" dirty="0"/>
              <a:t>Bankovní systém a jeho organizace: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Jednostupňový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Dvoustupňový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Univerzální bankovnictví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Specializované bankovnictví – komerční -investiční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772400" cy="703282"/>
          </a:xfrm>
        </p:spPr>
        <p:txBody>
          <a:bodyPr>
            <a:normAutofit fontScale="90000"/>
          </a:bodyPr>
          <a:lstStyle/>
          <a:p>
            <a:r>
              <a:rPr lang="cs-CZ" dirty="0"/>
              <a:t>Český bankovní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214422"/>
            <a:ext cx="7931224" cy="5643578"/>
          </a:xfrm>
        </p:spPr>
        <p:txBody>
          <a:bodyPr>
            <a:noAutofit/>
          </a:bodyPr>
          <a:lstStyle/>
          <a:p>
            <a:r>
              <a:rPr lang="cs-CZ" sz="1800" dirty="0"/>
              <a:t>Do r. 1990 jednostupňový</a:t>
            </a:r>
          </a:p>
          <a:p>
            <a:r>
              <a:rPr lang="cs-CZ" sz="1800" dirty="0"/>
              <a:t>Od r. 1990 dvoustupňový</a:t>
            </a:r>
          </a:p>
          <a:p>
            <a:endParaRPr lang="cs-CZ" sz="1800" dirty="0"/>
          </a:p>
          <a:p>
            <a:pPr marL="514350" indent="-514350">
              <a:buNone/>
            </a:pPr>
            <a:r>
              <a:rPr lang="cs-CZ" sz="1800" dirty="0"/>
              <a:t>Základní složkou bankovního systému v ČR jsou tři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800" dirty="0"/>
              <a:t>univerzální banky:</a:t>
            </a:r>
          </a:p>
          <a:p>
            <a:pPr lvl="1"/>
            <a:r>
              <a:rPr lang="cs-CZ" sz="1800" dirty="0"/>
              <a:t>Česká spořitelna</a:t>
            </a:r>
          </a:p>
          <a:p>
            <a:pPr lvl="1"/>
            <a:r>
              <a:rPr lang="cs-CZ" sz="1800" dirty="0"/>
              <a:t>ČSOB</a:t>
            </a:r>
          </a:p>
          <a:p>
            <a:pPr lvl="1"/>
            <a:r>
              <a:rPr lang="cs-CZ" sz="1800" dirty="0"/>
              <a:t>Komerční banka</a:t>
            </a:r>
          </a:p>
          <a:p>
            <a:pPr lvl="1"/>
            <a:r>
              <a:rPr lang="cs-CZ" sz="1800" dirty="0"/>
              <a:t>a další obchodní banky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800" dirty="0"/>
              <a:t> specializované banky:</a:t>
            </a:r>
          </a:p>
          <a:p>
            <a:pPr lvl="1"/>
            <a:r>
              <a:rPr lang="cs-CZ" sz="1800" dirty="0"/>
              <a:t>Stavební spořitelny</a:t>
            </a:r>
          </a:p>
          <a:p>
            <a:pPr lvl="1"/>
            <a:r>
              <a:rPr lang="cs-CZ" sz="1800" dirty="0"/>
              <a:t>Českomoravská záruční a rozvojová banka 1992</a:t>
            </a:r>
          </a:p>
          <a:p>
            <a:pPr lvl="1"/>
            <a:r>
              <a:rPr lang="cs-CZ" sz="1800" dirty="0"/>
              <a:t>Konsolidační banka 1991-2003</a:t>
            </a:r>
          </a:p>
          <a:p>
            <a:pPr lvl="1"/>
            <a:r>
              <a:rPr lang="cs-CZ" sz="1800" dirty="0"/>
              <a:t>Česká exportní banka 1995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800" dirty="0"/>
              <a:t>Pobočky zahraničních bank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1800" dirty="0"/>
              <a:t>Spořitelní a úvěrová družstva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160</TotalTime>
  <Words>868</Words>
  <Application>Microsoft Office PowerPoint</Application>
  <PresentationFormat>Předvádění na obrazovce (4:3)</PresentationFormat>
  <Paragraphs>187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Georgia</vt:lpstr>
      <vt:lpstr>Wingdings 2</vt:lpstr>
      <vt:lpstr>Jmění</vt:lpstr>
      <vt:lpstr>Bankovní systémy</vt:lpstr>
      <vt:lpstr>Bankovní systém </vt:lpstr>
      <vt:lpstr>Bankovní systém </vt:lpstr>
      <vt:lpstr>Obchodní bankovnictví</vt:lpstr>
      <vt:lpstr>Prezentace aplikace PowerPoint</vt:lpstr>
      <vt:lpstr>Prezentace aplikace PowerPoint</vt:lpstr>
      <vt:lpstr>Opatření ČNB</vt:lpstr>
      <vt:lpstr>Prezentace aplikace PowerPoint</vt:lpstr>
      <vt:lpstr>Český bankovní systém</vt:lpstr>
      <vt:lpstr>Právní úprava bankovnictví</vt:lpstr>
      <vt:lpstr>Bankovní soustava</vt:lpstr>
      <vt:lpstr>Komerční banky</vt:lpstr>
      <vt:lpstr>Úvěry</vt:lpstr>
      <vt:lpstr>Úvěrová smlouva</vt:lpstr>
      <vt:lpstr>Postup při realizaci úvěru</vt:lpstr>
      <vt:lpstr>Prezentace aplikace PowerPoint</vt:lpstr>
      <vt:lpstr>Obvyklá jsou následující řešení: </vt:lpstr>
    </vt:vector>
  </TitlesOfParts>
  <Company>Pecan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Pecan</dc:creator>
  <cp:lastModifiedBy>Eva Tomášková</cp:lastModifiedBy>
  <cp:revision>27</cp:revision>
  <dcterms:created xsi:type="dcterms:W3CDTF">2014-11-02T16:20:04Z</dcterms:created>
  <dcterms:modified xsi:type="dcterms:W3CDTF">2020-11-19T12:01:23Z</dcterms:modified>
</cp:coreProperties>
</file>