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62" r:id="rId4"/>
    <p:sldId id="263" r:id="rId5"/>
    <p:sldId id="271" r:id="rId6"/>
    <p:sldId id="264" r:id="rId7"/>
    <p:sldId id="265" r:id="rId8"/>
    <p:sldId id="266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92" r:id="rId24"/>
    <p:sldId id="286" r:id="rId25"/>
    <p:sldId id="287" r:id="rId26"/>
    <p:sldId id="288" r:id="rId27"/>
    <p:sldId id="289" r:id="rId28"/>
    <p:sldId id="290" r:id="rId2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1" d="100"/>
          <a:sy n="81" d="100"/>
        </p:scale>
        <p:origin x="120" y="666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19.11.2020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19.11.2020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6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7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19.11.2020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19.11.2020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19.11.2020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Mezinárodní ekonomická integrace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Motivy vedoucí k evropské integraci po II. světové válce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2132856"/>
            <a:ext cx="9753600" cy="4039344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Snaha zachovat mír a bezpečnost v Evropě</a:t>
            </a:r>
          </a:p>
          <a:p>
            <a:pPr>
              <a:buFontTx/>
              <a:buChar char="-"/>
            </a:pPr>
            <a:r>
              <a:rPr lang="cs-CZ" dirty="0"/>
              <a:t>Snaha překonat síly nacionalismu vedoucí ke konfliktům</a:t>
            </a:r>
          </a:p>
          <a:p>
            <a:pPr>
              <a:buFontTx/>
              <a:buChar char="-"/>
            </a:pPr>
            <a:r>
              <a:rPr lang="cs-CZ" dirty="0"/>
              <a:t>Ochrana před sovětskou rozpínavostí</a:t>
            </a:r>
          </a:p>
          <a:p>
            <a:pPr>
              <a:buFontTx/>
              <a:buChar char="-"/>
            </a:pPr>
            <a:r>
              <a:rPr lang="cs-CZ" dirty="0"/>
              <a:t>Snaha o pacifikaci Německa</a:t>
            </a:r>
          </a:p>
          <a:p>
            <a:pPr>
              <a:buFontTx/>
              <a:buChar char="-"/>
            </a:pPr>
            <a:r>
              <a:rPr lang="cs-CZ" dirty="0"/>
              <a:t>Snaha překonat tradiční nepřátelství Německa a Francie</a:t>
            </a:r>
          </a:p>
          <a:p>
            <a:pPr>
              <a:buFontTx/>
              <a:buChar char="-"/>
            </a:pPr>
            <a:r>
              <a:rPr lang="cs-CZ" dirty="0"/>
              <a:t>Snaha čelit ekonomické, vojenské a kulturní převaze USA</a:t>
            </a:r>
          </a:p>
          <a:p>
            <a:pPr>
              <a:buFontTx/>
              <a:buChar char="-"/>
            </a:pPr>
            <a:r>
              <a:rPr lang="cs-CZ" dirty="0"/>
              <a:t>Snaha o dosažení ekonomické a politické stability a prosperity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30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844" y="274638"/>
            <a:ext cx="10153128" cy="1325562"/>
          </a:xfrm>
        </p:spPr>
        <p:txBody>
          <a:bodyPr/>
          <a:lstStyle/>
          <a:p>
            <a:r>
              <a:rPr lang="cs-CZ" dirty="0"/>
              <a:t>Etapy integrace po II. světové válce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2204864"/>
            <a:ext cx="9845354" cy="3967336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1951 – vznik Evropského společenství uhlí a oceli </a:t>
            </a:r>
            <a:r>
              <a:rPr lang="cs-CZ" sz="2000" dirty="0"/>
              <a:t>(Pařížská smlouva z 18. 4. 1951)</a:t>
            </a:r>
          </a:p>
          <a:p>
            <a:pPr marL="45720" indent="0">
              <a:buNone/>
            </a:pPr>
            <a:endParaRPr lang="cs-CZ" sz="2000" dirty="0"/>
          </a:p>
          <a:p>
            <a:pPr marL="45720" indent="0">
              <a:buNone/>
            </a:pPr>
            <a:r>
              <a:rPr lang="cs-CZ" dirty="0"/>
              <a:t>1955 – konference v Mesině – vytvoření dvou organizací: pro společný trh a pro atomovou energii.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1957 – vznik Evropského hospodářského společenství (EHS) a Evropského společenství pro atomovou energii (Euratom) </a:t>
            </a:r>
            <a:r>
              <a:rPr lang="cs-CZ" sz="2000" dirty="0"/>
              <a:t>(Římské smlouvy z 27. 3. 1957).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78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integrace po II. světové válce v Evropě - </a:t>
            </a:r>
            <a:r>
              <a:rPr lang="cs-CZ" sz="2400" dirty="0"/>
              <a:t>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820" y="1916832"/>
            <a:ext cx="10585176" cy="4255368"/>
          </a:xfrm>
        </p:spPr>
        <p:txBody>
          <a:bodyPr/>
          <a:lstStyle/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1979 – vznik Evropského měnového systému (ECU).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1985 – vznik jednotného evropského trhu – Schengenská dohoda ze 14. 6. 1985.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1992 – Smlouva o Evropské unii – Maastrichtská smlouva ze 7. 2. 1992.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2001 – Smlouva z Nice (26. 2. 2001).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2002 – Zavedení EURA v hotovostní podobě.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2010 – Lisabonská smlouva – Smlouva o Evropské unii</a:t>
            </a:r>
          </a:p>
          <a:p>
            <a:pPr marL="45720" indent="0">
              <a:lnSpc>
                <a:spcPct val="100000"/>
              </a:lnSpc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25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evropské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3852" y="1916832"/>
            <a:ext cx="9917362" cy="4255368"/>
          </a:xfrm>
        </p:spPr>
        <p:txBody>
          <a:bodyPr>
            <a:normAutofit fontScale="92500" lnSpcReduction="10000"/>
          </a:bodyPr>
          <a:lstStyle/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Evropský parlament </a:t>
            </a:r>
            <a:r>
              <a:rPr lang="cs-CZ" sz="2600" dirty="0"/>
              <a:t>– je volen přímo občany EU.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Evropská rada</a:t>
            </a:r>
            <a:r>
              <a:rPr lang="cs-CZ" sz="2600" baseline="30000" dirty="0"/>
              <a:t>1)</a:t>
            </a:r>
            <a:r>
              <a:rPr lang="cs-CZ" sz="2600" dirty="0"/>
              <a:t> – složená z hlav členských států EU a vrcholných úředníků EU. Rozhoduje o budoucím vývoji EU. 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Rada</a:t>
            </a:r>
            <a:r>
              <a:rPr lang="cs-CZ" sz="2600" dirty="0"/>
              <a:t> – je reprezentována ministry členských států. Hájí zájmy jednotlivých zemí.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Evropská komise </a:t>
            </a:r>
            <a:r>
              <a:rPr lang="cs-CZ" sz="2600" dirty="0"/>
              <a:t>– hájí zájmy EU jako celku (je složena z předsedy komise a eurokomisařů).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baseline="30000" dirty="0"/>
              <a:t>1)  </a:t>
            </a:r>
            <a:r>
              <a:rPr lang="cs-CZ" sz="2000" baseline="30000" dirty="0"/>
              <a:t> </a:t>
            </a:r>
            <a:r>
              <a:rPr lang="cs-CZ" sz="1800" i="1" dirty="0"/>
              <a:t>Pozor! Nezaměňovat s Radou Evropy, která není orgánem EU.</a:t>
            </a:r>
            <a:endParaRPr lang="cs-CZ" sz="1800" i="1" baseline="30000" dirty="0"/>
          </a:p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instituce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5029200"/>
          </a:xfrm>
        </p:spPr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cs-CZ" dirty="0"/>
              <a:t>Soudní dvůr EU</a:t>
            </a:r>
            <a:r>
              <a:rPr lang="cs-CZ" sz="2000" baseline="30000" dirty="0"/>
              <a:t>1) </a:t>
            </a:r>
            <a:r>
              <a:rPr lang="cs-CZ" sz="2000" dirty="0"/>
              <a:t>– </a:t>
            </a:r>
            <a:r>
              <a:rPr lang="cs-CZ" dirty="0"/>
              <a:t>Soud prvního stupně a Soud pro veřejnou službu.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Evropský účetní dvůr.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Evropská centrální banka.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Evropská investiční banka.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Evropská banka pro obnovu a rozvoj.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Hospodářský a sociální výbor.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Výbor regionů a další instituce.</a:t>
            </a:r>
          </a:p>
          <a:p>
            <a:pPr marL="45720" indent="0">
              <a:buNone/>
            </a:pPr>
            <a:r>
              <a:rPr lang="cs-CZ" sz="2000" i="1" baseline="30000" dirty="0"/>
              <a:t>1)</a:t>
            </a:r>
            <a:r>
              <a:rPr lang="cs-CZ" sz="2000" i="1" dirty="0"/>
              <a:t> Pozor! Nezaměňovat za Evropský soud pro lidská práva a Mezinárodní soudní dvůr v Haagu – tyto orgány nejsou institucemi EU.</a:t>
            </a:r>
            <a:endParaRPr lang="cs-CZ" sz="2000" i="1" baseline="30000" dirty="0"/>
          </a:p>
          <a:p>
            <a:pPr marL="45720" indent="0">
              <a:buNone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07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Rozšiřování evropské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988840"/>
            <a:ext cx="9753600" cy="46805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dirty="0"/>
              <a:t>1957 – Evropské hospodářské společenství, zakládají země: Německo, Francie, Itálie, Belgie, Nizozemí a Lucembursko.</a:t>
            </a:r>
          </a:p>
          <a:p>
            <a:pPr marL="45720" indent="0">
              <a:buNone/>
            </a:pPr>
            <a:r>
              <a:rPr lang="cs-CZ" dirty="0"/>
              <a:t>1973 – přistupují Velká Británie, Irsko a Dánsko</a:t>
            </a:r>
          </a:p>
          <a:p>
            <a:pPr marL="45720" indent="0">
              <a:buNone/>
            </a:pPr>
            <a:r>
              <a:rPr lang="cs-CZ" dirty="0"/>
              <a:t>1981 – přistupuje Řecko</a:t>
            </a:r>
          </a:p>
          <a:p>
            <a:pPr marL="45720" indent="0">
              <a:buNone/>
            </a:pPr>
            <a:r>
              <a:rPr lang="cs-CZ" dirty="0"/>
              <a:t>1986 – přistupuje Portugalsko a Španělsko</a:t>
            </a:r>
          </a:p>
          <a:p>
            <a:pPr marL="45720" indent="0">
              <a:buNone/>
            </a:pPr>
            <a:r>
              <a:rPr lang="cs-CZ" dirty="0"/>
              <a:t>1995 – přistupuje Finsko, Rakousko a Švédsko</a:t>
            </a:r>
          </a:p>
          <a:p>
            <a:pPr marL="45720" indent="0">
              <a:buNone/>
            </a:pPr>
            <a:r>
              <a:rPr lang="cs-CZ" dirty="0"/>
              <a:t>2004 – přistupuje Česká republika, Estonsko, Kypr, Litva, Lotyšsko, Maďarsko, Malta, Polsko, Slovinsko a Slovensko</a:t>
            </a:r>
          </a:p>
          <a:p>
            <a:pPr marL="45720" indent="0">
              <a:buNone/>
            </a:pPr>
            <a:r>
              <a:rPr lang="cs-CZ" dirty="0"/>
              <a:t>2007 – přistupují Bulharsko a Rumunsko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83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912568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Příjmy EU</a:t>
            </a:r>
          </a:p>
          <a:p>
            <a:pPr marL="4572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654429"/>
              </p:ext>
            </p:extLst>
          </p:nvPr>
        </p:nvGraphicFramePr>
        <p:xfrm>
          <a:off x="1629916" y="2420886"/>
          <a:ext cx="8496944" cy="3456386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60283">
                  <a:extLst>
                    <a:ext uri="{9D8B030D-6E8A-4147-A177-3AD203B41FA5}">
                      <a16:colId xmlns:a16="http://schemas.microsoft.com/office/drawing/2014/main" val="2135529315"/>
                    </a:ext>
                  </a:extLst>
                </a:gridCol>
                <a:gridCol w="2336661">
                  <a:extLst>
                    <a:ext uri="{9D8B030D-6E8A-4147-A177-3AD203B41FA5}">
                      <a16:colId xmlns:a16="http://schemas.microsoft.com/office/drawing/2014/main" val="2821301958"/>
                    </a:ext>
                  </a:extLst>
                </a:gridCol>
              </a:tblGrid>
              <a:tr h="603742">
                <a:tc>
                  <a:txBody>
                    <a:bodyPr/>
                    <a:lstStyle/>
                    <a:p>
                      <a:r>
                        <a:rPr lang="cs-CZ" sz="2400" dirty="0"/>
                        <a:t>Příspěvky členských zemí</a:t>
                      </a:r>
                      <a:r>
                        <a:rPr lang="cs-CZ" sz="2400" baseline="0" dirty="0"/>
                        <a:t> (% v HDP)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43,1 %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17664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DPH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35,9 %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7574904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Cla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13,5 %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9789753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Ostatní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5,0 %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4304757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Zemědělské dávky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2,5 %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87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43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Výdaje EU</a:t>
            </a:r>
          </a:p>
          <a:p>
            <a:pPr marL="4572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711290"/>
              </p:ext>
            </p:extLst>
          </p:nvPr>
        </p:nvGraphicFramePr>
        <p:xfrm>
          <a:off x="1557908" y="2420886"/>
          <a:ext cx="8599447" cy="410445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35445">
                  <a:extLst>
                    <a:ext uri="{9D8B030D-6E8A-4147-A177-3AD203B41FA5}">
                      <a16:colId xmlns:a16="http://schemas.microsoft.com/office/drawing/2014/main" val="776172889"/>
                    </a:ext>
                  </a:extLst>
                </a:gridCol>
                <a:gridCol w="2064002">
                  <a:extLst>
                    <a:ext uri="{9D8B030D-6E8A-4147-A177-3AD203B41FA5}">
                      <a16:colId xmlns:a16="http://schemas.microsoft.com/office/drawing/2014/main" val="3065478558"/>
                    </a:ext>
                  </a:extLst>
                </a:gridCol>
              </a:tblGrid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Zemědělství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47,3 %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0678818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Strukturální operace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36,4 %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758288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Administrativa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4,9 %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0250785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Vnější vztahy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5,7 %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9264141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Výzkum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3,1 %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2197139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Splátky a další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2,6 %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87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53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 (EMS)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7828" y="1916832"/>
            <a:ext cx="10873208" cy="4824536"/>
          </a:xfrm>
        </p:spPr>
        <p:txBody>
          <a:bodyPr/>
          <a:lstStyle/>
          <a:p>
            <a:r>
              <a:rPr lang="cs-CZ" dirty="0"/>
              <a:t>Rozhodnutí o vytvoření EMS bylo přijato v roce 1978 </a:t>
            </a:r>
            <a:r>
              <a:rPr lang="cs-CZ" sz="2000" dirty="0"/>
              <a:t>(jednání H. Schmidt a V. G. d. </a:t>
            </a:r>
            <a:r>
              <a:rPr lang="cs-CZ" sz="2000" dirty="0" err="1"/>
              <a:t>Estaing</a:t>
            </a:r>
            <a:r>
              <a:rPr lang="cs-CZ" sz="2000" dirty="0"/>
              <a:t>).</a:t>
            </a:r>
          </a:p>
          <a:p>
            <a:r>
              <a:rPr lang="cs-CZ" dirty="0"/>
              <a:t>1979 – založena Evropská měnová unie (EMU).</a:t>
            </a:r>
          </a:p>
          <a:p>
            <a:r>
              <a:rPr lang="cs-CZ" dirty="0"/>
              <a:t>Zároveň zavedena evropská měnová jednotka ECU </a:t>
            </a:r>
            <a:r>
              <a:rPr lang="cs-CZ" sz="2000" dirty="0"/>
              <a:t>(jednalo se o účetní zúčtovací jednotku), </a:t>
            </a:r>
            <a:r>
              <a:rPr lang="cs-CZ" dirty="0"/>
              <a:t>byla váženým průměrem měn členských zemí EMU.</a:t>
            </a:r>
          </a:p>
          <a:p>
            <a:r>
              <a:rPr lang="cs-CZ" dirty="0"/>
              <a:t>Zřízen Evropský měnový institut </a:t>
            </a:r>
            <a:r>
              <a:rPr lang="cs-CZ" sz="2000" dirty="0"/>
              <a:t>(spravoval rezervy členů EMU a poskytoval jim úvěry).</a:t>
            </a:r>
          </a:p>
          <a:p>
            <a:r>
              <a:rPr lang="cs-CZ" dirty="0"/>
              <a:t>Mechanismus směnných kurzů umožňoval fluktuaci v rozsahu ± 2,25 %, později až ± 15 % bilaterální parity.</a:t>
            </a:r>
          </a:p>
          <a:p>
            <a:r>
              <a:rPr lang="cs-CZ" dirty="0"/>
              <a:t>Cílem bylo zamezit velkým kurzovým výkyvům měn členů EMU.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884" y="2132856"/>
            <a:ext cx="9629330" cy="4392488"/>
          </a:xfrm>
        </p:spPr>
        <p:txBody>
          <a:bodyPr/>
          <a:lstStyle/>
          <a:p>
            <a:r>
              <a:rPr lang="cs-CZ" dirty="0"/>
              <a:t>Přijetím Maastrichtské smlouvy v roce 1992 položeny základy společného měnového systému eura.</a:t>
            </a:r>
          </a:p>
          <a:p>
            <a:r>
              <a:rPr lang="cs-CZ" dirty="0"/>
              <a:t>V roce 1998 </a:t>
            </a:r>
            <a:r>
              <a:rPr lang="cs-CZ" sz="2000" dirty="0"/>
              <a:t>(1. června) </a:t>
            </a:r>
            <a:r>
              <a:rPr lang="cs-CZ" dirty="0"/>
              <a:t>založena Evropská centrální banka se sídlem ve Frankfurtu n/M.</a:t>
            </a:r>
          </a:p>
          <a:p>
            <a:r>
              <a:rPr lang="cs-CZ" dirty="0"/>
              <a:t>1. 1. 1999 zavedeno bezhotovostní euro v 11 zemích EU.</a:t>
            </a:r>
          </a:p>
          <a:p>
            <a:r>
              <a:rPr lang="cs-CZ" dirty="0"/>
              <a:t>1. 1. 2002 uvedeny do praxe bankovky a mince eurozóny.</a:t>
            </a:r>
          </a:p>
          <a:p>
            <a:r>
              <a:rPr lang="cs-CZ" dirty="0"/>
              <a:t>Zároveň stanoven mechanismus vstupu do eurozóny </a:t>
            </a:r>
            <a:r>
              <a:rPr lang="cs-CZ" sz="2000" dirty="0"/>
              <a:t>(tzv. konvergenční maastrichtská kritéria).</a:t>
            </a:r>
          </a:p>
        </p:txBody>
      </p:sp>
    </p:spTree>
    <p:extLst>
      <p:ext uri="{BB962C8B-B14F-4D97-AF65-F5344CB8AC3E}">
        <p14:creationId xmlns:p14="http://schemas.microsoft.com/office/powerpoint/2010/main" val="287647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17614" y="260648"/>
            <a:ext cx="10277398" cy="1339552"/>
          </a:xfrm>
        </p:spPr>
        <p:txBody>
          <a:bodyPr>
            <a:normAutofit/>
          </a:bodyPr>
          <a:lstStyle/>
          <a:p>
            <a:r>
              <a:rPr lang="cs-CZ" dirty="0"/>
              <a:t>Mezinárodní ekonomická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772816"/>
            <a:ext cx="10133382" cy="4399384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Má podobu: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Internacionalizace mezinárodních vztahů        </a:t>
            </a:r>
            <a:r>
              <a:rPr lang="cs-CZ" i="1" dirty="0"/>
              <a:t>mezinárodní smlouvy</a:t>
            </a:r>
          </a:p>
          <a:p>
            <a:pPr marL="502920" indent="-457200">
              <a:buFont typeface="+mj-lt"/>
              <a:buAutoNum type="arabicPeriod"/>
            </a:pPr>
            <a:endParaRPr lang="cs-CZ" i="1" dirty="0"/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Vzniku </a:t>
            </a:r>
            <a:r>
              <a:rPr lang="cs-CZ" i="1" dirty="0"/>
              <a:t>mezinárodních integračních seskupení</a:t>
            </a:r>
          </a:p>
          <a:p>
            <a:pPr marL="502920" indent="-457200">
              <a:buFont typeface="+mj-lt"/>
              <a:buAutoNum type="arabicPeriod"/>
            </a:pPr>
            <a:endParaRPr lang="cs-CZ" i="1" dirty="0"/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Vzniku </a:t>
            </a:r>
            <a:r>
              <a:rPr lang="cs-CZ" i="1" dirty="0"/>
              <a:t>nadnárodních firem </a:t>
            </a:r>
            <a:r>
              <a:rPr lang="cs-CZ" dirty="0"/>
              <a:t>s celosvětovou působností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8038628" y="2492896"/>
            <a:ext cx="432048" cy="7200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696544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Konvergenční kritéria měnové unie: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Inflace nesmí přesahovat průměr inflace tří zemí s nejnižší inflací v rámci EU o více než 1,5 %.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Rozpočtový deficit nesmí přesahovat 3 % HDP v tržních cenách.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Státní dluh nesmí přesahovat 60 % z HDP v tržních cenách.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Úrok z dlouhodobých státních obligací nesmí přesahovat průměr úrokových sazeb tří členských zemí EU s nejnižší mírou inflace o více než 2 %.</a:t>
            </a:r>
          </a:p>
        </p:txBody>
      </p:sp>
    </p:spTree>
    <p:extLst>
      <p:ext uri="{BB962C8B-B14F-4D97-AF65-F5344CB8AC3E}">
        <p14:creationId xmlns:p14="http://schemas.microsoft.com/office/powerpoint/2010/main" val="40264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5. Měnové kurzy členských zemí by měly být minimálně po dobu  2 let stabilní (resp. nemělo by dojít ke stanovení nového kurzu či nadměrným intervenčním zásahům).</a:t>
            </a:r>
          </a:p>
          <a:p>
            <a:pPr>
              <a:buFontTx/>
              <a:buChar char="-"/>
            </a:pPr>
            <a:r>
              <a:rPr lang="cs-CZ" dirty="0"/>
              <a:t>V současné době je členem eurozóny </a:t>
            </a:r>
            <a:r>
              <a:rPr lang="cs-CZ" sz="2000" i="1" dirty="0"/>
              <a:t>(v těch zemích používají měnovou jednotku euro)</a:t>
            </a:r>
            <a:r>
              <a:rPr lang="cs-CZ" sz="2000" b="1" dirty="0"/>
              <a:t>19</a:t>
            </a:r>
            <a:r>
              <a:rPr lang="cs-CZ" sz="2000" i="1" dirty="0"/>
              <a:t> </a:t>
            </a:r>
            <a:r>
              <a:rPr lang="cs-CZ" b="1" dirty="0"/>
              <a:t>členských zemí </a:t>
            </a:r>
            <a:r>
              <a:rPr lang="cs-CZ" dirty="0"/>
              <a:t>z 27 zemí EU (Belgie, Estonsko, Finsko, Francie, Irsko, Itálie, Kypr, Litva, Lotyšsko, Lucembursko, Malta, Německo, Nizozemí, Portugalsko, Rakousko, Řecko, Slovensko, Slovinsko a Španělsko.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02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600200"/>
            <a:ext cx="9753600" cy="499715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dirty="0"/>
              <a:t>Státy EU, které dosud euro nezavedly: Bulharsko, Česko, Chorvatsko, Maďarsko, Polsko, Rumunsko, Švédsko.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Země s trvalou výjimkou ohledně zavedení eura: Dánsko a Velká Británie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Státy a území, které  používají euro jako svou měnu: Andorra, Černá Hora, Kosovo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Státy a území, které nejsou členy EU a používají euro jako svou měnu: Monako, San Marino, Vatikán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78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rozvoj evropské integrace v současnosti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1600200"/>
            <a:ext cx="9845354" cy="53571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Zajištění společné obrany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Ochrana proti mezinárodnímu terorismu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Ochrana proti nežádoucí migraci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Ekonomické důvody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Ochrana životního prostředí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/>
              <a:t>Ochrana proti tlakům globalizace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cs-CZ" dirty="0"/>
              <a:t>- </a:t>
            </a:r>
            <a:r>
              <a:rPr lang="cs-CZ"/>
              <a:t>Geopolitické faktory</a:t>
            </a:r>
            <a:endParaRPr lang="cs-CZ" dirty="0"/>
          </a:p>
          <a:p>
            <a:pPr>
              <a:lnSpc>
                <a:spcPct val="15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45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evropské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3852" y="2060848"/>
            <a:ext cx="9917362" cy="411135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Forma integrace (zejména její nadnárodní forma)</a:t>
            </a:r>
          </a:p>
          <a:p>
            <a:pPr>
              <a:buFontTx/>
              <a:buChar char="-"/>
            </a:pPr>
            <a:r>
              <a:rPr lang="cs-CZ" dirty="0"/>
              <a:t>Jednotná evropská měna (neexistence institutu vyloučení z eurozóny)</a:t>
            </a:r>
          </a:p>
          <a:p>
            <a:pPr>
              <a:buFontTx/>
              <a:buChar char="-"/>
            </a:pPr>
            <a:r>
              <a:rPr lang="cs-CZ" dirty="0"/>
              <a:t>Rozpočtová politika (zadlužení členských zemí)</a:t>
            </a:r>
          </a:p>
          <a:p>
            <a:pPr>
              <a:buFontTx/>
              <a:buChar char="-"/>
            </a:pPr>
            <a:r>
              <a:rPr lang="cs-CZ" dirty="0"/>
              <a:t>Dotační politika EU (umožňuje korupci a deformuje konkurenční prostředí)</a:t>
            </a:r>
          </a:p>
          <a:p>
            <a:pPr>
              <a:buFontTx/>
              <a:buChar char="-"/>
            </a:pPr>
            <a:r>
              <a:rPr lang="cs-CZ" dirty="0"/>
              <a:t>Tzv. demokratický deficit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70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legislativa </a:t>
            </a:r>
            <a:r>
              <a:rPr lang="cs-CZ" dirty="0" err="1"/>
              <a:t>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1844824"/>
            <a:ext cx="10153128" cy="4824536"/>
          </a:xfrm>
        </p:spPr>
        <p:txBody>
          <a:bodyPr/>
          <a:lstStyle/>
          <a:p>
            <a:pPr marL="45720" indent="0">
              <a:buNone/>
            </a:pPr>
            <a:r>
              <a:rPr lang="cs-CZ" b="1" i="1" dirty="0"/>
              <a:t>Primární legislativa </a:t>
            </a:r>
            <a:r>
              <a:rPr lang="cs-CZ" dirty="0"/>
              <a:t>(zakládající smlouvy a přístupové smlouvy)</a:t>
            </a:r>
          </a:p>
          <a:p>
            <a:pPr marL="45720" indent="0">
              <a:buNone/>
            </a:pPr>
            <a:r>
              <a:rPr lang="cs-CZ" dirty="0"/>
              <a:t>Zakládající smlouvy: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založení Evropského společenství uhlí a oceli (z 18. 4. 1951)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založení Evropského hospodářského společenství (z 25. 3. 1957)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založení Evropského společenství pro atomovou energii (z 25. 3. 1957)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Evropské unii (ze 7. 2. 1992)</a:t>
            </a:r>
          </a:p>
        </p:txBody>
      </p:sp>
    </p:spTree>
    <p:extLst>
      <p:ext uri="{BB962C8B-B14F-4D97-AF65-F5344CB8AC3E}">
        <p14:creationId xmlns:p14="http://schemas.microsoft.com/office/powerpoint/2010/main" val="363269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</a:t>
            </a:r>
            <a:r>
              <a:rPr lang="cs-CZ" dirty="0" err="1"/>
              <a:t>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820" y="1844824"/>
            <a:ext cx="10585176" cy="4824536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Přístupové smlouvy: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Dánského království, Irska, Norského království a Spojeného království Velké Británie a Severního Irska k EHS (z 22. 1. 1972) a k Euratomu.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řecké republiky k EHS a k Euratomu (z 8. 5. 1979).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Španělského království a Portugalské republiky k EHS a Euratomu (z 12. 6. 1985).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Norského království, Rakouské republiky, Finské republiky a Švédského království k Evropské unii (z 24. 6. 1994)</a:t>
            </a:r>
          </a:p>
          <a:p>
            <a:pPr marL="50292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81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9796" y="1916832"/>
            <a:ext cx="11017224" cy="4680520"/>
          </a:xfrm>
        </p:spPr>
        <p:txBody>
          <a:bodyPr>
            <a:normAutofit lnSpcReduction="10000"/>
          </a:bodyPr>
          <a:lstStyle/>
          <a:p>
            <a:pPr marL="502920" indent="-457200">
              <a:buAutoNum type="arabicPeriod" startAt="5"/>
            </a:pPr>
            <a:r>
              <a:rPr lang="cs-CZ" dirty="0"/>
              <a:t>Smlouva o přistoupení České republiky, Estonské republiky,      Kyperské republiky, Lotyšské republiky, Litevské republiky,  Maďarské republiky, Republiky Malta, Polské republiky, Republiky  Slovinsko a Slovenské republiky k Evropské unii (z 16. 4. 2003).</a:t>
            </a:r>
          </a:p>
          <a:p>
            <a:pPr marL="502920" indent="-457200">
              <a:buAutoNum type="arabicPeriod" startAt="5"/>
            </a:pPr>
            <a:r>
              <a:rPr lang="cs-CZ" dirty="0"/>
              <a:t>Smlouva o přistoupení Bulharské republiky a Rumunska k Evropské unii (z 21. 6. 2005).</a:t>
            </a:r>
          </a:p>
          <a:p>
            <a:pPr marL="45720" indent="0">
              <a:buNone/>
            </a:pPr>
            <a:r>
              <a:rPr lang="cs-CZ" sz="2000" dirty="0"/>
              <a:t>Ostatní smlouvy a protokoly:</a:t>
            </a:r>
          </a:p>
          <a:p>
            <a:pPr>
              <a:buFontTx/>
              <a:buChar char="-"/>
            </a:pPr>
            <a:r>
              <a:rPr lang="cs-CZ" sz="2000" dirty="0"/>
              <a:t>Jednotný Evropský pakt (28. 2. 1986)</a:t>
            </a:r>
          </a:p>
          <a:p>
            <a:pPr>
              <a:buFontTx/>
              <a:buChar char="-"/>
            </a:pPr>
            <a:r>
              <a:rPr lang="cs-CZ" sz="2000" dirty="0"/>
              <a:t>Amsterdamská smlouva (2. 10. 1997)</a:t>
            </a:r>
          </a:p>
          <a:p>
            <a:pPr>
              <a:buFontTx/>
              <a:buChar char="-"/>
            </a:pPr>
            <a:r>
              <a:rPr lang="cs-CZ" sz="2000" dirty="0"/>
              <a:t>Smlouva z Nice (26. 2. 2001)</a:t>
            </a:r>
          </a:p>
          <a:p>
            <a:pPr>
              <a:buFontTx/>
              <a:buChar char="-"/>
            </a:pPr>
            <a:r>
              <a:rPr lang="cs-CZ" sz="2000" dirty="0"/>
              <a:t>Lisabonská smlouva (13. 12. 2007) a další smlouvy</a:t>
            </a:r>
          </a:p>
          <a:p>
            <a:pPr>
              <a:buFontTx/>
              <a:buChar char="-"/>
            </a:pPr>
            <a:endParaRPr lang="cs-CZ" sz="2000" dirty="0"/>
          </a:p>
          <a:p>
            <a:pPr>
              <a:buFontTx/>
              <a:buChar char="-"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03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mezinárodní integrace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217614" y="2060848"/>
            <a:ext cx="9753600" cy="47971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Politická (EU, OAS, RVHP, Liga arabských států)</a:t>
            </a:r>
          </a:p>
          <a:p>
            <a:pPr>
              <a:lnSpc>
                <a:spcPct val="150000"/>
              </a:lnSpc>
            </a:pPr>
            <a:r>
              <a:rPr lang="cs-CZ" dirty="0"/>
              <a:t>Vojenská (Varšavská smlouva, NATO)</a:t>
            </a:r>
          </a:p>
          <a:p>
            <a:pPr>
              <a:lnSpc>
                <a:spcPct val="150000"/>
              </a:lnSpc>
            </a:pPr>
            <a:r>
              <a:rPr lang="cs-CZ" dirty="0"/>
              <a:t>Ekonomická (OPEC, Evropské sdružení uhlí a oceli, NAFTA)</a:t>
            </a:r>
          </a:p>
          <a:p>
            <a:pPr>
              <a:lnSpc>
                <a:spcPct val="150000"/>
              </a:lnSpc>
            </a:pPr>
            <a:r>
              <a:rPr lang="cs-CZ" dirty="0"/>
              <a:t>Obchodní (WTO, ESVO, Andský svaz)</a:t>
            </a:r>
          </a:p>
          <a:p>
            <a:pPr>
              <a:lnSpc>
                <a:spcPct val="150000"/>
              </a:lnSpc>
            </a:pPr>
            <a:r>
              <a:rPr lang="cs-CZ" dirty="0"/>
              <a:t>Měnová (Skandinávská měnová unie, Evropský měnový systém, MMF)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evropská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Mezinárodní ekonomická integrace – definice: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Jde o spojování (sjednocování) ekonomických jednotek</a:t>
            </a:r>
            <a:r>
              <a:rPr lang="cs-CZ" baseline="30000" dirty="0"/>
              <a:t>1)</a:t>
            </a:r>
            <a:r>
              <a:rPr lang="cs-CZ" dirty="0"/>
              <a:t> do kvalita-</a:t>
            </a:r>
            <a:r>
              <a:rPr lang="cs-CZ" dirty="0" err="1"/>
              <a:t>tivně</a:t>
            </a:r>
            <a:r>
              <a:rPr lang="cs-CZ" dirty="0"/>
              <a:t> vyšších celků v mezinárodním měřítku.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baseline="30000" dirty="0"/>
              <a:t>1)</a:t>
            </a:r>
            <a:r>
              <a:rPr lang="cs-CZ" dirty="0"/>
              <a:t> </a:t>
            </a:r>
            <a:r>
              <a:rPr lang="cs-CZ" sz="1800" i="1" dirty="0"/>
              <a:t>Ekonomické jednotky: firmy, odvětví, národní ekonomiky.</a:t>
            </a:r>
            <a:endParaRPr lang="cs-CZ" sz="1800" i="1" baseline="30000" dirty="0"/>
          </a:p>
        </p:txBody>
      </p:sp>
    </p:spTree>
    <p:extLst>
      <p:ext uri="{BB962C8B-B14F-4D97-AF65-F5344CB8AC3E}">
        <p14:creationId xmlns:p14="http://schemas.microsoft.com/office/powerpoint/2010/main" val="279186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formy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Územní</a:t>
            </a:r>
            <a:r>
              <a:rPr lang="cs-CZ" dirty="0"/>
              <a:t> (regionální): například Evropská unie, Andský svaz, </a:t>
            </a:r>
            <a:r>
              <a:rPr lang="cs-CZ" dirty="0" err="1"/>
              <a:t>Caricom</a:t>
            </a:r>
            <a:r>
              <a:rPr lang="cs-CZ" dirty="0"/>
              <a:t>, NAFTA aj. 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Odvětvová</a:t>
            </a:r>
            <a:r>
              <a:rPr lang="cs-CZ" dirty="0"/>
              <a:t> (sektorová): například Euratom, Evropské sdružení uhlí a oceli, OPEC aj.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Způsob integrace: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dirty="0"/>
              <a:t>Mezinárodní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dirty="0"/>
              <a:t>Nadnárodní</a:t>
            </a:r>
          </a:p>
        </p:txBody>
      </p:sp>
    </p:spTree>
    <p:extLst>
      <p:ext uri="{BB962C8B-B14F-4D97-AF65-F5344CB8AC3E}">
        <p14:creationId xmlns:p14="http://schemas.microsoft.com/office/powerpoint/2010/main" val="208842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stupeň integrace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217614" y="2276872"/>
            <a:ext cx="9753600" cy="3895328"/>
          </a:xfrm>
        </p:spPr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cs-CZ" dirty="0"/>
              <a:t>Volný obchod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Celní unie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Společný trh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Měnová unie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Hospodářská unie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Úplná integrace</a:t>
            </a:r>
          </a:p>
        </p:txBody>
      </p:sp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</a:t>
            </a:r>
            <a:r>
              <a:rPr lang="cs-CZ" dirty="0" err="1"/>
              <a:t>mechANIzMUS</a:t>
            </a:r>
            <a:r>
              <a:rPr lang="cs-CZ" dirty="0"/>
              <a:t> integrace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17614" y="2276872"/>
            <a:ext cx="9753600" cy="3895328"/>
          </a:xfrm>
        </p:spPr>
        <p:txBody>
          <a:bodyPr/>
          <a:lstStyle/>
          <a:p>
            <a:r>
              <a:rPr lang="cs-CZ" dirty="0"/>
              <a:t>Předpokladem pro integraci vyššího stupně je splnění podmínek nižšího stupně.</a:t>
            </a:r>
          </a:p>
          <a:p>
            <a:endParaRPr lang="cs-CZ" dirty="0"/>
          </a:p>
          <a:p>
            <a:r>
              <a:rPr lang="cs-CZ" dirty="0"/>
              <a:t>Podmínkou pro fungování integrace je vyrovnání (sladění) ekonomických parametrů (cen, mezd atd.).</a:t>
            </a:r>
          </a:p>
          <a:p>
            <a:endParaRPr lang="cs-CZ" dirty="0"/>
          </a:p>
          <a:p>
            <a:r>
              <a:rPr lang="cs-CZ" dirty="0"/>
              <a:t>Podmínkou pro fungování integrace je výhodnost (prospěch) pro všechny zúčastněné subjekty integrace. </a:t>
            </a:r>
          </a:p>
        </p:txBody>
      </p:sp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1844" y="1828800"/>
            <a:ext cx="10729192" cy="4343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dirty="0"/>
              <a:t>Historie:</a:t>
            </a:r>
          </a:p>
          <a:p>
            <a:pPr marL="45720" indent="0">
              <a:buNone/>
            </a:pPr>
            <a:r>
              <a:rPr lang="cs-CZ" dirty="0"/>
              <a:t>1462 – Jiří z Poděbrad </a:t>
            </a:r>
            <a:r>
              <a:rPr lang="cs-CZ" sz="2000" dirty="0"/>
              <a:t>(návrh evropské konfederace proti Turkům)</a:t>
            </a:r>
          </a:p>
          <a:p>
            <a:pPr marL="45720" indent="0">
              <a:buNone/>
            </a:pPr>
            <a:r>
              <a:rPr lang="cs-CZ" dirty="0"/>
              <a:t>1638</a:t>
            </a:r>
            <a:r>
              <a:rPr lang="cs-CZ" sz="2200" dirty="0"/>
              <a:t> – </a:t>
            </a:r>
            <a:r>
              <a:rPr lang="cs-CZ" dirty="0"/>
              <a:t>vévoda z </a:t>
            </a:r>
            <a:r>
              <a:rPr lang="cs-CZ" dirty="0" err="1"/>
              <a:t>Fully</a:t>
            </a:r>
            <a:r>
              <a:rPr lang="cs-CZ" dirty="0"/>
              <a:t> </a:t>
            </a:r>
            <a:r>
              <a:rPr lang="cs-CZ" sz="2000" dirty="0"/>
              <a:t>(návrh Evropského senátu na řešení sporů mezi státy)</a:t>
            </a:r>
          </a:p>
          <a:p>
            <a:pPr marL="45720" indent="0">
              <a:buNone/>
            </a:pPr>
            <a:r>
              <a:rPr lang="cs-CZ" dirty="0"/>
              <a:t>1693</a:t>
            </a:r>
            <a:r>
              <a:rPr lang="cs-CZ" sz="2000" dirty="0"/>
              <a:t> – </a:t>
            </a:r>
            <a:r>
              <a:rPr lang="cs-CZ" dirty="0"/>
              <a:t>Viliam </a:t>
            </a:r>
            <a:r>
              <a:rPr lang="cs-CZ" dirty="0" err="1"/>
              <a:t>Penn</a:t>
            </a:r>
            <a:r>
              <a:rPr lang="cs-CZ" dirty="0"/>
              <a:t> </a:t>
            </a:r>
            <a:r>
              <a:rPr lang="cs-CZ" sz="2000" dirty="0"/>
              <a:t>(návrh Evropského parlamentu na řešení sporů)</a:t>
            </a:r>
          </a:p>
          <a:p>
            <a:pPr marL="45720" indent="0">
              <a:buNone/>
            </a:pPr>
            <a:r>
              <a:rPr lang="cs-CZ" dirty="0"/>
              <a:t>1814 – hrabě </a:t>
            </a:r>
            <a:r>
              <a:rPr lang="cs-CZ" dirty="0" err="1"/>
              <a:t>Henri</a:t>
            </a:r>
            <a:r>
              <a:rPr lang="cs-CZ" dirty="0"/>
              <a:t> de Saint-Simon </a:t>
            </a:r>
            <a:r>
              <a:rPr lang="cs-CZ" sz="2000" dirty="0"/>
              <a:t>(návrh vytvoření unie Spojených států evropských)</a:t>
            </a:r>
          </a:p>
          <a:p>
            <a:pPr marL="45720" indent="0">
              <a:buNone/>
            </a:pPr>
            <a:r>
              <a:rPr lang="cs-CZ" dirty="0"/>
              <a:t>1897 – lord </a:t>
            </a:r>
            <a:r>
              <a:rPr lang="cs-CZ" dirty="0" err="1"/>
              <a:t>Salisbury</a:t>
            </a:r>
            <a:r>
              <a:rPr lang="cs-CZ" dirty="0"/>
              <a:t> </a:t>
            </a:r>
            <a:r>
              <a:rPr lang="cs-CZ" sz="2000" dirty="0"/>
              <a:t>(návrh na vytvoření Evropské federace)</a:t>
            </a:r>
          </a:p>
          <a:p>
            <a:pPr marL="45720" indent="0">
              <a:buNone/>
            </a:pPr>
            <a:r>
              <a:rPr lang="cs-CZ" dirty="0"/>
              <a:t>1921 – vytvoření Belgicko-lucemburské ekonomické unie </a:t>
            </a:r>
            <a:r>
              <a:rPr lang="cs-CZ" sz="2000" dirty="0"/>
              <a:t>(společná centrální banka)</a:t>
            </a:r>
          </a:p>
        </p:txBody>
      </p:sp>
    </p:spTree>
    <p:extLst>
      <p:ext uri="{BB962C8B-B14F-4D97-AF65-F5344CB8AC3E}">
        <p14:creationId xmlns:p14="http://schemas.microsoft.com/office/powerpoint/2010/main" val="155941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integrace - </a:t>
            </a:r>
            <a:r>
              <a:rPr lang="cs-CZ" sz="2800" dirty="0"/>
              <a:t>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600200"/>
            <a:ext cx="9753600" cy="4572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1923 – R. hrabě </a:t>
            </a:r>
            <a:r>
              <a:rPr lang="cs-CZ" dirty="0" err="1"/>
              <a:t>Ceudenhove</a:t>
            </a:r>
            <a:r>
              <a:rPr lang="cs-CZ" dirty="0"/>
              <a:t> – </a:t>
            </a:r>
            <a:r>
              <a:rPr lang="cs-CZ" dirty="0" err="1"/>
              <a:t>Kalergi</a:t>
            </a:r>
            <a:r>
              <a:rPr lang="cs-CZ" dirty="0"/>
              <a:t> vydal knihu Pan-Evropa s návrhem na Panevropskou politickou unii.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1930 – </a:t>
            </a:r>
            <a:r>
              <a:rPr lang="cs-CZ" dirty="0" err="1"/>
              <a:t>Aristide</a:t>
            </a:r>
            <a:r>
              <a:rPr lang="cs-CZ" dirty="0"/>
              <a:t> </a:t>
            </a:r>
            <a:r>
              <a:rPr lang="cs-CZ" dirty="0" err="1"/>
              <a:t>Briand</a:t>
            </a:r>
            <a:r>
              <a:rPr lang="cs-CZ" dirty="0"/>
              <a:t> </a:t>
            </a:r>
            <a:r>
              <a:rPr lang="cs-CZ" sz="2000" dirty="0"/>
              <a:t>(navrhl založení Evropské unie)</a:t>
            </a:r>
          </a:p>
          <a:p>
            <a:pPr marL="45720" indent="0">
              <a:buNone/>
            </a:pPr>
            <a:endParaRPr lang="cs-CZ" sz="2000" dirty="0"/>
          </a:p>
          <a:p>
            <a:pPr marL="45720" indent="0">
              <a:buNone/>
            </a:pPr>
            <a:r>
              <a:rPr lang="cs-CZ" dirty="0"/>
              <a:t>1940 – W. Churchill a J. </a:t>
            </a:r>
            <a:r>
              <a:rPr lang="cs-CZ" dirty="0" err="1"/>
              <a:t>Monnet</a:t>
            </a:r>
            <a:r>
              <a:rPr lang="cs-CZ" dirty="0"/>
              <a:t> </a:t>
            </a:r>
            <a:r>
              <a:rPr lang="cs-CZ" sz="2000" dirty="0"/>
              <a:t>(návrh na Britsko-francouzskou unii)</a:t>
            </a:r>
          </a:p>
          <a:p>
            <a:pPr marL="45720" indent="0">
              <a:buNone/>
            </a:pPr>
            <a:endParaRPr lang="cs-CZ" sz="2000" dirty="0"/>
          </a:p>
          <a:p>
            <a:pPr marL="45720" indent="0">
              <a:buNone/>
            </a:pPr>
            <a:r>
              <a:rPr lang="cs-CZ" dirty="0"/>
              <a:t>1944 – </a:t>
            </a:r>
            <a:r>
              <a:rPr lang="cs-CZ" dirty="0" err="1"/>
              <a:t>BeNeLux</a:t>
            </a:r>
            <a:r>
              <a:rPr lang="cs-CZ" dirty="0"/>
              <a:t> – dohoda o vytvoření celní unie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16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1622</Words>
  <Application>Microsoft Office PowerPoint</Application>
  <PresentationFormat>Vlastní</PresentationFormat>
  <Paragraphs>207</Paragraphs>
  <Slides>27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Century Gothic</vt:lpstr>
      <vt:lpstr>Continental_Europe_16x9</vt:lpstr>
      <vt:lpstr>Mezinárodní ekonomická integrace</vt:lpstr>
      <vt:lpstr>Mezinárodní ekonomická integrace</vt:lpstr>
      <vt:lpstr>Typy mezinárodní integrace</vt:lpstr>
      <vt:lpstr>MEI – evropská unie</vt:lpstr>
      <vt:lpstr>MEI – formy integrace</vt:lpstr>
      <vt:lpstr>MEI – stupeň integrace</vt:lpstr>
      <vt:lpstr>MEI – mechANIzMUS integrace</vt:lpstr>
      <vt:lpstr>Evropská integrace</vt:lpstr>
      <vt:lpstr>Evropská integrace - pokračování</vt:lpstr>
      <vt:lpstr>Motivy vedoucí k evropské integraci po II. světové válce</vt:lpstr>
      <vt:lpstr>Etapy integrace po II. světové válce</vt:lpstr>
      <vt:lpstr>Etapy integrace po II. světové válce v Evropě - pokračování</vt:lpstr>
      <vt:lpstr>Orgány evropské unie</vt:lpstr>
      <vt:lpstr>Ostatní instituce EU</vt:lpstr>
      <vt:lpstr>Rozšiřování evropské integrace</vt:lpstr>
      <vt:lpstr>Rozpočet EU</vt:lpstr>
      <vt:lpstr>Rozpočet EU</vt:lpstr>
      <vt:lpstr>Evropský měnový systém (EMS)</vt:lpstr>
      <vt:lpstr>Evropský měnový systém</vt:lpstr>
      <vt:lpstr>Evropský měnový systém</vt:lpstr>
      <vt:lpstr>Evropský měnový systém</vt:lpstr>
      <vt:lpstr>Evropský měnový systém</vt:lpstr>
      <vt:lpstr>Důvody pro rozvoj evropské integrace v současnosti</vt:lpstr>
      <vt:lpstr>Rizika evropské integrace</vt:lpstr>
      <vt:lpstr>Evropská legislativa eu</vt:lpstr>
      <vt:lpstr>Legislativa eu</vt:lpstr>
      <vt:lpstr>Legislativa EU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2017-12-09T14:00:34Z</dcterms:created>
  <dcterms:modified xsi:type="dcterms:W3CDTF">2020-11-19T12:05:01Z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