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8"/>
  </p:handoutMasterIdLst>
  <p:sldIdLst>
    <p:sldId id="256" r:id="rId2"/>
    <p:sldId id="257" r:id="rId3"/>
    <p:sldId id="263" r:id="rId4"/>
    <p:sldId id="280" r:id="rId5"/>
    <p:sldId id="262" r:id="rId6"/>
    <p:sldId id="279" r:id="rId7"/>
    <p:sldId id="265" r:id="rId8"/>
    <p:sldId id="266" r:id="rId9"/>
    <p:sldId id="269" r:id="rId10"/>
    <p:sldId id="270" r:id="rId11"/>
    <p:sldId id="268" r:id="rId12"/>
    <p:sldId id="313" r:id="rId13"/>
    <p:sldId id="339" r:id="rId14"/>
    <p:sldId id="267" r:id="rId15"/>
    <p:sldId id="272" r:id="rId16"/>
    <p:sldId id="276" r:id="rId17"/>
    <p:sldId id="277" r:id="rId18"/>
    <p:sldId id="328" r:id="rId19"/>
    <p:sldId id="330" r:id="rId20"/>
    <p:sldId id="337" r:id="rId21"/>
    <p:sldId id="329" r:id="rId22"/>
    <p:sldId id="332" r:id="rId23"/>
    <p:sldId id="338" r:id="rId24"/>
    <p:sldId id="333" r:id="rId25"/>
    <p:sldId id="335" r:id="rId26"/>
    <p:sldId id="261" r:id="rId2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3" d="100"/>
          <a:sy n="63" d="100"/>
        </p:scale>
        <p:origin x="716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fade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TK_BR/tk_2020/200316_tk_mimoradna.mp4" TargetMode="External"/><Relationship Id="rId2" Type="http://schemas.openxmlformats.org/officeDocument/2006/relationships/hyperlink" Target="https://www.cnb.cz/cs/cnb-news/tiskove-zpravy/CNB-prijima-stabilizacni-opatreni-v-souvislosti-s-epidemii-koronavi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nb.cz/cs/menova-politika/br-zapisy-z-jednani/Rozhodnuti-bankovni-rady-CNB-1600873200000/?tab=statement" TargetMode="External"/><Relationship Id="rId5" Type="http://schemas.openxmlformats.org/officeDocument/2006/relationships/hyperlink" Target="https://www.cnb.cz/cs/menova-politika/br-zapisy-z-jednani/Rozhodnuti-bankovni-rady-CNB-1588863600000/?tab=statement" TargetMode="External"/><Relationship Id="rId4" Type="http://schemas.openxmlformats.org/officeDocument/2006/relationships/hyperlink" Target="https://www.cnb.cz/cs/menova-politika/br-zapisy-z-jednani/Rozhodnuti-bankovni-rady-CNB-1585238400000/?tab=statement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qw_FogVuJ4" TargetMode="External"/><Relationship Id="rId2" Type="http://schemas.openxmlformats.org/officeDocument/2006/relationships/hyperlink" Target="https://www.youtube.com/watch?v=XE1nkMmOHD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fs37HuWJcs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Měnová politika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/>
              <a:t>Přednáška, národní hospodářství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Automatické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/>
              <a:t>Dodávání likvidity (rezerv)</a:t>
            </a:r>
          </a:p>
          <a:p>
            <a:r>
              <a:rPr lang="cs-CZ" dirty="0"/>
              <a:t>ČNB půjčuje nové rezervy, většinou </a:t>
            </a:r>
            <a:r>
              <a:rPr lang="cs-CZ" dirty="0" err="1"/>
              <a:t>over</a:t>
            </a:r>
            <a:r>
              <a:rPr lang="cs-CZ" dirty="0"/>
              <a:t>-</a:t>
            </a:r>
            <a:r>
              <a:rPr lang="cs-CZ" dirty="0" err="1"/>
              <a:t>night</a:t>
            </a:r>
            <a:endParaRPr lang="cs-CZ" dirty="0"/>
          </a:p>
          <a:p>
            <a:r>
              <a:rPr lang="cs-CZ" dirty="0"/>
              <a:t>Lombardní sazba</a:t>
            </a:r>
          </a:p>
          <a:p>
            <a:r>
              <a:rPr lang="cs-CZ" dirty="0"/>
              <a:t>V praxi ČR v současné době spíše výjimečné</a:t>
            </a:r>
          </a:p>
          <a:p>
            <a:endParaRPr lang="cs-CZ" dirty="0"/>
          </a:p>
          <a:p>
            <a:r>
              <a:rPr lang="cs-CZ" b="1" dirty="0"/>
              <a:t>Stahování likvidity (rezerv)</a:t>
            </a:r>
          </a:p>
          <a:p>
            <a:r>
              <a:rPr lang="cs-CZ" dirty="0"/>
              <a:t>ČNB umožňuje bankám „odložit“ přebytečné rezervy, </a:t>
            </a:r>
            <a:r>
              <a:rPr lang="cs-CZ" dirty="0" err="1"/>
              <a:t>over</a:t>
            </a:r>
            <a:r>
              <a:rPr lang="cs-CZ" dirty="0"/>
              <a:t>-</a:t>
            </a:r>
            <a:r>
              <a:rPr lang="cs-CZ" dirty="0" err="1"/>
              <a:t>night</a:t>
            </a:r>
            <a:endParaRPr lang="cs-CZ" dirty="0"/>
          </a:p>
          <a:p>
            <a:r>
              <a:rPr lang="cs-CZ" dirty="0"/>
              <a:t>Diskontní sazba</a:t>
            </a:r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Operace na volném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/>
              <a:t>Dodávání vs. stahování rezervy (likvidity)</a:t>
            </a:r>
          </a:p>
          <a:p>
            <a:endParaRPr lang="cs-CZ" dirty="0"/>
          </a:p>
          <a:p>
            <a:r>
              <a:rPr lang="cs-CZ" dirty="0"/>
              <a:t>Dodávání – ČNB půjčuje bankovnímu sektoru nové rezervy</a:t>
            </a:r>
          </a:p>
          <a:p>
            <a:r>
              <a:rPr lang="cs-CZ" dirty="0"/>
              <a:t>Stahování – ČNB stahuje („půjčuje si od bankovního sektoru“) přebytečné rezervy</a:t>
            </a:r>
          </a:p>
          <a:p>
            <a:endParaRPr lang="cs-CZ" dirty="0"/>
          </a:p>
          <a:p>
            <a:r>
              <a:rPr lang="cs-CZ" dirty="0"/>
              <a:t>Půjčování či stahování se děje vždy na předem stanovenou dobu (většinou 2 týdny), tj. tzv. </a:t>
            </a:r>
            <a:r>
              <a:rPr lang="cs-CZ" b="1" dirty="0" err="1"/>
              <a:t>repo</a:t>
            </a:r>
            <a:r>
              <a:rPr lang="cs-CZ" b="1" dirty="0"/>
              <a:t> tendry</a:t>
            </a:r>
          </a:p>
          <a:p>
            <a:r>
              <a:rPr lang="cs-CZ" dirty="0"/>
              <a:t>Zajištění </a:t>
            </a:r>
            <a:r>
              <a:rPr lang="cs-CZ" b="1" dirty="0" err="1"/>
              <a:t>kolaterálem</a:t>
            </a:r>
            <a:r>
              <a:rPr lang="cs-CZ" dirty="0"/>
              <a:t> (cenný papír vysoké kvality, zejm. státní dluhopisy)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Aktuální výše sazeb a PMR v ČR (10/2020)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0648" y="1999051"/>
            <a:ext cx="10018713" cy="4571998"/>
          </a:xfrm>
        </p:spPr>
        <p:txBody>
          <a:bodyPr anchor="t">
            <a:normAutofit/>
          </a:bodyPr>
          <a:lstStyle/>
          <a:p>
            <a:pPr algn="ctr"/>
            <a:r>
              <a:rPr lang="cs-CZ" sz="3200" b="1" dirty="0"/>
              <a:t>Základní sazby ČNB</a:t>
            </a:r>
          </a:p>
          <a:p>
            <a:pPr algn="ctr"/>
            <a:r>
              <a:rPr lang="cs-CZ" sz="3200" dirty="0"/>
              <a:t>2T </a:t>
            </a:r>
            <a:r>
              <a:rPr lang="cs-CZ" sz="3200" dirty="0" err="1"/>
              <a:t>Repo</a:t>
            </a:r>
            <a:r>
              <a:rPr lang="cs-CZ" sz="3200" dirty="0"/>
              <a:t> sazba:  0,25%		     od 11.5.2020</a:t>
            </a:r>
          </a:p>
          <a:p>
            <a:pPr algn="ctr"/>
            <a:r>
              <a:rPr lang="cs-CZ" sz="3200" dirty="0"/>
              <a:t>Diskontní sazba:	0,05 %		od 27.3. 2020</a:t>
            </a:r>
          </a:p>
          <a:p>
            <a:pPr algn="ctr"/>
            <a:r>
              <a:rPr lang="cs-CZ" sz="3200" dirty="0"/>
              <a:t>Lombardní sazba: 1 % 	      od 11.5.2020</a:t>
            </a:r>
          </a:p>
          <a:p>
            <a:pPr algn="ctr"/>
            <a:r>
              <a:rPr lang="cs-CZ" sz="3200" dirty="0"/>
              <a:t>Inflace září 2020 		3,2%</a:t>
            </a:r>
          </a:p>
          <a:p>
            <a:pPr algn="ctr"/>
            <a:r>
              <a:rPr lang="cs-CZ" sz="3200" dirty="0"/>
              <a:t>PMR: 2,00 % 		od 7.10.1999</a:t>
            </a:r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1059020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/>
              <a:t>Měnověpolitická</a:t>
            </a:r>
            <a:r>
              <a:rPr lang="cs-CZ" b="1" dirty="0"/>
              <a:t> zasedání bankovní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fontScale="92500" lnSpcReduction="10000"/>
          </a:bodyPr>
          <a:lstStyle/>
          <a:p>
            <a:r>
              <a:rPr lang="cs-CZ" dirty="0"/>
              <a:t>Podívejte se na tiskové zprávy vydané v souvislosti s vybranými </a:t>
            </a:r>
            <a:r>
              <a:rPr lang="cs-CZ" dirty="0" err="1"/>
              <a:t>měnověpolitickými</a:t>
            </a:r>
            <a:r>
              <a:rPr lang="cs-CZ" dirty="0"/>
              <a:t> zasedáními v roce 2020</a:t>
            </a:r>
          </a:p>
          <a:p>
            <a:r>
              <a:rPr lang="cs-CZ" dirty="0"/>
              <a:t>16.3. 2020 </a:t>
            </a:r>
            <a:r>
              <a:rPr lang="cs-CZ" dirty="0">
                <a:hlinkClick r:id="rId2"/>
              </a:rPr>
              <a:t>https://www.cnb.cz/cs/cnb-news/tiskove-zpravy/CNB-prijima-stabilizacni-opatreni-v-souvislosti-s-epidemii-koronaviru/</a:t>
            </a:r>
            <a:endParaRPr lang="cs-CZ" dirty="0"/>
          </a:p>
          <a:p>
            <a:r>
              <a:rPr lang="cs-CZ" dirty="0"/>
              <a:t>Související video </a:t>
            </a:r>
            <a:r>
              <a:rPr lang="cs-CZ" dirty="0">
                <a:hlinkClick r:id="rId3"/>
              </a:rPr>
              <a:t>https://www.cnb.cz/TK_BR/tk_2020/200316_tk_mimoradna.mp4</a:t>
            </a:r>
            <a:r>
              <a:rPr lang="cs-CZ" dirty="0"/>
              <a:t> </a:t>
            </a:r>
          </a:p>
          <a:p>
            <a:r>
              <a:rPr lang="cs-CZ" dirty="0"/>
              <a:t>26. 3. 2020 </a:t>
            </a:r>
            <a:r>
              <a:rPr lang="cs-CZ" dirty="0">
                <a:hlinkClick r:id="rId4"/>
              </a:rPr>
              <a:t>https://www.cnb.cz/cs/menova-politika/br-zapisy-z-jednani/Rozhodnuti-bankovni-rady-CNB-1585238400000/?tab=statement</a:t>
            </a:r>
            <a:r>
              <a:rPr lang="cs-CZ" dirty="0"/>
              <a:t> </a:t>
            </a:r>
          </a:p>
          <a:p>
            <a:r>
              <a:rPr lang="cs-CZ" dirty="0"/>
              <a:t>7. 5. 2020 </a:t>
            </a:r>
            <a:r>
              <a:rPr lang="cs-CZ" dirty="0">
                <a:hlinkClick r:id="rId5"/>
              </a:rPr>
              <a:t>https://www.cnb.cz/cs/menova-politika/br-zapisy-z-jednani/Rozhodnuti-bankovni-rady-CNB-1588863600000/?tab=statement</a:t>
            </a:r>
            <a:endParaRPr lang="cs-CZ" dirty="0"/>
          </a:p>
          <a:p>
            <a:r>
              <a:rPr lang="cs-CZ" dirty="0"/>
              <a:t>23.9. 2020 </a:t>
            </a:r>
            <a:r>
              <a:rPr lang="cs-CZ" dirty="0">
                <a:hlinkClick r:id="rId6"/>
              </a:rPr>
              <a:t>https://www.cnb.cz/cs/menova-politika/br-zapisy-z-jednani/Rozhodnuti-bankovni-rady-CNB-1600873200000/?tab=statement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879560743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Transmisní mechanismus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/>
              <a:t>Řetězec ekonomických vazeb</a:t>
            </a:r>
          </a:p>
          <a:p>
            <a:pPr>
              <a:buNone/>
            </a:pPr>
            <a:r>
              <a:rPr lang="cs-CZ" dirty="0"/>
              <a:t>Příklad (úrokový kanál):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Zvýšení </a:t>
            </a:r>
            <a:r>
              <a:rPr lang="cs-CZ" dirty="0" err="1"/>
              <a:t>repo</a:t>
            </a:r>
            <a:r>
              <a:rPr lang="cs-CZ" dirty="0"/>
              <a:t> sazby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Zvýšení sazeb u komerčních bank 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Snížení poptávky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Pokles růstu cen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0110" y="1614234"/>
            <a:ext cx="3889375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otched Right Arrow 1"/>
          <p:cNvSpPr/>
          <p:nvPr/>
        </p:nvSpPr>
        <p:spPr bwMode="auto">
          <a:xfrm rot="5400000">
            <a:off x="2916363" y="3382995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Notched Right Arrow 1"/>
          <p:cNvSpPr/>
          <p:nvPr/>
        </p:nvSpPr>
        <p:spPr bwMode="auto">
          <a:xfrm rot="5400000">
            <a:off x="2916363" y="4390994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Notched Right Arrow 1"/>
          <p:cNvSpPr/>
          <p:nvPr/>
        </p:nvSpPr>
        <p:spPr bwMode="auto">
          <a:xfrm rot="5400000">
            <a:off x="2947319" y="5302346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Nestandardní </a:t>
            </a:r>
            <a:r>
              <a:rPr lang="cs-CZ" b="1" dirty="0" err="1"/>
              <a:t>měnověpolitické</a:t>
            </a:r>
            <a:r>
              <a:rPr lang="cs-CZ" b="1" dirty="0"/>
              <a:t>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b="1" dirty="0"/>
              <a:t>Devizové intervence</a:t>
            </a:r>
          </a:p>
          <a:p>
            <a:r>
              <a:rPr lang="cs-CZ" sz="2800" dirty="0"/>
              <a:t>V ČR prováděny od 2013 do 2017</a:t>
            </a:r>
          </a:p>
          <a:p>
            <a:r>
              <a:rPr lang="cs-CZ" sz="2800" dirty="0" err="1"/>
              <a:t>Repo</a:t>
            </a:r>
            <a:r>
              <a:rPr lang="cs-CZ" sz="2800" dirty="0"/>
              <a:t> sazba a diskontní sazba na „technické nule“</a:t>
            </a:r>
          </a:p>
          <a:p>
            <a:r>
              <a:rPr lang="cs-CZ" sz="2800" dirty="0"/>
              <a:t>Inflace stále příliš nízká</a:t>
            </a:r>
          </a:p>
          <a:p>
            <a:r>
              <a:rPr lang="cs-CZ" sz="2800" dirty="0"/>
              <a:t>Snaha o navýšení inflace blíže k inflačnímu cíli</a:t>
            </a:r>
          </a:p>
          <a:p>
            <a:endParaRPr lang="cs-CZ" sz="2800" dirty="0"/>
          </a:p>
          <a:p>
            <a:r>
              <a:rPr lang="cs-CZ" sz="2800" dirty="0"/>
              <a:t>Přistoupeno k „oslabování“ koruny</a:t>
            </a:r>
          </a:p>
          <a:p>
            <a:r>
              <a:rPr lang="cs-CZ" sz="2800" dirty="0"/>
              <a:t>Nákup EUR za CZK</a:t>
            </a:r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Devizové intervence – několik názorů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/>
          </a:p>
          <a:p>
            <a:r>
              <a:rPr lang="cs-CZ" dirty="0"/>
              <a:t>Viceguvernér ČNB 2014</a:t>
            </a:r>
          </a:p>
          <a:p>
            <a:r>
              <a:rPr lang="cs-CZ" dirty="0">
                <a:hlinkClick r:id="rId2"/>
              </a:rPr>
              <a:t>https://www.youtube.com/watch?v=XE1nkMmOHDg</a:t>
            </a:r>
            <a:endParaRPr lang="cs-CZ" dirty="0"/>
          </a:p>
          <a:p>
            <a:endParaRPr lang="cs-CZ" dirty="0"/>
          </a:p>
          <a:p>
            <a:r>
              <a:rPr lang="cs-CZ" dirty="0"/>
              <a:t>Ekonom Pavel Kohout 2013/2014</a:t>
            </a:r>
          </a:p>
          <a:p>
            <a:r>
              <a:rPr lang="cs-CZ" dirty="0">
                <a:hlinkClick r:id="rId3"/>
              </a:rPr>
              <a:t>https://www.youtube.com/watch?v=_qw_FogVuJ4</a:t>
            </a:r>
            <a:endParaRPr lang="cs-CZ" dirty="0"/>
          </a:p>
          <a:p>
            <a:endParaRPr lang="cs-CZ" dirty="0"/>
          </a:p>
          <a:p>
            <a:r>
              <a:rPr lang="cs-CZ" dirty="0"/>
              <a:t>Martin Slaný 2017</a:t>
            </a:r>
          </a:p>
          <a:p>
            <a:r>
              <a:rPr lang="cs-CZ" dirty="0">
                <a:hlinkClick r:id="rId4"/>
              </a:rPr>
              <a:t>https://www.youtube.com/watch?v=Ifs37HuWJcs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Některé další </a:t>
            </a:r>
            <a:r>
              <a:rPr lang="cs-CZ" b="1" dirty="0" err="1"/>
              <a:t>měnověpolitické</a:t>
            </a:r>
            <a:r>
              <a:rPr lang="cs-CZ" b="1" dirty="0"/>
              <a:t> nástroje - v ČR nevyužívané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sz="2800" dirty="0"/>
          </a:p>
          <a:p>
            <a:r>
              <a:rPr lang="cs-CZ" sz="2800" dirty="0"/>
              <a:t>Kvantitativní uvolňování</a:t>
            </a:r>
          </a:p>
          <a:p>
            <a:r>
              <a:rPr lang="cs-CZ" sz="2800" dirty="0"/>
              <a:t>Negativní sazby</a:t>
            </a:r>
          </a:p>
          <a:p>
            <a:endParaRPr lang="cs-CZ" sz="2800" dirty="0"/>
          </a:p>
          <a:p>
            <a:r>
              <a:rPr lang="cs-CZ" sz="2800" dirty="0"/>
              <a:t>V teoretické rovině uvažováno o:</a:t>
            </a:r>
          </a:p>
          <a:p>
            <a:r>
              <a:rPr lang="cs-CZ" sz="2800" dirty="0"/>
              <a:t>tzv. </a:t>
            </a:r>
            <a:r>
              <a:rPr lang="cs-CZ" sz="2800" dirty="0" err="1"/>
              <a:t>helicopter</a:t>
            </a:r>
            <a:r>
              <a:rPr lang="cs-CZ" sz="2800" dirty="0"/>
              <a:t> drops</a:t>
            </a:r>
          </a:p>
          <a:p>
            <a:r>
              <a:rPr lang="cs-CZ" sz="2800" dirty="0"/>
              <a:t>novém druhu bezhotovostních (účetních) peněz (s úročením stanoveným centrální bankou)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Základní pojmy k měnové politice eurozóny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1159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b="1" dirty="0"/>
              <a:t>Evropská centrální banka </a:t>
            </a:r>
            <a:r>
              <a:rPr lang="cs-CZ" dirty="0"/>
              <a:t>– oficiální orgán EU, sídlo ve Frankfurtu, </a:t>
            </a:r>
            <a:r>
              <a:rPr lang="cs-CZ" dirty="0" err="1"/>
              <a:t>měnověpolitická</a:t>
            </a:r>
            <a:r>
              <a:rPr lang="cs-CZ" dirty="0"/>
              <a:t> rozhodnutí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b="1" dirty="0"/>
              <a:t>Evropský systém centrálních bank</a:t>
            </a:r>
            <a:r>
              <a:rPr lang="cs-CZ" dirty="0"/>
              <a:t> (ESCB) – skládá se z ECB a centrální bank všech států EU; </a:t>
            </a:r>
            <a:r>
              <a:rPr lang="cs-CZ" i="1" dirty="0"/>
              <a:t>„vymezuje a provádí měnovou politiku EU“ </a:t>
            </a:r>
            <a:r>
              <a:rPr lang="cs-CZ" dirty="0"/>
              <a:t>(v zásadě pouze </a:t>
            </a:r>
            <a:r>
              <a:rPr lang="cs-CZ" dirty="0" err="1"/>
              <a:t>eurozóny</a:t>
            </a:r>
            <a:r>
              <a:rPr lang="cs-CZ" dirty="0"/>
              <a:t>)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b="1" dirty="0" err="1"/>
              <a:t>Eurosystém</a:t>
            </a:r>
            <a:r>
              <a:rPr lang="cs-CZ" dirty="0"/>
              <a:t> – ECB a centrální banky zemí </a:t>
            </a:r>
            <a:r>
              <a:rPr lang="cs-CZ" dirty="0" err="1"/>
              <a:t>eurozóny</a:t>
            </a:r>
            <a:endParaRPr lang="cs-CZ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 lvl="2">
              <a:defRPr/>
            </a:pPr>
            <a:endParaRPr lang="cs-CZ" altLang="cs-CZ" sz="2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6809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ECB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352551"/>
            <a:ext cx="10236634" cy="52101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b="1" dirty="0"/>
              <a:t>Prezident </a:t>
            </a:r>
            <a:r>
              <a:rPr lang="cs-CZ" dirty="0"/>
              <a:t>– Christine </a:t>
            </a:r>
            <a:r>
              <a:rPr lang="cs-CZ" dirty="0" err="1"/>
              <a:t>Lagarde</a:t>
            </a:r>
            <a:endParaRPr lang="cs-CZ" dirty="0"/>
          </a:p>
          <a:p>
            <a:pPr>
              <a:defRPr/>
            </a:pPr>
            <a:r>
              <a:rPr lang="cs-CZ" b="1" dirty="0"/>
              <a:t>Rada guvernérů </a:t>
            </a:r>
            <a:r>
              <a:rPr lang="cs-CZ" dirty="0"/>
              <a:t>(</a:t>
            </a:r>
            <a:r>
              <a:rPr lang="cs-CZ" dirty="0" err="1"/>
              <a:t>governing</a:t>
            </a:r>
            <a:r>
              <a:rPr lang="cs-CZ" dirty="0"/>
              <a:t> </a:t>
            </a:r>
            <a:r>
              <a:rPr lang="cs-CZ" dirty="0" err="1"/>
              <a:t>board</a:t>
            </a:r>
            <a:r>
              <a:rPr lang="cs-CZ" dirty="0"/>
              <a:t>) - 6 členů výkonné rady + guvernéři zemí eurozóny </a:t>
            </a:r>
          </a:p>
          <a:p>
            <a:pPr lvl="1">
              <a:defRPr/>
            </a:pPr>
            <a:r>
              <a:rPr lang="cs-CZ" sz="2000" dirty="0"/>
              <a:t>Přijímání obecných zásad, </a:t>
            </a:r>
            <a:r>
              <a:rPr lang="cs-CZ" dirty="0" err="1"/>
              <a:t>Měnověpolitická</a:t>
            </a:r>
            <a:r>
              <a:rPr lang="cs-CZ" dirty="0"/>
              <a:t> rozhodnutí, </a:t>
            </a:r>
            <a:r>
              <a:rPr lang="cs-CZ" sz="2000" dirty="0" err="1"/>
              <a:t>Rozhodnutí</a:t>
            </a:r>
            <a:r>
              <a:rPr lang="cs-CZ" sz="2000" dirty="0"/>
              <a:t> o všeobecném rámci dohledu</a:t>
            </a:r>
          </a:p>
          <a:p>
            <a:pPr>
              <a:defRPr/>
            </a:pPr>
            <a:r>
              <a:rPr lang="cs-CZ" b="1" dirty="0"/>
              <a:t>Výkonná rada </a:t>
            </a:r>
            <a:r>
              <a:rPr lang="cs-CZ" dirty="0"/>
              <a:t>(</a:t>
            </a:r>
            <a:r>
              <a:rPr lang="cs-CZ" dirty="0" err="1"/>
              <a:t>executive</a:t>
            </a:r>
            <a:r>
              <a:rPr lang="cs-CZ" dirty="0"/>
              <a:t> </a:t>
            </a:r>
            <a:r>
              <a:rPr lang="cs-CZ" dirty="0" err="1"/>
              <a:t>board</a:t>
            </a:r>
            <a:r>
              <a:rPr lang="cs-CZ" dirty="0"/>
              <a:t>) – prezident, viceprezident + 4 členové</a:t>
            </a:r>
          </a:p>
          <a:p>
            <a:pPr lvl="1">
              <a:defRPr/>
            </a:pPr>
            <a:r>
              <a:rPr lang="cs-CZ" dirty="0"/>
              <a:t>Příprava zasedání, provádění MP na základě rozhodnutí a zásad rady guvernérů, výkon svěřených pravomocí</a:t>
            </a:r>
          </a:p>
          <a:p>
            <a:pPr>
              <a:defRPr/>
            </a:pPr>
            <a:r>
              <a:rPr lang="cs-CZ" b="1" dirty="0"/>
              <a:t>Generální rada </a:t>
            </a:r>
            <a:r>
              <a:rPr lang="cs-CZ" dirty="0"/>
              <a:t>– prezident, viceprezident + guvernéři zemí EU</a:t>
            </a:r>
          </a:p>
          <a:p>
            <a:pPr lvl="1">
              <a:defRPr/>
            </a:pPr>
            <a:r>
              <a:rPr lang="cs-CZ" dirty="0"/>
              <a:t>„dočasné zřízení“, poradní funkce</a:t>
            </a:r>
          </a:p>
          <a:p>
            <a:pPr lvl="1"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Rada dohledu</a:t>
            </a:r>
          </a:p>
          <a:p>
            <a:pPr lvl="1">
              <a:defRPr/>
            </a:pPr>
            <a:r>
              <a:rPr lang="cs-CZ" dirty="0"/>
              <a:t>Projednávání otázek dohledu</a:t>
            </a:r>
          </a:p>
          <a:p>
            <a:pPr lvl="1">
              <a:defRPr/>
            </a:pPr>
            <a:endParaRPr lang="cs-CZ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 lvl="2">
              <a:defRPr/>
            </a:pPr>
            <a:endParaRPr lang="cs-CZ" altLang="cs-CZ" sz="2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81830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Hospodářská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3408219"/>
          </a:xfrm>
        </p:spPr>
        <p:txBody>
          <a:bodyPr anchor="t">
            <a:normAutofit lnSpcReduction="10000"/>
          </a:bodyPr>
          <a:lstStyle/>
          <a:p>
            <a:r>
              <a:rPr lang="cs-CZ" dirty="0"/>
              <a:t>Stát a jeho funkce</a:t>
            </a:r>
          </a:p>
          <a:p>
            <a:r>
              <a:rPr lang="cs-CZ" dirty="0"/>
              <a:t>Ovlivňování ekonomiky</a:t>
            </a:r>
          </a:p>
          <a:p>
            <a:endParaRPr lang="cs-CZ" dirty="0"/>
          </a:p>
          <a:p>
            <a:r>
              <a:rPr lang="cs-CZ" dirty="0"/>
              <a:t>Hospodářská politika státu: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Fiskální politika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Měnová politika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 další, viz přednáška Dr. Tomáškové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Video k historii ECB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800" dirty="0"/>
          </a:p>
          <a:p>
            <a:endParaRPr lang="cs-CZ" alt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2162174" y="3107293"/>
            <a:ext cx="8181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https://www.youtube.com/watch?v=ZAlyg1I6ohY</a:t>
            </a:r>
          </a:p>
        </p:txBody>
      </p:sp>
    </p:spTree>
    <p:extLst>
      <p:ext uri="{BB962C8B-B14F-4D97-AF65-F5344CB8AC3E}">
        <p14:creationId xmlns:p14="http://schemas.microsoft.com/office/powerpoint/2010/main" val="27222737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Cíle měnové politiky „</a:t>
            </a:r>
            <a:r>
              <a:rPr lang="cs-CZ" b="1" dirty="0" err="1"/>
              <a:t>eurozóny</a:t>
            </a:r>
            <a:r>
              <a:rPr lang="cs-CZ" b="1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200" dirty="0"/>
          </a:p>
          <a:p>
            <a:endParaRPr lang="cs-CZ" alt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427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dirty="0"/>
              <a:t>Primární cíl: </a:t>
            </a:r>
            <a:r>
              <a:rPr lang="cs-CZ" b="1" dirty="0"/>
              <a:t>udržování cenové stability</a:t>
            </a:r>
          </a:p>
          <a:p>
            <a:pPr>
              <a:defRPr/>
            </a:pPr>
            <a:r>
              <a:rPr lang="cs-CZ" dirty="0"/>
              <a:t>úkol podporovat obecné hospodářské politiky v EU se záměrem přispět k dosažení cílů EU</a:t>
            </a:r>
          </a:p>
          <a:p>
            <a:pPr>
              <a:defRPr/>
            </a:pPr>
            <a:r>
              <a:rPr lang="cs-CZ" dirty="0"/>
              <a:t>cíl vyjádřen ve vztahu ke všem národním bankám členských států EU, tj. i těch, které nespolutvoří </a:t>
            </a:r>
            <a:r>
              <a:rPr lang="cs-CZ" dirty="0" err="1"/>
              <a:t>Eurosystém</a:t>
            </a:r>
            <a:r>
              <a:rPr lang="cs-CZ" dirty="0"/>
              <a:t> 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dirty="0"/>
              <a:t>1998 – „</a:t>
            </a:r>
            <a:r>
              <a:rPr lang="cs-CZ" i="1" dirty="0"/>
              <a:t> cenová stabilita je meziroční nárůst harmonizovaného indexu spotřebitelských cen v eurozóně nižší než 2 %</a:t>
            </a:r>
            <a:r>
              <a:rPr lang="cs-CZ" dirty="0"/>
              <a:t>“</a:t>
            </a:r>
          </a:p>
          <a:p>
            <a:pPr>
              <a:defRPr/>
            </a:pPr>
            <a:r>
              <a:rPr lang="cs-CZ" dirty="0"/>
              <a:t>2003 – </a:t>
            </a:r>
            <a:r>
              <a:rPr lang="cs-CZ" i="1" dirty="0"/>
              <a:t>„inflace pod, ovšem blízko, dvěma procentům ve střednědobém rámci“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 lvl="2">
              <a:defRPr/>
            </a:pPr>
            <a:endParaRPr lang="cs-CZ" altLang="cs-CZ" sz="2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981995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Měnově politické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800" dirty="0"/>
          </a:p>
          <a:p>
            <a:endParaRPr lang="cs-CZ" altLang="cs-CZ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7636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b="1" dirty="0"/>
              <a:t>Standardní</a:t>
            </a:r>
            <a:r>
              <a:rPr lang="cs-CZ" dirty="0"/>
              <a:t>:</a:t>
            </a:r>
          </a:p>
          <a:p>
            <a:pPr>
              <a:defRPr/>
            </a:pPr>
            <a:r>
              <a:rPr lang="cs-CZ" dirty="0"/>
              <a:t>Používání klíčových sazeb:</a:t>
            </a:r>
          </a:p>
          <a:p>
            <a:pPr>
              <a:defRPr/>
            </a:pP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refinancing</a:t>
            </a:r>
            <a:r>
              <a:rPr lang="cs-CZ" dirty="0"/>
              <a:t> </a:t>
            </a:r>
            <a:r>
              <a:rPr lang="cs-CZ" dirty="0" err="1"/>
              <a:t>operations</a:t>
            </a:r>
            <a:r>
              <a:rPr lang="cs-CZ" dirty="0"/>
              <a:t> 1wk (a další, i dlouhodobé)</a:t>
            </a:r>
          </a:p>
          <a:p>
            <a:pPr>
              <a:defRPr/>
            </a:pPr>
            <a:r>
              <a:rPr lang="cs-CZ" dirty="0" err="1"/>
              <a:t>Marginal</a:t>
            </a:r>
            <a:r>
              <a:rPr lang="cs-CZ" dirty="0"/>
              <a:t> </a:t>
            </a:r>
            <a:r>
              <a:rPr lang="cs-CZ" dirty="0" err="1"/>
              <a:t>lending</a:t>
            </a:r>
            <a:r>
              <a:rPr lang="cs-CZ" dirty="0"/>
              <a:t> </a:t>
            </a:r>
            <a:r>
              <a:rPr lang="cs-CZ" dirty="0" err="1"/>
              <a:t>facility</a:t>
            </a:r>
            <a:endParaRPr lang="cs-CZ" dirty="0"/>
          </a:p>
          <a:p>
            <a:pPr>
              <a:defRPr/>
            </a:pPr>
            <a:r>
              <a:rPr lang="cs-CZ" dirty="0"/>
              <a:t>Deposit </a:t>
            </a:r>
            <a:r>
              <a:rPr lang="cs-CZ" dirty="0" err="1"/>
              <a:t>facility</a:t>
            </a: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Povinné minimální rezervy – jako nástroj aktivně nevyužívány</a:t>
            </a:r>
          </a:p>
          <a:p>
            <a:pPr>
              <a:buNone/>
              <a:defRPr/>
            </a:pPr>
            <a:r>
              <a:rPr lang="cs-CZ" dirty="0"/>
              <a:t>	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 lvl="2">
              <a:defRPr/>
            </a:pPr>
            <a:endParaRPr lang="cs-CZ" altLang="cs-CZ" sz="2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82658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Měnově politické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800" dirty="0"/>
          </a:p>
          <a:p>
            <a:endParaRPr lang="cs-CZ" altLang="cs-CZ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7636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b="1" dirty="0"/>
              <a:t>Základní přehled stávající výše sazeb</a:t>
            </a:r>
            <a:r>
              <a:rPr lang="cs-CZ" dirty="0"/>
              <a:t>:</a:t>
            </a:r>
          </a:p>
          <a:p>
            <a:pPr>
              <a:defRPr/>
            </a:pP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refinancing</a:t>
            </a:r>
            <a:r>
              <a:rPr lang="cs-CZ" dirty="0"/>
              <a:t> </a:t>
            </a:r>
            <a:r>
              <a:rPr lang="cs-CZ" dirty="0" err="1"/>
              <a:t>operations</a:t>
            </a:r>
            <a:r>
              <a:rPr lang="cs-CZ" dirty="0"/>
              <a:t> 1wk			0 % </a:t>
            </a:r>
          </a:p>
          <a:p>
            <a:pPr>
              <a:defRPr/>
            </a:pPr>
            <a:r>
              <a:rPr lang="cs-CZ" dirty="0" err="1"/>
              <a:t>Marginal</a:t>
            </a:r>
            <a:r>
              <a:rPr lang="cs-CZ" dirty="0"/>
              <a:t> </a:t>
            </a:r>
            <a:r>
              <a:rPr lang="cs-CZ" dirty="0" err="1"/>
              <a:t>lending</a:t>
            </a:r>
            <a:r>
              <a:rPr lang="cs-CZ" dirty="0"/>
              <a:t> </a:t>
            </a:r>
            <a:r>
              <a:rPr lang="cs-CZ" dirty="0" err="1"/>
              <a:t>facility</a:t>
            </a:r>
            <a:r>
              <a:rPr lang="cs-CZ" dirty="0"/>
              <a:t>					0,25 %</a:t>
            </a:r>
          </a:p>
          <a:p>
            <a:pPr>
              <a:defRPr/>
            </a:pPr>
            <a:r>
              <a:rPr lang="cs-CZ" dirty="0"/>
              <a:t>Deposit </a:t>
            </a:r>
            <a:r>
              <a:rPr lang="cs-CZ" dirty="0" err="1"/>
              <a:t>facility</a:t>
            </a:r>
            <a:r>
              <a:rPr lang="cs-CZ" dirty="0"/>
              <a:t>								-0,5 %</a:t>
            </a:r>
          </a:p>
          <a:p>
            <a:pPr>
              <a:defRPr/>
            </a:pPr>
            <a:endParaRPr lang="cs-CZ" dirty="0"/>
          </a:p>
          <a:p>
            <a:pPr>
              <a:buNone/>
              <a:defRPr/>
            </a:pPr>
            <a:r>
              <a:rPr lang="cs-CZ" dirty="0"/>
              <a:t>	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 lvl="2">
              <a:defRPr/>
            </a:pPr>
            <a:endParaRPr lang="cs-CZ" altLang="cs-CZ" sz="2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9965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/>
          <a:lstStyle/>
          <a:p>
            <a:pPr algn="l"/>
            <a:r>
              <a:rPr lang="cs-CZ" b="1" dirty="0"/>
              <a:t>Měnově politické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800" dirty="0"/>
          </a:p>
          <a:p>
            <a:endParaRPr lang="cs-CZ" altLang="cs-CZ" sz="2800" dirty="0"/>
          </a:p>
          <a:p>
            <a:endParaRPr lang="cs-CZ" altLang="cs-CZ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7636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b="1" dirty="0"/>
              <a:t>Nestandardní</a:t>
            </a:r>
            <a:r>
              <a:rPr lang="cs-CZ" dirty="0"/>
              <a:t>:</a:t>
            </a:r>
          </a:p>
          <a:p>
            <a:pPr>
              <a:defRPr/>
            </a:pPr>
            <a:r>
              <a:rPr lang="cs-CZ" dirty="0"/>
              <a:t>Různé programy přímých nákupů cenných papírů, např.:</a:t>
            </a:r>
          </a:p>
          <a:p>
            <a:pPr>
              <a:defRPr/>
            </a:pPr>
            <a:r>
              <a:rPr lang="cs-CZ" i="1" dirty="0" err="1"/>
              <a:t>Securities</a:t>
            </a:r>
            <a:r>
              <a:rPr lang="cs-CZ" i="1" dirty="0"/>
              <a:t> </a:t>
            </a:r>
            <a:r>
              <a:rPr lang="cs-CZ" i="1" dirty="0" err="1"/>
              <a:t>markets</a:t>
            </a:r>
            <a:r>
              <a:rPr lang="cs-CZ" i="1" dirty="0"/>
              <a:t> </a:t>
            </a:r>
            <a:r>
              <a:rPr lang="cs-CZ" i="1" dirty="0" err="1"/>
              <a:t>programme</a:t>
            </a:r>
            <a:r>
              <a:rPr lang="cs-CZ" i="1" dirty="0"/>
              <a:t> (SMP, 2010-2012)</a:t>
            </a:r>
          </a:p>
          <a:p>
            <a:pPr>
              <a:defRPr/>
            </a:pPr>
            <a:r>
              <a:rPr lang="cs-CZ" i="1" dirty="0" err="1"/>
              <a:t>Outright</a:t>
            </a:r>
            <a:r>
              <a:rPr lang="cs-CZ" i="1" dirty="0"/>
              <a:t> </a:t>
            </a:r>
            <a:r>
              <a:rPr lang="cs-CZ" i="1" dirty="0" err="1"/>
              <a:t>monetary</a:t>
            </a:r>
            <a:r>
              <a:rPr lang="cs-CZ" i="1" dirty="0"/>
              <a:t> </a:t>
            </a:r>
            <a:r>
              <a:rPr lang="cs-CZ" i="1" dirty="0" err="1"/>
              <a:t>transactions</a:t>
            </a:r>
            <a:r>
              <a:rPr lang="cs-CZ" i="1" dirty="0"/>
              <a:t> (OMT, vyhlášení 2012)</a:t>
            </a:r>
          </a:p>
          <a:p>
            <a:pPr>
              <a:defRPr/>
            </a:pPr>
            <a:r>
              <a:rPr lang="cs-CZ" sz="2400" i="1" dirty="0"/>
              <a:t>Public </a:t>
            </a:r>
            <a:r>
              <a:rPr lang="cs-CZ" sz="2400" i="1" dirty="0" err="1"/>
              <a:t>sector</a:t>
            </a:r>
            <a:r>
              <a:rPr lang="cs-CZ" sz="2400" i="1" dirty="0"/>
              <a:t> </a:t>
            </a:r>
            <a:r>
              <a:rPr lang="cs-CZ" sz="2400" i="1" dirty="0" err="1"/>
              <a:t>purchase</a:t>
            </a:r>
            <a:r>
              <a:rPr lang="cs-CZ" sz="2400" i="1" dirty="0"/>
              <a:t> </a:t>
            </a:r>
            <a:r>
              <a:rPr lang="cs-CZ" sz="2400" i="1" dirty="0" err="1"/>
              <a:t>programme</a:t>
            </a:r>
            <a:r>
              <a:rPr lang="cs-CZ" sz="2400" i="1" dirty="0"/>
              <a:t> (PSPP, 2015)</a:t>
            </a:r>
          </a:p>
          <a:p>
            <a:pPr>
              <a:defRPr/>
            </a:pPr>
            <a:r>
              <a:rPr lang="cs-CZ" sz="2400" i="1" dirty="0" err="1"/>
              <a:t>Pandemic</a:t>
            </a:r>
            <a:r>
              <a:rPr lang="cs-CZ" sz="2400" i="1" dirty="0"/>
              <a:t> </a:t>
            </a:r>
            <a:r>
              <a:rPr lang="cs-CZ" sz="2400" i="1" dirty="0" err="1"/>
              <a:t>emergency</a:t>
            </a:r>
            <a:r>
              <a:rPr lang="cs-CZ" sz="2400" i="1" dirty="0"/>
              <a:t> </a:t>
            </a:r>
            <a:r>
              <a:rPr lang="cs-CZ" sz="2400" i="1" dirty="0" err="1"/>
              <a:t>purchase</a:t>
            </a:r>
            <a:r>
              <a:rPr lang="cs-CZ" sz="2400" i="1" dirty="0"/>
              <a:t> </a:t>
            </a:r>
            <a:r>
              <a:rPr lang="cs-CZ" sz="2400" i="1" dirty="0" err="1"/>
              <a:t>programme</a:t>
            </a:r>
            <a:r>
              <a:rPr lang="cs-CZ" sz="2400" i="1" dirty="0"/>
              <a:t> (PEPP, 2020)</a:t>
            </a:r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sz="2400" dirty="0"/>
          </a:p>
          <a:p>
            <a:pPr>
              <a:defRPr/>
            </a:pPr>
            <a:r>
              <a:rPr lang="cs-CZ" dirty="0"/>
              <a:t>Lze sem řadit deposit </a:t>
            </a:r>
            <a:r>
              <a:rPr lang="cs-CZ" dirty="0" err="1"/>
              <a:t>facility</a:t>
            </a:r>
            <a:r>
              <a:rPr lang="cs-CZ" dirty="0"/>
              <a:t> v záporných hodnotách?</a:t>
            </a:r>
          </a:p>
          <a:p>
            <a:pPr>
              <a:defRPr/>
            </a:pPr>
            <a:endParaRPr lang="cs-CZ" sz="2400" dirty="0"/>
          </a:p>
          <a:p>
            <a:pPr lvl="2">
              <a:defRPr/>
            </a:pPr>
            <a:endParaRPr lang="cs-CZ" altLang="cs-CZ" sz="2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60557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64301"/>
            <a:ext cx="10018713" cy="1168936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/>
              <a:t>Informace k semináři zaměřeném na bankovnictví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18136"/>
            <a:ext cx="10236634" cy="5087464"/>
          </a:xfrm>
        </p:spPr>
        <p:txBody>
          <a:bodyPr anchor="t"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800" dirty="0"/>
          </a:p>
          <a:p>
            <a:endParaRPr lang="cs-CZ" altLang="cs-CZ" sz="28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636711" y="1770536"/>
            <a:ext cx="10236634" cy="47636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dirty="0"/>
              <a:t>Na semináři se budeme zabývat problematikou bankovnictví, fungováním bankovního sektoru a související regulace</a:t>
            </a:r>
          </a:p>
          <a:p>
            <a:pPr>
              <a:defRPr/>
            </a:pPr>
            <a:r>
              <a:rPr lang="cs-CZ" sz="2800" dirty="0"/>
              <a:t>Zaměříme se nejen na regulaci a dohled, ale částečně i na měnovou politiku, čímž rozšíříme to, co bylo uvedeno na této přednášce</a:t>
            </a:r>
          </a:p>
          <a:p>
            <a:pPr>
              <a:defRPr/>
            </a:pPr>
            <a:r>
              <a:rPr lang="cs-CZ" sz="2800" dirty="0"/>
              <a:t>Do interaktivní osnovy bude vložena prezentace se zvukovou nahrávkou, kterou byste si měli nastudovat ještě před konáním třetího semináře (zaměřeného na bankovnictví)</a:t>
            </a:r>
          </a:p>
          <a:p>
            <a:pPr>
              <a:defRPr/>
            </a:pPr>
            <a:endParaRPr lang="cs-CZ" sz="28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39432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Měnová politika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sz="2800" dirty="0"/>
              <a:t>Souhrn opatření, která vedou k dosažení měnových cílů</a:t>
            </a:r>
          </a:p>
          <a:p>
            <a:r>
              <a:rPr lang="cs-CZ" sz="2800" dirty="0"/>
              <a:t>Měnově politické cíle v zásadě míří na stabilitu domácí měny</a:t>
            </a:r>
          </a:p>
          <a:p>
            <a:r>
              <a:rPr lang="cs-CZ" sz="2800" dirty="0"/>
              <a:t>Proč je stabilita měny důležitá?</a:t>
            </a:r>
          </a:p>
          <a:p>
            <a:endParaRPr lang="cs-CZ" sz="2800" dirty="0"/>
          </a:p>
          <a:p>
            <a:r>
              <a:rPr lang="cs-CZ" sz="2800" dirty="0"/>
              <a:t>Cíle se liší dle volby tzv. měnově politického režimu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Cílování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Cílování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Cílování inflace</a:t>
            </a:r>
          </a:p>
          <a:p>
            <a:pPr marL="514350" indent="-514350">
              <a:buFont typeface="+mj-lt"/>
              <a:buAutoNum type="arabicPeriod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pPr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Cílování inflace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56080"/>
            <a:ext cx="10018713" cy="5090160"/>
          </a:xfrm>
        </p:spPr>
        <p:txBody>
          <a:bodyPr anchor="t">
            <a:normAutofit lnSpcReduction="10000"/>
          </a:bodyPr>
          <a:lstStyle/>
          <a:p>
            <a:r>
              <a:rPr lang="cs-CZ" sz="2800" dirty="0"/>
              <a:t>Cílování inflace se objevuje až v době tzv. plovoucích kurzů</a:t>
            </a:r>
          </a:p>
          <a:p>
            <a:r>
              <a:rPr lang="cs-CZ" sz="2800" dirty="0"/>
              <a:t>Vychází z předpokladu, že v dlouhodobém horizontu lze nejlépe dosáhnout ekonomického růstu s pomocí cenové stability</a:t>
            </a:r>
          </a:p>
          <a:p>
            <a:r>
              <a:rPr lang="cs-CZ" sz="2800" dirty="0"/>
              <a:t>Srov. např. zde:</a:t>
            </a:r>
          </a:p>
          <a:p>
            <a:pPr lvl="1"/>
            <a:r>
              <a:rPr lang="cs-CZ" dirty="0"/>
              <a:t>https://www.cnb.cz/cs/menova-politika/cilovani/</a:t>
            </a:r>
          </a:p>
          <a:p>
            <a:pPr lvl="1"/>
            <a:r>
              <a:rPr lang="cs-CZ" dirty="0"/>
              <a:t>https://www.investopedia.com/terms/i/inflation_targeting.asp</a:t>
            </a:r>
          </a:p>
          <a:p>
            <a:pPr lvl="1"/>
            <a:r>
              <a:rPr lang="cs-CZ" dirty="0"/>
              <a:t>https://www.ecb.europa.eu/ecb/tasks/monpol/html/index.cs.html</a:t>
            </a:r>
            <a:endParaRPr lang="cs-CZ" sz="2000" dirty="0"/>
          </a:p>
          <a:p>
            <a:endParaRPr lang="cs-CZ" sz="2800" dirty="0"/>
          </a:p>
          <a:p>
            <a:r>
              <a:rPr lang="cs-CZ" sz="2800" dirty="0"/>
              <a:t>První použití začátek 90. let 20. stol. Nový Zéland</a:t>
            </a:r>
          </a:p>
          <a:p>
            <a:r>
              <a:rPr lang="cs-CZ" sz="2800" dirty="0"/>
              <a:t>V ČR od roku 1998 (jeden z prvních států)</a:t>
            </a:r>
          </a:p>
          <a:p>
            <a:endParaRPr lang="cs-CZ" sz="2800" dirty="0"/>
          </a:p>
          <a:p>
            <a:pPr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758815324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Základní právní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dirty="0"/>
              <a:t>Cíl: </a:t>
            </a:r>
            <a:r>
              <a:rPr lang="cs-CZ" b="1" dirty="0"/>
              <a:t>Cenová stabilita</a:t>
            </a:r>
          </a:p>
          <a:p>
            <a:pPr>
              <a:defRPr/>
            </a:pPr>
            <a:r>
              <a:rPr lang="cs-CZ" altLang="cs-CZ" dirty="0"/>
              <a:t>ústava čl. 98 – </a:t>
            </a:r>
            <a:r>
              <a:rPr lang="cs-CZ" altLang="cs-CZ" i="1" dirty="0"/>
              <a:t>„péče o cenovou stabilitu“</a:t>
            </a:r>
          </a:p>
          <a:p>
            <a:pPr>
              <a:defRPr/>
            </a:pPr>
            <a:r>
              <a:rPr lang="cs-CZ" altLang="cs-CZ" dirty="0"/>
              <a:t>zák. č. 6/1993 Sb., o ČNB, § 2</a:t>
            </a:r>
          </a:p>
          <a:p>
            <a:pPr marL="0" indent="0" algn="just">
              <a:buNone/>
              <a:defRPr/>
            </a:pPr>
            <a:r>
              <a:rPr lang="cs-CZ" altLang="cs-CZ" i="1" dirty="0"/>
              <a:t>„</a:t>
            </a:r>
            <a:r>
              <a:rPr lang="en-US" i="1" dirty="0" err="1"/>
              <a:t>Hlavním</a:t>
            </a:r>
            <a:r>
              <a:rPr lang="en-US" i="1" dirty="0"/>
              <a:t> </a:t>
            </a:r>
            <a:r>
              <a:rPr lang="en-US" i="1" dirty="0" err="1"/>
              <a:t>cílem</a:t>
            </a:r>
            <a:r>
              <a:rPr lang="en-US" i="1" dirty="0"/>
              <a:t> </a:t>
            </a:r>
            <a:r>
              <a:rPr lang="en-US" i="1" dirty="0" err="1"/>
              <a:t>České</a:t>
            </a:r>
            <a:r>
              <a:rPr lang="en-US" i="1" dirty="0"/>
              <a:t> </a:t>
            </a:r>
            <a:r>
              <a:rPr lang="en-US" i="1" dirty="0" err="1"/>
              <a:t>národní</a:t>
            </a:r>
            <a:r>
              <a:rPr lang="en-US" i="1" dirty="0"/>
              <a:t> </a:t>
            </a:r>
            <a:r>
              <a:rPr lang="en-US" i="1" dirty="0" err="1"/>
              <a:t>banky</a:t>
            </a:r>
            <a:r>
              <a:rPr lang="en-US" i="1" dirty="0"/>
              <a:t> je </a:t>
            </a:r>
            <a:r>
              <a:rPr lang="en-US" i="1" dirty="0" err="1"/>
              <a:t>péče</a:t>
            </a:r>
            <a:r>
              <a:rPr lang="en-US" i="1" dirty="0"/>
              <a:t> o </a:t>
            </a:r>
            <a:r>
              <a:rPr lang="en-US" i="1" u="sng" dirty="0" err="1"/>
              <a:t>cenovou</a:t>
            </a:r>
            <a:r>
              <a:rPr lang="en-US" i="1" u="sng" dirty="0"/>
              <a:t> </a:t>
            </a:r>
            <a:r>
              <a:rPr lang="en-US" i="1" u="sng" dirty="0" err="1"/>
              <a:t>stabilitu</a:t>
            </a:r>
            <a:r>
              <a:rPr lang="en-US" i="1" dirty="0"/>
              <a:t>. </a:t>
            </a:r>
            <a:r>
              <a:rPr lang="en-US" i="1" dirty="0" err="1"/>
              <a:t>Česká</a:t>
            </a:r>
            <a:r>
              <a:rPr lang="en-US" i="1" dirty="0"/>
              <a:t> </a:t>
            </a:r>
            <a:r>
              <a:rPr lang="en-US" i="1" dirty="0" err="1"/>
              <a:t>národní</a:t>
            </a:r>
            <a:r>
              <a:rPr lang="en-US" i="1" dirty="0"/>
              <a:t> </a:t>
            </a:r>
            <a:r>
              <a:rPr lang="en-US" i="1" dirty="0" err="1"/>
              <a:t>banka</a:t>
            </a:r>
            <a:r>
              <a:rPr lang="en-US" i="1" dirty="0"/>
              <a:t> </a:t>
            </a:r>
            <a:r>
              <a:rPr lang="en-US" i="1" dirty="0" err="1"/>
              <a:t>dále</a:t>
            </a:r>
            <a:r>
              <a:rPr lang="en-US" i="1" dirty="0"/>
              <a:t> </a:t>
            </a:r>
            <a:r>
              <a:rPr lang="en-US" i="1" dirty="0" err="1"/>
              <a:t>pečuje</a:t>
            </a:r>
            <a:r>
              <a:rPr lang="en-US" i="1" dirty="0"/>
              <a:t> o </a:t>
            </a:r>
            <a:r>
              <a:rPr lang="en-US" i="1" dirty="0" err="1"/>
              <a:t>finanční</a:t>
            </a:r>
            <a:r>
              <a:rPr lang="en-US" i="1" dirty="0"/>
              <a:t> </a:t>
            </a:r>
            <a:r>
              <a:rPr lang="en-US" i="1" dirty="0" err="1"/>
              <a:t>stabilitu</a:t>
            </a:r>
            <a:r>
              <a:rPr lang="en-US" i="1" dirty="0"/>
              <a:t> a o </a:t>
            </a:r>
            <a:r>
              <a:rPr lang="en-US" i="1" dirty="0" err="1"/>
              <a:t>bezpečné</a:t>
            </a:r>
            <a:r>
              <a:rPr lang="en-US" i="1" dirty="0"/>
              <a:t> </a:t>
            </a:r>
            <a:r>
              <a:rPr lang="en-US" i="1" dirty="0" err="1"/>
              <a:t>fungování</a:t>
            </a:r>
            <a:r>
              <a:rPr lang="en-US" i="1" dirty="0"/>
              <a:t> </a:t>
            </a:r>
            <a:r>
              <a:rPr lang="en-US" i="1" dirty="0" err="1"/>
              <a:t>finančního</a:t>
            </a:r>
            <a:r>
              <a:rPr lang="en-US" i="1" dirty="0"/>
              <a:t> </a:t>
            </a:r>
            <a:r>
              <a:rPr lang="en-US" i="1" dirty="0" err="1"/>
              <a:t>systému</a:t>
            </a:r>
            <a:r>
              <a:rPr lang="en-US" i="1" dirty="0"/>
              <a:t> v </a:t>
            </a:r>
            <a:r>
              <a:rPr lang="en-US" i="1" dirty="0" err="1"/>
              <a:t>České</a:t>
            </a:r>
            <a:r>
              <a:rPr lang="en-US" i="1" dirty="0"/>
              <a:t> </a:t>
            </a:r>
            <a:r>
              <a:rPr lang="en-US" i="1" dirty="0" err="1"/>
              <a:t>republice</a:t>
            </a:r>
            <a:r>
              <a:rPr lang="en-US" i="1" dirty="0"/>
              <a:t>. </a:t>
            </a:r>
            <a:r>
              <a:rPr lang="en-US" i="1" dirty="0" err="1"/>
              <a:t>Pokud</a:t>
            </a:r>
            <a:r>
              <a:rPr lang="en-US" i="1" dirty="0"/>
              <a:t> </a:t>
            </a:r>
            <a:r>
              <a:rPr lang="en-US" i="1" dirty="0" err="1"/>
              <a:t>tím</a:t>
            </a:r>
            <a:r>
              <a:rPr lang="en-US" i="1" dirty="0"/>
              <a:t> </a:t>
            </a:r>
            <a:r>
              <a:rPr lang="en-US" i="1" dirty="0" err="1"/>
              <a:t>není</a:t>
            </a:r>
            <a:r>
              <a:rPr lang="en-US" i="1" dirty="0"/>
              <a:t> </a:t>
            </a:r>
            <a:r>
              <a:rPr lang="en-US" i="1" dirty="0" err="1"/>
              <a:t>dotčen</a:t>
            </a:r>
            <a:r>
              <a:rPr lang="en-US" i="1" dirty="0"/>
              <a:t> </a:t>
            </a:r>
            <a:r>
              <a:rPr lang="en-US" i="1" dirty="0" err="1"/>
              <a:t>její</a:t>
            </a:r>
            <a:r>
              <a:rPr lang="en-US" i="1" dirty="0"/>
              <a:t> </a:t>
            </a:r>
            <a:r>
              <a:rPr lang="en-US" i="1" dirty="0" err="1"/>
              <a:t>hlavní</a:t>
            </a:r>
            <a:r>
              <a:rPr lang="en-US" i="1" dirty="0"/>
              <a:t> </a:t>
            </a:r>
            <a:r>
              <a:rPr lang="en-US" i="1" dirty="0" err="1"/>
              <a:t>cíl</a:t>
            </a:r>
            <a:r>
              <a:rPr lang="en-US" i="1" dirty="0"/>
              <a:t>, </a:t>
            </a:r>
            <a:r>
              <a:rPr lang="en-US" i="1" dirty="0" err="1"/>
              <a:t>Česká</a:t>
            </a:r>
            <a:r>
              <a:rPr lang="en-US" i="1" dirty="0"/>
              <a:t> </a:t>
            </a:r>
            <a:r>
              <a:rPr lang="en-US" i="1" dirty="0" err="1"/>
              <a:t>národní</a:t>
            </a:r>
            <a:r>
              <a:rPr lang="en-US" i="1" dirty="0"/>
              <a:t> </a:t>
            </a:r>
            <a:r>
              <a:rPr lang="en-US" i="1" dirty="0" err="1"/>
              <a:t>banka</a:t>
            </a:r>
            <a:r>
              <a:rPr lang="en-US" i="1" dirty="0"/>
              <a:t> </a:t>
            </a:r>
            <a:r>
              <a:rPr lang="en-US" i="1" dirty="0" err="1"/>
              <a:t>podporuje</a:t>
            </a:r>
            <a:r>
              <a:rPr lang="en-US" i="1" dirty="0"/>
              <a:t> </a:t>
            </a:r>
            <a:r>
              <a:rPr lang="en-US" i="1" u="sng" dirty="0" err="1"/>
              <a:t>obecnou</a:t>
            </a:r>
            <a:r>
              <a:rPr lang="en-US" i="1" u="sng" dirty="0"/>
              <a:t> </a:t>
            </a:r>
            <a:r>
              <a:rPr lang="en-US" i="1" u="sng" dirty="0" err="1"/>
              <a:t>hospodářskou</a:t>
            </a:r>
            <a:r>
              <a:rPr lang="en-US" i="1" u="sng" dirty="0"/>
              <a:t> </a:t>
            </a:r>
            <a:r>
              <a:rPr lang="en-US" i="1" u="sng" dirty="0" err="1"/>
              <a:t>politiku</a:t>
            </a:r>
            <a:r>
              <a:rPr lang="en-US" i="1" u="sng" dirty="0"/>
              <a:t> </a:t>
            </a:r>
            <a:r>
              <a:rPr lang="en-US" i="1" u="sng" dirty="0" err="1"/>
              <a:t>vlády</a:t>
            </a:r>
            <a:r>
              <a:rPr lang="en-US" i="1" u="sng" dirty="0"/>
              <a:t> </a:t>
            </a:r>
            <a:r>
              <a:rPr lang="en-US" i="1" dirty="0" err="1"/>
              <a:t>vedoucí</a:t>
            </a:r>
            <a:r>
              <a:rPr lang="en-US" i="1" dirty="0"/>
              <a:t> k </a:t>
            </a:r>
            <a:r>
              <a:rPr lang="en-US" i="1" dirty="0" err="1"/>
              <a:t>udržitelnému</a:t>
            </a:r>
            <a:r>
              <a:rPr lang="en-US" i="1" dirty="0"/>
              <a:t> </a:t>
            </a:r>
            <a:r>
              <a:rPr lang="en-US" i="1" dirty="0" err="1"/>
              <a:t>hospodářskému</a:t>
            </a:r>
            <a:r>
              <a:rPr lang="en-US" i="1" dirty="0"/>
              <a:t> </a:t>
            </a:r>
            <a:r>
              <a:rPr lang="en-US" i="1" dirty="0" err="1"/>
              <a:t>růstu</a:t>
            </a:r>
            <a:r>
              <a:rPr lang="en-US" i="1" dirty="0"/>
              <a:t> a </a:t>
            </a:r>
            <a:r>
              <a:rPr lang="en-US" i="1" dirty="0" err="1"/>
              <a:t>obecné</a:t>
            </a:r>
            <a:r>
              <a:rPr lang="en-US" i="1" dirty="0"/>
              <a:t> </a:t>
            </a:r>
            <a:r>
              <a:rPr lang="en-US" i="1" dirty="0" err="1"/>
              <a:t>hospodářské</a:t>
            </a:r>
            <a:r>
              <a:rPr lang="en-US" i="1" dirty="0"/>
              <a:t> </a:t>
            </a:r>
            <a:r>
              <a:rPr lang="en-US" i="1" dirty="0" err="1"/>
              <a:t>politiky</a:t>
            </a:r>
            <a:r>
              <a:rPr lang="en-US" i="1" dirty="0"/>
              <a:t> v </a:t>
            </a:r>
            <a:r>
              <a:rPr lang="en-US" i="1" dirty="0" err="1"/>
              <a:t>Evropské</a:t>
            </a:r>
            <a:r>
              <a:rPr lang="en-US" i="1" dirty="0"/>
              <a:t> </a:t>
            </a:r>
            <a:r>
              <a:rPr lang="en-US" i="1" dirty="0" err="1"/>
              <a:t>unii</a:t>
            </a:r>
            <a:r>
              <a:rPr lang="en-US" i="1" dirty="0"/>
              <a:t> se </a:t>
            </a:r>
            <a:r>
              <a:rPr lang="en-US" i="1" dirty="0" err="1"/>
              <a:t>záměrem</a:t>
            </a:r>
            <a:r>
              <a:rPr lang="en-US" i="1" dirty="0"/>
              <a:t> </a:t>
            </a:r>
            <a:r>
              <a:rPr lang="en-US" i="1" dirty="0" err="1"/>
              <a:t>přispět</a:t>
            </a:r>
            <a:r>
              <a:rPr lang="en-US" i="1" dirty="0"/>
              <a:t> k </a:t>
            </a:r>
            <a:r>
              <a:rPr lang="en-US" i="1" dirty="0" err="1"/>
              <a:t>dosažení</a:t>
            </a:r>
            <a:r>
              <a:rPr lang="en-US" i="1" dirty="0"/>
              <a:t> </a:t>
            </a:r>
            <a:r>
              <a:rPr lang="en-US" i="1" dirty="0" err="1"/>
              <a:t>cílů</a:t>
            </a:r>
            <a:r>
              <a:rPr lang="en-US" i="1" dirty="0"/>
              <a:t> </a:t>
            </a:r>
            <a:r>
              <a:rPr lang="en-US" i="1" dirty="0" err="1"/>
              <a:t>Evropské</a:t>
            </a:r>
            <a:r>
              <a:rPr lang="en-US" i="1" dirty="0"/>
              <a:t> </a:t>
            </a:r>
            <a:r>
              <a:rPr lang="en-US" i="1" dirty="0" err="1"/>
              <a:t>unie</a:t>
            </a:r>
            <a:r>
              <a:rPr lang="en-US" i="1" dirty="0"/>
              <a:t>. </a:t>
            </a:r>
            <a:r>
              <a:rPr lang="en-US" i="1" dirty="0" err="1"/>
              <a:t>Česká</a:t>
            </a:r>
            <a:r>
              <a:rPr lang="en-US" i="1" dirty="0"/>
              <a:t> </a:t>
            </a:r>
            <a:r>
              <a:rPr lang="en-US" i="1" dirty="0" err="1"/>
              <a:t>národní</a:t>
            </a:r>
            <a:r>
              <a:rPr lang="en-US" i="1" dirty="0"/>
              <a:t> </a:t>
            </a:r>
            <a:r>
              <a:rPr lang="en-US" i="1" dirty="0" err="1"/>
              <a:t>banka</a:t>
            </a:r>
            <a:r>
              <a:rPr lang="en-US" i="1" dirty="0"/>
              <a:t> </a:t>
            </a:r>
            <a:r>
              <a:rPr lang="en-US" i="1" dirty="0" err="1"/>
              <a:t>jedná</a:t>
            </a:r>
            <a:r>
              <a:rPr lang="en-US" i="1" dirty="0"/>
              <a:t> v </a:t>
            </a:r>
            <a:r>
              <a:rPr lang="en-US" i="1" dirty="0" err="1"/>
              <a:t>souladu</a:t>
            </a:r>
            <a:r>
              <a:rPr lang="en-US" i="1" dirty="0"/>
              <a:t> se </a:t>
            </a:r>
            <a:r>
              <a:rPr lang="en-US" i="1" dirty="0" err="1"/>
              <a:t>zásadou</a:t>
            </a:r>
            <a:r>
              <a:rPr lang="en-US" i="1" dirty="0"/>
              <a:t> </a:t>
            </a:r>
            <a:r>
              <a:rPr lang="en-US" i="1" dirty="0" err="1"/>
              <a:t>otevřeného</a:t>
            </a:r>
            <a:r>
              <a:rPr lang="en-US" i="1" dirty="0"/>
              <a:t> </a:t>
            </a:r>
            <a:r>
              <a:rPr lang="en-US" i="1" dirty="0" err="1"/>
              <a:t>tržního</a:t>
            </a:r>
            <a:r>
              <a:rPr lang="en-US" i="1" dirty="0"/>
              <a:t> </a:t>
            </a:r>
            <a:r>
              <a:rPr lang="en-US" i="1" dirty="0" err="1"/>
              <a:t>hospodářství</a:t>
            </a:r>
            <a:r>
              <a:rPr lang="en-US" i="1" dirty="0"/>
              <a:t>.</a:t>
            </a:r>
            <a:r>
              <a:rPr lang="cs-CZ" i="1" dirty="0"/>
              <a:t>“</a:t>
            </a:r>
            <a:endParaRPr lang="cs-CZ" altLang="cs-CZ" i="1" dirty="0"/>
          </a:p>
          <a:p>
            <a:pPr marL="0" indent="0">
              <a:buNone/>
              <a:defRPr/>
            </a:pPr>
            <a:r>
              <a:rPr lang="cs-CZ" altLang="cs-CZ" i="1" dirty="0"/>
              <a:t>„ČNB určuje měnovou politiku“</a:t>
            </a:r>
            <a:endParaRPr lang="cs-CZ" b="1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Měnově politický režim – </a:t>
            </a:r>
            <a:r>
              <a:rPr lang="cs-CZ" b="1" dirty="0" err="1"/>
              <a:t>cílování</a:t>
            </a:r>
            <a:r>
              <a:rPr lang="cs-CZ" b="1" dirty="0"/>
              <a:t> inflace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84960"/>
            <a:ext cx="10018713" cy="4797552"/>
          </a:xfrm>
        </p:spPr>
        <p:txBody>
          <a:bodyPr anchor="t">
            <a:normAutofit lnSpcReduction="10000"/>
          </a:bodyPr>
          <a:lstStyle/>
          <a:p>
            <a:r>
              <a:rPr lang="cs-CZ" sz="2800" dirty="0"/>
              <a:t>ČNB si určila tzv. inflační cíl ve výši 2% (od roku 2010)</a:t>
            </a:r>
          </a:p>
          <a:p>
            <a:r>
              <a:rPr lang="cs-CZ" sz="2800" dirty="0"/>
              <a:t>ČNB se snaží nepřímo ovlivnit výši inflace</a:t>
            </a:r>
          </a:p>
          <a:p>
            <a:r>
              <a:rPr lang="cs-CZ" sz="2800" dirty="0"/>
              <a:t>Obecně  vzato (za standardní situace) centrální banky působí na výši inflace tak, že ovlivňují výši krátkodobých úrokových sazeb</a:t>
            </a:r>
          </a:p>
          <a:p>
            <a:endParaRPr lang="cs-CZ" sz="2800" dirty="0"/>
          </a:p>
          <a:p>
            <a:r>
              <a:rPr lang="cs-CZ" sz="2800" dirty="0"/>
              <a:t>Základní pojmy k porozumění toho, jak dochází k ovlivnění sazeb:</a:t>
            </a:r>
          </a:p>
          <a:p>
            <a:pPr lvl="1"/>
            <a:r>
              <a:rPr lang="cs-CZ" sz="2400" dirty="0"/>
              <a:t>Hotovost, účetní (depozitní) peníze, rezervy</a:t>
            </a:r>
          </a:p>
          <a:p>
            <a:pPr lvl="1"/>
            <a:r>
              <a:rPr lang="cs-CZ" sz="2400" dirty="0"/>
              <a:t>Povinné minimální rezervy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/>
              <a:t>Měnověpolitické</a:t>
            </a:r>
            <a:r>
              <a:rPr lang="cs-CZ" b="1" dirty="0"/>
              <a:t>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cs-CZ" sz="2800" dirty="0"/>
              <a:t>V moderních ekonomikách zásadně nepřímé nástroje!</a:t>
            </a:r>
          </a:p>
          <a:p>
            <a:pPr>
              <a:buNone/>
            </a:pPr>
            <a:endParaRPr lang="cs-CZ" sz="2800" b="1" dirty="0"/>
          </a:p>
          <a:p>
            <a:pPr>
              <a:buNone/>
            </a:pPr>
            <a:r>
              <a:rPr lang="cs-CZ" sz="2800" b="1" dirty="0"/>
              <a:t>Standardní</a:t>
            </a:r>
          </a:p>
          <a:p>
            <a:r>
              <a:rPr lang="cs-CZ" sz="2800" dirty="0"/>
              <a:t>Povinné minimální rezervy (ustupují do pozadí)</a:t>
            </a:r>
          </a:p>
          <a:p>
            <a:r>
              <a:rPr lang="cs-CZ" sz="2800" dirty="0"/>
              <a:t>Operace na volném trhu</a:t>
            </a:r>
          </a:p>
          <a:p>
            <a:r>
              <a:rPr lang="cs-CZ" sz="2800" dirty="0"/>
              <a:t>Automatické nástroje (depozitní a úvěrové </a:t>
            </a:r>
            <a:r>
              <a:rPr lang="cs-CZ" sz="2800" dirty="0" err="1"/>
              <a:t>facility</a:t>
            </a:r>
            <a:r>
              <a:rPr lang="cs-CZ" sz="2800" dirty="0"/>
              <a:t>)</a:t>
            </a:r>
          </a:p>
          <a:p>
            <a:pPr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/>
              <a:t>Měnověpolitické</a:t>
            </a:r>
            <a:r>
              <a:rPr lang="cs-CZ" b="1" dirty="0"/>
              <a:t>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/>
              <a:t>Většinou tři klíčové sazby – v různých státech různé názvy</a:t>
            </a:r>
          </a:p>
          <a:p>
            <a:r>
              <a:rPr lang="cs-CZ" sz="2800" dirty="0"/>
              <a:t>V ČR: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err="1"/>
              <a:t>Repo</a:t>
            </a:r>
            <a:r>
              <a:rPr lang="cs-CZ" sz="2800" dirty="0"/>
              <a:t>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/>
              <a:t>Diskontní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/>
              <a:t>Lombardní sazba</a:t>
            </a:r>
          </a:p>
          <a:p>
            <a:pPr>
              <a:buNone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/>
              <a:t>Automatické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/>
              <a:t>Dodávání likvidity (rezerv)</a:t>
            </a:r>
          </a:p>
          <a:p>
            <a:r>
              <a:rPr lang="cs-CZ" dirty="0"/>
              <a:t>ČNB půjčuje nové rezervy, většinou </a:t>
            </a:r>
            <a:r>
              <a:rPr lang="cs-CZ" dirty="0" err="1"/>
              <a:t>over</a:t>
            </a:r>
            <a:r>
              <a:rPr lang="cs-CZ" dirty="0"/>
              <a:t>-</a:t>
            </a:r>
            <a:r>
              <a:rPr lang="cs-CZ" dirty="0" err="1"/>
              <a:t>night</a:t>
            </a:r>
            <a:endParaRPr lang="cs-CZ" dirty="0"/>
          </a:p>
          <a:p>
            <a:r>
              <a:rPr lang="cs-CZ" dirty="0"/>
              <a:t>Lombardní sazba</a:t>
            </a:r>
          </a:p>
          <a:p>
            <a:r>
              <a:rPr lang="cs-CZ" dirty="0"/>
              <a:t>V praxi ČR v současné době spíše výjimečné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1380</Words>
  <Application>Microsoft Office PowerPoint</Application>
  <PresentationFormat>Širokoúhlá obrazovka</PresentationFormat>
  <Paragraphs>240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Corbel</vt:lpstr>
      <vt:lpstr>Wingdings</vt:lpstr>
      <vt:lpstr>Paralaxa</vt:lpstr>
      <vt:lpstr>Měnová politika</vt:lpstr>
      <vt:lpstr>Hospodářská politika</vt:lpstr>
      <vt:lpstr>Měnová politika - obecně</vt:lpstr>
      <vt:lpstr>Cílování inflace </vt:lpstr>
      <vt:lpstr>Základní právní úprava</vt:lpstr>
      <vt:lpstr>Měnově politický režim – cílování inflace</vt:lpstr>
      <vt:lpstr>Měnověpolitické nástroje</vt:lpstr>
      <vt:lpstr>Měnověpolitické nástroje</vt:lpstr>
      <vt:lpstr>Automatické nástroje</vt:lpstr>
      <vt:lpstr>Automatické nástroje</vt:lpstr>
      <vt:lpstr>Operace na volném trhu</vt:lpstr>
      <vt:lpstr>Aktuální výše sazeb a PMR v ČR (10/2020)</vt:lpstr>
      <vt:lpstr>Měnověpolitická zasedání bankovní rady</vt:lpstr>
      <vt:lpstr>Transmisní mechanismus</vt:lpstr>
      <vt:lpstr>Nestandardní měnověpolitické nástroje</vt:lpstr>
      <vt:lpstr>Devizové intervence – několik názorů</vt:lpstr>
      <vt:lpstr>Některé další měnověpolitické nástroje - v ČR nevyužívané</vt:lpstr>
      <vt:lpstr>Základní pojmy k měnové politice eurozóny</vt:lpstr>
      <vt:lpstr>ECB</vt:lpstr>
      <vt:lpstr>Video k historii ECB</vt:lpstr>
      <vt:lpstr>Cíle měnové politiky „eurozóny“</vt:lpstr>
      <vt:lpstr>Měnově politické nástroje</vt:lpstr>
      <vt:lpstr>Měnově politické nástroje</vt:lpstr>
      <vt:lpstr>Měnově politické nástroje</vt:lpstr>
      <vt:lpstr>Informace k semináři zaměřeném na bankovnictví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144</cp:revision>
  <cp:lastPrinted>2016-12-01T06:58:45Z</cp:lastPrinted>
  <dcterms:created xsi:type="dcterms:W3CDTF">2016-10-17T17:38:14Z</dcterms:created>
  <dcterms:modified xsi:type="dcterms:W3CDTF">2020-10-21T18:32:55Z</dcterms:modified>
</cp:coreProperties>
</file>