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8" r:id="rId1"/>
  </p:sldMasterIdLst>
  <p:notesMasterIdLst>
    <p:notesMasterId r:id="rId38"/>
  </p:notesMasterIdLst>
  <p:sldIdLst>
    <p:sldId id="256" r:id="rId2"/>
    <p:sldId id="296" r:id="rId3"/>
    <p:sldId id="307" r:id="rId4"/>
    <p:sldId id="279" r:id="rId5"/>
    <p:sldId id="308" r:id="rId6"/>
    <p:sldId id="321" r:id="rId7"/>
    <p:sldId id="264" r:id="rId8"/>
    <p:sldId id="265" r:id="rId9"/>
    <p:sldId id="266" r:id="rId10"/>
    <p:sldId id="268" r:id="rId11"/>
    <p:sldId id="322" r:id="rId12"/>
    <p:sldId id="309" r:id="rId13"/>
    <p:sldId id="310" r:id="rId14"/>
    <p:sldId id="311" r:id="rId15"/>
    <p:sldId id="312" r:id="rId16"/>
    <p:sldId id="313" r:id="rId17"/>
    <p:sldId id="319" r:id="rId18"/>
    <p:sldId id="314" r:id="rId19"/>
    <p:sldId id="315" r:id="rId20"/>
    <p:sldId id="316" r:id="rId21"/>
    <p:sldId id="318" r:id="rId22"/>
    <p:sldId id="317" r:id="rId23"/>
    <p:sldId id="272" r:id="rId24"/>
    <p:sldId id="273" r:id="rId25"/>
    <p:sldId id="258" r:id="rId26"/>
    <p:sldId id="287" r:id="rId27"/>
    <p:sldId id="288" r:id="rId28"/>
    <p:sldId id="259" r:id="rId29"/>
    <p:sldId id="278" r:id="rId30"/>
    <p:sldId id="263" r:id="rId31"/>
    <p:sldId id="293" r:id="rId32"/>
    <p:sldId id="274" r:id="rId33"/>
    <p:sldId id="294" r:id="rId34"/>
    <p:sldId id="280" r:id="rId35"/>
    <p:sldId id="281" r:id="rId36"/>
    <p:sldId id="295" r:id="rId37"/>
  </p:sldIdLst>
  <p:sldSz cx="12192000" cy="6858000"/>
  <p:notesSz cx="6858000" cy="9144000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000" autoAdjust="0"/>
    <p:restoredTop sz="96327"/>
  </p:normalViewPr>
  <p:slideViewPr>
    <p:cSldViewPr snapToGrid="0">
      <p:cViewPr varScale="1">
        <p:scale>
          <a:sx n="84" d="100"/>
          <a:sy n="84" d="100"/>
        </p:scale>
        <p:origin x="1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0C064B-2A58-F84B-AF68-5BF828A0E98E}" type="datetimeFigureOut">
              <a:rPr lang="cs-CZ" smtClean="0"/>
              <a:t>12.11.2020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EFE5A7-91F5-6845-8290-B5FFF9532EDE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05710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2EFE5A7-91F5-6845-8290-B5FFF9532EDE}" type="slidenum">
              <a:rPr lang="cs-CZ" smtClean="0"/>
              <a:t>31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863314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5B5846-655E-A941-ADE5-2B60AFA6C8A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9ED736-9A6B-3B4A-BF0D-1FC280983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1AB688-C93A-C74C-A246-9573E1A3C1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35D947-3B3F-C644-8EC5-E2C849CCFA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61ED23-8F18-104B-971E-0BBC39F9DE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986797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2995F7-FA5D-9641-878A-DD61F4EAD8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C99B201-16B0-024C-BD70-058BBDBB78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7F576-2E5B-7746-BCB3-ACDF97B57A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91F6BC-BE68-6E4D-B50C-60CC0C8DB1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A1E2C9-7DCC-B448-8171-59FB33EEC3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49173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BE39CA-49DB-4A4D-9FDC-00AD393FE1C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ABCC0CC-2B83-CD4D-A6B7-10C2955C038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F44B35-653A-9140-BFFE-DDA38BBDAB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1E03503-2739-9146-9395-73F8310857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1E86498-6605-0940-AB09-8162C5845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4174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793F6-76C6-EE4E-9A9F-FF162B2B6E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212463-DB90-4948-BB12-383C996AF02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0FB2EA7-9CC7-0D4A-B11B-61026A8EA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C24B5D-AC8A-F048-992F-4DB98FC6A1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F79E14C-86A0-2546-901A-AE00659A4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0021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1D4C7E-CB42-D148-AB2E-35174A9AC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1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D5BD7C-6364-7840-9105-ABB734D68D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1" y="4589464"/>
            <a:ext cx="105156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15D9C33-7AD3-7540-A738-BB09957767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061F5-83AD-2844-9195-3FB44AC870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9821F-8D9B-6345-85AC-1A61C4EFF8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2879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4BDDE7-0B6B-0247-B23E-EBCD3A21A9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0FC270-AF44-C34E-992A-D8959A0A625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21235F-DEA1-A948-8867-2212FECA7E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0B7D4C1-1DE7-3A4D-A35B-5F32FF60C2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8800C2D-F530-E94F-9E1B-8CD264D367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7403C4F-0F6A-E54E-B8BD-AF21297801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67158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8CB5E8-EDBB-3347-9B21-B494E86E1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7" y="365126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78573A-4250-204C-B7B1-059ED876B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40318" y="1681163"/>
            <a:ext cx="5158316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E8D3E34-6F52-4749-980F-B3DD3B4913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40318" y="2505075"/>
            <a:ext cx="5158316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EFA8EE8-A0A2-B34E-B5E2-65B33EF0A1A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71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B5D20E6-746F-C446-A11A-58CB1336BE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71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65DA1C3-FBD5-3D46-9358-03678C8753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AA9BC0-CC9F-7F43-8CB1-8E3A02F091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96EB38-930C-9049-B866-C254468654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8311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3B939F-FA7B-7D4D-86E6-93E3717E7A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7A8CA-B449-7D46-8959-F9C2AAA172B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E0C4DAC-5FB9-314C-BDBE-52FB590859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C40A9E8-5D38-8C44-975B-8A26D0224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04842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3710E42-68E0-EA4A-BA85-3ADF674979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2229C7-D555-BD41-B635-E63847AA5C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A90A917-C84F-1F49-9529-2CB8A916F4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079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573973-A8D5-1A49-AF6C-3E28B9BFE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8394B-8A27-AA40-A711-F89D247EAB8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E3B8B4-8448-984B-8AB7-0B8E7C5FFD5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6DD6E9E-EC46-8045-BE65-3A2EDC1C44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6CCEF-279C-1740-88E8-4A63BD085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3CEDE3-2262-A245-96D8-2FD2B14D8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8179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97ADB-D0C7-F340-9223-765667B6C7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0318" y="457200"/>
            <a:ext cx="393276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cs-C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BC2607B-15B1-D54C-A812-3B32A68E4C2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717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cs-C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80F9CCB-5845-F547-B519-319AD20DF1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40318" y="2057400"/>
            <a:ext cx="393276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63A2C79-B6D4-8443-93FC-9604A82EE1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F82FF00-2F47-C74D-9403-FA3D3B76CB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91ABA1-79E0-4344-91AE-9AE68B8AD8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8333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0EDC2DC5-B876-3C49-90F2-F828926520EB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cambiar el estilo de título	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912F2C09-ABF0-914C-8174-FF8F4A731F2F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s-ES" altLang="cs-CZ"/>
              <a:t>Haga clic para modificar el estilo de texto del patrón</a:t>
            </a:r>
          </a:p>
          <a:p>
            <a:pPr lvl="1"/>
            <a:r>
              <a:rPr lang="es-ES" altLang="cs-CZ"/>
              <a:t>Segundo nivel</a:t>
            </a:r>
          </a:p>
          <a:p>
            <a:pPr lvl="2"/>
            <a:r>
              <a:rPr lang="es-ES" altLang="cs-CZ"/>
              <a:t>Tercer nivel</a:t>
            </a:r>
          </a:p>
          <a:p>
            <a:pPr lvl="3"/>
            <a:r>
              <a:rPr lang="es-ES" altLang="cs-CZ"/>
              <a:t>Cuarto nivel</a:t>
            </a:r>
          </a:p>
          <a:p>
            <a:pPr lvl="4"/>
            <a:r>
              <a:rPr lang="es-ES" altLang="cs-CZ"/>
              <a:t>Quinto nivel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FECE8493-46FB-2B4E-9F91-F66C549A7B0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8A87A34-81AB-432B-8DAE-1953F412C126}" type="datetimeFigureOut">
              <a:rPr lang="en-US" smtClean="0"/>
              <a:pPr/>
              <a:t>11/12/2020</a:t>
            </a:fld>
            <a:endParaRPr lang="en-US" dirty="0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8AA4020-D40F-1841-B3F1-E647EF250391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 dirty="0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E8B65BB7-88F0-7A4D-BB20-A7F4858B4A4E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39501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LGRPYAtReo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F3QpgXBtDeo&amp;t=44s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282700" y="1333500"/>
            <a:ext cx="9258300" cy="2786063"/>
          </a:xfrm>
        </p:spPr>
        <p:txBody>
          <a:bodyPr/>
          <a:lstStyle/>
          <a:p>
            <a:pPr algn="ctr"/>
            <a:r>
              <a:rPr lang="en-GB" dirty="0"/>
              <a:t>FINANČNÍ TRH</a:t>
            </a:r>
            <a:br>
              <a:rPr lang="en-GB" dirty="0"/>
            </a:br>
            <a:r>
              <a:rPr lang="en-GB" sz="4400" dirty="0" err="1"/>
              <a:t>Národní</a:t>
            </a:r>
            <a:r>
              <a:rPr lang="en-GB" sz="4400" dirty="0"/>
              <a:t> </a:t>
            </a:r>
            <a:r>
              <a:rPr lang="en-GB" sz="4400" dirty="0" err="1"/>
              <a:t>hospodářství</a:t>
            </a:r>
            <a:r>
              <a:rPr lang="cs-CZ" sz="4400" dirty="0"/>
              <a:t>- přednáška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282700" y="4567767"/>
            <a:ext cx="8637072" cy="1071095"/>
          </a:xfrm>
        </p:spPr>
        <p:txBody>
          <a:bodyPr/>
          <a:lstStyle/>
          <a:p>
            <a:r>
              <a:rPr lang="cs-CZ" dirty="0"/>
              <a:t>Michal Janovec</a:t>
            </a:r>
          </a:p>
        </p:txBody>
      </p:sp>
    </p:spTree>
    <p:extLst>
      <p:ext uri="{BB962C8B-B14F-4D97-AF65-F5344CB8AC3E}">
        <p14:creationId xmlns:p14="http://schemas.microsoft.com/office/powerpoint/2010/main" val="15110267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DERIVÁTY - opce, </a:t>
            </a:r>
            <a:r>
              <a:rPr lang="cs-CZ" dirty="0" err="1">
                <a:solidFill>
                  <a:schemeClr val="bg1"/>
                </a:solidFill>
              </a:rPr>
              <a:t>futures</a:t>
            </a:r>
            <a:r>
              <a:rPr lang="cs-CZ" dirty="0">
                <a:solidFill>
                  <a:schemeClr val="bg1"/>
                </a:solidFill>
              </a:rPr>
              <a:t>, swapy, forwardy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686299"/>
          </a:xfrm>
        </p:spPr>
        <p:txBody>
          <a:bodyPr/>
          <a:lstStyle/>
          <a:p>
            <a:pPr marL="0" indent="0" algn="just">
              <a:buNone/>
            </a:pPr>
            <a:r>
              <a:rPr lang="cs-CZ" dirty="0"/>
              <a:t>Nástroje jejichž hodnota se vztahuje ke kurzu nebo hodnotě cenných papírů, měnovým kurzům, úrokové míře nebo úrokovému výnosu, jakož i jiným derivátům, finančním indexům či finančním kvantitativně vyjádřeným ukazatelům, a ze kterých vyplývá právo na vypořádání v penězích nebo právo na dodání majetkové hodnoty, k níž se jejich hodnota vztahuje. </a:t>
            </a:r>
          </a:p>
          <a:p>
            <a:pPr marL="0" indent="0" algn="just">
              <a:buNone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r>
              <a:rPr lang="cs-CZ" dirty="0">
                <a:hlinkClick r:id="rId2"/>
              </a:rPr>
              <a:t>https://www.youtube.com/watch?v=FLGRPYAtReo</a:t>
            </a:r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24683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0A4D54-1385-CE4F-91CC-3D6CBE196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Burza a spol.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DEC9E02-B1F0-5745-9873-26DD38A1DF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871200" cy="4825999"/>
          </a:xfrm>
        </p:spPr>
        <p:txBody>
          <a:bodyPr/>
          <a:lstStyle/>
          <a:p>
            <a:pPr>
              <a:defRPr/>
            </a:pPr>
            <a:r>
              <a:rPr lang="cs-CZ" dirty="0"/>
              <a:t>Burza </a:t>
            </a:r>
          </a:p>
          <a:p>
            <a:pPr marL="0" indent="0">
              <a:buFont typeface="Wingdings" pitchFamily="2" charset="2"/>
              <a:buNone/>
              <a:defRPr/>
            </a:pPr>
            <a:r>
              <a:rPr lang="cs-CZ" sz="2000" dirty="0">
                <a:hlinkClick r:id="rId2"/>
              </a:rPr>
              <a:t>https://www.youtube.com/watch?v=F3QpgXBtDeo&amp;t=44s</a:t>
            </a:r>
            <a:endParaRPr lang="cs-CZ" sz="2000" dirty="0"/>
          </a:p>
          <a:p>
            <a:pPr marL="0" indent="0">
              <a:buFont typeface="Wingdings" pitchFamily="2" charset="2"/>
              <a:buNone/>
              <a:defRPr/>
            </a:pPr>
            <a:endParaRPr lang="cs-CZ" sz="2000" dirty="0"/>
          </a:p>
          <a:p>
            <a:r>
              <a:rPr lang="cs-CZ" altLang="cs-CZ" sz="2800" dirty="0"/>
              <a:t>V ČR máme 2 burzy – místo kde se obchoduje s investičními nástroji</a:t>
            </a:r>
          </a:p>
          <a:p>
            <a:r>
              <a:rPr lang="cs-CZ" altLang="cs-CZ" dirty="0"/>
              <a:t>Burza cenných papírů Praha a.s.</a:t>
            </a:r>
          </a:p>
          <a:p>
            <a:r>
              <a:rPr lang="cs-CZ" altLang="cs-CZ" dirty="0"/>
              <a:t>RM-SYSTÉM, česká burza cenných papírů a.s.</a:t>
            </a: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  <a:p>
            <a:pPr marL="0" indent="0">
              <a:buFont typeface="Wingdings" pitchFamily="2" charset="2"/>
              <a:buNone/>
              <a:defRPr/>
            </a:pP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5693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2E26FA3-F60A-5947-97C7-AC15D25003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Peněžní trh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1188FE7-18F8-004C-A51C-1CC11F6D0E8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600201"/>
            <a:ext cx="11074400" cy="4775199"/>
          </a:xfrm>
        </p:spPr>
        <p:txBody>
          <a:bodyPr/>
          <a:lstStyle/>
          <a:p>
            <a:r>
              <a:rPr lang="cs-CZ" dirty="0"/>
              <a:t>Pohyb různých forem krátkodobých peněz (splatnost do 1 roku)</a:t>
            </a:r>
          </a:p>
          <a:p>
            <a:r>
              <a:rPr lang="cs-CZ" dirty="0"/>
              <a:t>Velké objemy finančních prostředků</a:t>
            </a:r>
          </a:p>
          <a:p>
            <a:r>
              <a:rPr lang="cs-CZ" dirty="0"/>
              <a:t>Nízké riziko, nízký výnos, vysoká likvidita</a:t>
            </a:r>
          </a:p>
          <a:p>
            <a:r>
              <a:rPr lang="cs-CZ" dirty="0"/>
              <a:t>Centrální banka, Obchodní banky, Fondy, zejména fondy peněžního trhu, Velké obchodní společnosti</a:t>
            </a:r>
          </a:p>
          <a:p>
            <a:endParaRPr lang="cs-CZ" dirty="0"/>
          </a:p>
          <a:p>
            <a:r>
              <a:rPr lang="cs-CZ" sz="2000" dirty="0"/>
              <a:t>krátkodobé cenné papíry, směnky, šeky, krátkodobé vklady apod. umožňující osobám obchodujícím na peněžním trhu přístup k potřebným zdrojům, zajišťují likviditu</a:t>
            </a:r>
          </a:p>
        </p:txBody>
      </p:sp>
    </p:spTree>
    <p:extLst>
      <p:ext uri="{BB962C8B-B14F-4D97-AF65-F5344CB8AC3E}">
        <p14:creationId xmlns:p14="http://schemas.microsoft.com/office/powerpoint/2010/main" val="25362463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FDA945F-EB50-9E42-ADB4-AA0F779A03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Peněžní trh II - Instrumenty peněžního trhu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84C67A6-45D7-7D4F-A7E2-F916CA8B5A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1"/>
          </a:xfrm>
        </p:spPr>
        <p:txBody>
          <a:bodyPr/>
          <a:lstStyle/>
          <a:p>
            <a:r>
              <a:rPr lang="cs-CZ" sz="2800" dirty="0"/>
              <a:t>Obchody s penězi centrální banky</a:t>
            </a:r>
          </a:p>
          <a:p>
            <a:pPr lvl="1"/>
            <a:r>
              <a:rPr lang="cs-CZ" sz="2400" dirty="0"/>
              <a:t>Denní peníze</a:t>
            </a:r>
          </a:p>
          <a:p>
            <a:pPr lvl="2"/>
            <a:r>
              <a:rPr lang="cs-CZ" sz="2000" dirty="0" err="1"/>
              <a:t>Overnight</a:t>
            </a:r>
            <a:r>
              <a:rPr lang="cs-CZ" sz="2000" dirty="0"/>
              <a:t> </a:t>
            </a:r>
            <a:r>
              <a:rPr lang="cs-CZ" sz="2000" dirty="0" err="1"/>
              <a:t>money</a:t>
            </a:r>
            <a:endParaRPr lang="cs-CZ" sz="2000" dirty="0"/>
          </a:p>
          <a:p>
            <a:pPr lvl="2"/>
            <a:r>
              <a:rPr lang="cs-CZ" sz="2000" dirty="0"/>
              <a:t>Tom-</a:t>
            </a:r>
            <a:r>
              <a:rPr lang="cs-CZ" sz="2000" dirty="0" err="1"/>
              <a:t>next</a:t>
            </a:r>
            <a:r>
              <a:rPr lang="cs-CZ" sz="2000" dirty="0"/>
              <a:t> </a:t>
            </a:r>
            <a:r>
              <a:rPr lang="cs-CZ" sz="2000" dirty="0" err="1"/>
              <a:t>money</a:t>
            </a:r>
            <a:r>
              <a:rPr lang="cs-CZ" sz="2000" dirty="0"/>
              <a:t> (</a:t>
            </a:r>
            <a:r>
              <a:rPr lang="cs-CZ" sz="2000" dirty="0" err="1"/>
              <a:t>tommorow-next</a:t>
            </a:r>
            <a:r>
              <a:rPr lang="cs-CZ" sz="2000" dirty="0"/>
              <a:t> </a:t>
            </a:r>
            <a:r>
              <a:rPr lang="cs-CZ" sz="2000" dirty="0" err="1"/>
              <a:t>day</a:t>
            </a:r>
            <a:r>
              <a:rPr lang="cs-CZ" sz="2000" dirty="0"/>
              <a:t>)</a:t>
            </a:r>
          </a:p>
          <a:p>
            <a:pPr lvl="2"/>
            <a:r>
              <a:rPr lang="cs-CZ" sz="2000" dirty="0"/>
              <a:t>Spot-</a:t>
            </a:r>
            <a:r>
              <a:rPr lang="cs-CZ" sz="2000" dirty="0" err="1"/>
              <a:t>next</a:t>
            </a:r>
            <a:r>
              <a:rPr lang="cs-CZ" sz="2000" dirty="0"/>
              <a:t> </a:t>
            </a:r>
            <a:r>
              <a:rPr lang="cs-CZ" sz="2000" dirty="0" err="1"/>
              <a:t>money</a:t>
            </a:r>
            <a:endParaRPr lang="cs-CZ" sz="2000" dirty="0"/>
          </a:p>
          <a:p>
            <a:pPr lvl="1"/>
            <a:r>
              <a:rPr lang="cs-CZ" sz="2400" dirty="0"/>
              <a:t>Termínované peníze</a:t>
            </a:r>
          </a:p>
          <a:p>
            <a:r>
              <a:rPr lang="cs-CZ" sz="2800" dirty="0"/>
              <a:t>Krátkodobé dluhové instrumenty</a:t>
            </a:r>
          </a:p>
          <a:p>
            <a:pPr lvl="1"/>
            <a:r>
              <a:rPr lang="cs-CZ" sz="2400" dirty="0"/>
              <a:t>Vládní pokladniční poukázky</a:t>
            </a:r>
          </a:p>
          <a:p>
            <a:pPr lvl="1"/>
            <a:r>
              <a:rPr lang="cs-CZ" sz="2400" dirty="0"/>
              <a:t>Depozitní certifikáty</a:t>
            </a:r>
          </a:p>
          <a:p>
            <a:pPr lvl="1"/>
            <a:r>
              <a:rPr lang="cs-CZ" sz="2400" dirty="0"/>
              <a:t>Komerční papíry</a:t>
            </a:r>
          </a:p>
          <a:p>
            <a:r>
              <a:rPr lang="cs-CZ" sz="2800" dirty="0"/>
              <a:t>Obchody s krátkodobými finančními deriváty</a:t>
            </a:r>
          </a:p>
        </p:txBody>
      </p:sp>
    </p:spTree>
    <p:extLst>
      <p:ext uri="{BB962C8B-B14F-4D97-AF65-F5344CB8AC3E}">
        <p14:creationId xmlns:p14="http://schemas.microsoft.com/office/powerpoint/2010/main" val="58411848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6220FCC-EF1D-6649-A638-C7E51731D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Oblast pojištění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F334BF7-F963-594B-8B11-30082C2AEF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Pojišťovnické právo – soukromé právo -&gt; </a:t>
            </a:r>
            <a:r>
              <a:rPr lang="cs-CZ" b="1" dirty="0"/>
              <a:t>nepatří do finančního trhu</a:t>
            </a:r>
          </a:p>
          <a:p>
            <a:r>
              <a:rPr lang="cs-CZ" dirty="0"/>
              <a:t>Na finanční trh řadíme veřejnoprávní úpravu pojišťoven jako finančních zprostředkovatelů, kteří nakládají s prostředky pojištěných. Tj. omezení nakládání s financemi na finančním trhu.</a:t>
            </a:r>
          </a:p>
          <a:p>
            <a:endParaRPr lang="cs-CZ" dirty="0"/>
          </a:p>
          <a:p>
            <a:pPr>
              <a:defRPr/>
            </a:pPr>
            <a:r>
              <a:rPr lang="cs-CZ" sz="2400" dirty="0"/>
              <a:t>Směrnice 2009/138/ES o pojišťovací a zajišťovací činnosti (</a:t>
            </a:r>
            <a:r>
              <a:rPr lang="cs-CZ" sz="2400" dirty="0" err="1"/>
              <a:t>Solvency</a:t>
            </a:r>
            <a:r>
              <a:rPr lang="cs-CZ" sz="2400" dirty="0"/>
              <a:t> II)</a:t>
            </a:r>
          </a:p>
          <a:p>
            <a:pPr>
              <a:defRPr/>
            </a:pPr>
            <a:r>
              <a:rPr lang="cs-CZ" sz="2400" dirty="0"/>
              <a:t>Směrnice 2014/51/EU, kterou se mění </a:t>
            </a:r>
            <a:r>
              <a:rPr lang="cs-CZ" sz="2400" dirty="0" err="1"/>
              <a:t>Solvency</a:t>
            </a:r>
            <a:r>
              <a:rPr lang="cs-CZ" sz="2400" dirty="0"/>
              <a:t> II (Omnibus II)</a:t>
            </a:r>
          </a:p>
          <a:p>
            <a:pPr>
              <a:defRPr/>
            </a:pPr>
            <a:endParaRPr lang="en-GB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2028834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319D19E-0271-8546-BCE5-35F90DC4E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Pojištění II - Cíle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83D725-A728-C749-B92C-23FEAD630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sz="2400" dirty="0"/>
              <a:t>Pojišťovny samozřejmě s penězi vybranými od pojištěných dále pracují a investují je a v této oblasti se bavíme o dohledu nad těmito investicemi tak, aby se předešlo situaci, kdy pojišťovny nemají z čeho vyplácet pojistné náhrady.</a:t>
            </a:r>
          </a:p>
          <a:p>
            <a:pPr algn="just">
              <a:defRPr/>
            </a:pPr>
            <a:endParaRPr lang="cs-CZ" sz="2400" dirty="0"/>
          </a:p>
          <a:p>
            <a:pPr algn="just">
              <a:defRPr/>
            </a:pPr>
            <a:r>
              <a:rPr lang="cs-CZ" sz="2400" dirty="0"/>
              <a:t>finanční dohled nad pojišťovnami</a:t>
            </a:r>
          </a:p>
          <a:p>
            <a:pPr algn="just">
              <a:defRPr/>
            </a:pPr>
            <a:r>
              <a:rPr lang="cs-CZ" sz="2400" dirty="0"/>
              <a:t>Upravuje přiměřenost rizika a řízení kapitálu.</a:t>
            </a:r>
          </a:p>
          <a:p>
            <a:pPr algn="just">
              <a:defRPr/>
            </a:pPr>
            <a:endParaRPr lang="cs-CZ" sz="2400" dirty="0"/>
          </a:p>
          <a:p>
            <a:pPr algn="just">
              <a:defRPr/>
            </a:pPr>
            <a:r>
              <a:rPr lang="cs-CZ" sz="2400" dirty="0"/>
              <a:t>Cílem je řídit majetkové hodnoty tak zodpovědně, aby mohly být v každém okamžiku splněny povinnosti, jako jsou požadavky na platební schopnost nebo určený profil rizika/výnosu.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5592854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0BDBFC1-CAF3-C64D-AF7E-B8E223630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Devizový trh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A8C6C9D-3C83-0945-A1E9-41A1C5A3B03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 finančním trhu je to oblast kde dochází k nakládání s</a:t>
            </a:r>
          </a:p>
          <a:p>
            <a:endParaRPr lang="cs-CZ" dirty="0"/>
          </a:p>
          <a:p>
            <a:r>
              <a:rPr lang="cs-CZ" dirty="0"/>
              <a:t>peněžní prostředky v cizí měně</a:t>
            </a:r>
          </a:p>
          <a:p>
            <a:pPr lvl="3"/>
            <a:r>
              <a:rPr lang="cs-CZ" sz="1800" dirty="0"/>
              <a:t>Devizy (peníze na účtech)</a:t>
            </a:r>
          </a:p>
          <a:p>
            <a:pPr lvl="3"/>
            <a:r>
              <a:rPr lang="cs-CZ" sz="1800" dirty="0"/>
              <a:t>valuty (bankovky a mince)</a:t>
            </a:r>
          </a:p>
          <a:p>
            <a:r>
              <a:rPr lang="cs-CZ" dirty="0"/>
              <a:t>zahraniční cenné papíry (emitentem je cizozemec)</a:t>
            </a:r>
          </a:p>
          <a:p>
            <a:r>
              <a:rPr lang="cs-CZ" dirty="0"/>
              <a:t>penězi ocenitelná práva a závazky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45849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75AF7D-7A96-6441-BDA4-69017EFA87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Devizový trh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F7916AC-6DC0-B542-AF08-135B3F107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983161"/>
          </a:xfrm>
        </p:spPr>
        <p:txBody>
          <a:bodyPr/>
          <a:lstStyle/>
          <a:p>
            <a:r>
              <a:rPr lang="cs-CZ" sz="2400" dirty="0"/>
              <a:t>FOREX = International Interbank </a:t>
            </a:r>
            <a:r>
              <a:rPr lang="cs-CZ" sz="2400" b="1" dirty="0" err="1"/>
              <a:t>FOR</a:t>
            </a:r>
            <a:r>
              <a:rPr lang="cs-CZ" sz="2400" dirty="0" err="1"/>
              <a:t>eign</a:t>
            </a:r>
            <a:r>
              <a:rPr lang="cs-CZ" sz="2400" dirty="0"/>
              <a:t> </a:t>
            </a:r>
            <a:r>
              <a:rPr lang="cs-CZ" sz="2400" b="1" dirty="0" err="1"/>
              <a:t>EX</a:t>
            </a:r>
            <a:r>
              <a:rPr lang="cs-CZ" sz="2400" dirty="0" err="1"/>
              <a:t>change</a:t>
            </a:r>
            <a:endParaRPr lang="cs-CZ" sz="2400" dirty="0"/>
          </a:p>
          <a:p>
            <a:r>
              <a:rPr lang="cs-CZ" sz="2400" dirty="0"/>
              <a:t>Mezinárodní devizový trh, obchodování s cizími měnami, obchodování se směnnými kurzy</a:t>
            </a:r>
          </a:p>
          <a:p>
            <a:r>
              <a:rPr lang="cs-CZ" b="1" dirty="0"/>
              <a:t>Kurzy měn</a:t>
            </a:r>
          </a:p>
          <a:p>
            <a:r>
              <a:rPr lang="cs-CZ" sz="2400" dirty="0"/>
              <a:t>stanovuje ČNB na základě monitorování vývoje měn na mezibankovním devizovém trhu</a:t>
            </a:r>
          </a:p>
          <a:p>
            <a:r>
              <a:rPr lang="cs-CZ" sz="2400" dirty="0"/>
              <a:t>odpovídají tomu, jak se jednotlivé měny obchodovaly na devizovém trhu ve 14:15 místního času</a:t>
            </a:r>
          </a:p>
          <a:p>
            <a:r>
              <a:rPr lang="cs-CZ" sz="2400" dirty="0"/>
              <a:t>slouží pro neobchodní účely = ohodnocování závazků a pohledávek, daňová a celní řízení apod.</a:t>
            </a:r>
          </a:p>
          <a:p>
            <a:r>
              <a:rPr lang="cs-CZ" sz="2400" dirty="0"/>
              <a:t>komerční banky a směnárny mají vlastní kurz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2222735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1E4C4C-35FB-6F4D-8A1E-0A66E50582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Devizová oblast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0AFB284-02BA-4248-954F-EE84D395EB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účastníci devizových obchodů - rozlišují se podle devizových statutů:</a:t>
            </a:r>
          </a:p>
          <a:p>
            <a:pPr lvl="2"/>
            <a:r>
              <a:rPr lang="cs-CZ" sz="1800" dirty="0"/>
              <a:t>tuzemec = trvalý pobyt nebo sídlo v tuzemsku</a:t>
            </a:r>
          </a:p>
          <a:p>
            <a:pPr lvl="2"/>
            <a:r>
              <a:rPr lang="cs-CZ" sz="1800" dirty="0"/>
              <a:t>cizozemec = ostatní</a:t>
            </a:r>
          </a:p>
          <a:p>
            <a:r>
              <a:rPr lang="cs-CZ" dirty="0"/>
              <a:t>devizové místo - osoba oprávněná k devizovým obchodům</a:t>
            </a:r>
          </a:p>
          <a:p>
            <a:pPr lvl="2"/>
            <a:r>
              <a:rPr lang="cs-CZ" sz="1800" dirty="0"/>
              <a:t>banky, úvěrová a spořitelní družstva</a:t>
            </a:r>
          </a:p>
          <a:p>
            <a:pPr lvl="2"/>
            <a:r>
              <a:rPr lang="cs-CZ" sz="1800" dirty="0"/>
              <a:t>osoby s devizovou licencí</a:t>
            </a:r>
          </a:p>
          <a:p>
            <a:pPr lvl="2"/>
            <a:r>
              <a:rPr lang="cs-CZ" sz="1800" dirty="0"/>
              <a:t>osoby registrované ke směnárenské činnosti</a:t>
            </a:r>
          </a:p>
          <a:p>
            <a:pPr lvl="2"/>
            <a:r>
              <a:rPr lang="cs-CZ" sz="1800" dirty="0"/>
              <a:t>EEA – princip single </a:t>
            </a:r>
            <a:r>
              <a:rPr lang="cs-CZ" sz="1800" dirty="0" err="1"/>
              <a:t>passport</a:t>
            </a:r>
            <a:r>
              <a:rPr lang="cs-CZ" sz="1800" dirty="0"/>
              <a:t> (unijní systém)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1442532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21C8BC5-7E19-5D43-9995-09C2CB78A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Komoditní trhy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B72468A-CF3A-1941-AC59-E1089CF1AAF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Trhy, kde dochází k nákupu a prodeji komodit jako investičních nástrojů se kterými je možno obchodovat (tj. komodita samotná je v pozadí)</a:t>
            </a:r>
          </a:p>
          <a:p>
            <a:endParaRPr lang="cs-CZ" dirty="0"/>
          </a:p>
          <a:p>
            <a:r>
              <a:rPr lang="cs-CZ" dirty="0"/>
              <a:t>Někdy bývá komoditní trh řazen pod trh kapitálový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78479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GB" dirty="0">
                <a:solidFill>
                  <a:schemeClr val="bg1"/>
                </a:solidFill>
              </a:rPr>
              <a:t>Co </a:t>
            </a:r>
            <a:r>
              <a:rPr lang="en-GB" dirty="0" err="1">
                <a:solidFill>
                  <a:schemeClr val="bg1"/>
                </a:solidFill>
              </a:rPr>
              <a:t>je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finanční</a:t>
            </a:r>
            <a:r>
              <a:rPr lang="en-GB" dirty="0">
                <a:solidFill>
                  <a:schemeClr val="bg1"/>
                </a:solidFill>
              </a:rPr>
              <a:t> </a:t>
            </a:r>
            <a:r>
              <a:rPr lang="en-GB" dirty="0" err="1">
                <a:solidFill>
                  <a:schemeClr val="bg1"/>
                </a:solidFill>
              </a:rPr>
              <a:t>trh</a:t>
            </a:r>
            <a:r>
              <a:rPr lang="en-GB" dirty="0">
                <a:solidFill>
                  <a:schemeClr val="bg1"/>
                </a:solidFill>
              </a:rPr>
              <a:t> 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82640" y="1770076"/>
            <a:ext cx="9750906" cy="4426007"/>
          </a:xfrm>
        </p:spPr>
        <p:txBody>
          <a:bodyPr>
            <a:normAutofit fontScale="92500" lnSpcReduction="20000"/>
          </a:bodyPr>
          <a:lstStyle/>
          <a:p>
            <a:r>
              <a:rPr lang="cs-CZ" b="1" dirty="0"/>
              <a:t>Finanční trh = </a:t>
            </a:r>
            <a:r>
              <a:rPr lang="cs-CZ" i="1" dirty="0"/>
              <a:t>systém vztahů, nástrojů, subjektů a institucí, umožňujících alokaci dočasně volných peněžních prostředků na základě nabídky a poptávky</a:t>
            </a:r>
            <a:endParaRPr lang="en-GB" dirty="0"/>
          </a:p>
          <a:p>
            <a:endParaRPr lang="en-GB" b="1" dirty="0"/>
          </a:p>
          <a:p>
            <a:endParaRPr lang="en-GB" dirty="0"/>
          </a:p>
          <a:p>
            <a:r>
              <a:rPr lang="cs-CZ" b="1" dirty="0"/>
              <a:t>Finanční trh = </a:t>
            </a:r>
            <a:r>
              <a:rPr lang="cs-CZ" i="1" dirty="0"/>
              <a:t>systém institucí a instrumentů zabezpečujících pohyb peněz a kapitálu na základě nabídky a poptávky ekonomických subjektů</a:t>
            </a:r>
          </a:p>
          <a:p>
            <a:endParaRPr lang="cs-CZ" i="1" dirty="0"/>
          </a:p>
          <a:p>
            <a:r>
              <a:rPr lang="en-GB" dirty="0"/>
              <a:t>https://</a:t>
            </a:r>
            <a:r>
              <a:rPr lang="en-GB" dirty="0" err="1"/>
              <a:t>www.youtube.com</a:t>
            </a:r>
            <a:r>
              <a:rPr lang="en-GB" dirty="0"/>
              <a:t>/</a:t>
            </a:r>
            <a:r>
              <a:rPr lang="en-GB" dirty="0" err="1"/>
              <a:t>watch?v</a:t>
            </a:r>
            <a:r>
              <a:rPr lang="en-GB" dirty="0"/>
              <a:t>=s58-mrPom7Q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533118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A1DD7CD-1F35-F84F-9BE9-CC10144698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Komoditní trhy II - komodity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0E7DCBF-8361-7546-8BF5-454AB263AF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417639"/>
            <a:ext cx="10972800" cy="5165724"/>
          </a:xfrm>
        </p:spPr>
        <p:txBody>
          <a:bodyPr/>
          <a:lstStyle/>
          <a:p>
            <a:pPr lvl="0" algn="just"/>
            <a:r>
              <a:rPr lang="cs-CZ" sz="2000" dirty="0"/>
              <a:t>Zemědělské komodity (rýže, pšenice, káva, bavlna, dobytek)</a:t>
            </a:r>
          </a:p>
          <a:p>
            <a:pPr lvl="0" algn="just"/>
            <a:r>
              <a:rPr lang="cs-CZ" sz="2000" dirty="0"/>
              <a:t>Drahé kovy (Au, </a:t>
            </a:r>
            <a:r>
              <a:rPr lang="cs-CZ" sz="2000" dirty="0" err="1"/>
              <a:t>Ag</a:t>
            </a:r>
            <a:r>
              <a:rPr lang="cs-CZ" sz="2000" dirty="0"/>
              <a:t>, </a:t>
            </a:r>
            <a:r>
              <a:rPr lang="cs-CZ" sz="2000" dirty="0" err="1"/>
              <a:t>Pt</a:t>
            </a:r>
            <a:r>
              <a:rPr lang="cs-CZ" sz="2000" dirty="0"/>
              <a:t>)</a:t>
            </a:r>
          </a:p>
          <a:p>
            <a:pPr lvl="0" algn="just"/>
            <a:r>
              <a:rPr lang="cs-CZ" sz="2000" dirty="0"/>
              <a:t>Základní kovy (Al, </a:t>
            </a:r>
            <a:r>
              <a:rPr lang="cs-CZ" sz="2000" dirty="0" err="1"/>
              <a:t>Cu</a:t>
            </a:r>
            <a:r>
              <a:rPr lang="cs-CZ" sz="2000" dirty="0"/>
              <a:t>, </a:t>
            </a:r>
            <a:r>
              <a:rPr lang="cs-CZ" sz="2000" dirty="0" err="1"/>
              <a:t>Sn</a:t>
            </a:r>
            <a:r>
              <a:rPr lang="cs-CZ" sz="2000" dirty="0"/>
              <a:t>)</a:t>
            </a:r>
          </a:p>
          <a:p>
            <a:pPr lvl="0" algn="just"/>
            <a:r>
              <a:rPr lang="cs-CZ" sz="2000" dirty="0"/>
              <a:t>Energetické komodity (ropa, zemní plyn, oleje)</a:t>
            </a:r>
          </a:p>
          <a:p>
            <a:pPr marL="0" indent="0" algn="just">
              <a:buNone/>
            </a:pPr>
            <a:endParaRPr lang="cs-CZ" sz="2000" dirty="0"/>
          </a:p>
          <a:p>
            <a:pPr algn="just"/>
            <a:r>
              <a:rPr lang="cs-CZ" sz="2000" dirty="0"/>
              <a:t>Hard/soft komodity  (neomezená/omezená trvanlivost)</a:t>
            </a:r>
          </a:p>
          <a:p>
            <a:r>
              <a:rPr lang="cs-CZ" sz="2000" b="1" dirty="0"/>
              <a:t>Hard K</a:t>
            </a:r>
            <a:r>
              <a:rPr lang="cs-CZ" sz="2000" dirty="0"/>
              <a:t>: ropa, železná ruda, zlato, stříbro, bavlna, zemní plyn</a:t>
            </a:r>
          </a:p>
          <a:p>
            <a:r>
              <a:rPr lang="cs-CZ" sz="2000" b="1" dirty="0"/>
              <a:t>Soft K</a:t>
            </a:r>
            <a:r>
              <a:rPr lang="cs-CZ" sz="2000" dirty="0"/>
              <a:t>: sója, rýže, pšenice, maso</a:t>
            </a:r>
          </a:p>
          <a:p>
            <a:pPr algn="just"/>
            <a:endParaRPr lang="cs-CZ" sz="2000" dirty="0"/>
          </a:p>
          <a:p>
            <a:pPr algn="just"/>
            <a:r>
              <a:rPr lang="cs-CZ" sz="2000" dirty="0"/>
              <a:t>Zboží </a:t>
            </a:r>
            <a:r>
              <a:rPr lang="cs-CZ" sz="2000" b="1" dirty="0"/>
              <a:t>jednotné kvality</a:t>
            </a:r>
          </a:p>
          <a:p>
            <a:pPr algn="just"/>
            <a:r>
              <a:rPr lang="cs-CZ" sz="2000" b="1" dirty="0"/>
              <a:t>Hmotná podstata</a:t>
            </a:r>
          </a:p>
          <a:p>
            <a:pPr algn="just"/>
            <a:r>
              <a:rPr lang="cs-CZ" sz="2000" dirty="0"/>
              <a:t>Obchody </a:t>
            </a:r>
            <a:r>
              <a:rPr lang="cs-CZ" sz="2000" b="1" dirty="0"/>
              <a:t>napříč světovými trhy</a:t>
            </a:r>
          </a:p>
          <a:p>
            <a:pPr algn="just"/>
            <a:r>
              <a:rPr lang="cs-CZ" sz="2000" dirty="0"/>
              <a:t>Dodávky od různých dodavatelů jsou vzájemně </a:t>
            </a:r>
            <a:r>
              <a:rPr lang="cs-CZ" sz="2000" b="1" dirty="0"/>
              <a:t>zastupitelné</a:t>
            </a:r>
          </a:p>
          <a:p>
            <a:pPr algn="just"/>
            <a:r>
              <a:rPr lang="cs-CZ" sz="2000" b="1" dirty="0"/>
              <a:t>Investiční nástroj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8841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FF4FC-EA8C-C249-9F99-4E702DCB7F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Obchodování s komoditami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1F78DAC-63AE-6244-945B-4C70B89C5A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2600" y="1600201"/>
            <a:ext cx="11099800" cy="4983161"/>
          </a:xfrm>
        </p:spPr>
        <p:txBody>
          <a:bodyPr/>
          <a:lstStyle/>
          <a:p>
            <a:pPr algn="just"/>
            <a:r>
              <a:rPr lang="cs-CZ" sz="2400" dirty="0"/>
              <a:t>V současnosti se komodity obchodují prostřednictvím </a:t>
            </a:r>
            <a:r>
              <a:rPr lang="cs-CZ" sz="2400" b="1" dirty="0"/>
              <a:t>komoditních burz </a:t>
            </a:r>
            <a:r>
              <a:rPr lang="cs-CZ" sz="2400" dirty="0"/>
              <a:t>po celém světě</a:t>
            </a:r>
          </a:p>
          <a:p>
            <a:pPr algn="just"/>
            <a:r>
              <a:rPr lang="cs-CZ" sz="2400" dirty="0"/>
              <a:t>Cena zboží je dána střetem </a:t>
            </a:r>
            <a:r>
              <a:rPr lang="cs-CZ" sz="2400" b="1" dirty="0"/>
              <a:t>nabídky a poptávky</a:t>
            </a:r>
          </a:p>
          <a:p>
            <a:pPr algn="just"/>
            <a:r>
              <a:rPr lang="cs-CZ" sz="2400" dirty="0"/>
              <a:t>Nejčastěji prostřednictvím </a:t>
            </a:r>
            <a:r>
              <a:rPr lang="cs-CZ" sz="2400" b="1" dirty="0" err="1"/>
              <a:t>futures</a:t>
            </a:r>
            <a:r>
              <a:rPr lang="cs-CZ" sz="2400" b="1" dirty="0"/>
              <a:t> kontraktů = </a:t>
            </a:r>
            <a:r>
              <a:rPr lang="cs-CZ" sz="2400" dirty="0"/>
              <a:t>dohoda mezi dvěma stranami o nákupu nebo prodeji aktiva k určitému datu v budoucnosti za určitou cenu</a:t>
            </a:r>
          </a:p>
          <a:p>
            <a:pPr algn="just"/>
            <a:endParaRPr lang="cs-CZ" sz="2400" b="1" dirty="0"/>
          </a:p>
          <a:p>
            <a:pPr algn="just"/>
            <a:r>
              <a:rPr lang="cs-CZ" sz="2400" dirty="0"/>
              <a:t>Kvalita komodit se může mírně lišit, ale v podstatě je mezi producenty na stejné úrovni</a:t>
            </a:r>
          </a:p>
          <a:p>
            <a:pPr algn="just"/>
            <a:r>
              <a:rPr lang="cs-CZ" sz="2400" dirty="0"/>
              <a:t>Pokud jsou také obchodovány na burze, musí splnit určité minimální standardy či požadavky na kvalitu (např. limity chemického složení, …)</a:t>
            </a:r>
            <a:endParaRPr lang="cs-CZ" sz="2400" b="1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384769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4F9423B-8002-D04E-8E82-ACFC114948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Trh komodit – státní dozor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3203A7D-466A-834C-844F-2AF7014985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8000" y="1600201"/>
            <a:ext cx="11074400" cy="4983161"/>
          </a:xfrm>
        </p:spPr>
        <p:txBody>
          <a:bodyPr/>
          <a:lstStyle/>
          <a:p>
            <a:r>
              <a:rPr lang="cs-CZ" b="1" dirty="0"/>
              <a:t>Státní dozor nad komoditními burzami v České republice vykonává v úzké součinnosti Ministerstvo zemědělství a Ministerstvo průmyslu a obchodu.</a:t>
            </a:r>
            <a:endParaRPr lang="cs-CZ" dirty="0"/>
          </a:p>
          <a:p>
            <a:r>
              <a:rPr lang="cs-CZ" dirty="0"/>
              <a:t>Ministerstvo zemědělství je ústředním orgánem státní správy ve věcech komoditních burz</a:t>
            </a:r>
          </a:p>
          <a:p>
            <a:r>
              <a:rPr lang="cs-CZ" dirty="0"/>
              <a:t>Ministerstva udělují a odnímají povolení</a:t>
            </a:r>
          </a:p>
          <a:p>
            <a:endParaRPr lang="cs-CZ" dirty="0"/>
          </a:p>
          <a:p>
            <a:r>
              <a:rPr lang="cs-CZ" sz="2400" dirty="0"/>
              <a:t>Největší komoditní burza v ČR (ve světovém měřítku velmi malá</a:t>
            </a:r>
          </a:p>
          <a:p>
            <a:r>
              <a:rPr lang="cs-CZ" sz="2400" dirty="0"/>
              <a:t>https://</a:t>
            </a:r>
            <a:r>
              <a:rPr lang="cs-CZ" sz="2400" dirty="0" err="1"/>
              <a:t>www.cmkbk.cz</a:t>
            </a:r>
            <a:r>
              <a:rPr lang="cs-CZ" sz="2400" dirty="0"/>
              <a:t>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89914512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Členění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/>
              <a:t>peněžní a kapitálový</a:t>
            </a:r>
            <a:endParaRPr lang="cs-CZ" dirty="0"/>
          </a:p>
          <a:p>
            <a:endParaRPr lang="cs-CZ" dirty="0"/>
          </a:p>
          <a:p>
            <a:r>
              <a:rPr lang="cs-CZ" dirty="0"/>
              <a:t>organizovaný a neorganizovaný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r>
              <a:rPr lang="cs-CZ" dirty="0"/>
              <a:t>mezibankovní a mimobankovní, mezipodnikové, národní a mezinárodní atd.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pPr lvl="0"/>
            <a:r>
              <a:rPr lang="cs-CZ" dirty="0"/>
              <a:t>úvěrové, trhy cenných papírů a trhy devizové či valutové</a:t>
            </a:r>
          </a:p>
          <a:p>
            <a:endParaRPr lang="cs-CZ" dirty="0"/>
          </a:p>
          <a:p>
            <a:pPr lvl="0"/>
            <a:r>
              <a:rPr lang="cs-CZ" dirty="0"/>
              <a:t>primární a sekundární</a:t>
            </a:r>
          </a:p>
          <a:p>
            <a:endParaRPr lang="cs-CZ" dirty="0"/>
          </a:p>
          <a:p>
            <a:pPr lvl="0"/>
            <a:r>
              <a:rPr lang="cs-CZ" dirty="0"/>
              <a:t>promptní a termínové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259950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Subjekty na finančním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b="1" dirty="0"/>
              <a:t>státní  </a:t>
            </a:r>
            <a:r>
              <a:rPr lang="cs-CZ" dirty="0"/>
              <a:t>- regulatorní  </a:t>
            </a:r>
            <a:r>
              <a:rPr lang="en-GB" dirty="0"/>
              <a:t>	</a:t>
            </a:r>
            <a:r>
              <a:rPr lang="cs-CZ" dirty="0"/>
              <a:t>- Ministerstvo financí</a:t>
            </a:r>
          </a:p>
          <a:p>
            <a:pPr marL="0" indent="0">
              <a:buNone/>
            </a:pPr>
            <a:r>
              <a:rPr lang="cs-CZ" dirty="0"/>
              <a:t>		</a:t>
            </a:r>
            <a:r>
              <a:rPr lang="en-GB" dirty="0"/>
              <a:t>	</a:t>
            </a:r>
            <a:r>
              <a:rPr lang="cs-CZ" dirty="0"/>
              <a:t>- Česká národní banka</a:t>
            </a:r>
          </a:p>
          <a:p>
            <a:pPr marL="0" indent="0">
              <a:buNone/>
            </a:pPr>
            <a:r>
              <a:rPr lang="cs-CZ" dirty="0"/>
              <a:t> </a:t>
            </a:r>
            <a:r>
              <a:rPr lang="en-GB" dirty="0"/>
              <a:t>			</a:t>
            </a:r>
            <a:r>
              <a:rPr lang="cs-CZ" dirty="0"/>
              <a:t>- jiné státní/veřejné instituce</a:t>
            </a:r>
          </a:p>
          <a:p>
            <a:endParaRPr lang="cs-CZ" dirty="0"/>
          </a:p>
          <a:p>
            <a:r>
              <a:rPr lang="cs-CZ" b="1" dirty="0"/>
              <a:t>privátní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525485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Právní úprava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cs-CZ" b="1" dirty="0"/>
              <a:t>Prameny práva</a:t>
            </a:r>
            <a:endParaRPr lang="cs-CZ" dirty="0"/>
          </a:p>
          <a:p>
            <a:endParaRPr lang="cs-CZ" dirty="0"/>
          </a:p>
          <a:p>
            <a:pPr lvl="0"/>
            <a:r>
              <a:rPr lang="cs-CZ" dirty="0"/>
              <a:t>oblast veřejného práva</a:t>
            </a:r>
          </a:p>
          <a:p>
            <a:endParaRPr lang="cs-CZ" dirty="0"/>
          </a:p>
          <a:p>
            <a:pPr lvl="0"/>
            <a:r>
              <a:rPr lang="cs-CZ" dirty="0"/>
              <a:t>oblast soukromého práva</a:t>
            </a:r>
          </a:p>
          <a:p>
            <a:endParaRPr lang="cs-CZ" dirty="0"/>
          </a:p>
          <a:p>
            <a:pPr lvl="0"/>
            <a:r>
              <a:rPr lang="cs-CZ" dirty="0"/>
              <a:t>předpisy EU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2320158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Evropská regulace finančních trhů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/>
              <a:t>Obecně k regulaci v rámci EU</a:t>
            </a:r>
          </a:p>
          <a:p>
            <a:r>
              <a:rPr lang="cs-CZ"/>
              <a:t>Primární prameny</a:t>
            </a:r>
          </a:p>
          <a:p>
            <a:r>
              <a:rPr lang="cs-CZ"/>
              <a:t>Sekundární prameny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/>
              <a:t>Směrnice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/>
              <a:t>Nařízení</a:t>
            </a:r>
          </a:p>
          <a:p>
            <a:r>
              <a:rPr lang="cs-CZ"/>
              <a:t>Judikatura ESD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3832656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Hlavní oblasti EU harmonizace v rámci </a:t>
            </a:r>
            <a:r>
              <a:rPr lang="cs-CZ" dirty="0" err="1">
                <a:solidFill>
                  <a:schemeClr val="bg1"/>
                </a:solidFill>
              </a:rPr>
              <a:t>fin.trhů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  <a:p>
            <a:r>
              <a:rPr lang="cs-CZ"/>
              <a:t>Poskytování finančních služeb</a:t>
            </a:r>
          </a:p>
          <a:p>
            <a:r>
              <a:rPr lang="cs-CZ"/>
              <a:t>Regulace a dohled nad finančními trhy</a:t>
            </a:r>
          </a:p>
          <a:p>
            <a:r>
              <a:rPr lang="cs-CZ"/>
              <a:t>Měnová regulace</a:t>
            </a:r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25045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Právní odvětví a pododvětví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/>
          </a:p>
          <a:p>
            <a:pPr lvl="0"/>
            <a:r>
              <a:rPr lang="cs-CZ" dirty="0"/>
              <a:t>finanční právo, obchodní právo, správní právo</a:t>
            </a:r>
          </a:p>
          <a:p>
            <a:endParaRPr lang="cs-CZ" dirty="0"/>
          </a:p>
          <a:p>
            <a:pPr lvl="0"/>
            <a:r>
              <a:rPr lang="cs-CZ" dirty="0"/>
              <a:t>právo cenných papírů, právo kapitálových trhů, bankovní právo, měnové právo, devizové právo, …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8991898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30270" y="508413"/>
            <a:ext cx="9603275" cy="532575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Subjekty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12900"/>
            <a:ext cx="9603275" cy="4470399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Banka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1 </a:t>
            </a:r>
            <a:r>
              <a:rPr lang="cs-CZ" altLang="cs-CZ" sz="2800" dirty="0" err="1"/>
              <a:t>ZoB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Družstevní záložna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1 odst. 2, § 2a odst. 1 </a:t>
            </a:r>
            <a:r>
              <a:rPr lang="cs-CZ" altLang="cs-CZ" sz="2800" dirty="0" err="1"/>
              <a:t>ZoSÚD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společnost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7 ZISIF 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Investiční fond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b="1" dirty="0">
                <a:solidFill>
                  <a:srgbClr val="FF0000"/>
                </a:solidFill>
              </a:rPr>
              <a:t>s právní osobností </a:t>
            </a:r>
            <a:r>
              <a:rPr lang="cs-CZ" altLang="cs-CZ" sz="2800" dirty="0"/>
              <a:t>§ 8, 9 ZISIF</a:t>
            </a:r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Pojišťovna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a), b), § 13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Zajišťovna</a:t>
            </a:r>
            <a:r>
              <a:rPr lang="cs-CZ" altLang="cs-CZ" sz="2800" dirty="0">
                <a:solidFill>
                  <a:srgbClr val="FF0000"/>
                </a:solidFill>
              </a:rPr>
              <a:t> </a:t>
            </a:r>
            <a:r>
              <a:rPr lang="cs-CZ" altLang="cs-CZ" sz="2800" dirty="0"/>
              <a:t>§ 3 odst. 1 písm. g), h), § 36 odst. 2 </a:t>
            </a:r>
            <a:r>
              <a:rPr lang="cs-CZ" altLang="cs-CZ" sz="2800" dirty="0" err="1"/>
              <a:t>ZoP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Penzijní společnost </a:t>
            </a:r>
            <a:r>
              <a:rPr lang="cs-CZ" altLang="cs-CZ" sz="2800" dirty="0"/>
              <a:t>§ 29 </a:t>
            </a:r>
            <a:r>
              <a:rPr lang="cs-CZ" altLang="cs-CZ" sz="2800" dirty="0" err="1"/>
              <a:t>ZoDPS</a:t>
            </a:r>
            <a:endParaRPr lang="cs-CZ" altLang="cs-CZ" sz="2800" dirty="0"/>
          </a:p>
          <a:p>
            <a:pPr>
              <a:lnSpc>
                <a:spcPct val="80000"/>
              </a:lnSpc>
            </a:pPr>
            <a:r>
              <a:rPr lang="cs-CZ" altLang="cs-CZ" sz="2800" b="1" dirty="0">
                <a:solidFill>
                  <a:srgbClr val="FF0000"/>
                </a:solidFill>
              </a:rPr>
              <a:t>Obchodník s cennými papíry </a:t>
            </a:r>
            <a:r>
              <a:rPr lang="cs-CZ" altLang="cs-CZ" sz="2800" dirty="0"/>
              <a:t>§ 5, § 6 </a:t>
            </a:r>
            <a:r>
              <a:rPr lang="cs-CZ" altLang="cs-CZ" sz="2800" dirty="0" err="1"/>
              <a:t>ZoPKT</a:t>
            </a:r>
            <a:endParaRPr lang="cs-CZ" altLang="cs-CZ" sz="2800" dirty="0"/>
          </a:p>
          <a:p>
            <a:pPr>
              <a:lnSpc>
                <a:spcPct val="80000"/>
              </a:lnSpc>
              <a:buNone/>
            </a:pPr>
            <a:endParaRPr lang="cs-CZ" altLang="cs-CZ" sz="1400" dirty="0"/>
          </a:p>
          <a:p>
            <a:pPr>
              <a:lnSpc>
                <a:spcPct val="80000"/>
              </a:lnSpc>
            </a:pPr>
            <a:r>
              <a:rPr lang="cs-CZ" altLang="cs-CZ" sz="2800" b="1" dirty="0"/>
              <a:t>Právní forma: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společnost s ručením omezeným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akciová společnost</a:t>
            </a:r>
          </a:p>
          <a:p>
            <a:pPr lvl="1">
              <a:lnSpc>
                <a:spcPct val="80000"/>
              </a:lnSpc>
            </a:pPr>
            <a:r>
              <a:rPr lang="cs-CZ" altLang="cs-CZ" sz="2000" b="1" dirty="0"/>
              <a:t>družstvo</a:t>
            </a:r>
          </a:p>
          <a:p>
            <a:pPr lvl="1">
              <a:lnSpc>
                <a:spcPct val="80000"/>
              </a:lnSpc>
            </a:pPr>
            <a:r>
              <a:rPr lang="cs-CZ" altLang="cs-CZ" sz="2000" dirty="0"/>
              <a:t>investiční fond – rozšíření právních forem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544607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13459C-0209-9C42-B383-C7D283956B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Finanční trh a jeho účastníci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24B50CD3-50BE-E14C-B5EF-54B38AA31B42}"/>
              </a:ext>
            </a:extLst>
          </p:cNvPr>
          <p:cNvSpPr/>
          <p:nvPr/>
        </p:nvSpPr>
        <p:spPr>
          <a:xfrm>
            <a:off x="4921828" y="1833891"/>
            <a:ext cx="3186546" cy="1482436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Zprostředkovatelé</a:t>
            </a:r>
          </a:p>
          <a:p>
            <a:pPr algn="ctr"/>
            <a:r>
              <a:rPr lang="cs-CZ" dirty="0">
                <a:solidFill>
                  <a:schemeClr val="tx1"/>
                </a:solidFill>
              </a:rPr>
              <a:t>(Banky)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447D8AB2-4B0C-BA4F-9003-3928FD20A52D}"/>
              </a:ext>
            </a:extLst>
          </p:cNvPr>
          <p:cNvSpPr/>
          <p:nvPr/>
        </p:nvSpPr>
        <p:spPr>
          <a:xfrm>
            <a:off x="768927" y="3442857"/>
            <a:ext cx="3297382" cy="14755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Nedostatkové finance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(Podniky, developeři, kdo potřebuje finance)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0F0CE6B9-D346-6D44-A301-6DB966B4E418}"/>
              </a:ext>
            </a:extLst>
          </p:cNvPr>
          <p:cNvSpPr/>
          <p:nvPr/>
        </p:nvSpPr>
        <p:spPr>
          <a:xfrm>
            <a:off x="9019308" y="3227270"/>
            <a:ext cx="2909454" cy="15240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dirty="0">
                <a:solidFill>
                  <a:schemeClr val="tx1"/>
                </a:solidFill>
              </a:rPr>
              <a:t>Přebytečné finance</a:t>
            </a:r>
            <a:br>
              <a:rPr lang="cs-CZ" dirty="0">
                <a:solidFill>
                  <a:schemeClr val="tx1"/>
                </a:solidFill>
              </a:rPr>
            </a:br>
            <a:r>
              <a:rPr lang="cs-CZ" dirty="0">
                <a:solidFill>
                  <a:schemeClr val="tx1"/>
                </a:solidFill>
              </a:rPr>
              <a:t>(Investoři, my všichni)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22844442-EFB5-8246-B116-EC95102ECE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66410" y="4751270"/>
            <a:ext cx="3297382" cy="147551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indent="0">
              <a:buNone/>
            </a:pPr>
            <a:r>
              <a:rPr lang="cs-CZ" sz="1800" dirty="0">
                <a:solidFill>
                  <a:schemeClr val="tx1"/>
                </a:solidFill>
              </a:rPr>
              <a:t>Trh s cennými papíry</a:t>
            </a:r>
          </a:p>
          <a:p>
            <a:pPr marL="0" indent="0" algn="ctr">
              <a:buNone/>
            </a:pPr>
            <a:r>
              <a:rPr lang="cs-CZ" sz="1800" dirty="0">
                <a:solidFill>
                  <a:schemeClr val="tx1"/>
                </a:solidFill>
              </a:rPr>
              <a:t>(např. burza)</a:t>
            </a:r>
          </a:p>
          <a:p>
            <a:pPr marL="0" indent="0" algn="ctr">
              <a:buNone/>
            </a:pPr>
            <a:r>
              <a:rPr lang="cs-CZ" sz="1600" i="1" dirty="0">
                <a:solidFill>
                  <a:schemeClr val="tx1"/>
                </a:solidFill>
              </a:rPr>
              <a:t>Kapitálový + finanční trh</a:t>
            </a:r>
          </a:p>
        </p:txBody>
      </p:sp>
      <p:cxnSp>
        <p:nvCxnSpPr>
          <p:cNvPr id="10" name="Straight Arrow Connector 9">
            <a:extLst>
              <a:ext uri="{FF2B5EF4-FFF2-40B4-BE49-F238E27FC236}">
                <a16:creationId xmlns:a16="http://schemas.microsoft.com/office/drawing/2014/main" id="{B92FB2F4-C670-CC48-A833-F382BC1E2149}"/>
              </a:ext>
            </a:extLst>
          </p:cNvPr>
          <p:cNvCxnSpPr>
            <a:cxnSpLocks/>
          </p:cNvCxnSpPr>
          <p:nvPr/>
        </p:nvCxnSpPr>
        <p:spPr>
          <a:xfrm flipV="1">
            <a:off x="8163789" y="4571095"/>
            <a:ext cx="1208810" cy="7149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FBE0CA39-52C5-E341-A8F2-F5BA629DF7E5}"/>
              </a:ext>
            </a:extLst>
          </p:cNvPr>
          <p:cNvCxnSpPr>
            <a:cxnSpLocks/>
          </p:cNvCxnSpPr>
          <p:nvPr/>
        </p:nvCxnSpPr>
        <p:spPr>
          <a:xfrm flipH="1" flipV="1">
            <a:off x="8108374" y="2929622"/>
            <a:ext cx="1181099" cy="5468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8CCE463-CEFA-F541-91F2-A59599EA9808}"/>
              </a:ext>
            </a:extLst>
          </p:cNvPr>
          <p:cNvCxnSpPr>
            <a:cxnSpLocks/>
          </p:cNvCxnSpPr>
          <p:nvPr/>
        </p:nvCxnSpPr>
        <p:spPr>
          <a:xfrm flipH="1">
            <a:off x="3709555" y="3038625"/>
            <a:ext cx="1212273" cy="5607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4" name="Straight Arrow Connector 13">
            <a:extLst>
              <a:ext uri="{FF2B5EF4-FFF2-40B4-BE49-F238E27FC236}">
                <a16:creationId xmlns:a16="http://schemas.microsoft.com/office/drawing/2014/main" id="{CC7A47D6-4AD3-814A-841F-B07A5597781C}"/>
              </a:ext>
            </a:extLst>
          </p:cNvPr>
          <p:cNvCxnSpPr>
            <a:cxnSpLocks/>
          </p:cNvCxnSpPr>
          <p:nvPr/>
        </p:nvCxnSpPr>
        <p:spPr>
          <a:xfrm>
            <a:off x="3647210" y="4773275"/>
            <a:ext cx="1274618" cy="45149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" name="TextovéPole 3">
            <a:extLst>
              <a:ext uri="{FF2B5EF4-FFF2-40B4-BE49-F238E27FC236}">
                <a16:creationId xmlns:a16="http://schemas.microsoft.com/office/drawing/2014/main" id="{7CDDAF58-3901-1F49-8CB9-FF45361284E6}"/>
              </a:ext>
            </a:extLst>
          </p:cNvPr>
          <p:cNvSpPr txBox="1"/>
          <p:nvPr/>
        </p:nvSpPr>
        <p:spPr>
          <a:xfrm>
            <a:off x="3608397" y="2877857"/>
            <a:ext cx="8049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úvěry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26E8018-00E3-D34D-B8F3-95FD98126C2D}"/>
              </a:ext>
            </a:extLst>
          </p:cNvPr>
          <p:cNvSpPr txBox="1"/>
          <p:nvPr/>
        </p:nvSpPr>
        <p:spPr>
          <a:xfrm>
            <a:off x="8566626" y="2780320"/>
            <a:ext cx="13616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vklady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94FDB838-0142-A147-9A02-D24DC1085BDA}"/>
              </a:ext>
            </a:extLst>
          </p:cNvPr>
          <p:cNvSpPr txBox="1"/>
          <p:nvPr/>
        </p:nvSpPr>
        <p:spPr>
          <a:xfrm>
            <a:off x="3151909" y="5114034"/>
            <a:ext cx="1828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Nabídka akcií,</a:t>
            </a:r>
          </a:p>
          <a:p>
            <a:r>
              <a:rPr lang="cs-CZ" dirty="0"/>
              <a:t>dluhopisů…</a:t>
            </a:r>
          </a:p>
        </p:txBody>
      </p:sp>
      <p:sp>
        <p:nvSpPr>
          <p:cNvPr id="15" name="TextovéPole 14">
            <a:extLst>
              <a:ext uri="{FF2B5EF4-FFF2-40B4-BE49-F238E27FC236}">
                <a16:creationId xmlns:a16="http://schemas.microsoft.com/office/drawing/2014/main" id="{099D8376-3D28-944C-B8BF-213D2B4B1CBF}"/>
              </a:ext>
            </a:extLst>
          </p:cNvPr>
          <p:cNvSpPr txBox="1"/>
          <p:nvPr/>
        </p:nvSpPr>
        <p:spPr>
          <a:xfrm>
            <a:off x="8698923" y="5114034"/>
            <a:ext cx="21446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Nákup akcií, dluhopisů…</a:t>
            </a:r>
          </a:p>
        </p:txBody>
      </p:sp>
      <p:cxnSp>
        <p:nvCxnSpPr>
          <p:cNvPr id="17" name="Přímá spojovací šipka 16">
            <a:extLst>
              <a:ext uri="{FF2B5EF4-FFF2-40B4-BE49-F238E27FC236}">
                <a16:creationId xmlns:a16="http://schemas.microsoft.com/office/drawing/2014/main" id="{A550934F-8401-E940-9F34-3F926948A31D}"/>
              </a:ext>
            </a:extLst>
          </p:cNvPr>
          <p:cNvCxnSpPr/>
          <p:nvPr/>
        </p:nvCxnSpPr>
        <p:spPr>
          <a:xfrm>
            <a:off x="6420678" y="3429000"/>
            <a:ext cx="0" cy="1232452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9" name="Přímá spojovací šipka 18">
            <a:extLst>
              <a:ext uri="{FF2B5EF4-FFF2-40B4-BE49-F238E27FC236}">
                <a16:creationId xmlns:a16="http://schemas.microsoft.com/office/drawing/2014/main" id="{5C939326-B3A5-8B4A-9C2E-7069AD0CC28D}"/>
              </a:ext>
            </a:extLst>
          </p:cNvPr>
          <p:cNvCxnSpPr/>
          <p:nvPr/>
        </p:nvCxnSpPr>
        <p:spPr>
          <a:xfrm>
            <a:off x="4315691" y="4045226"/>
            <a:ext cx="4452503" cy="0"/>
          </a:xfrm>
          <a:prstGeom prst="straightConnector1">
            <a:avLst/>
          </a:prstGeom>
          <a:ln w="9525" cap="flat" cmpd="sng" algn="ctr">
            <a:solidFill>
              <a:schemeClr val="dk1"/>
            </a:solidFill>
            <a:prstDash val="solid"/>
            <a:round/>
            <a:headEnd type="arrow" w="med" len="med"/>
            <a:tailEnd type="arrow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sp>
        <p:nvSpPr>
          <p:cNvPr id="20" name="TextovéPole 19">
            <a:extLst>
              <a:ext uri="{FF2B5EF4-FFF2-40B4-BE49-F238E27FC236}">
                <a16:creationId xmlns:a16="http://schemas.microsoft.com/office/drawing/2014/main" id="{9D8BB0BC-2FB1-4B48-B18D-2334C6314A8B}"/>
              </a:ext>
            </a:extLst>
          </p:cNvPr>
          <p:cNvSpPr txBox="1"/>
          <p:nvPr/>
        </p:nvSpPr>
        <p:spPr>
          <a:xfrm>
            <a:off x="3414694" y="3755914"/>
            <a:ext cx="3657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Půjčky, přímý nákup podílů…</a:t>
            </a:r>
          </a:p>
        </p:txBody>
      </p:sp>
      <p:sp>
        <p:nvSpPr>
          <p:cNvPr id="21" name="TextovéPole 20">
            <a:extLst>
              <a:ext uri="{FF2B5EF4-FFF2-40B4-BE49-F238E27FC236}">
                <a16:creationId xmlns:a16="http://schemas.microsoft.com/office/drawing/2014/main" id="{4A12554A-C370-0C43-86F6-FB76225ACB63}"/>
              </a:ext>
            </a:extLst>
          </p:cNvPr>
          <p:cNvSpPr txBox="1"/>
          <p:nvPr/>
        </p:nvSpPr>
        <p:spPr>
          <a:xfrm>
            <a:off x="6420678" y="4273826"/>
            <a:ext cx="214594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dirty="0"/>
              <a:t>Nabídka akcií, dluhopisů banky</a:t>
            </a:r>
          </a:p>
        </p:txBody>
      </p:sp>
    </p:spTree>
    <p:extLst>
      <p:ext uri="{BB962C8B-B14F-4D97-AF65-F5344CB8AC3E}">
        <p14:creationId xmlns:p14="http://schemas.microsoft.com/office/powerpoint/2010/main" val="3479610693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Další účastníci finančního trhu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/>
              <a:t>organizátor veřejného trhu</a:t>
            </a:r>
          </a:p>
          <a:p>
            <a:pPr lvl="0"/>
            <a:r>
              <a:rPr lang="cs-CZ" dirty="0"/>
              <a:t>provozovatel tiskárny oprávněné k tisku cenných papírů</a:t>
            </a:r>
          </a:p>
          <a:p>
            <a:pPr lvl="0"/>
            <a:r>
              <a:rPr lang="cs-CZ" dirty="0"/>
              <a:t>centrální depozitář zaknihovaných cenných papírů</a:t>
            </a:r>
          </a:p>
          <a:p>
            <a:pPr lvl="0"/>
            <a:r>
              <a:rPr lang="cs-CZ" dirty="0"/>
              <a:t>osoba, která vede evidenci navazující na centrální evidenci zaknihovaných cenných papírů</a:t>
            </a:r>
          </a:p>
          <a:p>
            <a:pPr lvl="0"/>
            <a:r>
              <a:rPr lang="cs-CZ" dirty="0"/>
              <a:t>osoba, která vede samostatnou evidenci investičních nástrojů</a:t>
            </a:r>
          </a:p>
          <a:p>
            <a:pPr lvl="0"/>
            <a:r>
              <a:rPr lang="cs-CZ" dirty="0"/>
              <a:t>osoba, která vede evidenci navazující na samostatnou evidenci investičních nástrojů</a:t>
            </a:r>
          </a:p>
          <a:p>
            <a:pPr lvl="0"/>
            <a:r>
              <a:rPr lang="cs-CZ" dirty="0"/>
              <a:t>depozitář fondu kolektivního investování</a:t>
            </a:r>
          </a:p>
          <a:p>
            <a:endParaRPr lang="cs-CZ" dirty="0"/>
          </a:p>
          <a:p>
            <a:pPr lvl="0"/>
            <a:r>
              <a:rPr lang="cs-CZ" dirty="0"/>
              <a:t>další fyzické a právnické osoby zejména v postavení investorů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7740469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bg1"/>
                </a:solidFill>
              </a:rPr>
              <a:t>Dohled nad finančním trhem před rokem 2006</a:t>
            </a:r>
          </a:p>
        </p:txBody>
      </p:sp>
      <p:pic>
        <p:nvPicPr>
          <p:cNvPr id="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7568" y="1844825"/>
            <a:ext cx="7648660" cy="3046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05995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279400" y="152501"/>
            <a:ext cx="10972800" cy="1143000"/>
          </a:xfrm>
        </p:spPr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Dohled ČNB nad subjekty finančního trhu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19536" y="1628800"/>
            <a:ext cx="8229600" cy="5040560"/>
          </a:xfrm>
        </p:spPr>
        <p:txBody>
          <a:bodyPr>
            <a:normAutofit fontScale="62500" lnSpcReduction="20000"/>
          </a:bodyPr>
          <a:lstStyle/>
          <a:p>
            <a:r>
              <a:rPr lang="cs-CZ" sz="4500" b="1" dirty="0"/>
              <a:t>Počet subjektů finančního trhu ke dni 1. 10. 2020</a:t>
            </a:r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endParaRPr lang="cs-CZ" sz="2800" b="1" dirty="0"/>
          </a:p>
          <a:p>
            <a:pPr marL="0" indent="0">
              <a:buNone/>
            </a:pPr>
            <a:endParaRPr lang="cs-CZ" sz="4500" b="1" dirty="0"/>
          </a:p>
          <a:p>
            <a:r>
              <a:rPr lang="cs-CZ" sz="4500" b="1" dirty="0"/>
              <a:t>Dohled ČNB</a:t>
            </a:r>
            <a:r>
              <a:rPr lang="cs-CZ" sz="4500" dirty="0"/>
              <a:t> </a:t>
            </a:r>
            <a:r>
              <a:rPr lang="cs-CZ" sz="2800" dirty="0"/>
              <a:t>– § 44 odst. 1 zákona č. 6/1993 Sb., o České národní bance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bankami a spořitelními a úvěrními družstvy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obchodníky s cennými papíry, investičními společnostmi, investičními fondy</a:t>
            </a:r>
          </a:p>
          <a:p>
            <a:pPr marL="914400" lvl="1" indent="-514350">
              <a:buFont typeface="+mj-lt"/>
              <a:buAutoNum type="alphaLcParenR"/>
            </a:pPr>
            <a:r>
              <a:rPr lang="cs-CZ" sz="2400" dirty="0"/>
              <a:t>nad pojišťovnami, zajišťovnami, penzijními společnostmi</a:t>
            </a:r>
          </a:p>
          <a:p>
            <a:pPr marL="400050" lvl="1" indent="0">
              <a:buNone/>
            </a:pPr>
            <a:r>
              <a:rPr lang="cs-CZ" sz="2900" dirty="0"/>
              <a:t>+ jednotlivé sektorové zákony</a:t>
            </a:r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7418884"/>
              </p:ext>
            </p:extLst>
          </p:nvPr>
        </p:nvGraphicFramePr>
        <p:xfrm>
          <a:off x="2396851" y="2295398"/>
          <a:ext cx="7443565" cy="2194560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673234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12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48620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Banky a pobočky zahraničních bank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49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Spořitelní a úvěrní družstva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Arial" panose="020B0604020202020204" pitchFamily="34" charset="0"/>
                          <a:ea typeface="Calibri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39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Investiční fondy s právní osobností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180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4266">
                <a:tc>
                  <a:txBody>
                    <a:bodyPr/>
                    <a:lstStyle/>
                    <a:p>
                      <a:pPr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Obchodníci s cennými papíry a pobočky zahraničního obchodníka s cennými papíry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77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Pojišťovny a pobočky zahraničních pojišťoven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Times New Roman"/>
                          <a:ea typeface="Calibri"/>
                          <a:cs typeface="Times New Roman"/>
                        </a:rPr>
                        <a:t>47</a:t>
                      </a: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Zajišťovny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1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20628"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</a:rPr>
                        <a:t>Penzijní společnosti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just">
                        <a:spcBef>
                          <a:spcPts val="200"/>
                        </a:spcBef>
                        <a:spcAft>
                          <a:spcPts val="200"/>
                        </a:spcAft>
                      </a:pPr>
                      <a:r>
                        <a:rPr lang="cs-CZ" sz="1600" dirty="0">
                          <a:effectLst/>
                          <a:latin typeface="+mn-lt"/>
                          <a:ea typeface="+mn-ea"/>
                          <a:cs typeface="+mn-cs"/>
                        </a:rPr>
                        <a:t>8</a:t>
                      </a:r>
                      <a:endParaRPr lang="cs-CZ" sz="16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266683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Sjednocený dohled v ČR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dirty="0"/>
              <a:t>V rámci strukturace integrovaného dohledu, který byl konsolidován v České do roku 2007  - </a:t>
            </a:r>
            <a:r>
              <a:rPr lang="cs-CZ" altLang="cs-CZ" b="1" dirty="0"/>
              <a:t>sektorový model</a:t>
            </a:r>
          </a:p>
          <a:p>
            <a:pPr>
              <a:buFont typeface="Wingdings" pitchFamily="2" charset="2"/>
              <a:buChar char="§"/>
            </a:pPr>
            <a:r>
              <a:rPr lang="cs-CZ" altLang="cs-CZ" dirty="0"/>
              <a:t>sekce bankovního dohledu,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dirty="0"/>
              <a:t>sekce </a:t>
            </a:r>
            <a:r>
              <a:rPr lang="pl-PL" altLang="cs-CZ" dirty="0" err="1"/>
              <a:t>dohledu</a:t>
            </a:r>
            <a:r>
              <a:rPr lang="pl-PL" altLang="cs-CZ" dirty="0"/>
              <a:t> nad </a:t>
            </a:r>
            <a:r>
              <a:rPr lang="pl-PL" altLang="cs-CZ" dirty="0" err="1"/>
              <a:t>pojišťovnami</a:t>
            </a:r>
            <a:r>
              <a:rPr lang="pl-PL" altLang="cs-CZ" dirty="0"/>
              <a:t> a </a:t>
            </a:r>
          </a:p>
          <a:p>
            <a:pPr>
              <a:buFont typeface="Wingdings" pitchFamily="2" charset="2"/>
              <a:buChar char="§"/>
            </a:pPr>
            <a:r>
              <a:rPr lang="pl-PL" altLang="cs-CZ" dirty="0" err="1"/>
              <a:t>sekce</a:t>
            </a:r>
            <a:r>
              <a:rPr lang="pl-PL" altLang="cs-CZ" dirty="0"/>
              <a:t> </a:t>
            </a:r>
            <a:r>
              <a:rPr lang="pl-PL" altLang="cs-CZ" dirty="0" err="1"/>
              <a:t>ohledu</a:t>
            </a:r>
            <a:r>
              <a:rPr lang="pl-PL" altLang="cs-CZ" dirty="0"/>
              <a:t> nad </a:t>
            </a:r>
            <a:r>
              <a:rPr lang="pl-PL" altLang="cs-CZ" dirty="0" err="1"/>
              <a:t>kapitálovým</a:t>
            </a:r>
            <a:r>
              <a:rPr lang="pl-PL" altLang="cs-CZ" dirty="0"/>
              <a:t> </a:t>
            </a:r>
            <a:r>
              <a:rPr lang="pl-PL" altLang="cs-CZ" dirty="0" err="1"/>
              <a:t>trhem</a:t>
            </a:r>
            <a:r>
              <a:rPr lang="pl-PL" altLang="cs-CZ" dirty="0"/>
              <a:t>, </a:t>
            </a:r>
          </a:p>
          <a:p>
            <a:endParaRPr lang="pl-PL" altLang="cs-CZ" dirty="0"/>
          </a:p>
          <a:p>
            <a:r>
              <a:rPr lang="pl-PL" altLang="cs-CZ" dirty="0"/>
              <a:t>Od 1. </a:t>
            </a:r>
            <a:r>
              <a:rPr lang="cs-CZ" altLang="cs-CZ" dirty="0"/>
              <a:t>ledna 2008 </a:t>
            </a:r>
            <a:r>
              <a:rPr lang="cs-CZ" altLang="cs-CZ" b="1" dirty="0"/>
              <a:t>funkcionální model</a:t>
            </a:r>
            <a:r>
              <a:rPr lang="cs-CZ" altLang="cs-CZ" dirty="0"/>
              <a:t>. </a:t>
            </a:r>
            <a:r>
              <a:rPr lang="cs-CZ" altLang="cs-CZ" i="1" dirty="0"/>
              <a:t>(dohled napříč sektory a to z důvodu toho, že většina subjektů je multioborových – “pod jednou střechou“ je banka, pojišťovna, obchodník s cennými papíry)</a:t>
            </a:r>
          </a:p>
          <a:p>
            <a:pPr>
              <a:buFont typeface="Wingdings" pitchFamily="2" charset="2"/>
              <a:buChar char="§"/>
            </a:pPr>
            <a:r>
              <a:rPr lang="cs-CZ" altLang="cs-CZ" dirty="0"/>
              <a:t>sekce dohledu nad finančním trhem,</a:t>
            </a:r>
          </a:p>
          <a:p>
            <a:pPr>
              <a:buFont typeface="Wingdings" pitchFamily="2" charset="2"/>
              <a:buChar char="§"/>
            </a:pPr>
            <a:r>
              <a:rPr lang="cs-CZ" altLang="cs-CZ" dirty="0"/>
              <a:t>sekce regulace a analýz finančního trhu a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dirty="0"/>
              <a:t>sekce licenčních a sankčních řízení.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9779265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Regulace, Kontrola, Dohled, Dozor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altLang="cs-CZ" b="1" dirty="0"/>
              <a:t>Regulaci (</a:t>
            </a:r>
            <a:r>
              <a:rPr lang="cs-CZ" altLang="cs-CZ" b="1" dirty="0" err="1"/>
              <a:t>regulation</a:t>
            </a:r>
            <a:r>
              <a:rPr lang="cs-CZ" altLang="cs-CZ" b="1" dirty="0"/>
              <a:t>) chápeme jako stanovení určitých podmínek a pravidel </a:t>
            </a:r>
            <a:r>
              <a:rPr lang="cs-CZ" altLang="cs-CZ" dirty="0"/>
              <a:t>podnikání na příslušném úseku regulace. Tato pravidla mohou být zakotvena nejen v zákonných normách a podzákonných normách324 národního práva, ale také v právu evropském a mezinárodním.</a:t>
            </a:r>
          </a:p>
          <a:p>
            <a:r>
              <a:rPr lang="cs-CZ" altLang="cs-CZ" b="1" dirty="0"/>
              <a:t>Kontrola </a:t>
            </a:r>
            <a:r>
              <a:rPr lang="cs-CZ" altLang="cs-CZ" dirty="0"/>
              <a:t>je obecným pojmem, který v sobě zahrnuje Dohled i Dozor.</a:t>
            </a:r>
          </a:p>
          <a:p>
            <a:r>
              <a:rPr lang="cs-CZ" altLang="cs-CZ" b="1" dirty="0"/>
              <a:t>Dohled/supervize (</a:t>
            </a:r>
            <a:r>
              <a:rPr lang="cs-CZ" altLang="cs-CZ" b="1" dirty="0" err="1"/>
              <a:t>supervision</a:t>
            </a:r>
            <a:r>
              <a:rPr lang="cs-CZ" altLang="cs-CZ" b="1" dirty="0"/>
              <a:t>) nad finančním systémem pak představuje kontrolu </a:t>
            </a:r>
            <a:r>
              <a:rPr lang="cs-CZ" altLang="cs-CZ" dirty="0"/>
              <a:t>dodržování pravidel činnosti, včetně případného vyvozování sankcí při neplnění pravidel a to nikoliv státem, ale institucí, na kterou je tato pravomoc přenesena - ČNB</a:t>
            </a:r>
          </a:p>
          <a:p>
            <a:r>
              <a:rPr lang="cs-CZ" altLang="cs-CZ" b="1" dirty="0"/>
              <a:t>Dozor</a:t>
            </a:r>
            <a:r>
              <a:rPr lang="cs-CZ" altLang="cs-CZ" dirty="0"/>
              <a:t> – vykonávaná kontrola státem, či jeho orgány</a:t>
            </a:r>
          </a:p>
          <a:p>
            <a:endParaRPr lang="cs-CZ" altLang="cs-CZ" dirty="0"/>
          </a:p>
          <a:p>
            <a:r>
              <a:rPr lang="cs-CZ" altLang="cs-CZ" u="sng" dirty="0"/>
              <a:t>NA FINANČNÍM TRHU mluvíme tedy zejména o DOHLEDU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42041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Důvody zvýšené regulace a dohledu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§"/>
            </a:pPr>
            <a:r>
              <a:rPr lang="cs-CZ" altLang="cs-CZ" b="1"/>
              <a:t>SYSTEMIC REGULATION and SUPERVISION - systémové riziko,</a:t>
            </a:r>
          </a:p>
          <a:p>
            <a:pPr marL="0" indent="0">
              <a:buNone/>
            </a:pPr>
            <a:endParaRPr lang="cs-CZ" altLang="cs-CZ" b="1"/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CONSUMER PROTECTION - riziko zneužití trhů (market abuse),</a:t>
            </a:r>
          </a:p>
          <a:p>
            <a:pPr>
              <a:buFont typeface="Wingdings" pitchFamily="2" charset="2"/>
              <a:buChar char="§"/>
            </a:pPr>
            <a:endParaRPr lang="cs-CZ" altLang="cs-CZ" b="1"/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PRUDENTIAL REGULATION and SUPERVISION - regulace obezřetného podnikání finančních institucí a dohled nad nimi </a:t>
            </a:r>
          </a:p>
          <a:p>
            <a:pPr>
              <a:buFont typeface="Wingdings" pitchFamily="2" charset="2"/>
              <a:buChar char="§"/>
            </a:pPr>
            <a:endParaRPr lang="cs-CZ" altLang="cs-CZ" b="1"/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zneužití dominantního postavení 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asymetrie informací</a:t>
            </a:r>
          </a:p>
          <a:p>
            <a:endParaRPr lang="cs-CZ" altLang="cs-CZ" b="1"/>
          </a:p>
          <a:p>
            <a:pPr marL="0" indent="0">
              <a:buNone/>
            </a:pPr>
            <a:r>
              <a:rPr lang="cs-CZ" altLang="cs-CZ"/>
              <a:t>K těmto tržním selháním lze přičlenit ještě další důvodu, a to </a:t>
            </a:r>
          </a:p>
          <a:p>
            <a:pPr>
              <a:buFont typeface="Wingdings" pitchFamily="2" charset="2"/>
              <a:buChar char="§"/>
            </a:pPr>
            <a:r>
              <a:rPr lang="cs-CZ" altLang="cs-CZ" b="1"/>
              <a:t>riziko trestněprávní, zejména ve smyslu legalizace výnosů z trestné činnosti.</a:t>
            </a:r>
            <a:endParaRPr lang="cs-CZ" altLang="cs-CZ"/>
          </a:p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283366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Konstatování na závěr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cs-CZ" dirty="0"/>
              <a:t>Něco jako národní, samostatný na zahraničí nezávislý finanční trh již neexistuje a z toho důvodu musí být</a:t>
            </a:r>
            <a:r>
              <a:rPr lang="cs-CZ" b="1" dirty="0"/>
              <a:t> mezinárodní </a:t>
            </a:r>
            <a:r>
              <a:rPr lang="cs-CZ" dirty="0"/>
              <a:t>jak jednotlivá pravidla, tak spolupráce v oblasti dohledu a harmonizace.</a:t>
            </a:r>
          </a:p>
          <a:p>
            <a:pPr algn="just"/>
            <a:endParaRPr lang="cs-CZ" dirty="0"/>
          </a:p>
          <a:p>
            <a:pPr marL="11430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362156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-394281" y="-80457"/>
            <a:ext cx="11727809" cy="1296409"/>
          </a:xfrm>
        </p:spPr>
        <p:txBody>
          <a:bodyPr>
            <a:normAutofit fontScale="90000"/>
          </a:bodyPr>
          <a:lstStyle/>
          <a:p>
            <a:pPr algn="ctr"/>
            <a:br>
              <a:rPr lang="en-GB" dirty="0"/>
            </a:br>
            <a:r>
              <a:rPr lang="cs-CZ" sz="4900" dirty="0">
                <a:solidFill>
                  <a:schemeClr val="bg1"/>
                </a:solidFill>
              </a:rPr>
              <a:t>Finanční trh a jeho oblasti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6896" y="1632741"/>
            <a:ext cx="10796632" cy="4931391"/>
          </a:xfrm>
        </p:spPr>
        <p:txBody>
          <a:bodyPr/>
          <a:lstStyle/>
          <a:p>
            <a:pPr marL="0" indent="0" algn="ctr">
              <a:buNone/>
            </a:pPr>
            <a:r>
              <a:rPr lang="cs-CZ" dirty="0"/>
              <a:t>FINANČNÍ TRH</a:t>
            </a:r>
          </a:p>
          <a:p>
            <a:pPr marL="0" indent="0" algn="ctr">
              <a:buNone/>
            </a:pP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1704110" y="2244436"/>
            <a:ext cx="8177646" cy="3819958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just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3530601" y="2421082"/>
            <a:ext cx="37592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Tx/>
              <a:buChar char="-"/>
            </a:pPr>
            <a:r>
              <a:rPr lang="cs-CZ" sz="1600" dirty="0"/>
              <a:t>bankovnictví </a:t>
            </a:r>
          </a:p>
          <a:p>
            <a:pPr marL="171450" indent="-171450">
              <a:buFontTx/>
              <a:buChar char="-"/>
            </a:pPr>
            <a:endParaRPr lang="cs-CZ" sz="1400" dirty="0"/>
          </a:p>
          <a:p>
            <a:pPr marL="171450" indent="-171450">
              <a:buFontTx/>
              <a:buChar char="-"/>
            </a:pPr>
            <a:r>
              <a:rPr lang="cs-CZ" sz="1600" dirty="0"/>
              <a:t>kapitálový trh</a:t>
            </a:r>
          </a:p>
          <a:p>
            <a:pPr marL="171450" indent="-171450">
              <a:buFontTx/>
              <a:buChar char="-"/>
            </a:pPr>
            <a:endParaRPr lang="cs-CZ" sz="1600" dirty="0"/>
          </a:p>
          <a:p>
            <a:pPr marL="171450" indent="-171450">
              <a:buFontTx/>
              <a:buChar char="-"/>
            </a:pPr>
            <a:r>
              <a:rPr lang="cs-CZ" sz="1600" dirty="0"/>
              <a:t>peněžní trh</a:t>
            </a:r>
          </a:p>
          <a:p>
            <a:pPr marL="171450" indent="-171450">
              <a:buFontTx/>
              <a:buChar char="-"/>
            </a:pPr>
            <a:endParaRPr lang="cs-CZ" sz="1600" dirty="0"/>
          </a:p>
          <a:p>
            <a:pPr marL="171450" indent="-171450">
              <a:buFontTx/>
              <a:buChar char="-"/>
            </a:pPr>
            <a:r>
              <a:rPr lang="cs-CZ" sz="1600" dirty="0"/>
              <a:t>oblast pojištění</a:t>
            </a:r>
          </a:p>
          <a:p>
            <a:r>
              <a:rPr lang="cs-CZ" sz="1600" dirty="0"/>
              <a:t> </a:t>
            </a:r>
          </a:p>
          <a:p>
            <a:pPr marL="171450" indent="-171450">
              <a:buFontTx/>
              <a:buChar char="-"/>
            </a:pPr>
            <a:r>
              <a:rPr lang="cs-CZ" sz="1600" dirty="0"/>
              <a:t>devizový trh</a:t>
            </a:r>
          </a:p>
          <a:p>
            <a:pPr marL="171450" indent="-171450">
              <a:buFontTx/>
              <a:buChar char="-"/>
            </a:pPr>
            <a:endParaRPr lang="cs-CZ" sz="1600" dirty="0"/>
          </a:p>
          <a:p>
            <a:r>
              <a:rPr lang="cs-CZ" sz="1600" dirty="0"/>
              <a:t>-  komoditní trh</a:t>
            </a:r>
          </a:p>
          <a:p>
            <a:endParaRPr lang="cs-CZ" dirty="0"/>
          </a:p>
        </p:txBody>
      </p:sp>
      <p:sp>
        <p:nvSpPr>
          <p:cNvPr id="13" name="TextovéPole 12">
            <a:extLst>
              <a:ext uri="{FF2B5EF4-FFF2-40B4-BE49-F238E27FC236}">
                <a16:creationId xmlns:a16="http://schemas.microsoft.com/office/drawing/2014/main" id="{460E7ABD-32D0-6D44-BBA8-D24519419A7E}"/>
              </a:ext>
            </a:extLst>
          </p:cNvPr>
          <p:cNvSpPr txBox="1"/>
          <p:nvPr/>
        </p:nvSpPr>
        <p:spPr>
          <a:xfrm>
            <a:off x="2133600" y="5225259"/>
            <a:ext cx="74295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s-CZ" dirty="0"/>
          </a:p>
          <a:p>
            <a:r>
              <a:rPr lang="cs-CZ" dirty="0"/>
              <a:t>Bankovnictví bylo řešeno na samostatném semináři</a:t>
            </a:r>
          </a:p>
        </p:txBody>
      </p:sp>
    </p:spTree>
    <p:extLst>
      <p:ext uri="{BB962C8B-B14F-4D97-AF65-F5344CB8AC3E}">
        <p14:creationId xmlns:p14="http://schemas.microsoft.com/office/powerpoint/2010/main" val="38253826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CE5316A-F56F-C14E-A05F-6C72A7ED17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bg1"/>
                </a:solidFill>
              </a:rPr>
              <a:t>Kapitálový trh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297D390-2B4D-754A-BC82-4927C93B75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altLang="cs-CZ" dirty="0"/>
              <a:t>je trhem s dlouhodobými finančními instrumenty, jejichž splatnost přesahuje jeden rok -  hypoteční úvěry a jiné dlouhodobé úvěry, akcie a jiné majetkové cenné papíry, dluhopisy apod. určené pro dlouhodobé financování investic </a:t>
            </a:r>
            <a:r>
              <a:rPr lang="cs-CZ" altLang="cs-CZ" i="1" dirty="0"/>
              <a:t>(oproti tomu peněžní trh operuje se splatností do 1 roku)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33519871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88DCE0F4-ACA9-3341-BEC2-B3554E0F183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cs-CZ" altLang="cs-CZ"/>
              <a:t>Zápatí prezentace</a:t>
            </a:r>
          </a:p>
        </p:txBody>
      </p:sp>
      <p:sp>
        <p:nvSpPr>
          <p:cNvPr id="37890" name="Zástupný symbol pro číslo snímku 4">
            <a:extLst>
              <a:ext uri="{FF2B5EF4-FFF2-40B4-BE49-F238E27FC236}">
                <a16:creationId xmlns:a16="http://schemas.microsoft.com/office/drawing/2014/main" id="{595FAC4A-AB59-8E42-95C2-7270807A6330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400">
                <a:solidFill>
                  <a:schemeClr val="tx1"/>
                </a:solidFill>
                <a:latin typeface="Trebuchet MS" panose="020B070302020209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200">
                <a:solidFill>
                  <a:schemeClr val="tx1"/>
                </a:solidFill>
                <a:latin typeface="Trebuchet MS" panose="020B070302020209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n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A9AAA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anose="020B070302020209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FontTx/>
              <a:buNone/>
            </a:pPr>
            <a:fld id="{5BECBA57-C56F-584D-8B7F-690733FD5046}" type="slidenum">
              <a:rPr lang="cs-CZ" altLang="cs-CZ" sz="1200"/>
              <a:pPr>
                <a:spcBef>
                  <a:spcPct val="0"/>
                </a:spcBef>
                <a:buClrTx/>
                <a:buFontTx/>
                <a:buNone/>
              </a:pPr>
              <a:t>6</a:t>
            </a:fld>
            <a:endParaRPr lang="cs-CZ" altLang="cs-CZ" sz="1200"/>
          </a:p>
        </p:txBody>
      </p:sp>
      <p:sp>
        <p:nvSpPr>
          <p:cNvPr id="37891" name="Rectangle 2">
            <a:extLst>
              <a:ext uri="{FF2B5EF4-FFF2-40B4-BE49-F238E27FC236}">
                <a16:creationId xmlns:a16="http://schemas.microsoft.com/office/drawing/2014/main" id="{BFC45507-8AE2-9848-8B71-187BB0C1015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solidFill>
                  <a:schemeClr val="bg1"/>
                </a:solidFill>
              </a:rPr>
              <a:t>Právo kapitálového trhu</a:t>
            </a:r>
          </a:p>
        </p:txBody>
      </p:sp>
      <p:sp>
        <p:nvSpPr>
          <p:cNvPr id="37892" name="Rectangle 3">
            <a:extLst>
              <a:ext uri="{FF2B5EF4-FFF2-40B4-BE49-F238E27FC236}">
                <a16:creationId xmlns:a16="http://schemas.microsoft.com/office/drawing/2014/main" id="{5657285B-8F4E-0940-8D89-4FA69196DA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609600" y="1417637"/>
            <a:ext cx="10972800" cy="516572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soubor právních norem regulujících právní vztahy vznikající, realizující se a zanikající v oblasti kapitálového trhu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400" dirty="0"/>
              <a:t>vztahy v rámci poskytování investičních služeb, v souvislosti s veřejnou nabídkou cenných papírů a sekundárního obchodování a ve spojitosti s ochranou kapitálového trhu</a:t>
            </a:r>
          </a:p>
          <a:p>
            <a:pPr eaLnBrk="1" hangingPunct="1">
              <a:lnSpc>
                <a:spcPct val="80000"/>
              </a:lnSpc>
            </a:pPr>
            <a:endParaRPr lang="cs-CZ" altLang="cs-CZ" sz="2400" dirty="0"/>
          </a:p>
          <a:p>
            <a:pPr eaLnBrk="1" hangingPunct="1">
              <a:lnSpc>
                <a:spcPct val="80000"/>
              </a:lnSpc>
            </a:pPr>
            <a:r>
              <a:rPr lang="cs-CZ" altLang="cs-CZ" sz="2400" b="1" dirty="0"/>
              <a:t>dva podsystémy práva kapitálového trhu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soukromé právo kapitálového trhu se častěji označuje jako právo cenných papírů a systematicky ho řadíme do práva obchodního; právní vztahy se vyznačují rovností subjektů a smluvní volností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/>
              <a:t>ve veřejném právu kapitálového trhu se s rovností subjektů nesetkáváme a celé pododvětví je ovládáno veřejnoprávní metodou nazývanou administrativněprávní; tzn. vertikální postavení subjektů v rámci právního vztahu, kde stát vykonává vrchnostenskou moc a ostatní subjekty mu jsou podřízeny</a:t>
            </a:r>
          </a:p>
        </p:txBody>
      </p:sp>
    </p:spTree>
    <p:extLst>
      <p:ext uri="{BB962C8B-B14F-4D97-AF65-F5344CB8AC3E}">
        <p14:creationId xmlns:p14="http://schemas.microsoft.com/office/powerpoint/2010/main" val="37343616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8900" y="207218"/>
            <a:ext cx="11493500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>
                <a:solidFill>
                  <a:schemeClr val="bg1"/>
                </a:solidFill>
              </a:rPr>
              <a:t>Instrumenty finančního trhu</a:t>
            </a:r>
            <a:br>
              <a:rPr lang="cs-CZ" dirty="0">
                <a:solidFill>
                  <a:schemeClr val="bg1"/>
                </a:solidFill>
              </a:rPr>
            </a:br>
            <a:r>
              <a:rPr lang="cs-CZ" sz="2700" dirty="0">
                <a:solidFill>
                  <a:schemeClr val="bg1"/>
                </a:solidFill>
              </a:rPr>
              <a:t>Investiční nástroje dle ZPKT*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investiční cenné papíry</a:t>
            </a:r>
          </a:p>
          <a:p>
            <a:r>
              <a:rPr lang="cs-CZ" dirty="0"/>
              <a:t>cenné papíry kolektivního investování</a:t>
            </a:r>
          </a:p>
          <a:p>
            <a:r>
              <a:rPr lang="cs-CZ" dirty="0"/>
              <a:t>nástroje peněžního trhu</a:t>
            </a:r>
          </a:p>
          <a:p>
            <a:r>
              <a:rPr lang="cs-CZ" dirty="0"/>
              <a:t>Deriváty - opce, </a:t>
            </a:r>
            <a:r>
              <a:rPr lang="cs-CZ" dirty="0" err="1"/>
              <a:t>futures</a:t>
            </a:r>
            <a:r>
              <a:rPr lang="cs-CZ" dirty="0"/>
              <a:t>, swapy, forwardy </a:t>
            </a:r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* </a:t>
            </a:r>
            <a:r>
              <a:rPr lang="cs-CZ" sz="2400" dirty="0"/>
              <a:t>Zákon č. 256/2004 Sb. o podnikání na kapitálovém trhu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517182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Investiční cenné papíry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30270" y="1638300"/>
            <a:ext cx="9603275" cy="4521200"/>
          </a:xfrm>
        </p:spPr>
        <p:txBody>
          <a:bodyPr>
            <a:normAutofit fontScale="55000" lnSpcReduction="20000"/>
          </a:bodyPr>
          <a:lstStyle/>
          <a:p>
            <a:r>
              <a:rPr lang="cs-CZ" dirty="0"/>
              <a:t>Investičními cennými papíry jsou cenné papíry, které jsou obchodovatelné na kapitálovém trhu. Investičními cennými papíry jsou zejména </a:t>
            </a:r>
          </a:p>
          <a:p>
            <a:endParaRPr lang="cs-CZ" dirty="0"/>
          </a:p>
          <a:p>
            <a:r>
              <a:rPr lang="cs-CZ" b="1" dirty="0"/>
              <a:t>akcie</a:t>
            </a:r>
            <a:r>
              <a:rPr lang="cs-CZ" dirty="0"/>
              <a:t> nebo obdobné cenné papíry představující podíl na společnosti nebo jiné právnické osobě, </a:t>
            </a:r>
          </a:p>
          <a:p>
            <a:endParaRPr lang="cs-CZ" dirty="0"/>
          </a:p>
          <a:p>
            <a:r>
              <a:rPr lang="cs-CZ" b="1" dirty="0"/>
              <a:t>dluhopisy</a:t>
            </a:r>
            <a:r>
              <a:rPr lang="cs-CZ" dirty="0"/>
              <a:t> nebo obdobné cenné papíry představující právo na splacení dlužné částky, </a:t>
            </a:r>
          </a:p>
          <a:p>
            <a:endParaRPr lang="cs-CZ" dirty="0"/>
          </a:p>
          <a:p>
            <a:r>
              <a:rPr lang="cs-CZ" dirty="0"/>
              <a:t>cenné papíry nahrazující cenné papíry uvedené v písmenech a) a b), </a:t>
            </a:r>
          </a:p>
          <a:p>
            <a:endParaRPr lang="cs-CZ" dirty="0"/>
          </a:p>
          <a:p>
            <a:r>
              <a:rPr lang="cs-CZ" dirty="0"/>
              <a:t>cenné papíry opravňující k nabytí nebo zcizení investičních cenných papírů uvedených v písmenech a) a b), </a:t>
            </a:r>
          </a:p>
          <a:p>
            <a:endParaRPr lang="cs-CZ" dirty="0"/>
          </a:p>
          <a:p>
            <a:r>
              <a:rPr lang="cs-CZ" dirty="0"/>
              <a:t>cenné papíry, ze kterých vyplývá právo na vypořádání v penězích a jejichž hodnota je určena hodnotou investičních cenných papírů, měnových kurzů, úrokových sazeb, úrokových výnosů, komodit nebo finančních indexů či jiných kvantitativně vyjádřených ukazatelů.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7765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solidFill>
                  <a:schemeClr val="bg1"/>
                </a:solidFill>
              </a:rPr>
              <a:t>Cenné papíry kolektivního investování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Cennými papíry kolektivního investování jsou zejména</a:t>
            </a:r>
          </a:p>
          <a:p>
            <a:endParaRPr lang="cs-CZ" dirty="0"/>
          </a:p>
          <a:p>
            <a:r>
              <a:rPr lang="cs-CZ" b="1" dirty="0"/>
              <a:t>akcie investičního fondu</a:t>
            </a:r>
            <a:endParaRPr lang="cs-CZ" dirty="0"/>
          </a:p>
          <a:p>
            <a:pPr marL="0" indent="0">
              <a:buNone/>
            </a:pPr>
            <a:endParaRPr lang="cs-CZ" dirty="0"/>
          </a:p>
          <a:p>
            <a:r>
              <a:rPr lang="cs-CZ" b="1" dirty="0"/>
              <a:t>podílové listy</a:t>
            </a:r>
            <a:r>
              <a:rPr lang="cs-CZ" dirty="0"/>
              <a:t>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90257320"/>
      </p:ext>
    </p:extLst>
  </p:cSld>
  <p:clrMapOvr>
    <a:masterClrMapping/>
  </p:clrMapOvr>
</p:sld>
</file>

<file path=ppt/theme/theme1.xml><?xml version="1.0" encoding="utf-8"?>
<a:theme xmlns:a="http://schemas.openxmlformats.org/drawingml/2006/main" name="Diseño predeterminado">
  <a:themeElements>
    <a:clrScheme name="Diseño predeterminad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iseño predeterminado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iseño predeterminad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iseño predeterminado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iseño predeterminado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1919</Template>
  <TotalTime>0</TotalTime>
  <Words>2112</Words>
  <Application>Microsoft Office PowerPoint</Application>
  <PresentationFormat>Širokoúhlá obrazovka</PresentationFormat>
  <Paragraphs>310</Paragraphs>
  <Slides>36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36</vt:i4>
      </vt:variant>
    </vt:vector>
  </HeadingPairs>
  <TitlesOfParts>
    <vt:vector size="42" baseType="lpstr">
      <vt:lpstr>Arial</vt:lpstr>
      <vt:lpstr>Calibri</vt:lpstr>
      <vt:lpstr>Times New Roman</vt:lpstr>
      <vt:lpstr>Trebuchet MS</vt:lpstr>
      <vt:lpstr>Wingdings</vt:lpstr>
      <vt:lpstr>Diseño predeterminado</vt:lpstr>
      <vt:lpstr>FINANČNÍ TRH Národní hospodářství- přednáška</vt:lpstr>
      <vt:lpstr>Co je finanční trh ?</vt:lpstr>
      <vt:lpstr>Finanční trh a jeho účastníci</vt:lpstr>
      <vt:lpstr> Finanční trh a jeho oblasti</vt:lpstr>
      <vt:lpstr>Kapitálový trh</vt:lpstr>
      <vt:lpstr>Právo kapitálového trhu</vt:lpstr>
      <vt:lpstr>Instrumenty finančního trhu Investiční nástroje dle ZPKT*</vt:lpstr>
      <vt:lpstr>Investiční cenné papíry</vt:lpstr>
      <vt:lpstr>Cenné papíry kolektivního investování</vt:lpstr>
      <vt:lpstr>DERIVÁTY - opce, futures, swapy, forwardy </vt:lpstr>
      <vt:lpstr>Burza a spol.</vt:lpstr>
      <vt:lpstr>Peněžní trh</vt:lpstr>
      <vt:lpstr>Peněžní trh II - Instrumenty peněžního trhu</vt:lpstr>
      <vt:lpstr>Oblast pojištění</vt:lpstr>
      <vt:lpstr>Pojištění II - Cíle</vt:lpstr>
      <vt:lpstr>Devizový trh</vt:lpstr>
      <vt:lpstr>Devizový trh</vt:lpstr>
      <vt:lpstr>Devizová oblast II</vt:lpstr>
      <vt:lpstr>Komoditní trhy</vt:lpstr>
      <vt:lpstr>Komoditní trhy II - komodity</vt:lpstr>
      <vt:lpstr>Obchodování s komoditami</vt:lpstr>
      <vt:lpstr>Trh komodit – státní dozor</vt:lpstr>
      <vt:lpstr>Členění finančního trhu </vt:lpstr>
      <vt:lpstr>Subjekty na finančním trhu </vt:lpstr>
      <vt:lpstr>Právní úprava finančního trhu</vt:lpstr>
      <vt:lpstr>Evropská regulace finančních trhů</vt:lpstr>
      <vt:lpstr>Hlavní oblasti EU harmonizace v rámci fin.trhů</vt:lpstr>
      <vt:lpstr>Právní odvětví a pododvětví </vt:lpstr>
      <vt:lpstr>Subjekty v ČR</vt:lpstr>
      <vt:lpstr>Další účastníci finančního trhu </vt:lpstr>
      <vt:lpstr>Dohled nad finančním trhem před rokem 2006</vt:lpstr>
      <vt:lpstr>Dohled ČNB nad subjekty finančního trhu</vt:lpstr>
      <vt:lpstr>Sjednocený dohled v ČR</vt:lpstr>
      <vt:lpstr>Regulace, Kontrola, Dohled, Dozor</vt:lpstr>
      <vt:lpstr>Důvody zvýšené regulace a dohledu</vt:lpstr>
      <vt:lpstr>Konstatování na závěr</vt:lpstr>
    </vt:vector>
  </TitlesOfParts>
  <Company>PrF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Finanční právo III</dc:title>
  <dc:creator>Michal Janovec</dc:creator>
  <cp:lastModifiedBy>Michal Janovec</cp:lastModifiedBy>
  <cp:revision>36</cp:revision>
  <dcterms:created xsi:type="dcterms:W3CDTF">2016-10-06T11:56:38Z</dcterms:created>
  <dcterms:modified xsi:type="dcterms:W3CDTF">2020-11-12T08:07:43Z</dcterms:modified>
</cp:coreProperties>
</file>