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20"/>
  </p:notesMasterIdLst>
  <p:handoutMasterIdLst>
    <p:handoutMasterId r:id="rId21"/>
  </p:handoutMasterIdLst>
  <p:sldIdLst>
    <p:sldId id="256" r:id="rId2"/>
    <p:sldId id="274" r:id="rId3"/>
    <p:sldId id="275" r:id="rId4"/>
    <p:sldId id="296" r:id="rId5"/>
    <p:sldId id="285" r:id="rId6"/>
    <p:sldId id="286" r:id="rId7"/>
    <p:sldId id="299" r:id="rId8"/>
    <p:sldId id="289" r:id="rId9"/>
    <p:sldId id="308" r:id="rId10"/>
    <p:sldId id="300" r:id="rId11"/>
    <p:sldId id="301" r:id="rId12"/>
    <p:sldId id="303" r:id="rId13"/>
    <p:sldId id="304" r:id="rId14"/>
    <p:sldId id="306" r:id="rId15"/>
    <p:sldId id="293" r:id="rId16"/>
    <p:sldId id="267" r:id="rId17"/>
    <p:sldId id="307" r:id="rId18"/>
    <p:sldId id="271" r:id="rId19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100DC"/>
    <a:srgbClr val="0000DC"/>
    <a:srgbClr val="F01928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833" autoAdjust="0"/>
    <p:restoredTop sz="96754" autoAdjust="0"/>
  </p:normalViewPr>
  <p:slideViewPr>
    <p:cSldViewPr snapToGrid="0">
      <p:cViewPr varScale="1">
        <p:scale>
          <a:sx n="67" d="100"/>
          <a:sy n="67" d="100"/>
        </p:scale>
        <p:origin x="688" y="44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25" d="100"/>
          <a:sy n="125" d="100"/>
        </p:scale>
        <p:origin x="400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/>
              <a:t>Klepnutím lze upravit styl předlohy nadpisů.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Klepnutím lze upravit styl předlohy podnadpisů.</a:t>
            </a:r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BC5D462A-E758-4BCA-AD83-84964775D7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46943" cy="1067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997" y="718712"/>
            <a:ext cx="5220001" cy="3204001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6251278" y="718712"/>
            <a:ext cx="5220001" cy="3204001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5FEE0D4D-8DE9-4C74-909E-3D6A7A05C0C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  <p:hf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BD9EAA30-1FED-4896-80B1-3BDC9D5993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  <p:hf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nímek s obrázkem">
    <p:bg>
      <p:bgPr>
        <a:solidFill>
          <a:srgbClr val="9100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5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8" name="Zástupný symbol pro obrázek 7"/>
          <p:cNvSpPr>
            <a:spLocks noGrp="1"/>
          </p:cNvSpPr>
          <p:nvPr>
            <p:ph type="pic" sz="quarter" idx="12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Klepnutím na ikonu přidáte obrázek.</a:t>
            </a:r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507BAEFB-3478-47F5-888D-1DA9C581BE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5419" cy="597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854523"/>
      </p:ext>
    </p:extLst>
  </p:cSld>
  <p:clrMapOvr>
    <a:masterClrMapping/>
  </p:clrMapOvr>
  <p:hf hd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ímek MUNI LAW">
    <p:bg>
      <p:bgPr>
        <a:solidFill>
          <a:srgbClr val="9100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3CB5923B-A900-438F-B7D2-0E35F40784C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870" y="2019299"/>
            <a:ext cx="4106255" cy="2833317"/>
          </a:xfrm>
          <a:prstGeom prst="rect">
            <a:avLst/>
          </a:prstGeom>
        </p:spPr>
      </p:pic>
      <p:sp>
        <p:nvSpPr>
          <p:cNvPr id="3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rgbClr val="9100DC"/>
                </a:solidFill>
              </a:defRPr>
            </a:lvl1pPr>
          </a:lstStyle>
          <a:p>
            <a:r>
              <a:rPr lang="cs-CZ" dirty="0"/>
              <a:t>Definujte zápatí - název prezentace / pracoviště</a:t>
            </a:r>
          </a:p>
        </p:txBody>
      </p:sp>
      <p:sp>
        <p:nvSpPr>
          <p:cNvPr id="4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rgbClr val="9100DC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ímek MUN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0208" y="2434288"/>
            <a:ext cx="7673489" cy="1989423"/>
          </a:xfrm>
          <a:prstGeom prst="rect">
            <a:avLst/>
          </a:prstGeom>
        </p:spPr>
      </p:pic>
      <p:sp>
        <p:nvSpPr>
          <p:cNvPr id="3" name="Zástupný symbol pro zápatí 1">
            <a:extLst>
              <a:ext uri="{FF2B5EF4-FFF2-40B4-BE49-F238E27FC236}">
                <a16:creationId xmlns:a16="http://schemas.microsoft.com/office/drawing/2014/main" id="{AA728D69-F43C-45BB-A655-A4B6ABA23BC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Definujte zápatí - název prezentace / pracoviště</a:t>
            </a:r>
          </a:p>
        </p:txBody>
      </p:sp>
      <p:sp>
        <p:nvSpPr>
          <p:cNvPr id="5" name="Zástupný symbol pro číslo snímku 2">
            <a:extLst>
              <a:ext uri="{FF2B5EF4-FFF2-40B4-BE49-F238E27FC236}">
                <a16:creationId xmlns:a16="http://schemas.microsoft.com/office/drawing/2014/main" id="{B1B107C1-A64C-4C75-A4EF-124CAB9AEE0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rgbClr val="0000DC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  <a:endParaRPr lang="cs-CZ" dirty="0"/>
          </a:p>
        </p:txBody>
      </p:sp>
      <p:sp>
        <p:nvSpPr>
          <p:cNvPr id="7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083D8F9C-31DA-4A72-9A88-45079BA91C2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– inverzní">
    <p:bg>
      <p:bgPr>
        <a:solidFill>
          <a:srgbClr val="9100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Definujte zápatí - název prezentace / pracoviště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/>
              <a:t>Klepnutím lze upravit styl předlohy nadpisů.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Klepnutím lze upravit styl předlohy podnadpisů.</a:t>
            </a:r>
            <a:endParaRPr lang="cs-CZ" dirty="0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7A9A2BD2-1096-47BE-BE7D-31D4B6ED512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35992" cy="1059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BD636BBA-EAE3-4723-B113-5D7145D09D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  <p:hf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22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23" name="Zástupný symbol pro obsah 2"/>
          <p:cNvSpPr>
            <a:spLocks noGrp="1"/>
          </p:cNvSpPr>
          <p:nvPr>
            <p:ph idx="28"/>
          </p:nvPr>
        </p:nvSpPr>
        <p:spPr>
          <a:xfrm>
            <a:off x="6251280" y="169027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8D071A41-2EBD-49A7-A906-FB9C1EE30D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37" y="1695074"/>
            <a:ext cx="5218413" cy="3896711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  <a:endParaRPr lang="cs-CZ" dirty="0"/>
          </a:p>
        </p:txBody>
      </p:sp>
      <p:sp>
        <p:nvSpPr>
          <p:cNvPr id="9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12" name="Zástupný symbol pro obsah 2"/>
          <p:cNvSpPr>
            <a:spLocks noGrp="1"/>
          </p:cNvSpPr>
          <p:nvPr>
            <p:ph idx="28"/>
          </p:nvPr>
        </p:nvSpPr>
        <p:spPr>
          <a:xfrm>
            <a:off x="6251280" y="1667024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8EF222EE-72EC-4915-BFF7-454D9FCA75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440000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719999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8160001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pic>
        <p:nvPicPr>
          <p:cNvPr id="17" name="Obrázek 16">
            <a:extLst>
              <a:ext uri="{FF2B5EF4-FFF2-40B4-BE49-F238E27FC236}">
                <a16:creationId xmlns:a16="http://schemas.microsoft.com/office/drawing/2014/main" id="{46E8DF9B-B034-4030-8D59-8EB30894BEB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a text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4" name="Zástupný symbol pro obsah 2"/>
          <p:cNvSpPr>
            <a:spLocks noGrp="1"/>
          </p:cNvSpPr>
          <p:nvPr>
            <p:ph idx="1"/>
          </p:nvPr>
        </p:nvSpPr>
        <p:spPr>
          <a:xfrm>
            <a:off x="6272212" y="692150"/>
            <a:ext cx="5200987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9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37" y="692150"/>
            <a:ext cx="5218413" cy="4899635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10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Klepnutím lze upravit styly předlohy textu.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11D939FD-1FD8-4E6C-BF1C-80C9479ECF5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383761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3158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0" name="Zástupný symbol pro obsah 2"/>
          <p:cNvSpPr>
            <a:spLocks noGrp="1"/>
          </p:cNvSpPr>
          <p:nvPr>
            <p:ph idx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F8A642DD-F4D1-4553-8BF4-32A8C8CF50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 dirty="0"/>
              <a:t>Definujte zápatí - název prezentace / pracoviště</a:t>
            </a:r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cs-CZ" dirty="0"/>
              <a:t>Upravte styly předlohy textu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90" r:id="rId3"/>
    <p:sldLayoutId id="2147483685" r:id="rId4"/>
    <p:sldLayoutId id="2147483688" r:id="rId5"/>
    <p:sldLayoutId id="2147483674" r:id="rId6"/>
    <p:sldLayoutId id="2147483673" r:id="rId7"/>
    <p:sldLayoutId id="2147483676" r:id="rId8"/>
    <p:sldLayoutId id="2147483675" r:id="rId9"/>
    <p:sldLayoutId id="2147483677" r:id="rId10"/>
    <p:sldLayoutId id="2147483686" r:id="rId11"/>
    <p:sldLayoutId id="2147483691" r:id="rId12"/>
    <p:sldLayoutId id="2147483692" r:id="rId13"/>
    <p:sldLayoutId id="2147483693" r:id="rId14"/>
  </p:sldLayoutIdLst>
  <p:hf sldNum="0" hdr="0" ft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indent="0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6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49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15.mp3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5.mp3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4.mp3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mp3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6.mp3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6.mp3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9.mp3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9.mp3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1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398502" y="1648537"/>
            <a:ext cx="11361600" cy="2734565"/>
          </a:xfrm>
        </p:spPr>
        <p:txBody>
          <a:bodyPr/>
          <a:lstStyle/>
          <a:p>
            <a:br>
              <a:rPr lang="cs-CZ" sz="3200" dirty="0"/>
            </a:br>
            <a:r>
              <a:rPr lang="cs-CZ" sz="3200" dirty="0"/>
              <a:t>Správní rozhodnutí. Usnesení. Příkaz. Právní moc, vykonatelnost a jiné právní účinky rozhodnutí.</a:t>
            </a:r>
            <a:br>
              <a:rPr lang="cs-CZ" sz="3200" dirty="0"/>
            </a:br>
            <a:r>
              <a:rPr lang="cs-CZ" sz="3200" dirty="0"/>
              <a:t>Vady správních rozhodnutí.</a:t>
            </a:r>
            <a:br>
              <a:rPr lang="cs-CZ" sz="3200" dirty="0"/>
            </a:br>
            <a:br>
              <a:rPr lang="cs-CZ" sz="3200" dirty="0"/>
            </a:br>
            <a:br>
              <a:rPr lang="cs-CZ" sz="3200" dirty="0"/>
            </a:br>
            <a:br>
              <a:rPr lang="cs-CZ" sz="3200" dirty="0"/>
            </a:br>
            <a:endParaRPr lang="cs-CZ" sz="3200" dirty="0"/>
          </a:p>
        </p:txBody>
      </p:sp>
      <p:sp>
        <p:nvSpPr>
          <p:cNvPr id="5" name="Podnadpis 4"/>
          <p:cNvSpPr>
            <a:spLocks noGrp="1"/>
          </p:cNvSpPr>
          <p:nvPr>
            <p:ph type="subTitle" idx="1"/>
          </p:nvPr>
        </p:nvSpPr>
        <p:spPr>
          <a:xfrm>
            <a:off x="398502" y="4510966"/>
            <a:ext cx="11361600" cy="698497"/>
          </a:xfrm>
        </p:spPr>
        <p:txBody>
          <a:bodyPr/>
          <a:lstStyle/>
          <a:p>
            <a:r>
              <a:rPr lang="cs-CZ" dirty="0"/>
              <a:t>Radislav Bražina</a:t>
            </a:r>
          </a:p>
        </p:txBody>
      </p:sp>
      <p:pic>
        <p:nvPicPr>
          <p:cNvPr id="2" name="1 slide">
            <a:hlinkClick r:id="" action="ppaction://media"/>
            <a:extLst>
              <a:ext uri="{FF2B5EF4-FFF2-40B4-BE49-F238E27FC236}">
                <a16:creationId xmlns:a16="http://schemas.microsoft.com/office/drawing/2014/main" id="{510B6071-2FE1-4B3A-A95E-854C03FE12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13275" y="5349875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2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Usnesení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2000" indent="0" algn="just">
              <a:buNone/>
            </a:pPr>
            <a:r>
              <a:rPr lang="cs-CZ" sz="1800" dirty="0"/>
              <a:t>Převážně určeno pro rozhodnutí ve věcech </a:t>
            </a:r>
            <a:r>
              <a:rPr lang="cs-CZ" sz="1800" b="1" dirty="0"/>
              <a:t>procesních</a:t>
            </a:r>
            <a:r>
              <a:rPr lang="cs-CZ" sz="1800" dirty="0"/>
              <a:t> či podpůrných (pomocných).</a:t>
            </a:r>
          </a:p>
          <a:p>
            <a:pPr marL="72000" indent="0" algn="just">
              <a:buNone/>
            </a:pPr>
            <a:r>
              <a:rPr lang="cs-CZ" sz="1800" dirty="0"/>
              <a:t>Lze vydat jen tam, kde to </a:t>
            </a:r>
            <a:r>
              <a:rPr lang="cs-CZ" sz="1800" b="1" dirty="0"/>
              <a:t>zákon výslovně stanoví.</a:t>
            </a:r>
          </a:p>
          <a:p>
            <a:pPr marL="72000" indent="0" algn="just">
              <a:buNone/>
            </a:pPr>
            <a:endParaRPr lang="cs-CZ" sz="1800" b="1" dirty="0"/>
          </a:p>
          <a:p>
            <a:pPr marL="72000" indent="0" algn="just">
              <a:buNone/>
            </a:pPr>
            <a:r>
              <a:rPr lang="cs-CZ" sz="1800" b="1" dirty="0"/>
              <a:t>Usnesení, které </a:t>
            </a:r>
            <a:r>
              <a:rPr lang="cs-CZ" sz="1800" dirty="0"/>
              <a:t>se </a:t>
            </a:r>
            <a:r>
              <a:rPr lang="cs-CZ" sz="1800" b="1" dirty="0"/>
              <a:t>pouze poznamená do spisu </a:t>
            </a:r>
            <a:r>
              <a:rPr lang="cs-CZ" sz="1800" dirty="0"/>
              <a:t>(právní moc, nenapadnutelnost, změnit novým usnesením) X </a:t>
            </a:r>
            <a:r>
              <a:rPr lang="cs-CZ" sz="1800" b="1" dirty="0"/>
              <a:t>„běžné“ usnesení </a:t>
            </a:r>
          </a:p>
          <a:p>
            <a:endParaRPr lang="cs-CZ" sz="1800" dirty="0"/>
          </a:p>
        </p:txBody>
      </p:sp>
      <p:sp>
        <p:nvSpPr>
          <p:cNvPr id="4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E028F59-B1F6-4801-94DB-4C8B6157CAC0}" type="slidenum">
              <a:rPr lang="cs-CZ" altLang="cs-CZ"/>
              <a:pPr/>
              <a:t>10</a:t>
            </a:fld>
            <a:endParaRPr lang="cs-CZ" altLang="cs-CZ"/>
          </a:p>
        </p:txBody>
      </p:sp>
      <p:pic>
        <p:nvPicPr>
          <p:cNvPr id="3" name="10 slide">
            <a:hlinkClick r:id="" action="ppaction://media"/>
            <a:extLst>
              <a:ext uri="{FF2B5EF4-FFF2-40B4-BE49-F238E27FC236}">
                <a16:creationId xmlns:a16="http://schemas.microsoft.com/office/drawing/2014/main" id="{D0B39A07-AD5D-46E4-BDCE-6DADEE522C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73275" y="47402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456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3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FCCE4E1-ABCF-4F5D-BF07-EFB1B1F25C69}" type="slidenum">
              <a:rPr lang="cs-CZ" altLang="cs-CZ"/>
              <a:pPr/>
              <a:t>11</a:t>
            </a:fld>
            <a:endParaRPr lang="cs-CZ" altLang="cs-CZ"/>
          </a:p>
        </p:txBody>
      </p:sp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Příkaz</a:t>
            </a:r>
            <a:endParaRPr lang="cs-CZ" altLang="cs-CZ" dirty="0"/>
          </a:p>
        </p:txBody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9400" y="1692002"/>
            <a:ext cx="10753200" cy="4139998"/>
          </a:xfrm>
        </p:spPr>
        <p:txBody>
          <a:bodyPr/>
          <a:lstStyle/>
          <a:p>
            <a:pPr algn="just">
              <a:buFont typeface="Wingdings" panose="05000000000000000000" pitchFamily="2" charset="2"/>
              <a:buChar char="§"/>
            </a:pPr>
            <a:r>
              <a:rPr lang="cs-CZ" sz="2000" dirty="0"/>
              <a:t>Uložení </a:t>
            </a:r>
            <a:r>
              <a:rPr lang="cs-CZ" sz="2000" b="1" dirty="0"/>
              <a:t>povinnosti</a:t>
            </a:r>
            <a:r>
              <a:rPr lang="cs-CZ" sz="2000" dirty="0"/>
              <a:t> v řízení </a:t>
            </a:r>
            <a:r>
              <a:rPr lang="cs-CZ" sz="2000" b="1" dirty="0"/>
              <a:t>ex offo, je-li skutkový stav řádně zjištěn, </a:t>
            </a:r>
            <a:r>
              <a:rPr lang="cs-CZ" sz="2000" dirty="0"/>
              <a:t>lze i ve sporném řízení, může být první úkonem ve v řízení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cs-CZ" sz="2000" b="1" dirty="0"/>
              <a:t>výroková část a odůvodnění (není-li však vydání příkazu prvním úkonem v řízení, nemusí obsahovat odůvodnění) 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cs-CZ" sz="2000" b="1" dirty="0"/>
              <a:t>poučení:</a:t>
            </a:r>
            <a:r>
              <a:rPr lang="cs-CZ" sz="2000" dirty="0"/>
              <a:t> </a:t>
            </a:r>
            <a:r>
              <a:rPr lang="cs-CZ" sz="2000" b="1" dirty="0"/>
              <a:t>odpor</a:t>
            </a:r>
            <a:r>
              <a:rPr lang="cs-CZ" sz="2000" dirty="0"/>
              <a:t> (opravný prostředek) – lhůta k podání 8 dnů, následně běží řízení </a:t>
            </a:r>
            <a:r>
              <a:rPr lang="cs-CZ" sz="2000" b="1" dirty="0"/>
              <a:t>„od začátku“, resp. pokračování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cs-CZ" sz="2000" b="1" dirty="0"/>
              <a:t>Příkaz na místě </a:t>
            </a:r>
            <a:r>
              <a:rPr lang="cs-CZ" sz="2000" dirty="0"/>
              <a:t>§ 150/5</a:t>
            </a:r>
            <a:endParaRPr lang="cs-CZ" sz="2000" b="1" dirty="0"/>
          </a:p>
        </p:txBody>
      </p:sp>
      <p:pic>
        <p:nvPicPr>
          <p:cNvPr id="2" name="11 slide">
            <a:hlinkClick r:id="" action="ppaction://media"/>
            <a:extLst>
              <a:ext uri="{FF2B5EF4-FFF2-40B4-BE49-F238E27FC236}">
                <a16:creationId xmlns:a16="http://schemas.microsoft.com/office/drawing/2014/main" id="{EEC6FD9F-86E8-45F0-A7A2-E65D5762D3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63675" y="5451475"/>
            <a:ext cx="406400" cy="406400"/>
          </a:xfrm>
          <a:prstGeom prst="rect">
            <a:avLst/>
          </a:prstGeom>
        </p:spPr>
      </p:pic>
      <p:pic>
        <p:nvPicPr>
          <p:cNvPr id="3" name="11a slide">
            <a:hlinkClick r:id="" action="ppaction://media"/>
            <a:extLst>
              <a:ext uri="{FF2B5EF4-FFF2-40B4-BE49-F238E27FC236}">
                <a16:creationId xmlns:a16="http://schemas.microsoft.com/office/drawing/2014/main" id="{B7389C2F-6C4E-4865-9901-92B93242E13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89875" y="56038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316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9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84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FCCE4E1-ABCF-4F5D-BF07-EFB1B1F25C69}" type="slidenum">
              <a:rPr lang="cs-CZ" altLang="cs-CZ"/>
              <a:pPr/>
              <a:t>12</a:t>
            </a:fld>
            <a:endParaRPr lang="cs-CZ" altLang="cs-CZ"/>
          </a:p>
        </p:txBody>
      </p:sp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Příkaz podle zákona č. 250/2016 Sb.</a:t>
            </a:r>
            <a:endParaRPr lang="cs-CZ" altLang="cs-CZ" dirty="0"/>
          </a:p>
        </p:txBody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just">
              <a:buFont typeface="Wingdings" panose="05000000000000000000" pitchFamily="2" charset="2"/>
              <a:buChar char="§"/>
            </a:pPr>
            <a:r>
              <a:rPr lang="cs-CZ" sz="2000" b="1" dirty="0"/>
              <a:t>Příkaz</a:t>
            </a:r>
            <a:r>
              <a:rPr lang="cs-CZ" sz="2000" dirty="0"/>
              <a:t> § 90 zákona č. 250/2016 Sb.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cs-CZ" sz="2000" b="1" dirty="0"/>
              <a:t>Příkaz na místě </a:t>
            </a:r>
            <a:r>
              <a:rPr lang="cs-CZ" sz="2000" dirty="0"/>
              <a:t>§ 91 zákona č. 250/2016 Sb. </a:t>
            </a:r>
          </a:p>
          <a:p>
            <a:pPr marL="72000" indent="0" algn="just">
              <a:buNone/>
            </a:pPr>
            <a:r>
              <a:rPr lang="cs-CZ" sz="2000" dirty="0"/>
              <a:t>Velmi často využíván. Je možné uložit napomenutí či pokutu, za předpokladu, že pachatel vysloví souhlas se </a:t>
            </a:r>
            <a:r>
              <a:rPr lang="cs-CZ" sz="2000" b="1" dirty="0"/>
              <a:t>zjištěným stavem věci</a:t>
            </a:r>
            <a:r>
              <a:rPr lang="cs-CZ" sz="2000" dirty="0"/>
              <a:t>, souhlas s </a:t>
            </a:r>
            <a:r>
              <a:rPr lang="cs-CZ" sz="2000" b="1" dirty="0"/>
              <a:t>právní kvalifikací</a:t>
            </a:r>
            <a:r>
              <a:rPr lang="cs-CZ" sz="2000" dirty="0"/>
              <a:t>, souhlas s </a:t>
            </a:r>
            <a:r>
              <a:rPr lang="cs-CZ" sz="2000" b="1" dirty="0"/>
              <a:t>uložením  pokuty a její výší </a:t>
            </a:r>
            <a:r>
              <a:rPr lang="cs-CZ" sz="2000" dirty="0"/>
              <a:t>+ souhlas s </a:t>
            </a:r>
            <a:r>
              <a:rPr lang="cs-CZ" sz="2000" b="1" dirty="0"/>
              <a:t>vydáním příkazového bloku </a:t>
            </a:r>
            <a:r>
              <a:rPr lang="cs-CZ" sz="2000" dirty="0"/>
              <a:t>(nelze se odvolat)</a:t>
            </a:r>
          </a:p>
          <a:p>
            <a:pPr marL="72000" indent="0" algn="just">
              <a:buNone/>
            </a:pPr>
            <a:endParaRPr lang="cs-CZ" sz="2000" b="1" dirty="0"/>
          </a:p>
          <a:p>
            <a:pPr marL="72000" indent="0" algn="just">
              <a:buNone/>
            </a:pPr>
            <a:r>
              <a:rPr lang="cs-CZ" sz="2000" b="1" dirty="0"/>
              <a:t>Příkazový blok </a:t>
            </a:r>
            <a:r>
              <a:rPr lang="cs-CZ" sz="2000" dirty="0"/>
              <a:t>§ 92 zákona č. 250/2016 Sb. – příkazem na místě ukládána pokuta/záruka za splnění povinnosti – příkazový blok; podpisem obviněného se stává pravomocným a vykonatelným, náležitosti příkazového bloku</a:t>
            </a:r>
          </a:p>
          <a:p>
            <a:pPr algn="just" eaLnBrk="0" hangingPunct="0">
              <a:buClrTx/>
              <a:defRPr/>
            </a:pPr>
            <a:endParaRPr lang="cs-CZ" altLang="cs-CZ" sz="2000" b="1" dirty="0">
              <a:solidFill>
                <a:srgbClr val="000000"/>
              </a:solidFill>
            </a:endParaRPr>
          </a:p>
          <a:p>
            <a:endParaRPr lang="cs-CZ" altLang="cs-CZ" sz="2000" dirty="0"/>
          </a:p>
        </p:txBody>
      </p:sp>
      <p:pic>
        <p:nvPicPr>
          <p:cNvPr id="2" name="12 slide">
            <a:hlinkClick r:id="" action="ppaction://media"/>
            <a:extLst>
              <a:ext uri="{FF2B5EF4-FFF2-40B4-BE49-F238E27FC236}">
                <a16:creationId xmlns:a16="http://schemas.microsoft.com/office/drawing/2014/main" id="{8B288BB5-3B85-469F-B93C-06FF7AB1E3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00875" y="58324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642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0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Vlastnosti správních rozhodnutí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buFont typeface="Wingdings" panose="05000000000000000000" pitchFamily="2" charset="2"/>
              <a:buChar char="§"/>
            </a:pPr>
            <a:r>
              <a:rPr lang="cs-CZ" sz="1800" b="1" dirty="0"/>
              <a:t>Platnost</a:t>
            </a:r>
            <a:r>
              <a:rPr lang="cs-CZ" sz="1800" dirty="0"/>
              <a:t> (časové omezení, lze prodloužit)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cs-CZ" sz="1800" b="1" dirty="0"/>
              <a:t>Právní moc </a:t>
            </a:r>
            <a:r>
              <a:rPr lang="cs-CZ" sz="1800" dirty="0"/>
              <a:t>(§ 73)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cs-CZ" sz="1800" b="1" dirty="0"/>
              <a:t>Vykonatelnost</a:t>
            </a:r>
            <a:r>
              <a:rPr lang="cs-CZ" sz="1800" dirty="0"/>
              <a:t> (§ 74/1, </a:t>
            </a:r>
            <a:r>
              <a:rPr lang="cs-CZ" sz="1800" b="1" dirty="0"/>
              <a:t>předběžná vykonatelnost </a:t>
            </a:r>
            <a:r>
              <a:rPr lang="cs-CZ" sz="1800" dirty="0"/>
              <a:t>§ 74/2)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cs-CZ" sz="1800" b="1" dirty="0"/>
              <a:t>Jiné právní účinky </a:t>
            </a:r>
            <a:r>
              <a:rPr lang="cs-CZ" sz="1800" dirty="0"/>
              <a:t>(§ 74/3)</a:t>
            </a:r>
          </a:p>
          <a:p>
            <a:pPr algn="just">
              <a:buFont typeface="Wingdings" panose="05000000000000000000" pitchFamily="2" charset="2"/>
              <a:buChar char="§"/>
            </a:pPr>
            <a:endParaRPr lang="cs-CZ" sz="1800" dirty="0"/>
          </a:p>
          <a:p>
            <a:pPr algn="just">
              <a:buFont typeface="Wingdings" panose="05000000000000000000" pitchFamily="2" charset="2"/>
              <a:buChar char="§"/>
            </a:pPr>
            <a:r>
              <a:rPr lang="cs-CZ" sz="1800" b="1" dirty="0"/>
              <a:t>Doložka </a:t>
            </a:r>
            <a:r>
              <a:rPr lang="cs-CZ" sz="1800" dirty="0"/>
              <a:t>právní moci nebo vykonatelnosti (§ 75)</a:t>
            </a:r>
          </a:p>
          <a:p>
            <a:endParaRPr lang="cs-CZ" sz="1800" dirty="0"/>
          </a:p>
        </p:txBody>
      </p:sp>
      <p:sp>
        <p:nvSpPr>
          <p:cNvPr id="4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E028F59-B1F6-4801-94DB-4C8B6157CAC0}" type="slidenum">
              <a:rPr lang="cs-CZ" altLang="cs-CZ"/>
              <a:pPr/>
              <a:t>13</a:t>
            </a:fld>
            <a:endParaRPr lang="cs-CZ" altLang="cs-CZ"/>
          </a:p>
        </p:txBody>
      </p:sp>
      <p:pic>
        <p:nvPicPr>
          <p:cNvPr id="3" name="13 slide">
            <a:hlinkClick r:id="" action="ppaction://media"/>
            <a:extLst>
              <a:ext uri="{FF2B5EF4-FFF2-40B4-BE49-F238E27FC236}">
                <a16:creationId xmlns:a16="http://schemas.microsoft.com/office/drawing/2014/main" id="{931600CC-B75A-4E0B-9F0E-2873CFF352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51075" y="50196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140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9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Vady správních rozhodnutí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buFont typeface="Wingdings" panose="05000000000000000000" pitchFamily="2" charset="2"/>
              <a:buChar char="§"/>
            </a:pPr>
            <a:r>
              <a:rPr lang="cs-CZ" altLang="cs-CZ" sz="2000" dirty="0"/>
              <a:t>Platí presumpce platnosti a správnosti (zákonnosti)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cs-CZ" altLang="cs-CZ" sz="2000" dirty="0"/>
              <a:t>Vady nemají vliv na tzv. </a:t>
            </a:r>
            <a:r>
              <a:rPr lang="cs-CZ" altLang="cs-CZ" sz="2000" b="1" dirty="0"/>
              <a:t>presumpci platnosti a správnosti (zákonnosti)</a:t>
            </a:r>
            <a:r>
              <a:rPr lang="cs-CZ" altLang="cs-CZ" sz="2000" dirty="0"/>
              <a:t>, než jsou vady „deklarovány“ nadřízeným orgány či soudem.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cs-CZ" altLang="cs-CZ" sz="2000" b="1" dirty="0"/>
              <a:t>Musí být namítány vady ve výrokové části rozhodnutí </a:t>
            </a:r>
            <a:r>
              <a:rPr lang="cs-CZ" altLang="cs-CZ" sz="2000" dirty="0"/>
              <a:t>(jinak je opravný prostředek nepřípustný)</a:t>
            </a:r>
          </a:p>
          <a:p>
            <a:endParaRPr lang="cs-CZ" sz="2000" dirty="0"/>
          </a:p>
        </p:txBody>
      </p:sp>
      <p:sp>
        <p:nvSpPr>
          <p:cNvPr id="4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E028F59-B1F6-4801-94DB-4C8B6157CAC0}" type="slidenum">
              <a:rPr lang="cs-CZ" altLang="cs-CZ"/>
              <a:pPr/>
              <a:t>14</a:t>
            </a:fld>
            <a:endParaRPr lang="cs-CZ" altLang="cs-CZ"/>
          </a:p>
        </p:txBody>
      </p:sp>
      <p:pic>
        <p:nvPicPr>
          <p:cNvPr id="3" name="14 slide">
            <a:hlinkClick r:id="" action="ppaction://media"/>
            <a:extLst>
              <a:ext uri="{FF2B5EF4-FFF2-40B4-BE49-F238E27FC236}">
                <a16:creationId xmlns:a16="http://schemas.microsoft.com/office/drawing/2014/main" id="{C108DD35-7BDC-4660-9469-DBDFE04EAE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32075" y="40544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230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3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Vady správních rozhodnutí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 algn="just">
              <a:buFontTx/>
              <a:buAutoNum type="arabicPeriod"/>
            </a:pPr>
            <a:r>
              <a:rPr lang="cs-CZ" altLang="cs-CZ" sz="2000" b="1" dirty="0"/>
              <a:t>Překlepy, zřejmé nesprávnosti </a:t>
            </a:r>
          </a:p>
          <a:p>
            <a:pPr marL="457200" indent="-457200" algn="just">
              <a:buFontTx/>
              <a:buAutoNum type="arabicPeriod"/>
            </a:pPr>
            <a:r>
              <a:rPr lang="cs-CZ" altLang="cs-CZ" sz="2000" b="1" dirty="0"/>
              <a:t>(Věcná) nesprávnost</a:t>
            </a:r>
            <a:r>
              <a:rPr lang="cs-CZ" altLang="cs-CZ" sz="2000" dirty="0"/>
              <a:t> </a:t>
            </a:r>
          </a:p>
          <a:p>
            <a:pPr marL="457200" indent="-457200" algn="just">
              <a:buFontTx/>
              <a:buAutoNum type="arabicPeriod"/>
            </a:pPr>
            <a:r>
              <a:rPr lang="cs-CZ" altLang="cs-CZ" sz="2000" b="1" dirty="0"/>
              <a:t>Nezákonnost</a:t>
            </a:r>
            <a:r>
              <a:rPr lang="cs-CZ" altLang="cs-CZ" sz="2000" dirty="0"/>
              <a:t> </a:t>
            </a:r>
          </a:p>
          <a:p>
            <a:pPr marL="457200" indent="-457200" algn="just">
              <a:buFontTx/>
              <a:buAutoNum type="arabicPeriod"/>
            </a:pPr>
            <a:r>
              <a:rPr lang="cs-CZ" altLang="cs-CZ" sz="2000" b="1" dirty="0"/>
              <a:t>Nicotnost</a:t>
            </a:r>
          </a:p>
          <a:p>
            <a:endParaRPr lang="cs-CZ" sz="2000" dirty="0"/>
          </a:p>
        </p:txBody>
      </p:sp>
      <p:sp>
        <p:nvSpPr>
          <p:cNvPr id="4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E028F59-B1F6-4801-94DB-4C8B6157CAC0}" type="slidenum">
              <a:rPr lang="cs-CZ" altLang="cs-CZ"/>
              <a:pPr/>
              <a:t>15</a:t>
            </a:fld>
            <a:endParaRPr lang="cs-CZ" altLang="cs-CZ"/>
          </a:p>
        </p:txBody>
      </p:sp>
      <p:pic>
        <p:nvPicPr>
          <p:cNvPr id="3" name="15 slide">
            <a:hlinkClick r:id="" action="ppaction://media"/>
            <a:extLst>
              <a:ext uri="{FF2B5EF4-FFF2-40B4-BE49-F238E27FC236}">
                <a16:creationId xmlns:a16="http://schemas.microsoft.com/office/drawing/2014/main" id="{9B40E432-BC0E-4041-B7D3-EA75619471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40075" y="39274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937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5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FCCE4E1-ABCF-4F5D-BF07-EFB1B1F25C69}" type="slidenum">
              <a:rPr lang="cs-CZ" altLang="cs-CZ"/>
              <a:pPr/>
              <a:t>16</a:t>
            </a:fld>
            <a:endParaRPr lang="cs-CZ" altLang="cs-CZ"/>
          </a:p>
        </p:txBody>
      </p:sp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Vady správních rozhodnutí</a:t>
            </a:r>
            <a:endParaRPr lang="cs-CZ" altLang="cs-CZ" dirty="0"/>
          </a:p>
        </p:txBody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just">
              <a:buFont typeface="Wingdings" panose="05000000000000000000" pitchFamily="2" charset="2"/>
              <a:buChar char="§"/>
            </a:pPr>
            <a:r>
              <a:rPr lang="cs-CZ" sz="1800" b="1" dirty="0"/>
              <a:t>Nesprávnost </a:t>
            </a:r>
            <a:r>
              <a:rPr lang="cs-CZ" altLang="cs-CZ" sz="1800" dirty="0"/>
              <a:t>§ 89/2, požaduje uplatnění zvláštní námitky, ledaže to vyžaduje </a:t>
            </a:r>
            <a:r>
              <a:rPr lang="cs-CZ" altLang="cs-CZ" sz="1800" b="1" dirty="0"/>
              <a:t>veřejný zájem </a:t>
            </a:r>
            <a:r>
              <a:rPr lang="cs-CZ" altLang="cs-CZ" sz="1800" dirty="0"/>
              <a:t>(což zřejmě vždy)</a:t>
            </a:r>
          </a:p>
          <a:p>
            <a:pPr algn="just">
              <a:buFont typeface="Wingdings" panose="05000000000000000000" pitchFamily="2" charset="2"/>
              <a:buChar char="§"/>
            </a:pPr>
            <a:endParaRPr lang="cs-CZ" sz="1800" dirty="0"/>
          </a:p>
          <a:p>
            <a:pPr algn="just">
              <a:buFont typeface="Wingdings" panose="05000000000000000000" pitchFamily="2" charset="2"/>
              <a:buChar char="§"/>
            </a:pPr>
            <a:r>
              <a:rPr lang="cs-CZ" sz="1800" b="1" dirty="0"/>
              <a:t>Nezákonnost</a:t>
            </a:r>
          </a:p>
          <a:p>
            <a:pPr marL="72000" indent="0" algn="just">
              <a:buNone/>
            </a:pPr>
            <a:endParaRPr lang="cs-CZ" altLang="cs-CZ" sz="1800" dirty="0"/>
          </a:p>
          <a:p>
            <a:pPr marL="457200" indent="-457200" algn="just">
              <a:buFontTx/>
              <a:buAutoNum type="alphaLcParenR"/>
            </a:pPr>
            <a:r>
              <a:rPr lang="cs-CZ" altLang="cs-CZ" sz="1800" u="sng" dirty="0"/>
              <a:t>Vady rozhodnutí </a:t>
            </a:r>
            <a:r>
              <a:rPr lang="cs-CZ" altLang="cs-CZ" sz="1800" dirty="0"/>
              <a:t>– hmotněprávní pochybení/nepřezkoumatelnost</a:t>
            </a:r>
          </a:p>
          <a:p>
            <a:pPr marL="457200" indent="-457200" algn="just">
              <a:buFontTx/>
              <a:buAutoNum type="alphaLcParenR"/>
            </a:pPr>
            <a:r>
              <a:rPr lang="cs-CZ" altLang="cs-CZ" sz="1800" u="sng" dirty="0"/>
              <a:t>Vady řízení </a:t>
            </a:r>
            <a:r>
              <a:rPr lang="cs-CZ" altLang="cs-CZ" sz="1800" dirty="0"/>
              <a:t>– nesprávný postup, porušení práv účastníků řízení - </a:t>
            </a:r>
            <a:r>
              <a:rPr lang="cs-CZ" altLang="cs-CZ" sz="1800" b="1" dirty="0"/>
              <a:t>§ 89/2 dělení vad</a:t>
            </a:r>
            <a:r>
              <a:rPr lang="cs-CZ" altLang="cs-CZ" sz="1800" dirty="0"/>
              <a:t>, zda mohly mít vliv na zákonnost rozhodnutí</a:t>
            </a:r>
          </a:p>
          <a:p>
            <a:pPr marL="0" indent="0" algn="just">
              <a:buNone/>
            </a:pPr>
            <a:r>
              <a:rPr lang="cs-CZ" altLang="cs-CZ" sz="1800" b="1" i="1" dirty="0"/>
              <a:t>Lze jednoznačně odlišit rozdíl mezi zákonností a správností rozhodnutí?</a:t>
            </a:r>
          </a:p>
          <a:p>
            <a:pPr algn="just"/>
            <a:endParaRPr lang="cs-CZ" sz="1800" dirty="0"/>
          </a:p>
          <a:p>
            <a:pPr marL="0" indent="0">
              <a:buNone/>
            </a:pPr>
            <a:endParaRPr lang="cs-CZ" altLang="cs-CZ" sz="1800" dirty="0"/>
          </a:p>
        </p:txBody>
      </p:sp>
      <p:pic>
        <p:nvPicPr>
          <p:cNvPr id="2" name="16 slide">
            <a:hlinkClick r:id="" action="ppaction://media"/>
            <a:extLst>
              <a:ext uri="{FF2B5EF4-FFF2-40B4-BE49-F238E27FC236}">
                <a16:creationId xmlns:a16="http://schemas.microsoft.com/office/drawing/2014/main" id="{77DE737F-F0E7-479D-912D-7CADEC4C88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06675" y="56800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822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3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Vady správních rozhodnutí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buFont typeface="Wingdings" panose="05000000000000000000" pitchFamily="2" charset="2"/>
              <a:buChar char="§"/>
            </a:pPr>
            <a:r>
              <a:rPr lang="cs-CZ" sz="1800" b="1" dirty="0"/>
              <a:t>Nicotnost</a:t>
            </a:r>
            <a:r>
              <a:rPr lang="cs-CZ" sz="1800" dirty="0"/>
              <a:t> (§ 77), nulita, </a:t>
            </a:r>
            <a:r>
              <a:rPr lang="cs-CZ" sz="1800" dirty="0" err="1"/>
              <a:t>paakt</a:t>
            </a:r>
            <a:r>
              <a:rPr lang="cs-CZ" sz="1800" dirty="0"/>
              <a:t>, neplatnost, …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cs-CZ" sz="1800" b="1" dirty="0"/>
              <a:t>Odvolání (RS NSS) či podnět k prohlášení nicotnosti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cs-CZ" sz="1800" b="1" dirty="0"/>
              <a:t>Důvody/vady:</a:t>
            </a:r>
          </a:p>
          <a:p>
            <a:pPr algn="just">
              <a:buAutoNum type="arabicParenR"/>
            </a:pPr>
            <a:r>
              <a:rPr lang="cs-CZ" sz="1800" b="1" dirty="0"/>
              <a:t>Absolutní věcná nepříslušnost </a:t>
            </a:r>
            <a:r>
              <a:rPr lang="cs-CZ" sz="1800" dirty="0"/>
              <a:t>(nedostatek pravomoci, právního podkladu)</a:t>
            </a:r>
          </a:p>
          <a:p>
            <a:pPr algn="just">
              <a:buAutoNum type="arabicParenR"/>
            </a:pPr>
            <a:r>
              <a:rPr lang="cs-CZ" sz="1800" b="1" dirty="0"/>
              <a:t>Zjevná vnitřní rozpornost</a:t>
            </a:r>
          </a:p>
          <a:p>
            <a:pPr algn="just">
              <a:buAutoNum type="arabicParenR"/>
            </a:pPr>
            <a:r>
              <a:rPr lang="cs-CZ" sz="1800" b="1" dirty="0"/>
              <a:t>Právní či faktická neuskutečnitelnost </a:t>
            </a:r>
            <a:r>
              <a:rPr lang="cs-CZ" sz="1800" dirty="0"/>
              <a:t>(požadavek nemožného nebo protiprávního plnění) </a:t>
            </a:r>
          </a:p>
          <a:p>
            <a:pPr algn="just">
              <a:buAutoNum type="arabicParenR"/>
            </a:pPr>
            <a:r>
              <a:rPr lang="cs-CZ" sz="1800" b="1" dirty="0"/>
              <a:t>Jiné vady</a:t>
            </a:r>
            <a:r>
              <a:rPr lang="cs-CZ" sz="1800" dirty="0"/>
              <a:t>, pro které nemůže být považováno za rozhodnutí</a:t>
            </a:r>
          </a:p>
          <a:p>
            <a:pPr algn="just">
              <a:buAutoNum type="arabicParenR"/>
            </a:pPr>
            <a:endParaRPr lang="cs-CZ" sz="1800" dirty="0"/>
          </a:p>
          <a:p>
            <a:pPr algn="just">
              <a:buFont typeface="Wingdings" panose="05000000000000000000" pitchFamily="2" charset="2"/>
              <a:buChar char="§"/>
            </a:pPr>
            <a:r>
              <a:rPr lang="cs-CZ" sz="1800" b="1" dirty="0"/>
              <a:t>Prohlašuje</a:t>
            </a:r>
            <a:r>
              <a:rPr lang="cs-CZ" sz="1800" dirty="0"/>
              <a:t> správní orgán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cs-CZ" sz="1800" b="1" dirty="0"/>
              <a:t>Vyslovuje</a:t>
            </a:r>
            <a:r>
              <a:rPr lang="cs-CZ" sz="1800" dirty="0"/>
              <a:t> soud podle soudního řádu správního</a:t>
            </a:r>
          </a:p>
          <a:p>
            <a:endParaRPr lang="cs-CZ" sz="1800" dirty="0"/>
          </a:p>
        </p:txBody>
      </p:sp>
      <p:sp>
        <p:nvSpPr>
          <p:cNvPr id="4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E028F59-B1F6-4801-94DB-4C8B6157CAC0}" type="slidenum">
              <a:rPr lang="cs-CZ" altLang="cs-CZ"/>
              <a:pPr/>
              <a:t>17</a:t>
            </a:fld>
            <a:endParaRPr lang="cs-CZ" altLang="cs-CZ"/>
          </a:p>
        </p:txBody>
      </p:sp>
      <p:pic>
        <p:nvPicPr>
          <p:cNvPr id="3" name="17 slide">
            <a:hlinkClick r:id="" action="ppaction://media"/>
            <a:extLst>
              <a:ext uri="{FF2B5EF4-FFF2-40B4-BE49-F238E27FC236}">
                <a16:creationId xmlns:a16="http://schemas.microsoft.com/office/drawing/2014/main" id="{A0D6D33D-5756-42E6-87C7-44B0188DF2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66075" y="53498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544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76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18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Děkuji za pozornost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§"/>
            </a:pPr>
            <a:endParaRPr lang="cs-CZ" sz="32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FCCE4E1-ABCF-4F5D-BF07-EFB1B1F25C69}" type="slidenum">
              <a:rPr lang="cs-CZ" altLang="cs-CZ"/>
              <a:pPr/>
              <a:t>2</a:t>
            </a:fld>
            <a:endParaRPr lang="cs-CZ" altLang="cs-CZ"/>
          </a:p>
        </p:txBody>
      </p:sp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Správní</a:t>
            </a:r>
            <a:r>
              <a:rPr lang="cs-CZ" alt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altLang="cs-CZ" dirty="0"/>
              <a:t>rozhodnutí </a:t>
            </a:r>
          </a:p>
        </p:txBody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algn="just">
              <a:buNone/>
            </a:pPr>
            <a:endParaRPr lang="cs-CZ" altLang="cs-CZ" dirty="0"/>
          </a:p>
          <a:p>
            <a:pPr algn="just">
              <a:buFont typeface="Wingdings" panose="05000000000000000000" pitchFamily="2" charset="2"/>
              <a:buChar char="§"/>
            </a:pPr>
            <a:r>
              <a:rPr lang="cs-CZ" altLang="cs-CZ" b="1" dirty="0"/>
              <a:t>Rozhodnutí, podstata, druhy rozhodnutí a jejich náležitosti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cs-CZ" altLang="cs-CZ" b="1" dirty="0"/>
              <a:t>Vlastnosti, účinky a vady rozhodnutí</a:t>
            </a:r>
          </a:p>
          <a:p>
            <a:pPr algn="just"/>
            <a:endParaRPr lang="cs-CZ" altLang="cs-CZ" dirty="0"/>
          </a:p>
          <a:p>
            <a:endParaRPr lang="cs-CZ" altLang="cs-CZ" dirty="0"/>
          </a:p>
        </p:txBody>
      </p:sp>
      <p:pic>
        <p:nvPicPr>
          <p:cNvPr id="2" name="2 slide">
            <a:hlinkClick r:id="" action="ppaction://media"/>
            <a:extLst>
              <a:ext uri="{FF2B5EF4-FFF2-40B4-BE49-F238E27FC236}">
                <a16:creationId xmlns:a16="http://schemas.microsoft.com/office/drawing/2014/main" id="{58D0977C-A8AA-4DB3-8A4C-A6E999D85C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78075" y="4333875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7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Správní řízení a rozhodnutí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2000" indent="0" algn="just">
              <a:lnSpc>
                <a:spcPct val="90000"/>
              </a:lnSpc>
              <a:buNone/>
            </a:pPr>
            <a:r>
              <a:rPr lang="cs-CZ" altLang="cs-CZ" sz="2000" dirty="0"/>
              <a:t>Celé správní řízení představuje proces, jehož smyslem a cílem je vydání </a:t>
            </a:r>
            <a:r>
              <a:rPr lang="cs-CZ" altLang="cs-CZ" sz="2000" b="1" dirty="0"/>
              <a:t>rozhodnutí </a:t>
            </a:r>
            <a:r>
              <a:rPr lang="cs-CZ" altLang="cs-CZ" sz="2000" dirty="0"/>
              <a:t>(v zákonech bývá velmi často různě označováno – </a:t>
            </a:r>
            <a:r>
              <a:rPr lang="cs-CZ" altLang="cs-CZ" sz="2000" i="1" dirty="0"/>
              <a:t>povolení, licence, souhlas, usnesení, výměra, příkaz, příkaz na místě, příkazový blok, </a:t>
            </a:r>
            <a:r>
              <a:rPr lang="cs-CZ" altLang="cs-CZ" sz="2000" dirty="0"/>
              <a:t>…) </a:t>
            </a:r>
          </a:p>
          <a:p>
            <a:pPr marL="72000" indent="0" algn="just">
              <a:lnSpc>
                <a:spcPct val="90000"/>
              </a:lnSpc>
              <a:buNone/>
            </a:pPr>
            <a:endParaRPr lang="cs-CZ" altLang="cs-CZ" sz="2000" dirty="0"/>
          </a:p>
          <a:p>
            <a:pPr marL="72000" indent="0" algn="just">
              <a:lnSpc>
                <a:spcPct val="90000"/>
              </a:lnSpc>
              <a:buNone/>
            </a:pPr>
            <a:r>
              <a:rPr lang="cs-CZ" altLang="cs-CZ" sz="2000" dirty="0"/>
              <a:t>x je současně nezbytné nezaměňovat s </a:t>
            </a:r>
            <a:r>
              <a:rPr lang="cs-CZ" altLang="cs-CZ" sz="2000" b="1" dirty="0"/>
              <a:t>rozhodnutím ve smyslu § 65 odst. 1 soudního řádu správního</a:t>
            </a:r>
          </a:p>
          <a:p>
            <a:pPr algn="just">
              <a:lnSpc>
                <a:spcPct val="90000"/>
              </a:lnSpc>
              <a:buFont typeface="Wingdings" panose="05000000000000000000" pitchFamily="2" charset="2"/>
              <a:buChar char="§"/>
            </a:pPr>
            <a:endParaRPr lang="cs-CZ" altLang="cs-CZ" sz="2000" dirty="0"/>
          </a:p>
          <a:p>
            <a:pPr algn="just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cs-CZ" altLang="cs-CZ" sz="2000" dirty="0"/>
              <a:t>Prostřednictvím rozhodnutí se </a:t>
            </a:r>
            <a:r>
              <a:rPr lang="cs-CZ" altLang="cs-CZ" sz="2000" b="1" dirty="0"/>
              <a:t>zakládají, mění, ruší práva a povinnosti</a:t>
            </a:r>
          </a:p>
          <a:p>
            <a:pPr marL="72000" indent="0" algn="just">
              <a:lnSpc>
                <a:spcPct val="90000"/>
              </a:lnSpc>
              <a:buNone/>
            </a:pPr>
            <a:endParaRPr lang="cs-CZ" altLang="cs-CZ" sz="2000" dirty="0"/>
          </a:p>
          <a:p>
            <a:endParaRPr lang="cs-CZ" sz="2000" dirty="0"/>
          </a:p>
        </p:txBody>
      </p:sp>
      <p:sp>
        <p:nvSpPr>
          <p:cNvPr id="4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E028F59-B1F6-4801-94DB-4C8B6157CAC0}" type="slidenum">
              <a:rPr lang="cs-CZ" altLang="cs-CZ"/>
              <a:pPr/>
              <a:t>3</a:t>
            </a:fld>
            <a:endParaRPr lang="cs-CZ" altLang="cs-CZ"/>
          </a:p>
        </p:txBody>
      </p:sp>
      <p:pic>
        <p:nvPicPr>
          <p:cNvPr id="3" name="3 slide">
            <a:hlinkClick r:id="" action="ppaction://media"/>
            <a:extLst>
              <a:ext uri="{FF2B5EF4-FFF2-40B4-BE49-F238E27FC236}">
                <a16:creationId xmlns:a16="http://schemas.microsoft.com/office/drawing/2014/main" id="{AC84D4EA-6813-4819-8391-A6FD950002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35075" y="4460875"/>
            <a:ext cx="406400" cy="406400"/>
          </a:xfrm>
          <a:prstGeom prst="rect">
            <a:avLst/>
          </a:prstGeom>
        </p:spPr>
      </p:pic>
      <p:pic>
        <p:nvPicPr>
          <p:cNvPr id="6" name="3a slide">
            <a:hlinkClick r:id="" action="ppaction://media"/>
            <a:extLst>
              <a:ext uri="{FF2B5EF4-FFF2-40B4-BE49-F238E27FC236}">
                <a16:creationId xmlns:a16="http://schemas.microsoft.com/office/drawing/2014/main" id="{F2917ECA-F44C-4543-8815-919866CA604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188075" y="4664075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96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491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Znaky správního rozhodnutí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buFont typeface="Wingdings" panose="05000000000000000000" pitchFamily="2" charset="2"/>
              <a:buChar char="§"/>
            </a:pPr>
            <a:r>
              <a:rPr lang="cs-CZ" dirty="0"/>
              <a:t>jednostranné, 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cs-CZ" dirty="0"/>
              <a:t>(</a:t>
            </a:r>
            <a:r>
              <a:rPr lang="cs-CZ" dirty="0" err="1"/>
              <a:t>veřejno</a:t>
            </a:r>
            <a:r>
              <a:rPr lang="cs-CZ" dirty="0"/>
              <a:t>)mocenské, 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cs-CZ" dirty="0"/>
              <a:t>vydané na základě zákona,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cs-CZ" dirty="0"/>
              <a:t>závazné, 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cs-CZ" dirty="0"/>
              <a:t>vynutitelné,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cs-CZ" dirty="0"/>
              <a:t>akt správní správního orgánu</a:t>
            </a:r>
          </a:p>
          <a:p>
            <a:endParaRPr lang="cs-CZ" sz="2000" dirty="0"/>
          </a:p>
        </p:txBody>
      </p:sp>
      <p:sp>
        <p:nvSpPr>
          <p:cNvPr id="4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E028F59-B1F6-4801-94DB-4C8B6157CAC0}" type="slidenum">
              <a:rPr lang="cs-CZ" altLang="cs-CZ"/>
              <a:pPr/>
              <a:t>4</a:t>
            </a:fld>
            <a:endParaRPr lang="cs-CZ" altLang="cs-CZ"/>
          </a:p>
        </p:txBody>
      </p:sp>
      <p:pic>
        <p:nvPicPr>
          <p:cNvPr id="3" name="4 slide">
            <a:hlinkClick r:id="" action="ppaction://media"/>
            <a:extLst>
              <a:ext uri="{FF2B5EF4-FFF2-40B4-BE49-F238E27FC236}">
                <a16:creationId xmlns:a16="http://schemas.microsoft.com/office/drawing/2014/main" id="{DF23A33B-3568-42E0-8458-9271948052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80275" y="1895475"/>
            <a:ext cx="406400" cy="406400"/>
          </a:xfrm>
          <a:prstGeom prst="rect">
            <a:avLst/>
          </a:prstGeom>
        </p:spPr>
      </p:pic>
      <p:pic>
        <p:nvPicPr>
          <p:cNvPr id="6" name="4a slide">
            <a:hlinkClick r:id="" action="ppaction://media"/>
            <a:extLst>
              <a:ext uri="{FF2B5EF4-FFF2-40B4-BE49-F238E27FC236}">
                <a16:creationId xmlns:a16="http://schemas.microsoft.com/office/drawing/2014/main" id="{742143E1-D23B-42BB-9B76-26BF3598F9C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59675" y="50196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022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95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05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Náležitosti správního rozhodnutí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buFont typeface="Wingdings" panose="05000000000000000000" pitchFamily="2" charset="2"/>
              <a:buChar char="§"/>
            </a:pPr>
            <a:r>
              <a:rPr lang="cs-CZ" b="1" dirty="0"/>
              <a:t>Formální: § 69 </a:t>
            </a:r>
            <a:r>
              <a:rPr lang="cs-CZ" dirty="0"/>
              <a:t>– </a:t>
            </a:r>
            <a:r>
              <a:rPr lang="cs-CZ" b="1" dirty="0"/>
              <a:t>písemné</a:t>
            </a:r>
            <a:r>
              <a:rPr lang="cs-CZ" dirty="0"/>
              <a:t>, označení aktu, označení správního orgánu, č.j., datum vyhotovení, identifikace a podpis oprávněné úřední osoby (x „v.r.“)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cs-CZ" b="1" dirty="0"/>
              <a:t>Obsahové: § 68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cs-CZ" b="1" dirty="0"/>
              <a:t>Kompetenční či procesní: </a:t>
            </a:r>
            <a:r>
              <a:rPr lang="cs-CZ" dirty="0"/>
              <a:t>pravomoc a příslušnost, náležitý procesní postup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cs-CZ" b="1" dirty="0"/>
              <a:t>Písemné vyhotovení </a:t>
            </a:r>
            <a:r>
              <a:rPr lang="cs-CZ" dirty="0"/>
              <a:t>§ 67/2</a:t>
            </a:r>
          </a:p>
          <a:p>
            <a:pPr algn="just"/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</a:t>
            </a:fld>
            <a:endParaRPr lang="cs-CZ" altLang="cs-CZ" dirty="0"/>
          </a:p>
        </p:txBody>
      </p:sp>
      <p:pic>
        <p:nvPicPr>
          <p:cNvPr id="4" name="5 slide">
            <a:hlinkClick r:id="" action="ppaction://media"/>
            <a:extLst>
              <a:ext uri="{FF2B5EF4-FFF2-40B4-BE49-F238E27FC236}">
                <a16:creationId xmlns:a16="http://schemas.microsoft.com/office/drawing/2014/main" id="{FAEE80BE-9A55-4590-8243-54ED622D77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00875" y="54514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227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3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Náležitosti správního rozhodnutí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cs-CZ" altLang="cs-CZ" sz="2200" b="1" dirty="0"/>
              <a:t>Výroková část</a:t>
            </a:r>
            <a:r>
              <a:rPr lang="cs-CZ" altLang="cs-CZ" sz="2200" dirty="0"/>
              <a:t> – klíčová část, bez výroku se nemůže jednat o rozhodnutí, výrok musí být vykonatelný, jednoznačný, obsahovat ustanovení právních předpisů, z nichž vychází, obsahovat označení hlavních účastníků § 27/1, lhůta, podmínky; </a:t>
            </a:r>
          </a:p>
          <a:p>
            <a:pPr algn="just">
              <a:lnSpc>
                <a:spcPct val="90000"/>
              </a:lnSpc>
              <a:buFont typeface="Wingdings" panose="05000000000000000000" pitchFamily="2" charset="2"/>
              <a:buChar char="§"/>
            </a:pPr>
            <a:endParaRPr lang="cs-CZ" altLang="cs-CZ" sz="2200" dirty="0"/>
          </a:p>
          <a:p>
            <a:pPr algn="just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cs-CZ" altLang="cs-CZ" sz="2200" b="1" dirty="0"/>
              <a:t>Odůvodnění</a:t>
            </a:r>
            <a:r>
              <a:rPr lang="cs-CZ" altLang="cs-CZ" sz="2200" dirty="0"/>
              <a:t> – častokráte vnímáno významněji než výrok, odpovídá na otázku proč, cílem je řádné odůvodnění, které je </a:t>
            </a:r>
            <a:r>
              <a:rPr lang="cs-CZ" altLang="cs-CZ" sz="2200" b="1" dirty="0"/>
              <a:t>přesvědčivé, srozumitelné, návaznost</a:t>
            </a:r>
            <a:r>
              <a:rPr lang="cs-CZ" altLang="cs-CZ" sz="2200" dirty="0"/>
              <a:t>, </a:t>
            </a:r>
            <a:r>
              <a:rPr lang="cs-CZ" altLang="cs-CZ" sz="2200" b="1" dirty="0"/>
              <a:t>přezkoumatelné.</a:t>
            </a:r>
          </a:p>
          <a:p>
            <a:pPr algn="just">
              <a:lnSpc>
                <a:spcPct val="90000"/>
              </a:lnSpc>
              <a:buFont typeface="Wingdings" panose="05000000000000000000" pitchFamily="2" charset="2"/>
              <a:buChar char="§"/>
            </a:pPr>
            <a:endParaRPr lang="cs-CZ" altLang="cs-CZ" sz="2200" dirty="0"/>
          </a:p>
          <a:p>
            <a:pPr algn="just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cs-CZ" altLang="cs-CZ" sz="2200" b="1" dirty="0"/>
              <a:t>Poučení</a:t>
            </a:r>
            <a:r>
              <a:rPr lang="cs-CZ" altLang="cs-CZ" sz="2200" dirty="0"/>
              <a:t> – musí být uvedeno, zda lze podat, lhůta k podání, její počátek, kdo rozhoduje, u koho se podává</a:t>
            </a:r>
          </a:p>
          <a:p>
            <a:pPr algn="just"/>
            <a:endParaRPr lang="cs-CZ" sz="2200" b="1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</a:t>
            </a:fld>
            <a:endParaRPr lang="cs-CZ" altLang="cs-CZ" dirty="0"/>
          </a:p>
        </p:txBody>
      </p:sp>
      <p:pic>
        <p:nvPicPr>
          <p:cNvPr id="4" name="6 slide">
            <a:hlinkClick r:id="" action="ppaction://media"/>
            <a:extLst>
              <a:ext uri="{FF2B5EF4-FFF2-40B4-BE49-F238E27FC236}">
                <a16:creationId xmlns:a16="http://schemas.microsoft.com/office/drawing/2014/main" id="{3BB68FD9-EBC6-4F41-AD7C-0DEBBEC09D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41475" y="5400675"/>
            <a:ext cx="406400" cy="406400"/>
          </a:xfrm>
          <a:prstGeom prst="rect">
            <a:avLst/>
          </a:prstGeom>
        </p:spPr>
      </p:pic>
      <p:pic>
        <p:nvPicPr>
          <p:cNvPr id="6" name="6a slide">
            <a:hlinkClick r:id="" action="ppaction://media"/>
            <a:extLst>
              <a:ext uri="{FF2B5EF4-FFF2-40B4-BE49-F238E27FC236}">
                <a16:creationId xmlns:a16="http://schemas.microsoft.com/office/drawing/2014/main" id="{0CD2DFA1-0BF1-42BB-8E27-BE2906B599E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69275" y="53752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3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98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631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Náklady řízení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2000" indent="0" algn="just">
              <a:buNone/>
            </a:pPr>
            <a:r>
              <a:rPr lang="cs-CZ" sz="2000" b="1" dirty="0"/>
              <a:t>Platí zásada, že každý hradí a nese náklady sám</a:t>
            </a:r>
            <a:r>
              <a:rPr lang="cs-CZ" sz="2000" dirty="0"/>
              <a:t>, s výjimkami ve :</a:t>
            </a:r>
            <a:endParaRPr lang="cs-CZ" sz="2000" b="1" dirty="0"/>
          </a:p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cs-CZ" sz="2000" b="1" dirty="0"/>
              <a:t>Sporné řízení</a:t>
            </a:r>
            <a:r>
              <a:rPr lang="cs-CZ" sz="2000" dirty="0"/>
              <a:t> (§ 141 odst. 1 – podle úspěchu)</a:t>
            </a:r>
          </a:p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cs-CZ" sz="2000" b="1" dirty="0"/>
              <a:t>Náhrada paušální částkou </a:t>
            </a:r>
            <a:r>
              <a:rPr lang="cs-CZ" sz="2000" dirty="0"/>
              <a:t>– vyhláška č. 520/2005 Sb. – </a:t>
            </a:r>
            <a:r>
              <a:rPr lang="cs-CZ" sz="2000" b="1" dirty="0"/>
              <a:t>kdo porušil povinnost</a:t>
            </a:r>
          </a:p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cs-CZ" sz="2000" b="1" dirty="0"/>
              <a:t>Kdo je způsobil</a:t>
            </a:r>
          </a:p>
          <a:p>
            <a:pPr marL="72000" indent="0" algn="just">
              <a:buNone/>
            </a:pPr>
            <a:endParaRPr lang="cs-CZ" sz="2000" dirty="0"/>
          </a:p>
          <a:p>
            <a:pPr marL="72000" indent="0" algn="just">
              <a:buNone/>
            </a:pPr>
            <a:r>
              <a:rPr lang="cs-CZ" sz="2000" dirty="0"/>
              <a:t>§ 79 správního řádu uvádí – </a:t>
            </a:r>
            <a:r>
              <a:rPr lang="cs-CZ" sz="2000" b="1" dirty="0"/>
              <a:t>demonstrativní</a:t>
            </a:r>
            <a:r>
              <a:rPr lang="cs-CZ" sz="2000" dirty="0"/>
              <a:t> výčet </a:t>
            </a:r>
            <a:r>
              <a:rPr lang="cs-CZ" sz="2000" b="1" dirty="0"/>
              <a:t>a) náklady SO </a:t>
            </a:r>
            <a:r>
              <a:rPr lang="cs-CZ" sz="2000" dirty="0"/>
              <a:t>(náklady důkazů, svědečné, </a:t>
            </a:r>
            <a:r>
              <a:rPr lang="cs-CZ" sz="2000" dirty="0" err="1"/>
              <a:t>tlumočné</a:t>
            </a:r>
            <a:r>
              <a:rPr lang="cs-CZ" sz="2000" dirty="0"/>
              <a:t>, …), </a:t>
            </a:r>
            <a:r>
              <a:rPr lang="cs-CZ" sz="2000" b="1" dirty="0"/>
              <a:t>b) náklady účastníků </a:t>
            </a:r>
            <a:r>
              <a:rPr lang="cs-CZ" sz="2000" dirty="0"/>
              <a:t>(hotové výdaje, správní poplatek, odměna za zastupování, …)</a:t>
            </a:r>
          </a:p>
          <a:p>
            <a:pPr marL="72000" indent="0" algn="just">
              <a:buNone/>
            </a:pPr>
            <a:r>
              <a:rPr lang="cs-CZ" sz="2000" b="1" dirty="0"/>
              <a:t>Náhrada</a:t>
            </a:r>
            <a:r>
              <a:rPr lang="cs-CZ" sz="2000" dirty="0"/>
              <a:t> se ukládá </a:t>
            </a:r>
            <a:r>
              <a:rPr lang="cs-CZ" sz="2000" b="1" dirty="0"/>
              <a:t>rozhodnutím</a:t>
            </a:r>
            <a:r>
              <a:rPr lang="cs-CZ" sz="2000" dirty="0"/>
              <a:t> a) ve věci samé, b) samostatně (dodatečně)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7</a:t>
            </a:fld>
            <a:endParaRPr lang="cs-CZ" altLang="cs-CZ" dirty="0"/>
          </a:p>
        </p:txBody>
      </p:sp>
      <p:pic>
        <p:nvPicPr>
          <p:cNvPr id="4" name="7 slide">
            <a:hlinkClick r:id="" action="ppaction://media"/>
            <a:extLst>
              <a:ext uri="{FF2B5EF4-FFF2-40B4-BE49-F238E27FC236}">
                <a16:creationId xmlns:a16="http://schemas.microsoft.com/office/drawing/2014/main" id="{E0122D40-586D-4309-8950-54556057B6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01275" y="52736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173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4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Správní rozhodnutí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535998"/>
          </a:xfrm>
        </p:spPr>
        <p:txBody>
          <a:bodyPr/>
          <a:lstStyle/>
          <a:p>
            <a:pPr marL="72000" indent="0" algn="just">
              <a:buNone/>
            </a:pPr>
            <a:r>
              <a:rPr lang="cs-CZ" b="1" dirty="0"/>
              <a:t>Druhy:</a:t>
            </a:r>
            <a:r>
              <a:rPr lang="cs-CZ" dirty="0"/>
              <a:t> </a:t>
            </a:r>
          </a:p>
          <a:p>
            <a:pPr marL="72000" indent="0" algn="just">
              <a:buNone/>
            </a:pPr>
            <a:r>
              <a:rPr lang="cs-CZ" dirty="0"/>
              <a:t>meritorní a procesní; </a:t>
            </a:r>
          </a:p>
          <a:p>
            <a:pPr marL="72000" indent="0" algn="just">
              <a:buNone/>
            </a:pPr>
            <a:r>
              <a:rPr lang="cs-CZ" dirty="0"/>
              <a:t>konstitutivní a deklaratorní, </a:t>
            </a:r>
          </a:p>
          <a:p>
            <a:pPr marL="72000" indent="0" algn="just">
              <a:buNone/>
            </a:pPr>
            <a:r>
              <a:rPr lang="cs-CZ" dirty="0"/>
              <a:t>in personam a ad </a:t>
            </a:r>
            <a:r>
              <a:rPr lang="cs-CZ" dirty="0" err="1"/>
              <a:t>rem</a:t>
            </a:r>
            <a:r>
              <a:rPr lang="cs-CZ" dirty="0"/>
              <a:t>, </a:t>
            </a:r>
          </a:p>
          <a:p>
            <a:pPr marL="72000" indent="0" algn="just">
              <a:buNone/>
            </a:pPr>
            <a:r>
              <a:rPr lang="cs-CZ" dirty="0"/>
              <a:t>časově omezené a neomezené (platnost), </a:t>
            </a:r>
          </a:p>
          <a:p>
            <a:pPr marL="72000" indent="0" algn="just">
              <a:buNone/>
            </a:pPr>
            <a:r>
              <a:rPr lang="cs-CZ" dirty="0"/>
              <a:t>zvýhodňující a znevýhodňující, </a:t>
            </a:r>
          </a:p>
          <a:p>
            <a:pPr marL="72000" indent="0" algn="just">
              <a:buNone/>
            </a:pPr>
            <a:r>
              <a:rPr lang="cs-CZ" dirty="0"/>
              <a:t>pozitivní a negativní, 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8</a:t>
            </a:fld>
            <a:endParaRPr lang="cs-CZ" altLang="cs-CZ" dirty="0"/>
          </a:p>
        </p:txBody>
      </p:sp>
      <p:pic>
        <p:nvPicPr>
          <p:cNvPr id="4" name="8 slide">
            <a:hlinkClick r:id="" action="ppaction://media"/>
            <a:extLst>
              <a:ext uri="{FF2B5EF4-FFF2-40B4-BE49-F238E27FC236}">
                <a16:creationId xmlns:a16="http://schemas.microsoft.com/office/drawing/2014/main" id="{F1D27533-2BDD-4C12-96EB-9C8A3EB50C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94675" y="52990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007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76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7EFE7A7-2A23-4B17-8C6B-3B738A373CA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8EA4FFF8-C7BF-4AE9-A2A3-938DABBC69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Správní rozhodnutí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93619D13-A0D1-441E-B4C5-F8C5578393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2000" indent="0" algn="just">
              <a:buNone/>
            </a:pPr>
            <a:r>
              <a:rPr lang="cs-CZ" b="1" dirty="0"/>
              <a:t>Rozhodnutí:</a:t>
            </a:r>
            <a:r>
              <a:rPr lang="cs-CZ" dirty="0"/>
              <a:t> a) rozhodnutí (§ 67 a násl.) a b) usnesení (§ 76)</a:t>
            </a:r>
          </a:p>
          <a:p>
            <a:pPr marL="72000" indent="0" algn="just">
              <a:buNone/>
            </a:pPr>
            <a:r>
              <a:rPr lang="cs-CZ" b="1" dirty="0"/>
              <a:t>Zvláštní rozhodnutí (část třetí správního řádu): </a:t>
            </a:r>
          </a:p>
          <a:p>
            <a:pPr marL="72000" indent="0" algn="just">
              <a:buNone/>
            </a:pPr>
            <a:r>
              <a:rPr lang="cs-CZ" dirty="0"/>
              <a:t>mezitímní a částečné rozhodnutí (§ 148), </a:t>
            </a:r>
          </a:p>
          <a:p>
            <a:pPr marL="72000" indent="0" algn="just">
              <a:buNone/>
            </a:pPr>
            <a:r>
              <a:rPr lang="cs-CZ" dirty="0"/>
              <a:t>podmíněné závazným stanoviskem (§ 149), </a:t>
            </a:r>
          </a:p>
          <a:p>
            <a:pPr marL="72000" indent="0" algn="just">
              <a:buNone/>
            </a:pPr>
            <a:r>
              <a:rPr lang="cs-CZ" dirty="0"/>
              <a:t>příkaz (§ 150), </a:t>
            </a:r>
          </a:p>
          <a:p>
            <a:pPr marL="72000" indent="0" algn="just">
              <a:buNone/>
            </a:pPr>
            <a:r>
              <a:rPr lang="cs-CZ" dirty="0"/>
              <a:t>doklad (§ 151)</a:t>
            </a:r>
          </a:p>
          <a:p>
            <a:endParaRPr lang="cs-CZ" dirty="0"/>
          </a:p>
        </p:txBody>
      </p:sp>
      <p:pic>
        <p:nvPicPr>
          <p:cNvPr id="2" name="9 slide">
            <a:hlinkClick r:id="" action="ppaction://media"/>
            <a:extLst>
              <a:ext uri="{FF2B5EF4-FFF2-40B4-BE49-F238E27FC236}">
                <a16:creationId xmlns:a16="http://schemas.microsoft.com/office/drawing/2014/main" id="{A4A20A95-9595-4B0D-8330-47A0BA39A7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33875" y="48672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733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15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šablona prezentace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zentace-LAW-CZ.potx" id="{9368F25A-D07D-4454-BB9E-323E9573381A}" vid="{D76D3162-79D4-49CC-8197-D810905360BE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šablona prezentace</Template>
  <TotalTime>240</TotalTime>
  <Words>962</Words>
  <Application>Microsoft Office PowerPoint</Application>
  <PresentationFormat>Širokoúhlá obrazovka</PresentationFormat>
  <Paragraphs>123</Paragraphs>
  <Slides>18</Slides>
  <Notes>0</Notes>
  <HiddenSlides>0</HiddenSlides>
  <MMClips>21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18</vt:i4>
      </vt:variant>
    </vt:vector>
  </HeadingPairs>
  <TitlesOfParts>
    <vt:vector size="22" baseType="lpstr">
      <vt:lpstr>Arial</vt:lpstr>
      <vt:lpstr>Tahoma</vt:lpstr>
      <vt:lpstr>Wingdings</vt:lpstr>
      <vt:lpstr>šablona prezentace</vt:lpstr>
      <vt:lpstr> Správní rozhodnutí. Usnesení. Příkaz. Právní moc, vykonatelnost a jiné právní účinky rozhodnutí. Vady správních rozhodnutí.    </vt:lpstr>
      <vt:lpstr>Správní rozhodnutí </vt:lpstr>
      <vt:lpstr>Správní řízení a rozhodnutí</vt:lpstr>
      <vt:lpstr>Znaky správního rozhodnutí</vt:lpstr>
      <vt:lpstr>Náležitosti správního rozhodnutí</vt:lpstr>
      <vt:lpstr>Náležitosti správního rozhodnutí</vt:lpstr>
      <vt:lpstr>Náklady řízení</vt:lpstr>
      <vt:lpstr>Správní rozhodnutí</vt:lpstr>
      <vt:lpstr>Správní rozhodnutí</vt:lpstr>
      <vt:lpstr>Usnesení</vt:lpstr>
      <vt:lpstr>Příkaz</vt:lpstr>
      <vt:lpstr>Příkaz podle zákona č. 250/2016 Sb.</vt:lpstr>
      <vt:lpstr>Vlastnosti správních rozhodnutí</vt:lpstr>
      <vt:lpstr>Vady správních rozhodnutí</vt:lpstr>
      <vt:lpstr>Vady správních rozhodnutí</vt:lpstr>
      <vt:lpstr>Vady správních rozhodnutí</vt:lpstr>
      <vt:lpstr>Vady správních rozhodnutí</vt:lpstr>
      <vt:lpstr>Děkuji za pozornost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Správní právo procesní 1. seminář</dc:title>
  <dc:creator>Radislav Bražina</dc:creator>
  <cp:lastModifiedBy>Radislav Bražina</cp:lastModifiedBy>
  <cp:revision>22</cp:revision>
  <cp:lastPrinted>1601-01-01T00:00:00Z</cp:lastPrinted>
  <dcterms:created xsi:type="dcterms:W3CDTF">2019-10-07T08:10:51Z</dcterms:created>
  <dcterms:modified xsi:type="dcterms:W3CDTF">2020-10-28T09:37:28Z</dcterms:modified>
</cp:coreProperties>
</file>