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11" r:id="rId2"/>
    <p:sldId id="484" r:id="rId3"/>
    <p:sldId id="485" r:id="rId4"/>
    <p:sldId id="486" r:id="rId5"/>
    <p:sldId id="487" r:id="rId6"/>
    <p:sldId id="480" r:id="rId7"/>
    <p:sldId id="427" r:id="rId8"/>
    <p:sldId id="470" r:id="rId9"/>
    <p:sldId id="429" r:id="rId10"/>
    <p:sldId id="430" r:id="rId11"/>
    <p:sldId id="482" r:id="rId12"/>
    <p:sldId id="431" r:id="rId13"/>
    <p:sldId id="432" r:id="rId14"/>
    <p:sldId id="433" r:id="rId15"/>
    <p:sldId id="434" r:id="rId16"/>
    <p:sldId id="435" r:id="rId17"/>
    <p:sldId id="436" r:id="rId18"/>
    <p:sldId id="437" r:id="rId19"/>
    <p:sldId id="438" r:id="rId20"/>
    <p:sldId id="439" r:id="rId21"/>
    <p:sldId id="440" r:id="rId22"/>
    <p:sldId id="441" r:id="rId23"/>
    <p:sldId id="442" r:id="rId24"/>
    <p:sldId id="443" r:id="rId25"/>
    <p:sldId id="444" r:id="rId26"/>
    <p:sldId id="445" r:id="rId27"/>
    <p:sldId id="446" r:id="rId28"/>
    <p:sldId id="447" r:id="rId29"/>
    <p:sldId id="481" r:id="rId30"/>
    <p:sldId id="448" r:id="rId31"/>
    <p:sldId id="449" r:id="rId32"/>
    <p:sldId id="450" r:id="rId33"/>
    <p:sldId id="451" r:id="rId34"/>
    <p:sldId id="452" r:id="rId35"/>
    <p:sldId id="453" r:id="rId36"/>
    <p:sldId id="488" r:id="rId37"/>
    <p:sldId id="454" r:id="rId38"/>
    <p:sldId id="490" r:id="rId39"/>
    <p:sldId id="492" r:id="rId40"/>
    <p:sldId id="455" r:id="rId41"/>
    <p:sldId id="493" r:id="rId42"/>
    <p:sldId id="491" r:id="rId43"/>
    <p:sldId id="456" r:id="rId44"/>
    <p:sldId id="457" r:id="rId45"/>
    <p:sldId id="458" r:id="rId46"/>
    <p:sldId id="474" r:id="rId47"/>
    <p:sldId id="475" r:id="rId48"/>
    <p:sldId id="476" r:id="rId49"/>
    <p:sldId id="477" r:id="rId50"/>
    <p:sldId id="479" r:id="rId51"/>
    <p:sldId id="459" r:id="rId52"/>
    <p:sldId id="460" r:id="rId53"/>
    <p:sldId id="494" r:id="rId54"/>
    <p:sldId id="461" r:id="rId55"/>
    <p:sldId id="462" r:id="rId56"/>
    <p:sldId id="495" r:id="rId57"/>
    <p:sldId id="463" r:id="rId58"/>
    <p:sldId id="464" r:id="rId59"/>
    <p:sldId id="496" r:id="rId60"/>
    <p:sldId id="497" r:id="rId61"/>
    <p:sldId id="465" r:id="rId62"/>
    <p:sldId id="498" r:id="rId63"/>
    <p:sldId id="499" r:id="rId64"/>
    <p:sldId id="466" r:id="rId65"/>
    <p:sldId id="467" r:id="rId66"/>
    <p:sldId id="468" r:id="rId67"/>
    <p:sldId id="469" r:id="rId68"/>
    <p:sldId id="473" r:id="rId6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71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B2B6DD9-4840-485E-8EC3-11D445F0F3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6076BFF-5B3E-49EA-A588-10F52D92AC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1FDEA70-7C1B-4B9E-A001-8890400779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408B9-64AA-4917-A98D-427794ACF2D2}" type="datetimeFigureOut">
              <a:rPr lang="cs-CZ" smtClean="0"/>
              <a:t>03.01.2021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C501DDF-51E0-4FED-A809-6A48BE5671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E972BAC-4701-4CAA-A5BA-81BAFAE8EF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75966-1C15-4D71-AA85-60F0A2B8E4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712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4E4D72-96C6-4EE3-9AE7-CD8D7E3092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DA081C35-5DC7-4EC6-8655-D5F57E1ECC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9C9C598-1FCF-4114-84A5-3AF3D29420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408B9-64AA-4917-A98D-427794ACF2D2}" type="datetimeFigureOut">
              <a:rPr lang="cs-CZ" smtClean="0"/>
              <a:t>03.01.2021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D2D6447-6604-4D0F-B3A9-8C6318B749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CA2CC77-C991-4C1E-934B-A06F71C905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75966-1C15-4D71-AA85-60F0A2B8E4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60688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90382055-EB81-4E9F-AC72-698F56BBB7B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EA019611-C869-4681-AAE4-FA67B22D3B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D9504FB-7BFE-4C90-AEEB-5D26996490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408B9-64AA-4917-A98D-427794ACF2D2}" type="datetimeFigureOut">
              <a:rPr lang="cs-CZ" smtClean="0"/>
              <a:t>03.01.2021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2F45A25-8056-432D-A69D-2BF6BABD9E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C599269-7A9A-412F-B1B7-90DF8336A5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75966-1C15-4D71-AA85-60F0A2B8E4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31801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>
  <p:cSld name="Nadpis, klipart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7814"/>
            <a:ext cx="10972800" cy="11398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klipart 2"/>
          <p:cNvSpPr>
            <a:spLocks noGrp="1"/>
          </p:cNvSpPr>
          <p:nvPr>
            <p:ph type="clipArt" sz="half" idx="1"/>
          </p:nvPr>
        </p:nvSpPr>
        <p:spPr>
          <a:xfrm>
            <a:off x="609600" y="1600201"/>
            <a:ext cx="5384800" cy="4530725"/>
          </a:xfrm>
        </p:spPr>
        <p:txBody>
          <a:bodyPr/>
          <a:lstStyle/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197600" y="1600201"/>
            <a:ext cx="5384800" cy="4530725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26">
            <a:extLst>
              <a:ext uri="{FF2B5EF4-FFF2-40B4-BE49-F238E27FC236}">
                <a16:creationId xmlns:a16="http://schemas.microsoft.com/office/drawing/2014/main" id="{ACFF806D-4C37-4714-B5EA-CD283BFC0A69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27">
            <a:extLst>
              <a:ext uri="{FF2B5EF4-FFF2-40B4-BE49-F238E27FC236}">
                <a16:creationId xmlns:a16="http://schemas.microsoft.com/office/drawing/2014/main" id="{44B216CD-A522-4517-8E26-91436195791A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409E44-640C-4DF3-87EB-7945460255F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  <p:sp>
        <p:nvSpPr>
          <p:cNvPr id="7" name="Rectangle 28">
            <a:extLst>
              <a:ext uri="{FF2B5EF4-FFF2-40B4-BE49-F238E27FC236}">
                <a16:creationId xmlns:a16="http://schemas.microsoft.com/office/drawing/2014/main" id="{557E2171-17B2-4D91-AE12-41095CB00A98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xfrm>
            <a:off x="0" y="0"/>
            <a:ext cx="0" cy="0"/>
          </a:xfrm>
        </p:spPr>
        <p:txBody>
          <a:bodyPr/>
          <a:lstStyle>
            <a:lvl1pPr algn="r" eaLnBrk="1" hangingPunct="1">
              <a:defRPr/>
            </a:lvl1pPr>
          </a:lstStyle>
          <a:p>
            <a:pPr>
              <a:defRPr/>
            </a:pPr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810813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>
  <p:cSld name="Nadpis a obsah nad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7814"/>
            <a:ext cx="10972800" cy="11398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10972800" cy="2189163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3941763"/>
            <a:ext cx="10972800" cy="2189162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26">
            <a:extLst>
              <a:ext uri="{FF2B5EF4-FFF2-40B4-BE49-F238E27FC236}">
                <a16:creationId xmlns:a16="http://schemas.microsoft.com/office/drawing/2014/main" id="{8A0FB033-B75B-457E-AD63-938A4FF253EC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27">
            <a:extLst>
              <a:ext uri="{FF2B5EF4-FFF2-40B4-BE49-F238E27FC236}">
                <a16:creationId xmlns:a16="http://schemas.microsoft.com/office/drawing/2014/main" id="{64F0C720-7F60-47FB-AAEA-F02C16CFC943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5AAC1F-AA8A-4F13-A3FA-886EFBE6DE0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  <p:sp>
        <p:nvSpPr>
          <p:cNvPr id="7" name="Rectangle 28">
            <a:extLst>
              <a:ext uri="{FF2B5EF4-FFF2-40B4-BE49-F238E27FC236}">
                <a16:creationId xmlns:a16="http://schemas.microsoft.com/office/drawing/2014/main" id="{87C2BA24-F803-413E-9F9E-BE9C4F96D247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xfrm>
            <a:off x="0" y="0"/>
            <a:ext cx="0" cy="0"/>
          </a:xfrm>
        </p:spPr>
        <p:txBody>
          <a:bodyPr/>
          <a:lstStyle>
            <a:lvl1pPr algn="r" eaLnBrk="1" hangingPunct="1">
              <a:defRPr/>
            </a:lvl1pPr>
          </a:lstStyle>
          <a:p>
            <a:pPr>
              <a:defRPr/>
            </a:pPr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095856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36DDC60-A0F7-4163-9D0D-E608FA5F7E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9FDCFCA-76C6-4D22-9678-88ADF8E1E9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93565EB-588F-43F3-A1AB-7009BA50F1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408B9-64AA-4917-A98D-427794ACF2D2}" type="datetimeFigureOut">
              <a:rPr lang="cs-CZ" smtClean="0"/>
              <a:t>03.01.2021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CC1A5B5-EB9B-4548-AB4E-1A043C0CFB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686C2A5-EE11-43E3-85AE-5AB96A9538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75966-1C15-4D71-AA85-60F0A2B8E4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85882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39434F-C94B-44D8-B0CB-498CD9065E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F196C40F-480E-45A7-A221-B239D1FDE7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AF19734-C907-4ACA-AE92-FF3E1B4AB5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408B9-64AA-4917-A98D-427794ACF2D2}" type="datetimeFigureOut">
              <a:rPr lang="cs-CZ" smtClean="0"/>
              <a:t>03.01.2021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4E5A141-1F83-4EB6-B084-3D6C3B8AB8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3679E62-815A-4511-97F9-9FD7ACDFA5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75966-1C15-4D71-AA85-60F0A2B8E4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46275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B018EF8-A4FF-4D44-8E16-F67472D69B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07989B5-52E9-4B56-963F-37EBB68169E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C91C4553-1CDD-4961-A7F6-CA9FF46578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119B16C-0CF5-4693-9969-4AD06DDB4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408B9-64AA-4917-A98D-427794ACF2D2}" type="datetimeFigureOut">
              <a:rPr lang="cs-CZ" smtClean="0"/>
              <a:t>03.01.2021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8035FB5-8B36-46B1-B22E-00FF770FFB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D69A0B1-48F5-4EE5-819B-E56C4283A1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75966-1C15-4D71-AA85-60F0A2B8E4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91063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52BF809-5AF9-4BD5-9165-CDC2AF01DC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FDEF2182-0D30-4EC9-BA0D-0B42BF2338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7CFE561B-FFE9-4703-B19C-4E04A10318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89A2324D-ED40-4BC9-90B5-18E363F0EAC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DC061FAB-0588-4415-8143-A8448F8871B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E1DFF942-0496-4585-9D9A-45DD5E5FF6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408B9-64AA-4917-A98D-427794ACF2D2}" type="datetimeFigureOut">
              <a:rPr lang="cs-CZ" smtClean="0"/>
              <a:t>03.01.2021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63D57EB0-9661-41C4-B3CE-35F8F599CF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F15307A9-F8CB-4A5E-835B-5DFE06C36A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75966-1C15-4D71-AA85-60F0A2B8E4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27556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814A610-E0FF-470E-AF0F-8511048AD8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51623889-28A4-4437-AB7F-BC137B9715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408B9-64AA-4917-A98D-427794ACF2D2}" type="datetimeFigureOut">
              <a:rPr lang="cs-CZ" smtClean="0"/>
              <a:t>03.01.2021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1898933A-37E3-4C8D-BD5F-6EE1ACC950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0820D19-8017-48CD-9973-CE834E3BC9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75966-1C15-4D71-AA85-60F0A2B8E4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7438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CE1AA171-705E-4A27-9F03-4751988A31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408B9-64AA-4917-A98D-427794ACF2D2}" type="datetimeFigureOut">
              <a:rPr lang="cs-CZ" smtClean="0"/>
              <a:t>03.01.2021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4FE7A4A5-5D31-4619-8CCC-14A476E7A4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278D88D-DA82-4D86-915F-9399C0E4E4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75966-1C15-4D71-AA85-60F0A2B8E4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53450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6C51F5-A893-4BF4-99CD-9E784CE638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183782F-A91D-49A3-A0F6-D86AB28D47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45860DF0-7039-4B99-A313-DF223C3930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10F73CE-EAF7-467B-B246-9302F62DC4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408B9-64AA-4917-A98D-427794ACF2D2}" type="datetimeFigureOut">
              <a:rPr lang="cs-CZ" smtClean="0"/>
              <a:t>03.01.2021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2DE74C2-9206-43E9-A24E-60DA0F4F62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F093CC8-F6E3-4B7A-BE9E-96C471D63E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75966-1C15-4D71-AA85-60F0A2B8E4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86415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693395-7A92-48EC-A2A4-09AE33156A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D7253064-B396-4784-820C-49075ACD095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8B07C5EE-0523-4DF6-BDC6-DF34F2F86B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E542067-9046-471F-A381-BBBD9031C7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408B9-64AA-4917-A98D-427794ACF2D2}" type="datetimeFigureOut">
              <a:rPr lang="cs-CZ" smtClean="0"/>
              <a:t>03.01.2021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B164749-EB92-4833-8910-406A96C6D1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2DBD183-77B9-4816-BC93-A9C594970E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75966-1C15-4D71-AA85-60F0A2B8E4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91015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6FA98DD4-56A7-4E17-AF06-005EE61C46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4F393532-09D0-4559-B1A4-C485ACE524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064F42A-1672-42E0-B9B2-B946528CB7F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6408B9-64AA-4917-A98D-427794ACF2D2}" type="datetimeFigureOut">
              <a:rPr lang="cs-CZ" smtClean="0"/>
              <a:t>03.01.2021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4A59C65-7F13-44DB-B4A2-7BC685D0D54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DBA2875-1F76-48E7-92CE-9FDEBF33451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575966-1C15-4D71-AA85-60F0A2B8E4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38826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A74FFCEA-F97D-4B4A-8FAA-2661036C2D4F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altLang="cs-CZ" sz="4400" b="1"/>
              <a:t>Rozpočtové právo ÚSC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EF006D2A-8DF8-4F74-925B-8683766C6919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Ivana Pařízková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A7D395E9-1CAE-4D1E-85DA-7AA568DB36DB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cs-CZ" altLang="cs-CZ" sz="4100" b="1" i="1" dirty="0"/>
            </a:br>
            <a:br>
              <a:rPr lang="cs-CZ" altLang="cs-CZ" sz="4100" b="1" i="1" dirty="0"/>
            </a:br>
            <a:r>
              <a:rPr lang="cs-CZ" altLang="cs-CZ" sz="4100" b="1" i="1" dirty="0"/>
              <a:t>        Prameny právní úpravy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98420807-2F04-4867-AB1F-3C45EF6059EA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endParaRPr lang="cs-CZ" altLang="cs-CZ" sz="2000" b="1" dirty="0"/>
          </a:p>
          <a:p>
            <a:pPr marL="0" indent="0">
              <a:buNone/>
            </a:pPr>
            <a:endParaRPr lang="cs-CZ" altLang="cs-CZ" sz="2000" b="1" dirty="0"/>
          </a:p>
          <a:p>
            <a:r>
              <a:rPr lang="cs-CZ" altLang="cs-CZ" b="1" dirty="0"/>
              <a:t>Z. č. 420/2004 Sb., o přezkoumávání hospodaření ÚSC, </a:t>
            </a:r>
            <a:r>
              <a:rPr lang="cs-CZ" altLang="cs-CZ" b="1" dirty="0" err="1"/>
              <a:t>vzpzd</a:t>
            </a:r>
            <a:r>
              <a:rPr lang="cs-CZ" altLang="cs-CZ" b="1" dirty="0"/>
              <a:t>.</a:t>
            </a:r>
          </a:p>
          <a:p>
            <a:r>
              <a:rPr lang="cs-CZ" altLang="cs-CZ" b="1" dirty="0"/>
              <a:t>Z. č. 563/1991 Sb., o účetnictví, </a:t>
            </a:r>
            <a:r>
              <a:rPr lang="cs-CZ" altLang="cs-CZ" b="1" dirty="0" err="1"/>
              <a:t>vzpzd</a:t>
            </a:r>
            <a:r>
              <a:rPr lang="cs-CZ" altLang="cs-CZ" b="1" dirty="0"/>
              <a:t>.</a:t>
            </a:r>
          </a:p>
          <a:p>
            <a:r>
              <a:rPr lang="cs-CZ" altLang="cs-CZ" b="1" dirty="0"/>
              <a:t>Z. č. 280/2009 Sb., Daňový řád, v platném znění</a:t>
            </a:r>
          </a:p>
          <a:p>
            <a:r>
              <a:rPr lang="cs-CZ" altLang="cs-CZ" b="1" dirty="0"/>
              <a:t>Vyhláška č. 323/2002 Sb., o rozpočtové skladbě, </a:t>
            </a:r>
            <a:r>
              <a:rPr lang="cs-CZ" altLang="cs-CZ" b="1" dirty="0" err="1"/>
              <a:t>vzpzd</a:t>
            </a:r>
            <a:r>
              <a:rPr lang="cs-CZ" altLang="cs-CZ" b="1" dirty="0"/>
              <a:t>.</a:t>
            </a:r>
            <a:endParaRPr lang="cs-CZ" altLang="cs-CZ" sz="3600" b="1" dirty="0"/>
          </a:p>
          <a:p>
            <a:r>
              <a:rPr lang="cs-CZ" altLang="cs-CZ" b="1" dirty="0"/>
              <a:t>Vyhláška č. 416/2004 Sb., kterou se provádí zák. o FK ve VS</a:t>
            </a:r>
          </a:p>
          <a:p>
            <a:pPr>
              <a:buFont typeface="Wingdings" panose="05000000000000000000" pitchFamily="2" charset="2"/>
              <a:buNone/>
            </a:pPr>
            <a:endParaRPr lang="cs-CZ" altLang="cs-CZ" sz="1800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>
            <a:extLst>
              <a:ext uri="{FF2B5EF4-FFF2-40B4-BE49-F238E27FC236}">
                <a16:creationId xmlns:a16="http://schemas.microsoft.com/office/drawing/2014/main" id="{A8BEDF63-A942-4ADB-941E-FF888D5090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b="1" i="1" dirty="0"/>
              <a:t>Prameny právní úpravy</a:t>
            </a:r>
            <a:endParaRPr lang="cs-CZ" altLang="cs-CZ" dirty="0"/>
          </a:p>
        </p:txBody>
      </p:sp>
      <p:sp>
        <p:nvSpPr>
          <p:cNvPr id="19459" name="Zástupný symbol pro obsah 2">
            <a:extLst>
              <a:ext uri="{FF2B5EF4-FFF2-40B4-BE49-F238E27FC236}">
                <a16:creationId xmlns:a16="http://schemas.microsoft.com/office/drawing/2014/main" id="{5525B742-45DF-40DA-8327-FFF486AB44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73238"/>
            <a:ext cx="9372601" cy="4392612"/>
          </a:xfrm>
        </p:spPr>
        <p:txBody>
          <a:bodyPr>
            <a:normAutofit lnSpcReduction="10000"/>
          </a:bodyPr>
          <a:lstStyle/>
          <a:p>
            <a:r>
              <a:rPr lang="cs-CZ" altLang="cs-CZ" b="1" dirty="0"/>
              <a:t>Z. č. 23/2017 Sb., o pravidlech rozpočtové odpovědnosti</a:t>
            </a:r>
          </a:p>
          <a:p>
            <a:r>
              <a:rPr lang="cs-CZ" altLang="cs-CZ" b="1" dirty="0"/>
              <a:t>Z. č. 25/2017 Sb., o sběru vybraných údajů pro účely monitorování a řízení veřejných financí</a:t>
            </a:r>
          </a:p>
          <a:p>
            <a:r>
              <a:rPr lang="cs-CZ" altLang="cs-CZ" b="1" dirty="0"/>
              <a:t>Z. č. 248/2000 Sb., o podpoře regionálního rozvoje</a:t>
            </a:r>
          </a:p>
          <a:p>
            <a:r>
              <a:rPr lang="cs-CZ" altLang="cs-CZ" b="1" dirty="0"/>
              <a:t>Vyhláška č. 133/2013 Sb., o stanovení rozsahu a struktury pro vypracování návrhu zákona o SR a návrhu SV SR a lhůtách pro jejich předkládání</a:t>
            </a:r>
          </a:p>
          <a:p>
            <a:r>
              <a:rPr lang="cs-CZ" altLang="cs-CZ" b="1" dirty="0"/>
              <a:t>Vyhláška . 5/2014 Sb., o způsobu, termínech a rozsahu údajů předkládaných pro hodnocení plnění SR, roup. </a:t>
            </a:r>
            <a:r>
              <a:rPr lang="cs-CZ" altLang="cs-CZ" b="1" dirty="0" err="1"/>
              <a:t>StF</a:t>
            </a:r>
            <a:r>
              <a:rPr lang="cs-CZ" altLang="cs-CZ" b="1" dirty="0"/>
              <a:t>, rozpočtů ÚSC, </a:t>
            </a:r>
            <a:r>
              <a:rPr lang="cs-CZ" altLang="cs-CZ" b="1" dirty="0" err="1"/>
              <a:t>roz</a:t>
            </a:r>
            <a:r>
              <a:rPr lang="cs-CZ" altLang="cs-CZ" b="1" dirty="0"/>
              <a:t>. </a:t>
            </a:r>
            <a:r>
              <a:rPr lang="cs-CZ" altLang="cs-CZ" b="1" dirty="0" err="1"/>
              <a:t>DoSvO</a:t>
            </a:r>
            <a:r>
              <a:rPr lang="cs-CZ" altLang="cs-CZ" b="1" dirty="0"/>
              <a:t> a </a:t>
            </a:r>
            <a:r>
              <a:rPr lang="cs-CZ" altLang="cs-CZ" b="1" dirty="0" err="1"/>
              <a:t>roz</a:t>
            </a:r>
            <a:r>
              <a:rPr lang="cs-CZ" altLang="cs-CZ" b="1" dirty="0"/>
              <a:t>. </a:t>
            </a:r>
            <a:r>
              <a:rPr lang="cs-CZ" altLang="cs-CZ" b="1" dirty="0" err="1"/>
              <a:t>RegRR</a:t>
            </a:r>
            <a:endParaRPr lang="cs-CZ" altLang="cs-CZ" b="1" dirty="0"/>
          </a:p>
          <a:p>
            <a:endParaRPr lang="cs-CZ" altLang="cs-CZ" b="1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5D11A950-EB5E-46DA-BED5-B54CB23E147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19461" name="Zástupný symbol pro číslo snímku 4">
            <a:extLst>
              <a:ext uri="{FF2B5EF4-FFF2-40B4-BE49-F238E27FC236}">
                <a16:creationId xmlns:a16="http://schemas.microsoft.com/office/drawing/2014/main" id="{7DFECCD3-009D-4B0B-A70F-48555A87B9F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9C3F8CD7-FFD4-4056-BD8F-84F19A2E469E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11</a:t>
            </a:fld>
            <a:endParaRPr lang="cs-CZ" altLang="cs-CZ" sz="12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>
            <a:extLst>
              <a:ext uri="{FF2B5EF4-FFF2-40B4-BE49-F238E27FC236}">
                <a16:creationId xmlns:a16="http://schemas.microsoft.com/office/drawing/2014/main" id="{ABE6530A-BA08-4DCA-AEA5-C9A3AD49A822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cs-CZ" altLang="cs-CZ" sz="4500" b="1" dirty="0"/>
            </a:br>
            <a:br>
              <a:rPr lang="cs-CZ" altLang="cs-CZ" sz="4500" b="1" dirty="0"/>
            </a:br>
            <a:r>
              <a:rPr lang="cs-CZ" altLang="cs-CZ" sz="4500" b="1" dirty="0"/>
              <a:t>Zákon upravuje: </a:t>
            </a:r>
            <a:br>
              <a:rPr lang="cs-CZ" altLang="cs-CZ" sz="4500" b="1" dirty="0"/>
            </a:br>
            <a:r>
              <a:rPr lang="cs-CZ" altLang="cs-CZ" sz="1800" dirty="0"/>
              <a:t>z. č. </a:t>
            </a:r>
            <a:r>
              <a:rPr lang="cs-CZ" altLang="cs-CZ" sz="2700" b="1" dirty="0"/>
              <a:t>250/2000 Sb., RPÚSC</a:t>
            </a:r>
            <a:endParaRPr lang="cs-CZ" altLang="cs-CZ" sz="4500" b="1" dirty="0"/>
          </a:p>
        </p:txBody>
      </p:sp>
      <p:sp>
        <p:nvSpPr>
          <p:cNvPr id="171011" name="Rectangle 3">
            <a:extLst>
              <a:ext uri="{FF2B5EF4-FFF2-40B4-BE49-F238E27FC236}">
                <a16:creationId xmlns:a16="http://schemas.microsoft.com/office/drawing/2014/main" id="{7F7D9FCB-4483-49FF-9244-6758A524C704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/>
        <p:txBody>
          <a:bodyPr>
            <a:normAutofit/>
          </a:bodyPr>
          <a:lstStyle/>
          <a:p>
            <a:pPr marL="457200" indent="-457200">
              <a:buNone/>
            </a:pPr>
            <a:endParaRPr lang="cs-CZ" altLang="cs-CZ" b="1" dirty="0"/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cs-CZ" altLang="cs-CZ" b="1" dirty="0"/>
              <a:t>tvorbu, 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cs-CZ" altLang="cs-CZ" b="1" dirty="0"/>
              <a:t>postavení, 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cs-CZ" altLang="cs-CZ" b="1" dirty="0"/>
              <a:t>obsah, 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cs-CZ" altLang="cs-CZ" b="1" dirty="0"/>
              <a:t>funkci rozpočtů </a:t>
            </a:r>
            <a:r>
              <a:rPr lang="cs-CZ" altLang="cs-CZ" b="1" dirty="0" err="1"/>
              <a:t>ÚSC-obcí+krajů</a:t>
            </a:r>
            <a:r>
              <a:rPr lang="cs-CZ" altLang="cs-CZ" b="1" dirty="0"/>
              <a:t>,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cs-CZ" altLang="cs-CZ" b="1" dirty="0"/>
              <a:t>stanoví pravidla hospodaření s finančními prostředky ÚSC,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cs-CZ" altLang="cs-CZ" b="1" dirty="0"/>
              <a:t>zřizování nebo zakládání PO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endParaRPr lang="cs-CZ" altLang="cs-CZ" b="1" dirty="0">
              <a:solidFill>
                <a:schemeClr val="accent1"/>
              </a:solidFill>
            </a:endParaRPr>
          </a:p>
          <a:p>
            <a:pPr marL="457200" indent="-457200">
              <a:buNone/>
            </a:pPr>
            <a:endParaRPr lang="cs-CZ" altLang="cs-CZ" dirty="0">
              <a:solidFill>
                <a:schemeClr val="hlink"/>
              </a:solidFill>
            </a:endParaRPr>
          </a:p>
          <a:p>
            <a:pPr marL="457200" indent="-457200">
              <a:buNone/>
            </a:pPr>
            <a:endParaRPr lang="cs-CZ" altLang="cs-CZ" dirty="0">
              <a:solidFill>
                <a:srgbClr val="FF9933"/>
              </a:solidFill>
            </a:endParaRPr>
          </a:p>
          <a:p>
            <a:pPr marL="457200" indent="-457200">
              <a:buNone/>
            </a:pPr>
            <a:endParaRPr lang="cs-CZ" altLang="cs-CZ" dirty="0">
              <a:solidFill>
                <a:srgbClr val="FF9933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710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10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710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71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71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71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71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71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71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71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71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71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71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71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71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710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710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710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710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710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710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1010" grpId="0"/>
      <p:bldP spid="171011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7540B40B-283D-4BDA-AFC3-29050235CE78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cs-CZ" altLang="cs-CZ" sz="4800"/>
            </a:br>
            <a:r>
              <a:rPr lang="cs-CZ" altLang="cs-CZ" sz="4800"/>
              <a:t>Zákonem se řídí:</a:t>
            </a: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8E732A01-968F-49A2-9554-3A232AB3A330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endParaRPr lang="cs-CZ" altLang="cs-CZ" b="1"/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endParaRPr lang="cs-CZ" altLang="cs-CZ" b="1"/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cs-CZ" altLang="cs-CZ" b="1"/>
              <a:t>Obce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cs-CZ" altLang="cs-CZ" b="1"/>
              <a:t>Kraje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cs-CZ" altLang="cs-CZ" b="1"/>
              <a:t>Dobrovolné svazky obcí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cs-CZ" altLang="cs-CZ" b="1"/>
              <a:t>Statutární města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cs-CZ" altLang="cs-CZ" b="1"/>
              <a:t>Městské části a obvody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cs-CZ" altLang="cs-CZ" b="1"/>
              <a:t>Hlavní město Praha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cs-CZ" altLang="cs-CZ" b="1"/>
              <a:t>Příspěvkové organizace v oblasti školství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cs-CZ" altLang="cs-CZ" b="1"/>
              <a:t>Regionální rady regionů soudržnosti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b="1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2">
            <a:extLst>
              <a:ext uri="{FF2B5EF4-FFF2-40B4-BE49-F238E27FC236}">
                <a16:creationId xmlns:a16="http://schemas.microsoft.com/office/drawing/2014/main" id="{01454E31-5041-4556-9210-C611BB6ACCDE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357432" y="348793"/>
            <a:ext cx="10515600" cy="2347274"/>
          </a:xfrm>
        </p:spPr>
        <p:txBody>
          <a:bodyPr>
            <a:normAutofit/>
          </a:bodyPr>
          <a:lstStyle/>
          <a:p>
            <a:pPr algn="ctr">
              <a:defRPr/>
            </a:pPr>
            <a:br>
              <a:rPr lang="cs-CZ" altLang="cs-CZ" sz="28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br>
              <a:rPr lang="cs-CZ" altLang="cs-CZ" sz="28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br>
              <a:rPr lang="cs-CZ" altLang="cs-CZ" sz="28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br>
              <a:rPr lang="cs-CZ" altLang="cs-CZ" sz="28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altLang="cs-CZ" sz="40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Základní pojmy</a:t>
            </a:r>
            <a:endParaRPr lang="cs-CZ" altLang="cs-CZ" sz="2800" b="1" u="sng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4999EA44-2954-40EF-8A0B-B58BA66BF337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838200" y="3014057"/>
            <a:ext cx="10515600" cy="3226487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None/>
            </a:pPr>
            <a:endParaRPr lang="cs-CZ" altLang="cs-CZ" b="1" dirty="0"/>
          </a:p>
          <a:p>
            <a:pPr>
              <a:buFont typeface="Wingdings" panose="05000000000000000000" pitchFamily="2" charset="2"/>
              <a:buChar char="ü"/>
            </a:pPr>
            <a:r>
              <a:rPr lang="cs-CZ" altLang="cs-CZ" sz="3200" b="1" u="sng" dirty="0"/>
              <a:t>Rozpočet</a:t>
            </a:r>
            <a:r>
              <a:rPr lang="cs-CZ" altLang="cs-CZ" sz="3200" b="1" dirty="0"/>
              <a:t> - </a:t>
            </a:r>
            <a:r>
              <a:rPr lang="cs-CZ" altLang="cs-CZ" sz="3200" i="1" dirty="0"/>
              <a:t>finanční plán, jímž se řídí financování činností  ÚSC a svazku obcí, </a:t>
            </a:r>
            <a:r>
              <a:rPr lang="cs-CZ" altLang="cs-CZ" sz="3200" i="1" dirty="0" err="1"/>
              <a:t>rozp</a:t>
            </a:r>
            <a:r>
              <a:rPr lang="cs-CZ" altLang="cs-CZ" sz="3200" i="1" dirty="0"/>
              <a:t>. rok=kalendářní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altLang="cs-CZ" sz="3200" b="1" u="sng" dirty="0"/>
              <a:t>Střednědobý výhled</a:t>
            </a:r>
            <a:r>
              <a:rPr lang="cs-CZ" altLang="cs-CZ" sz="3200" b="1" dirty="0"/>
              <a:t> – </a:t>
            </a:r>
            <a:r>
              <a:rPr lang="cs-CZ" altLang="cs-CZ" sz="3200" i="1" dirty="0"/>
              <a:t>je pomocným nástrojem ÚSC sloužícím pro střednědobé finanční  plánování rozvoje jeho hospodářství</a:t>
            </a:r>
          </a:p>
          <a:p>
            <a:pPr>
              <a:buFont typeface="Wingdings" panose="05000000000000000000" pitchFamily="2" charset="2"/>
              <a:buNone/>
            </a:pPr>
            <a:endParaRPr lang="cs-CZ" altLang="cs-CZ" sz="3200" b="1" dirty="0"/>
          </a:p>
          <a:p>
            <a:pPr>
              <a:buFont typeface="Wingdings" panose="05000000000000000000" pitchFamily="2" charset="2"/>
              <a:buNone/>
            </a:pPr>
            <a:endParaRPr lang="cs-CZ" altLang="cs-CZ" b="1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2B03DB85-94A0-4E9A-873D-36EA2E55845F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2279650" y="188913"/>
            <a:ext cx="7010400" cy="2952750"/>
          </a:xfrm>
        </p:spPr>
        <p:txBody>
          <a:bodyPr/>
          <a:lstStyle/>
          <a:p>
            <a:pPr algn="ctr"/>
            <a:br>
              <a:rPr lang="cs-CZ" altLang="cs-CZ" sz="2800" b="1" i="1" u="sng"/>
            </a:br>
            <a:br>
              <a:rPr lang="cs-CZ" altLang="cs-CZ" sz="2800" b="1" i="1" u="sng"/>
            </a:br>
            <a:br>
              <a:rPr lang="cs-CZ" altLang="cs-CZ" sz="2800" b="1" i="1" u="sng"/>
            </a:br>
            <a:br>
              <a:rPr lang="cs-CZ" altLang="cs-CZ" sz="2800" b="1" i="1" u="sng"/>
            </a:br>
            <a:br>
              <a:rPr lang="cs-CZ" altLang="cs-CZ" sz="2800" b="1" i="1" u="sng"/>
            </a:br>
            <a:br>
              <a:rPr lang="cs-CZ" altLang="cs-CZ" sz="2800" b="1" i="1" u="sng"/>
            </a:br>
            <a:r>
              <a:rPr lang="cs-CZ" altLang="cs-CZ" sz="2800" b="1" i="1" u="sng"/>
              <a:t>STŘEDNĚDOBÝ  VÝHLED vychází:</a:t>
            </a:r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10AFAB10-3564-4DA2-86A4-AD0DFFF56B96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886120" y="1479551"/>
            <a:ext cx="8286455" cy="4024313"/>
          </a:xfrm>
        </p:spPr>
        <p:txBody>
          <a:bodyPr>
            <a:normAutofit/>
          </a:bodyPr>
          <a:lstStyle/>
          <a:p>
            <a:pPr marL="533400" indent="-533400">
              <a:buNone/>
            </a:pPr>
            <a:endParaRPr lang="cs-CZ" altLang="cs-CZ" b="1" dirty="0"/>
          </a:p>
          <a:p>
            <a:pPr marL="533400" indent="-533400">
              <a:buFont typeface="Wingdings" panose="05000000000000000000" pitchFamily="2" charset="2"/>
              <a:buChar char="ü"/>
            </a:pPr>
            <a:endParaRPr lang="cs-CZ" altLang="cs-CZ" b="1" dirty="0"/>
          </a:p>
          <a:p>
            <a:pPr marL="533400" indent="-533400">
              <a:buNone/>
            </a:pPr>
            <a:endParaRPr lang="cs-CZ" altLang="cs-CZ" b="1" dirty="0"/>
          </a:p>
          <a:p>
            <a:pPr marL="0" indent="0">
              <a:buNone/>
            </a:pPr>
            <a:endParaRPr lang="cs-CZ" altLang="cs-CZ" b="1" dirty="0"/>
          </a:p>
          <a:p>
            <a:pPr marL="533400" indent="-533400">
              <a:buFont typeface="Wingdings" panose="05000000000000000000" pitchFamily="2" charset="2"/>
              <a:buChar char="ü"/>
            </a:pPr>
            <a:r>
              <a:rPr lang="cs-CZ" altLang="cs-CZ" b="1" dirty="0"/>
              <a:t>Uzavřené smluvní vztahy</a:t>
            </a:r>
          </a:p>
          <a:p>
            <a:pPr marL="533400" indent="-533400">
              <a:buFont typeface="Wingdings" panose="05000000000000000000" pitchFamily="2" charset="2"/>
              <a:buChar char="ü"/>
            </a:pPr>
            <a:r>
              <a:rPr lang="cs-CZ" altLang="cs-CZ" b="1" dirty="0"/>
              <a:t>Přijaté závazky</a:t>
            </a:r>
          </a:p>
          <a:p>
            <a:pPr marL="533400" indent="-533400">
              <a:buFont typeface="Wingdings" panose="05000000000000000000" pitchFamily="2" charset="2"/>
              <a:buChar char="ü"/>
            </a:pPr>
            <a:r>
              <a:rPr lang="cs-CZ" altLang="cs-CZ" b="1" dirty="0"/>
              <a:t>Sestavuje se na období 2-5 let, následujících po roce, na který se sestavuje roční rozpočet</a:t>
            </a:r>
          </a:p>
          <a:p>
            <a:pPr marL="533400" indent="-533400">
              <a:buNone/>
            </a:pPr>
            <a:endParaRPr lang="cs-CZ" altLang="cs-CZ" b="1" dirty="0"/>
          </a:p>
          <a:p>
            <a:pPr marL="533400" indent="-533400">
              <a:buNone/>
            </a:pPr>
            <a:endParaRPr lang="cs-CZ" altLang="cs-CZ" dirty="0">
              <a:solidFill>
                <a:schemeClr val="hlink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8F85650A-8539-4B0C-82B3-B75E7857BB74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365125"/>
            <a:ext cx="10515600" cy="2076417"/>
          </a:xfrm>
        </p:spPr>
        <p:txBody>
          <a:bodyPr>
            <a:normAutofit/>
          </a:bodyPr>
          <a:lstStyle/>
          <a:p>
            <a:pPr algn="ctr"/>
            <a:br>
              <a:rPr lang="cs-CZ" altLang="cs-CZ" sz="2800" b="1" dirty="0"/>
            </a:br>
            <a:br>
              <a:rPr lang="cs-CZ" altLang="cs-CZ" sz="2800" b="1" dirty="0"/>
            </a:br>
            <a:br>
              <a:rPr lang="cs-CZ" altLang="cs-CZ" sz="2800" b="1" dirty="0"/>
            </a:br>
            <a:br>
              <a:rPr lang="cs-CZ" altLang="cs-CZ" sz="2800" b="1" dirty="0"/>
            </a:br>
            <a:r>
              <a:rPr lang="cs-CZ" altLang="cs-CZ" sz="2800" b="1" i="1" u="sng" dirty="0"/>
              <a:t>Obsahem střednědobého  výhledu jsou:</a:t>
            </a:r>
          </a:p>
        </p:txBody>
      </p:sp>
      <p:sp>
        <p:nvSpPr>
          <p:cNvPr id="175107" name="Rectangle 3">
            <a:extLst>
              <a:ext uri="{FF2B5EF4-FFF2-40B4-BE49-F238E27FC236}">
                <a16:creationId xmlns:a16="http://schemas.microsoft.com/office/drawing/2014/main" id="{D2B87C1D-3838-4479-AC1E-43920F25B234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838200" y="2818613"/>
            <a:ext cx="10515600" cy="3674262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endParaRPr lang="cs-CZ" altLang="cs-CZ" dirty="0"/>
          </a:p>
          <a:p>
            <a:pPr>
              <a:buFont typeface="Wingdings" panose="05000000000000000000" pitchFamily="2" charset="2"/>
              <a:buChar char="v"/>
              <a:defRPr/>
            </a:pPr>
            <a:r>
              <a:rPr lang="cs-CZ" altLang="cs-CZ" dirty="0"/>
              <a:t>Souhrnné základní údaje o příjmech a výdajích</a:t>
            </a:r>
          </a:p>
          <a:p>
            <a:pPr>
              <a:buFont typeface="Wingdings" panose="05000000000000000000" pitchFamily="2" charset="2"/>
              <a:buChar char="v"/>
              <a:defRPr/>
            </a:pPr>
            <a:r>
              <a:rPr lang="cs-CZ" altLang="cs-CZ" dirty="0"/>
              <a:t>Dlouhodobější závazky a pohledávky</a:t>
            </a:r>
          </a:p>
          <a:p>
            <a:pPr>
              <a:buFont typeface="Wingdings" panose="05000000000000000000" pitchFamily="2" charset="2"/>
              <a:buChar char="v"/>
              <a:defRPr/>
            </a:pPr>
            <a:r>
              <a:rPr lang="cs-CZ" altLang="cs-CZ" dirty="0"/>
              <a:t>Finanční zdroje a potřeby dlouhodobě realizovaných záměrů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cs-CZ" altLang="cs-CZ" dirty="0">
                <a:solidFill>
                  <a:srgbClr val="CC0000"/>
                </a:solidFill>
              </a:rPr>
              <a:t>   </a:t>
            </a:r>
            <a:r>
              <a:rPr lang="cs-CZ" altLang="cs-CZ" b="1" i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RV- je povinný (dříve fakultativní)!!!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53E7A5AB-59CC-4B65-8B42-5AAF604894AA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365125"/>
            <a:ext cx="10515600" cy="1963296"/>
          </a:xfrm>
        </p:spPr>
        <p:txBody>
          <a:bodyPr>
            <a:normAutofit/>
          </a:bodyPr>
          <a:lstStyle/>
          <a:p>
            <a:pPr algn="ctr"/>
            <a:r>
              <a:rPr lang="cs-CZ" altLang="cs-CZ" sz="2800" dirty="0">
                <a:solidFill>
                  <a:schemeClr val="folHlink"/>
                </a:solidFill>
              </a:rPr>
              <a:t>   </a:t>
            </a:r>
            <a:r>
              <a:rPr lang="cs-CZ" altLang="cs-CZ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TYPY rozpočtů ÚSC</a:t>
            </a:r>
            <a:endParaRPr lang="cs-CZ" altLang="cs-CZ" sz="2800" b="1" i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EBEA8C22-D5A9-4B09-A3E6-8538DB0B0DE4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838200" y="2648933"/>
            <a:ext cx="10515600" cy="4062952"/>
          </a:xfrm>
        </p:spPr>
        <p:txBody>
          <a:bodyPr>
            <a:normAutofit/>
          </a:bodyPr>
          <a:lstStyle/>
          <a:p>
            <a:pPr marL="457200" indent="-457200">
              <a:lnSpc>
                <a:spcPct val="80000"/>
              </a:lnSpc>
              <a:buNone/>
            </a:pPr>
            <a:r>
              <a:rPr lang="cs-CZ" altLang="cs-CZ" sz="2000" i="1" dirty="0">
                <a:latin typeface="Arial Black" panose="020B0A04020102020204" pitchFamily="34" charset="0"/>
              </a:rPr>
              <a:t>               </a:t>
            </a:r>
            <a:r>
              <a:rPr lang="cs-CZ" altLang="cs-CZ" sz="2000" i="1" u="sng" dirty="0">
                <a:latin typeface="Arial Black" panose="020B0A04020102020204" pitchFamily="34" charset="0"/>
              </a:rPr>
              <a:t>Vyrovnaný</a:t>
            </a:r>
            <a:r>
              <a:rPr lang="cs-CZ" altLang="cs-CZ" sz="2000" b="1" i="1" dirty="0">
                <a:latin typeface="Arial Black" panose="020B0A04020102020204" pitchFamily="34" charset="0"/>
              </a:rPr>
              <a:t>  </a:t>
            </a:r>
            <a:r>
              <a:rPr lang="cs-CZ" altLang="cs-CZ" sz="2000" dirty="0"/>
              <a:t>   P = V</a:t>
            </a:r>
          </a:p>
          <a:p>
            <a:pPr marL="457200" indent="-457200">
              <a:lnSpc>
                <a:spcPct val="80000"/>
              </a:lnSpc>
              <a:buNone/>
            </a:pPr>
            <a:endParaRPr lang="cs-CZ" altLang="cs-CZ" sz="2000" dirty="0"/>
          </a:p>
          <a:p>
            <a:pPr marL="457200" indent="-457200">
              <a:lnSpc>
                <a:spcPct val="80000"/>
              </a:lnSpc>
              <a:buNone/>
            </a:pPr>
            <a:r>
              <a:rPr lang="cs-CZ" altLang="cs-CZ" sz="2000" b="1" i="1" dirty="0"/>
              <a:t>                     </a:t>
            </a:r>
            <a:r>
              <a:rPr lang="cs-CZ" altLang="cs-CZ" sz="2000" b="1" i="1" u="sng" dirty="0">
                <a:latin typeface="Arial Black" panose="020B0A04020102020204" pitchFamily="34" charset="0"/>
              </a:rPr>
              <a:t>Deficitní rozpočet</a:t>
            </a:r>
            <a:r>
              <a:rPr lang="cs-CZ" altLang="cs-CZ" sz="2000" dirty="0"/>
              <a:t>  může být schválen</a:t>
            </a:r>
          </a:p>
          <a:p>
            <a:pPr marL="457200" indent="-457200">
              <a:lnSpc>
                <a:spcPct val="80000"/>
              </a:lnSpc>
              <a:buFont typeface="Wingdings" panose="05000000000000000000" pitchFamily="2" charset="2"/>
              <a:buAutoNum type="arabicPeriod"/>
            </a:pPr>
            <a:r>
              <a:rPr lang="cs-CZ" altLang="cs-CZ" sz="2000" dirty="0"/>
              <a:t>Finančními prostředky z minulých let</a:t>
            </a:r>
          </a:p>
          <a:p>
            <a:pPr marL="457200" indent="-457200">
              <a:lnSpc>
                <a:spcPct val="80000"/>
              </a:lnSpc>
              <a:buFont typeface="Wingdings" panose="05000000000000000000" pitchFamily="2" charset="2"/>
              <a:buAutoNum type="arabicPeriod"/>
            </a:pPr>
            <a:r>
              <a:rPr lang="cs-CZ" altLang="cs-CZ" sz="2000" dirty="0"/>
              <a:t>Smluvně zabezpečenou půjčkou, úvěrem, návratnou  finanční výpomocí, výnosem z prodeje vlastních dluhopisů</a:t>
            </a:r>
          </a:p>
          <a:p>
            <a:pPr marL="457200" indent="-457200">
              <a:lnSpc>
                <a:spcPct val="80000"/>
              </a:lnSpc>
              <a:buNone/>
            </a:pPr>
            <a:r>
              <a:rPr lang="cs-CZ" altLang="cs-CZ" sz="2000" dirty="0"/>
              <a:t> </a:t>
            </a:r>
          </a:p>
          <a:p>
            <a:pPr marL="457200" indent="-457200">
              <a:lnSpc>
                <a:spcPct val="80000"/>
              </a:lnSpc>
              <a:buNone/>
            </a:pPr>
            <a:r>
              <a:rPr lang="cs-CZ" altLang="cs-CZ" sz="2000" dirty="0"/>
              <a:t>                     </a:t>
            </a:r>
            <a:r>
              <a:rPr lang="cs-CZ" altLang="cs-CZ" sz="2000" b="1" i="1" u="sng" dirty="0">
                <a:latin typeface="Arial Black" panose="020B0A04020102020204" pitchFamily="34" charset="0"/>
              </a:rPr>
              <a:t>Přebytkový rozpočet</a:t>
            </a:r>
            <a:r>
              <a:rPr lang="cs-CZ" altLang="cs-CZ" sz="2000" b="1" i="1" u="sng" dirty="0"/>
              <a:t> :</a:t>
            </a:r>
          </a:p>
          <a:p>
            <a:pPr marL="457200" indent="-457200">
              <a:lnSpc>
                <a:spcPct val="80000"/>
              </a:lnSpc>
              <a:buFont typeface="Wingdings" panose="05000000000000000000" pitchFamily="2" charset="2"/>
              <a:buAutoNum type="arabicPeriod"/>
            </a:pPr>
            <a:r>
              <a:rPr lang="cs-CZ" altLang="cs-CZ" sz="2000" dirty="0"/>
              <a:t>Některé příjmy daného roku jsou určeny k využití až v následujících letech</a:t>
            </a:r>
          </a:p>
          <a:p>
            <a:pPr marL="457200" indent="-457200">
              <a:lnSpc>
                <a:spcPct val="80000"/>
              </a:lnSpc>
              <a:buFont typeface="Wingdings" panose="05000000000000000000" pitchFamily="2" charset="2"/>
              <a:buAutoNum type="arabicPeriod"/>
            </a:pPr>
            <a:r>
              <a:rPr lang="cs-CZ" altLang="cs-CZ" sz="2000" dirty="0"/>
              <a:t>Splácení jistiny úvěru z předchozích let</a:t>
            </a:r>
          </a:p>
          <a:p>
            <a:pPr marL="457200" indent="-457200">
              <a:lnSpc>
                <a:spcPct val="80000"/>
              </a:lnSpc>
              <a:buNone/>
            </a:pPr>
            <a:endParaRPr lang="cs-CZ" altLang="cs-CZ" sz="2000" b="1" i="1" u="sng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552D9CE6-8659-4A7A-8607-7754DA8453B6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cs-CZ" altLang="cs-CZ" sz="2800" b="1" dirty="0"/>
            </a:br>
            <a:br>
              <a:rPr lang="cs-CZ" altLang="cs-CZ" sz="2800" b="1" dirty="0"/>
            </a:br>
            <a:br>
              <a:rPr lang="cs-CZ" altLang="cs-CZ" sz="2800" b="1" dirty="0"/>
            </a:br>
            <a:br>
              <a:rPr lang="cs-CZ" altLang="cs-CZ" sz="2800" b="1" dirty="0"/>
            </a:br>
            <a:r>
              <a:rPr lang="cs-CZ" altLang="cs-CZ" sz="2800" b="1" dirty="0"/>
              <a:t>                 </a:t>
            </a:r>
            <a:r>
              <a:rPr lang="cs-CZ" altLang="cs-CZ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Zůstatky v rozpočtu a jejich použití</a:t>
            </a:r>
            <a:endParaRPr lang="cs-CZ" altLang="cs-CZ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F6F51C8A-A62B-4B02-BE18-6D666B4F57C3}"/>
              </a:ext>
            </a:extLst>
          </p:cNvPr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2424113" y="2714919"/>
            <a:ext cx="7772400" cy="3777956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u="sng" dirty="0"/>
              <a:t>Kladné </a:t>
            </a:r>
            <a:r>
              <a:rPr lang="cs-CZ" altLang="cs-CZ" dirty="0"/>
              <a:t>–  se převádí k použití v dalším roce ke krytí           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dirty="0"/>
              <a:t>                  rozpočtových  výdajů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dirty="0"/>
              <a:t>               - převádí do peněžních fondů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dirty="0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u="sng" dirty="0"/>
              <a:t>Schodky</a:t>
            </a:r>
            <a:r>
              <a:rPr lang="cs-CZ" altLang="cs-CZ" dirty="0"/>
              <a:t>- se uhrazují z prostředků minulých let</a:t>
            </a:r>
          </a:p>
          <a:p>
            <a:pPr algn="ctr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dirty="0"/>
              <a:t>       - kryjí se z návratných zdrojů splatných v následujících  letech</a:t>
            </a:r>
          </a:p>
          <a:p>
            <a:pPr algn="ctr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dirty="0"/>
          </a:p>
          <a:p>
            <a:pPr algn="ctr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1000" dirty="0">
                <a:solidFill>
                  <a:srgbClr val="FFFF00"/>
                </a:solidFill>
              </a:rPr>
              <a:t>                     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BB7C25B5-9EDE-4520-AF61-B07C5015ABEA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br>
              <a:rPr lang="cs-CZ" altLang="cs-CZ" sz="2800"/>
            </a:br>
            <a:br>
              <a:rPr lang="cs-CZ" altLang="cs-CZ" sz="2800"/>
            </a:br>
            <a:r>
              <a:rPr lang="cs-CZ" altLang="cs-CZ" sz="2800"/>
              <a:t>                        </a:t>
            </a:r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5B8A2368-6D90-4730-9312-B8B0D5CB8369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endParaRPr lang="cs-CZ" altLang="cs-CZ" dirty="0"/>
          </a:p>
          <a:p>
            <a:endParaRPr lang="cs-CZ" altLang="cs-CZ" dirty="0"/>
          </a:p>
          <a:p>
            <a:endParaRPr lang="cs-CZ" altLang="cs-CZ" dirty="0"/>
          </a:p>
          <a:p>
            <a:pPr algn="ctr">
              <a:buFont typeface="Wingdings" panose="05000000000000000000" pitchFamily="2" charset="2"/>
              <a:buNone/>
            </a:pPr>
            <a:r>
              <a:rPr lang="cs-CZ" altLang="cs-CZ" sz="6000" b="1" dirty="0"/>
              <a:t>   Zvláštní část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7FC5B2F1-765D-4EA3-AC97-007BDD4A11DF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altLang="cs-CZ" sz="5700" b="1" u="sng"/>
              <a:t>Rozpočtové právo ÚSC</a:t>
            </a:r>
            <a:r>
              <a:rPr lang="cs-CZ" altLang="cs-CZ"/>
              <a:t> – </a:t>
            </a:r>
            <a:r>
              <a:rPr lang="cs-CZ" altLang="cs-CZ" b="1" u="sng"/>
              <a:t>Financování ÚSC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DDDAF622-FE7F-4840-B6C3-6ECDE8CFE66F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cs-CZ" altLang="cs-CZ" b="1">
                <a:latin typeface="Times New Roman" panose="02020603050405020304" pitchFamily="18" charset="0"/>
              </a:rPr>
              <a:t>Fiskální část finančního práva a to v podoodvětví, které nejtypičtěji charakterizuje </a:t>
            </a:r>
          </a:p>
          <a:p>
            <a:pPr eaLnBrk="1" hangingPunct="1"/>
            <a:endParaRPr lang="cs-CZ" altLang="cs-CZ" b="1">
              <a:latin typeface="Times New Roman" panose="02020603050405020304" pitchFamily="18" charset="0"/>
            </a:endParaRPr>
          </a:p>
        </p:txBody>
      </p:sp>
      <p:sp>
        <p:nvSpPr>
          <p:cNvPr id="10244" name="WordArt 4">
            <a:extLst>
              <a:ext uri="{FF2B5EF4-FFF2-40B4-BE49-F238E27FC236}">
                <a16:creationId xmlns:a16="http://schemas.microsoft.com/office/drawing/2014/main" id="{EA147D4A-D90B-423A-AC67-C8451531301E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4886326" y="5521325"/>
            <a:ext cx="2505075" cy="571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T</a:t>
            </a:r>
          </a:p>
          <a:p>
            <a:pPr algn="ctr"/>
            <a:endParaRPr lang="pt-BR" sz="3600" kern="1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0066CC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Impact" panose="020B0806030902050204" pitchFamily="34" charset="0"/>
            </a:endParaRPr>
          </a:p>
          <a:p>
            <a:pPr algn="ctr"/>
            <a:endParaRPr lang="pt-BR" sz="3600" kern="1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0066CC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Impact" panose="020B0806030902050204" pitchFamily="34" charset="0"/>
            </a:endParaRPr>
          </a:p>
          <a:p>
            <a:pPr algn="ctr"/>
            <a:endParaRPr lang="pt-BR" sz="3600" kern="1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0066CC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Impact" panose="020B0806030902050204" pitchFamily="34" charset="0"/>
            </a:endParaRPr>
          </a:p>
          <a:p>
            <a:pPr algn="ctr"/>
            <a:endParaRPr lang="pt-BR" sz="3600" kern="1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0066CC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Impact" panose="020B0806030902050204" pitchFamily="34" charset="0"/>
            </a:endParaRPr>
          </a:p>
          <a:p>
            <a:pPr algn="ctr"/>
            <a:endParaRPr lang="pt-BR" sz="3600" kern="1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0066CC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Impact" panose="020B0806030902050204" pitchFamily="34" charset="0"/>
            </a:endParaRPr>
          </a:p>
          <a:p>
            <a:pPr algn="ctr"/>
            <a:endParaRPr lang="pt-BR" sz="3600" kern="1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0066CC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Impact" panose="020B0806030902050204" pitchFamily="34" charset="0"/>
            </a:endParaRPr>
          </a:p>
          <a:p>
            <a:pPr algn="ctr"/>
            <a:endParaRPr lang="pt-BR" sz="3600" kern="1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0066CC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Impact" panose="020B0806030902050204" pitchFamily="34" charset="0"/>
            </a:endParaRPr>
          </a:p>
          <a:p>
            <a:pPr algn="ctr"/>
            <a:endParaRPr lang="pt-BR" sz="3600" kern="1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0066CC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Impact" panose="020B0806030902050204" pitchFamily="34" charset="0"/>
            </a:endParaRPr>
          </a:p>
          <a:p>
            <a:pPr algn="ctr"/>
            <a:endParaRPr lang="pt-BR" sz="3600" kern="1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0066CC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Impact" panose="020B0806030902050204" pitchFamily="34" charset="0"/>
            </a:endParaRPr>
          </a:p>
          <a:p>
            <a:pPr algn="ctr"/>
            <a:endParaRPr lang="pt-BR" sz="3600" kern="1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0066CC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Impact" panose="020B0806030902050204" pitchFamily="34" charset="0"/>
            </a:endParaRPr>
          </a:p>
          <a:p>
            <a:pPr algn="ctr"/>
            <a:endParaRPr lang="pt-BR" sz="3600" kern="1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0066CC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Impact" panose="020B0806030902050204" pitchFamily="34" charset="0"/>
            </a:endParaRPr>
          </a:p>
          <a:p>
            <a:pPr algn="ctr"/>
            <a:endParaRPr lang="pt-BR" sz="3600" kern="1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0066CC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Impact" panose="020B0806030902050204" pitchFamily="34" charset="0"/>
            </a:endParaRPr>
          </a:p>
          <a:p>
            <a:pPr algn="ctr"/>
            <a:endParaRPr lang="pt-BR" sz="3600" kern="1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0066CC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Impact" panose="020B0806030902050204" pitchFamily="34" charset="0"/>
            </a:endParaRPr>
          </a:p>
          <a:p>
            <a:pPr algn="ctr"/>
            <a:endParaRPr lang="pt-BR" sz="3600" kern="1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0066CC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Impact" panose="020B0806030902050204" pitchFamily="34" charset="0"/>
            </a:endParaRPr>
          </a:p>
          <a:p>
            <a:pPr algn="ctr"/>
            <a:endParaRPr lang="pt-BR" sz="3600" kern="1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0066CC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Impact" panose="020B0806030902050204" pitchFamily="34" charset="0"/>
            </a:endParaRPr>
          </a:p>
          <a:p>
            <a:pPr algn="ctr"/>
            <a:endParaRPr lang="pt-BR" sz="3600" kern="1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0066CC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Impact" panose="020B0806030902050204" pitchFamily="34" charset="0"/>
            </a:endParaRPr>
          </a:p>
          <a:p>
            <a:pPr algn="ctr"/>
            <a:endParaRPr lang="pt-BR" sz="3600" kern="1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0066CC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Impact" panose="020B0806030902050204" pitchFamily="34" charset="0"/>
            </a:endParaRPr>
          </a:p>
          <a:p>
            <a:pPr algn="ctr"/>
            <a:endParaRPr lang="pt-BR" sz="3600" kern="1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0066CC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Impact" panose="020B0806030902050204" pitchFamily="34" charset="0"/>
            </a:endParaRPr>
          </a:p>
          <a:p>
            <a:pPr algn="ctr"/>
            <a:endParaRPr lang="pt-BR" sz="3600" kern="1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0066CC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Impact" panose="020B0806030902050204" pitchFamily="34" charset="0"/>
            </a:endParaRPr>
          </a:p>
          <a:p>
            <a:pPr algn="ctr"/>
            <a:endParaRPr lang="pt-BR" sz="3600" kern="1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0066CC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Impact" panose="020B0806030902050204" pitchFamily="34" charset="0"/>
            </a:endParaRPr>
          </a:p>
          <a:p>
            <a:pPr algn="ctr"/>
            <a:endParaRPr lang="pt-BR" sz="3600" kern="1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0066CC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Impact" panose="020B0806030902050204" pitchFamily="34" charset="0"/>
            </a:endParaRPr>
          </a:p>
          <a:p>
            <a:pPr algn="ctr"/>
            <a:r>
              <a:rPr lang="pt-BR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 O K    P E N Ě Z</a:t>
            </a:r>
            <a:endParaRPr lang="cs-CZ" sz="3600" kern="1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0066CC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Impact" panose="020B0806030902050204" pitchFamily="34" charset="0"/>
            </a:endParaRPr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02BF5C07-9412-4E0D-82ED-D8536FC8A3B1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>
            <a:normAutofit/>
          </a:bodyPr>
          <a:lstStyle/>
          <a:p>
            <a:pPr algn="ctr"/>
            <a:r>
              <a:rPr lang="cs-CZ" altLang="cs-CZ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Peněžní fondy ÚSC:</a:t>
            </a:r>
            <a:endParaRPr lang="cs-CZ" altLang="cs-CZ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E0A10BDA-C18E-4A9C-9B3F-6B6615D6B0A1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b="1" dirty="0">
                <a:solidFill>
                  <a:schemeClr val="hlink"/>
                </a:solidFill>
              </a:rPr>
              <a:t>   </a:t>
            </a:r>
            <a:endParaRPr lang="cs-CZ" altLang="cs-CZ" b="1" dirty="0"/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b="1" dirty="0"/>
              <a:t>               </a:t>
            </a:r>
            <a:r>
              <a:rPr lang="cs-CZ" altLang="cs-CZ" b="1" u="sng" dirty="0"/>
              <a:t>Účelové </a:t>
            </a:r>
            <a:r>
              <a:rPr lang="cs-CZ" altLang="cs-CZ" dirty="0"/>
              <a:t>(ke konkrétnímu účelu)</a:t>
            </a:r>
            <a:endParaRPr lang="cs-CZ" altLang="cs-CZ" b="1" u="sng" dirty="0"/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dirty="0"/>
              <a:t>               </a:t>
            </a:r>
            <a:r>
              <a:rPr lang="cs-CZ" altLang="cs-CZ" b="1" u="sng" dirty="0"/>
              <a:t>Neúčelové </a:t>
            </a:r>
            <a:r>
              <a:rPr lang="cs-CZ" altLang="cs-CZ" dirty="0"/>
              <a:t>(bez účelového určení)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dirty="0"/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b="1" i="1" dirty="0"/>
              <a:t>               ZDROJE </a:t>
            </a:r>
            <a:r>
              <a:rPr lang="cs-CZ" altLang="cs-CZ" dirty="0"/>
              <a:t>– přebytky z minulých let,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dirty="0"/>
              <a:t>                              -  nevyužité P,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dirty="0"/>
              <a:t>                               -převody prostředků během roku do  účelových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dirty="0"/>
              <a:t>               peněžních fondů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dirty="0"/>
              <a:t> 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BB351CF7-E8C4-499B-99D1-30A4B0F4E295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cs-CZ" altLang="cs-CZ" sz="4300" b="1" i="1" dirty="0"/>
            </a:br>
            <a:br>
              <a:rPr lang="cs-CZ" altLang="cs-CZ" sz="4300" b="1" i="1" dirty="0"/>
            </a:br>
            <a:r>
              <a:rPr lang="cs-CZ" altLang="cs-CZ" sz="4300" b="1" i="1" dirty="0"/>
              <a:t>Obsah rozpočtu:</a:t>
            </a:r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03FCF706-989E-4A8F-8AF2-FF71B84F7F04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None/>
            </a:pPr>
            <a:endParaRPr lang="cs-CZ" altLang="cs-CZ" sz="3200" dirty="0"/>
          </a:p>
          <a:p>
            <a:pPr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cs-CZ" altLang="cs-CZ" sz="3200" dirty="0"/>
              <a:t>Příjmy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cs-CZ" altLang="cs-CZ" sz="3200" dirty="0"/>
              <a:t>Výdaje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cs-CZ" altLang="cs-CZ" sz="3200" dirty="0"/>
              <a:t>Ostatní peněžní operace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cs-CZ" altLang="cs-CZ" sz="3200" dirty="0"/>
              <a:t>Tvorba a použití peněžních fondů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Ø"/>
            </a:pPr>
            <a:endParaRPr lang="cs-CZ" altLang="cs-CZ" sz="3200" dirty="0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1600" dirty="0"/>
              <a:t>   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4DF3CFFF-4698-4370-8C1D-6203583259E7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cs-CZ" altLang="cs-CZ" sz="2800" b="1"/>
            </a:br>
            <a:br>
              <a:rPr lang="cs-CZ" altLang="cs-CZ" sz="2800" b="1"/>
            </a:br>
            <a:br>
              <a:rPr lang="cs-CZ" altLang="cs-CZ" sz="2800" b="1"/>
            </a:br>
            <a:br>
              <a:rPr lang="cs-CZ" altLang="cs-CZ" sz="2800" b="1"/>
            </a:br>
            <a:r>
              <a:rPr lang="cs-CZ" altLang="cs-CZ" b="1"/>
              <a:t>Operace mimo rozpočet:</a:t>
            </a:r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B98FD432-0D42-4A5D-8340-DC0499C5A152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sz="3600" dirty="0"/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3600" dirty="0"/>
              <a:t>   </a:t>
            </a:r>
            <a:r>
              <a:rPr lang="cs-CZ" altLang="cs-CZ" sz="3200" dirty="0"/>
              <a:t>Některé operace se mohou uskutečňovat mimo rozpočet: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cs-CZ" altLang="cs-CZ" sz="3200" dirty="0"/>
              <a:t>Cizí prostředky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cs-CZ" altLang="cs-CZ" sz="3200" dirty="0"/>
              <a:t>Sdružené prostředky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cs-CZ" altLang="cs-CZ" sz="3200" dirty="0"/>
              <a:t>Podnikatelské činnosti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sz="20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161EB612-DEDD-44DB-A1F0-9B3ED6AA361B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cs-CZ" altLang="cs-CZ" sz="2900" b="1" i="1"/>
            </a:br>
            <a:br>
              <a:rPr lang="cs-CZ" altLang="cs-CZ" sz="2900" b="1" i="1"/>
            </a:br>
            <a:br>
              <a:rPr lang="cs-CZ" altLang="cs-CZ" sz="2900" b="1" i="1"/>
            </a:br>
            <a:br>
              <a:rPr lang="cs-CZ" altLang="cs-CZ" sz="2900" b="1" i="1"/>
            </a:br>
            <a:r>
              <a:rPr lang="cs-CZ" altLang="cs-CZ" sz="2900" b="1" i="1"/>
              <a:t>Principy příjmů rozpočtu ÚSC</a:t>
            </a:r>
          </a:p>
        </p:txBody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BAF636AC-A8E7-4DD8-977F-FE70932DAB4E}"/>
              </a:ext>
            </a:extLst>
          </p:cNvPr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3719513" y="1773239"/>
            <a:ext cx="3313112" cy="4357687"/>
          </a:xfrm>
        </p:spPr>
        <p:txBody>
          <a:bodyPr>
            <a:normAutofit fontScale="85000" lnSpcReduction="20000"/>
          </a:bodyPr>
          <a:lstStyle/>
          <a:p>
            <a:pPr marL="457200" indent="-457200">
              <a:buFont typeface="Wingdings" panose="05000000000000000000" pitchFamily="2" charset="2"/>
              <a:buAutoNum type="alphaLcParenR"/>
            </a:pPr>
            <a:endParaRPr lang="cs-CZ" altLang="cs-CZ"/>
          </a:p>
          <a:p>
            <a:pPr marL="457200" indent="-457200">
              <a:buFont typeface="Wingdings" panose="05000000000000000000" pitchFamily="2" charset="2"/>
              <a:buAutoNum type="alphaLcParenR"/>
            </a:pPr>
            <a:endParaRPr lang="cs-CZ" altLang="cs-CZ"/>
          </a:p>
          <a:p>
            <a:pPr marL="457200" indent="-457200">
              <a:buFont typeface="Wingdings" panose="05000000000000000000" pitchFamily="2" charset="2"/>
              <a:buAutoNum type="alphaLcParenR"/>
            </a:pPr>
            <a:endParaRPr lang="cs-CZ" altLang="cs-CZ"/>
          </a:p>
          <a:p>
            <a:pPr marL="457200" indent="-457200">
              <a:buFont typeface="Wingdings" panose="05000000000000000000" pitchFamily="2" charset="2"/>
              <a:buAutoNum type="alphaLcParenR"/>
            </a:pPr>
            <a:endParaRPr lang="cs-CZ" altLang="cs-CZ"/>
          </a:p>
          <a:p>
            <a:pPr marL="457200" indent="-457200">
              <a:buFont typeface="Wingdings" panose="05000000000000000000" pitchFamily="2" charset="2"/>
              <a:buAutoNum type="alphaLcParenR"/>
            </a:pPr>
            <a:endParaRPr lang="cs-CZ" altLang="cs-CZ"/>
          </a:p>
          <a:p>
            <a:pPr marL="457200" indent="-457200">
              <a:buFont typeface="Wingdings" panose="05000000000000000000" pitchFamily="2" charset="2"/>
              <a:buAutoNum type="alphaLcParenR"/>
            </a:pPr>
            <a:r>
              <a:rPr lang="cs-CZ" altLang="cs-CZ" b="1"/>
              <a:t>Finanční autonomie</a:t>
            </a:r>
          </a:p>
          <a:p>
            <a:pPr marL="457200" indent="-457200">
              <a:buFont typeface="Wingdings" panose="05000000000000000000" pitchFamily="2" charset="2"/>
              <a:buAutoNum type="alphaLcParenR"/>
            </a:pPr>
            <a:r>
              <a:rPr lang="cs-CZ" altLang="cs-CZ" b="1"/>
              <a:t>Princip zdaňovací pravomoci</a:t>
            </a:r>
          </a:p>
          <a:p>
            <a:pPr marL="457200" indent="-457200">
              <a:buFont typeface="Wingdings" panose="05000000000000000000" pitchFamily="2" charset="2"/>
              <a:buAutoNum type="alphaLcParenR"/>
            </a:pPr>
            <a:r>
              <a:rPr lang="cs-CZ" altLang="cs-CZ" b="1"/>
              <a:t>Zásluhovosti</a:t>
            </a:r>
          </a:p>
          <a:p>
            <a:pPr marL="457200" indent="-457200">
              <a:buFont typeface="Wingdings" panose="05000000000000000000" pitchFamily="2" charset="2"/>
              <a:buAutoNum type="alphaLcParenR"/>
            </a:pPr>
            <a:r>
              <a:rPr lang="cs-CZ" altLang="cs-CZ" b="1"/>
              <a:t>Solidarity</a:t>
            </a:r>
          </a:p>
          <a:p>
            <a:pPr marL="457200" indent="-457200">
              <a:buFont typeface="Wingdings" panose="05000000000000000000" pitchFamily="2" charset="2"/>
              <a:buAutoNum type="alphaLcParenR"/>
            </a:pPr>
            <a:r>
              <a:rPr lang="cs-CZ" altLang="cs-CZ" b="1"/>
              <a:t>Stability</a:t>
            </a:r>
          </a:p>
          <a:p>
            <a:pPr marL="457200" indent="-457200">
              <a:buNone/>
            </a:pPr>
            <a:endParaRPr lang="cs-CZ" altLang="cs-CZ" sz="2000"/>
          </a:p>
          <a:p>
            <a:pPr marL="457200" indent="-457200">
              <a:buNone/>
            </a:pPr>
            <a:endParaRPr lang="cs-CZ" altLang="cs-CZ" sz="2000"/>
          </a:p>
        </p:txBody>
      </p:sp>
      <p:pic>
        <p:nvPicPr>
          <p:cNvPr id="31748" name="Picture 4" descr="MCj02971410000[1]">
            <a:extLst>
              <a:ext uri="{FF2B5EF4-FFF2-40B4-BE49-F238E27FC236}">
                <a16:creationId xmlns:a16="http://schemas.microsoft.com/office/drawing/2014/main" id="{1526D742-42AA-4AE3-8457-045F2FB2BBBA}"/>
              </a:ext>
            </a:extLst>
          </p:cNvPr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210426" y="3255963"/>
            <a:ext cx="2170113" cy="1390650"/>
          </a:xfr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01C60FA7-6905-47B3-ABE6-CF85CF34420D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cs-CZ" altLang="cs-CZ" sz="2800" b="1" dirty="0"/>
            </a:br>
            <a:br>
              <a:rPr lang="cs-CZ" altLang="cs-CZ" sz="2800" b="1" dirty="0"/>
            </a:br>
            <a:br>
              <a:rPr lang="cs-CZ" altLang="cs-CZ" sz="2800" b="1" dirty="0"/>
            </a:br>
            <a:br>
              <a:rPr lang="cs-CZ" altLang="cs-CZ" sz="2800" b="1" dirty="0"/>
            </a:br>
            <a:r>
              <a:rPr lang="cs-CZ" altLang="cs-CZ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PŘÍJMY rozpočtů ÚSC:</a:t>
            </a:r>
            <a:endParaRPr lang="cs-CZ" altLang="cs-CZ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FB7E7ED8-94BE-46FA-88AF-81F2CEA89E7C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838200" y="1825624"/>
            <a:ext cx="10515600" cy="5244479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endParaRPr lang="cs-CZ" altLang="cs-CZ" dirty="0"/>
          </a:p>
          <a:p>
            <a:pPr>
              <a:buFont typeface="Wingdings" panose="05000000000000000000" pitchFamily="2" charset="2"/>
              <a:buChar char="Ø"/>
            </a:pPr>
            <a:endParaRPr lang="cs-CZ" altLang="cs-CZ" dirty="0"/>
          </a:p>
          <a:p>
            <a:pPr>
              <a:buFont typeface="Wingdings" panose="05000000000000000000" pitchFamily="2" charset="2"/>
              <a:buChar char="Ø"/>
            </a:pPr>
            <a:endParaRPr lang="cs-CZ" altLang="cs-CZ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altLang="cs-CZ" dirty="0"/>
              <a:t>příjmy </a:t>
            </a:r>
            <a:r>
              <a:rPr lang="cs-CZ" altLang="cs-CZ" b="1" dirty="0"/>
              <a:t>z vlastního majetku</a:t>
            </a:r>
            <a:r>
              <a:rPr lang="cs-CZ" altLang="cs-CZ" dirty="0"/>
              <a:t> a majetkových práv,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altLang="cs-CZ" dirty="0"/>
              <a:t>příjmy z výsledků vlastní </a:t>
            </a:r>
            <a:r>
              <a:rPr lang="cs-CZ" altLang="cs-CZ" b="1" dirty="0"/>
              <a:t>hospodářské činnosti,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altLang="cs-CZ" dirty="0"/>
              <a:t>příjmy z hospodářské </a:t>
            </a:r>
            <a:r>
              <a:rPr lang="cs-CZ" altLang="cs-CZ" b="1" dirty="0"/>
              <a:t>činnosti právnických osob</a:t>
            </a:r>
            <a:r>
              <a:rPr lang="cs-CZ" altLang="cs-CZ" dirty="0"/>
              <a:t>, která organizaci zřídila nebo založila,</a:t>
            </a:r>
          </a:p>
          <a:p>
            <a:pPr>
              <a:buFont typeface="Wingdings" panose="05000000000000000000" pitchFamily="2" charset="2"/>
              <a:buNone/>
            </a:pPr>
            <a:endParaRPr lang="cs-CZ" altLang="cs-CZ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DF7335A7-6F71-4B75-A3A4-0A68F358D116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br>
              <a:rPr lang="cs-CZ" altLang="cs-CZ" sz="2800"/>
            </a:br>
            <a:endParaRPr lang="cs-CZ" altLang="cs-CZ" sz="2800"/>
          </a:p>
        </p:txBody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27FA30D0-EB48-4362-B3DF-09CD519F6B42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838200" y="791852"/>
            <a:ext cx="10515600" cy="5385111"/>
          </a:xfrm>
        </p:spPr>
        <p:txBody>
          <a:bodyPr/>
          <a:lstStyle/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endParaRPr lang="cs-CZ" altLang="cs-CZ" sz="3200" dirty="0"/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endParaRPr lang="cs-CZ" altLang="cs-CZ" sz="3200" dirty="0"/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cs-CZ" altLang="cs-CZ" sz="3200" dirty="0"/>
              <a:t>příjmy z vlastní </a:t>
            </a:r>
            <a:r>
              <a:rPr lang="cs-CZ" altLang="cs-CZ" sz="3200" b="1" dirty="0"/>
              <a:t>správní činnosti</a:t>
            </a:r>
            <a:r>
              <a:rPr lang="cs-CZ" altLang="cs-CZ" sz="3200" dirty="0"/>
              <a:t> včetně příjmů z výkonů státní správy - správních poplatky z této činnosti,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cs-CZ" altLang="cs-CZ" sz="3200" dirty="0"/>
              <a:t>příjmy z vybraných </a:t>
            </a:r>
            <a:r>
              <a:rPr lang="cs-CZ" altLang="cs-CZ" sz="3200" b="1" dirty="0"/>
              <a:t>pokut a odvodů</a:t>
            </a:r>
            <a:r>
              <a:rPr lang="cs-CZ" altLang="cs-CZ" sz="3200" dirty="0"/>
              <a:t> uložených v pravomoci obce,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cs-CZ" altLang="cs-CZ" sz="3200" dirty="0"/>
              <a:t>výnosy z </a:t>
            </a:r>
            <a:r>
              <a:rPr lang="cs-CZ" altLang="cs-CZ" sz="3200" b="1" dirty="0"/>
              <a:t>místních poplatků</a:t>
            </a:r>
            <a:endParaRPr lang="cs-CZ" altLang="cs-CZ" b="1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>
            <a:extLst>
              <a:ext uri="{FF2B5EF4-FFF2-40B4-BE49-F238E27FC236}">
                <a16:creationId xmlns:a16="http://schemas.microsoft.com/office/drawing/2014/main" id="{F7473727-99A7-4A75-BBA3-877E92413224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br>
              <a:rPr lang="cs-CZ" altLang="cs-CZ" sz="2800"/>
            </a:br>
            <a:endParaRPr lang="cs-CZ" altLang="cs-CZ" sz="2800"/>
          </a:p>
        </p:txBody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id="{8F2DE250-1FEF-4636-8907-2D176B4C1F8E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838200" y="763571"/>
            <a:ext cx="10515600" cy="5413392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endParaRPr lang="cs-CZ" altLang="cs-CZ" sz="3600" dirty="0"/>
          </a:p>
          <a:p>
            <a:pPr>
              <a:buFont typeface="Wingdings" panose="05000000000000000000" pitchFamily="2" charset="2"/>
              <a:buChar char="Ø"/>
            </a:pPr>
            <a:endParaRPr lang="cs-CZ" altLang="cs-CZ" sz="3600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altLang="cs-CZ" sz="3600" dirty="0"/>
              <a:t>výnosy </a:t>
            </a:r>
            <a:r>
              <a:rPr lang="cs-CZ" altLang="cs-CZ" sz="3600" b="1" dirty="0"/>
              <a:t>daní nebo podíly na nich</a:t>
            </a:r>
            <a:r>
              <a:rPr lang="cs-CZ" altLang="cs-CZ" sz="3600" dirty="0"/>
              <a:t> podle zvláštního zákona,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altLang="cs-CZ" sz="3600" b="1" dirty="0"/>
              <a:t>dotace</a:t>
            </a:r>
            <a:r>
              <a:rPr lang="cs-CZ" altLang="cs-CZ" sz="3600" dirty="0"/>
              <a:t> ze státního rozpočtu a ze státních fondů,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altLang="cs-CZ" sz="3600" dirty="0"/>
              <a:t> </a:t>
            </a:r>
            <a:r>
              <a:rPr lang="cs-CZ" altLang="cs-CZ" sz="3600" b="1" dirty="0"/>
              <a:t>dotace</a:t>
            </a:r>
            <a:r>
              <a:rPr lang="cs-CZ" altLang="cs-CZ" sz="3600" dirty="0"/>
              <a:t> z rozpočtu kraje,</a:t>
            </a:r>
          </a:p>
          <a:p>
            <a:pPr>
              <a:buFont typeface="Wingdings" panose="05000000000000000000" pitchFamily="2" charset="2"/>
              <a:buNone/>
            </a:pPr>
            <a:endParaRPr lang="cs-CZ" altLang="cs-CZ" sz="3600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:a16="http://schemas.microsoft.com/office/drawing/2014/main" id="{26574A48-DCB2-4D38-86A3-9B2D9F6B7EFB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br>
              <a:rPr lang="cs-CZ" altLang="cs-CZ" sz="2800"/>
            </a:br>
            <a:endParaRPr lang="cs-CZ" altLang="cs-CZ" sz="2800"/>
          </a:p>
        </p:txBody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id="{0241A437-EE93-49EF-9F26-DC97BE7EC831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838200" y="725864"/>
            <a:ext cx="10515600" cy="5451099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endParaRPr lang="cs-CZ" altLang="cs-CZ" sz="3200" dirty="0"/>
          </a:p>
          <a:p>
            <a:pPr>
              <a:buFont typeface="Wingdings" panose="05000000000000000000" pitchFamily="2" charset="2"/>
              <a:buChar char="Ø"/>
            </a:pPr>
            <a:endParaRPr lang="cs-CZ" altLang="cs-CZ" sz="3200" dirty="0"/>
          </a:p>
          <a:p>
            <a:pPr>
              <a:buFont typeface="Wingdings" panose="05000000000000000000" pitchFamily="2" charset="2"/>
              <a:buChar char="Ø"/>
            </a:pPr>
            <a:endParaRPr lang="cs-CZ" altLang="cs-CZ" sz="3200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altLang="cs-CZ" sz="3200" dirty="0"/>
              <a:t> přijaté peněžité </a:t>
            </a:r>
            <a:r>
              <a:rPr lang="cs-CZ" altLang="cs-CZ" sz="3200" b="1" dirty="0"/>
              <a:t>dary a příspěvky</a:t>
            </a:r>
            <a:r>
              <a:rPr lang="cs-CZ" altLang="cs-CZ" sz="3200" dirty="0"/>
              <a:t>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altLang="cs-CZ" sz="3200" dirty="0"/>
              <a:t> jiné </a:t>
            </a:r>
            <a:r>
              <a:rPr lang="cs-CZ" altLang="cs-CZ" sz="3200" b="1" dirty="0"/>
              <a:t>příjmy</a:t>
            </a:r>
            <a:r>
              <a:rPr lang="cs-CZ" altLang="cs-CZ" sz="3200" dirty="0"/>
              <a:t>, podle zvláštních zákonů</a:t>
            </a:r>
          </a:p>
          <a:p>
            <a:pPr marL="0" indent="0">
              <a:buNone/>
            </a:pPr>
            <a:endParaRPr lang="cs-CZ" altLang="cs-CZ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>
            <a:extLst>
              <a:ext uri="{FF2B5EF4-FFF2-40B4-BE49-F238E27FC236}">
                <a16:creationId xmlns:a16="http://schemas.microsoft.com/office/drawing/2014/main" id="{7B57DE2E-360B-4126-BB47-B3FA857182AA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383979"/>
            <a:ext cx="10515600" cy="1325563"/>
          </a:xfrm>
        </p:spPr>
        <p:txBody>
          <a:bodyPr>
            <a:noAutofit/>
          </a:bodyPr>
          <a:lstStyle/>
          <a:p>
            <a:pPr algn="ctr"/>
            <a:br>
              <a:rPr lang="cs-CZ" altLang="cs-CZ" sz="3600" b="1" dirty="0"/>
            </a:br>
            <a:br>
              <a:rPr lang="cs-CZ" altLang="cs-CZ" sz="3600" b="1" dirty="0"/>
            </a:br>
            <a:br>
              <a:rPr lang="cs-CZ" altLang="cs-CZ" sz="3600" b="1" dirty="0"/>
            </a:br>
            <a:br>
              <a:rPr lang="cs-CZ" altLang="cs-CZ" sz="3600" b="1" dirty="0"/>
            </a:br>
            <a:r>
              <a:rPr lang="cs-CZ" altLang="cs-CZ" sz="3600" b="1" dirty="0"/>
              <a:t>Další finanční prostředky:</a:t>
            </a:r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92461844-39D7-4DFD-BD63-9D1C54CC634D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838200" y="499621"/>
            <a:ext cx="10515600" cy="6240544"/>
          </a:xfrm>
        </p:spPr>
        <p:txBody>
          <a:bodyPr>
            <a:normAutofit/>
          </a:bodyPr>
          <a:lstStyle/>
          <a:p>
            <a:pPr marL="457200" indent="-457200">
              <a:lnSpc>
                <a:spcPct val="80000"/>
              </a:lnSpc>
              <a:buFont typeface="Wingdings" panose="05000000000000000000" pitchFamily="2" charset="2"/>
              <a:buAutoNum type="arabicPeriod"/>
              <a:defRPr/>
            </a:pPr>
            <a:endParaRPr lang="cs-CZ" altLang="cs-CZ" dirty="0"/>
          </a:p>
          <a:p>
            <a:pPr marL="457200" indent="-457200">
              <a:lnSpc>
                <a:spcPct val="80000"/>
              </a:lnSpc>
              <a:buFont typeface="Wingdings" panose="05000000000000000000" pitchFamily="2" charset="2"/>
              <a:buAutoNum type="arabicPeriod"/>
              <a:defRPr/>
            </a:pPr>
            <a:endParaRPr lang="cs-CZ" altLang="cs-CZ" dirty="0"/>
          </a:p>
          <a:p>
            <a:pPr marL="457200" indent="-457200">
              <a:lnSpc>
                <a:spcPct val="80000"/>
              </a:lnSpc>
              <a:buNone/>
              <a:defRPr/>
            </a:pPr>
            <a:endParaRPr lang="cs-CZ" altLang="cs-CZ" dirty="0"/>
          </a:p>
          <a:p>
            <a:pPr marL="457200" indent="-457200">
              <a:lnSpc>
                <a:spcPct val="80000"/>
              </a:lnSpc>
              <a:buFont typeface="Wingdings" panose="05000000000000000000" pitchFamily="2" charset="2"/>
              <a:buAutoNum type="arabicPeriod"/>
              <a:defRPr/>
            </a:pPr>
            <a:endParaRPr lang="cs-CZ" altLang="cs-CZ" dirty="0"/>
          </a:p>
          <a:p>
            <a:pPr marL="457200" indent="-457200">
              <a:lnSpc>
                <a:spcPct val="80000"/>
              </a:lnSpc>
              <a:buFont typeface="Wingdings" panose="05000000000000000000" pitchFamily="2" charset="2"/>
              <a:buAutoNum type="arabicPeriod"/>
              <a:defRPr/>
            </a:pPr>
            <a:endParaRPr lang="cs-CZ" altLang="cs-CZ" dirty="0"/>
          </a:p>
          <a:p>
            <a:pPr marL="514350" indent="-514350">
              <a:lnSpc>
                <a:spcPct val="80000"/>
              </a:lnSpc>
              <a:buFont typeface="+mj-lt"/>
              <a:buAutoNum type="arabicPeriod"/>
              <a:defRPr/>
            </a:pPr>
            <a:r>
              <a:rPr lang="cs-CZ" altLang="cs-CZ" b="1" dirty="0"/>
              <a:t>poskytnuté prostřednictvím Národního fondu.</a:t>
            </a:r>
          </a:p>
          <a:p>
            <a:pPr marL="514350" indent="-514350">
              <a:lnSpc>
                <a:spcPct val="80000"/>
              </a:lnSpc>
              <a:buFont typeface="+mj-lt"/>
              <a:buAutoNum type="arabicPeriod"/>
              <a:defRPr/>
            </a:pPr>
            <a:r>
              <a:rPr lang="cs-CZ" altLang="cs-CZ" b="1" dirty="0"/>
              <a:t>návratných zdrojů  </a:t>
            </a:r>
          </a:p>
          <a:p>
            <a:pPr marL="514350" indent="-514350">
              <a:lnSpc>
                <a:spcPct val="80000"/>
              </a:lnSpc>
              <a:buFont typeface="+mj-lt"/>
              <a:buAutoNum type="arabicPeriod"/>
              <a:defRPr/>
            </a:pPr>
            <a:r>
              <a:rPr lang="cs-CZ" altLang="cs-CZ" b="1" dirty="0"/>
              <a:t>ke krytí dočasného časového nesouladu mezi výdaji a příjmy může být použita návratná finanční výpomoc ze státního rozpočtu, z rozpočtu kraje nebo z rozpočtu jiné obce. </a:t>
            </a:r>
          </a:p>
          <a:p>
            <a:pPr marL="457200" indent="-457200">
              <a:lnSpc>
                <a:spcPct val="80000"/>
              </a:lnSpc>
              <a:buFont typeface="+mj-lt"/>
              <a:buAutoNum type="arabicPeriod"/>
              <a:defRPr/>
            </a:pPr>
            <a:endParaRPr lang="cs-CZ" altLang="cs-CZ" sz="2000" i="1" dirty="0"/>
          </a:p>
          <a:p>
            <a:pPr marL="457200" indent="-457200">
              <a:lnSpc>
                <a:spcPct val="80000"/>
              </a:lnSpc>
              <a:defRPr/>
            </a:pPr>
            <a:endParaRPr lang="cs-CZ" altLang="cs-CZ" sz="2000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Nadpis 1">
            <a:extLst>
              <a:ext uri="{FF2B5EF4-FFF2-40B4-BE49-F238E27FC236}">
                <a16:creationId xmlns:a16="http://schemas.microsoft.com/office/drawing/2014/main" id="{66B80378-6E4B-4B70-BE92-3080965CEC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DC0A75E-A506-43B1-86D3-4C25D9C6D3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lnSpc>
                <a:spcPct val="80000"/>
              </a:lnSpc>
              <a:buNone/>
              <a:defRPr/>
            </a:pPr>
            <a:r>
              <a:rPr lang="cs-CZ" altLang="cs-CZ" b="1" i="1" dirty="0"/>
              <a:t>     </a:t>
            </a:r>
          </a:p>
          <a:p>
            <a:pPr marL="457200" indent="-457200">
              <a:lnSpc>
                <a:spcPct val="80000"/>
              </a:lnSpc>
              <a:buNone/>
              <a:defRPr/>
            </a:pPr>
            <a:endParaRPr lang="cs-CZ" altLang="cs-CZ" b="1" i="1" dirty="0"/>
          </a:p>
          <a:p>
            <a:pPr marL="457200" indent="-457200">
              <a:lnSpc>
                <a:spcPct val="80000"/>
              </a:lnSpc>
              <a:buNone/>
              <a:defRPr/>
            </a:pPr>
            <a:endParaRPr lang="cs-CZ" altLang="cs-CZ" b="1" i="1" dirty="0"/>
          </a:p>
          <a:p>
            <a:pPr>
              <a:lnSpc>
                <a:spcPct val="80000"/>
              </a:lnSpc>
              <a:defRPr/>
            </a:pPr>
            <a:r>
              <a:rPr lang="cs-CZ" altLang="cs-CZ" b="1" i="1" dirty="0"/>
              <a:t>     Návratná finanční výpomoc je bezúročná. </a:t>
            </a:r>
          </a:p>
          <a:p>
            <a:pPr>
              <a:lnSpc>
                <a:spcPct val="80000"/>
              </a:lnSpc>
              <a:defRPr/>
            </a:pPr>
            <a:r>
              <a:rPr lang="cs-CZ" altLang="cs-CZ" b="1" i="1" dirty="0"/>
              <a:t>    Její opožděné splácení se považuje za zadržení peněžních prostředků. </a:t>
            </a:r>
          </a:p>
          <a:p>
            <a:pPr marL="457200" indent="-457200">
              <a:lnSpc>
                <a:spcPct val="80000"/>
              </a:lnSpc>
              <a:buNone/>
              <a:defRPr/>
            </a:pPr>
            <a:endParaRPr lang="cs-CZ" altLang="cs-CZ" b="1" i="1" dirty="0"/>
          </a:p>
          <a:p>
            <a:pPr>
              <a:defRPr/>
            </a:pPr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388C4672-06AE-4563-868D-0C1DB19224C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37893" name="Zástupný symbol pro číslo snímku 4">
            <a:extLst>
              <a:ext uri="{FF2B5EF4-FFF2-40B4-BE49-F238E27FC236}">
                <a16:creationId xmlns:a16="http://schemas.microsoft.com/office/drawing/2014/main" id="{B477B20F-8C75-40F2-98FA-51CB9A6DE2D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09739C96-FB88-4C9B-A1B7-3BB528B9A2B0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29</a:t>
            </a:fld>
            <a:endParaRPr lang="cs-CZ" altLang="cs-CZ" sz="12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2E6EE5AB-C862-4199-87B3-E62F7A245F1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/>
              <a:t>TOK  PENĚZ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703F30D2-65AC-46EA-BA18-E0A0F55F7285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/>
              <a:t>Příjmy                Výdaje</a:t>
            </a:r>
          </a:p>
        </p:txBody>
      </p:sp>
      <p:pic>
        <p:nvPicPr>
          <p:cNvPr id="11268" name="Picture 4" descr="MCj02380290000[1]">
            <a:extLst>
              <a:ext uri="{FF2B5EF4-FFF2-40B4-BE49-F238E27FC236}">
                <a16:creationId xmlns:a16="http://schemas.microsoft.com/office/drawing/2014/main" id="{7D0278E7-68C8-4FED-97F4-A6F04AD63388}"/>
              </a:ext>
            </a:extLst>
          </p:cNvPr>
          <p:cNvPicPr>
            <a:picLocks noGrp="1" noChangeAspect="1" noChangeArrowheads="1"/>
          </p:cNvPicPr>
          <p:nvPr>
            <p:ph type="clipArt"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262314" y="2690813"/>
            <a:ext cx="1481137" cy="2349500"/>
          </a:xfrm>
        </p:spPr>
      </p:pic>
      <p:sp>
        <p:nvSpPr>
          <p:cNvPr id="11269" name="Oval 5">
            <a:extLst>
              <a:ext uri="{FF2B5EF4-FFF2-40B4-BE49-F238E27FC236}">
                <a16:creationId xmlns:a16="http://schemas.microsoft.com/office/drawing/2014/main" id="{0A07447D-8C53-4F68-9E61-A55DE6EB32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80325" y="2060576"/>
            <a:ext cx="914400" cy="9366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1800">
                <a:latin typeface="Arial" panose="020B0604020202020204" pitchFamily="34" charset="0"/>
              </a:rPr>
              <a:t>Veř.peněžní 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1800">
                <a:latin typeface="Arial" panose="020B0604020202020204" pitchFamily="34" charset="0"/>
              </a:rPr>
              <a:t>fond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1800">
                <a:latin typeface="Arial" panose="020B0604020202020204" pitchFamily="34" charset="0"/>
              </a:rPr>
              <a:t>ÚSC</a:t>
            </a:r>
          </a:p>
        </p:txBody>
      </p:sp>
      <p:sp>
        <p:nvSpPr>
          <p:cNvPr id="11270" name="Oval 6">
            <a:extLst>
              <a:ext uri="{FF2B5EF4-FFF2-40B4-BE49-F238E27FC236}">
                <a16:creationId xmlns:a16="http://schemas.microsoft.com/office/drawing/2014/main" id="{8B266AA0-C2DF-478C-AD66-F64444CECC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83338" y="3429000"/>
            <a:ext cx="914400" cy="914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1800">
                <a:latin typeface="Arial" panose="020B0604020202020204" pitchFamily="34" charset="0"/>
              </a:rPr>
              <a:t>Daně 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1800">
                <a:latin typeface="Arial" panose="020B0604020202020204" pitchFamily="34" charset="0"/>
              </a:rPr>
              <a:t>Poplatky</a:t>
            </a:r>
          </a:p>
        </p:txBody>
      </p:sp>
      <p:sp>
        <p:nvSpPr>
          <p:cNvPr id="11271" name="Oval 7">
            <a:extLst>
              <a:ext uri="{FF2B5EF4-FFF2-40B4-BE49-F238E27FC236}">
                <a16:creationId xmlns:a16="http://schemas.microsoft.com/office/drawing/2014/main" id="{DDB80292-150B-45EE-9DE0-83DB131FA1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04288" y="3429000"/>
            <a:ext cx="914400" cy="914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1800">
                <a:latin typeface="Arial" panose="020B0604020202020204" pitchFamily="34" charset="0"/>
              </a:rPr>
              <a:t>Veřejné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1800">
                <a:latin typeface="Arial" panose="020B0604020202020204" pitchFamily="34" charset="0"/>
              </a:rPr>
              <a:t>statky</a:t>
            </a:r>
          </a:p>
        </p:txBody>
      </p:sp>
      <p:sp>
        <p:nvSpPr>
          <p:cNvPr id="11272" name="Oval 8">
            <a:extLst>
              <a:ext uri="{FF2B5EF4-FFF2-40B4-BE49-F238E27FC236}">
                <a16:creationId xmlns:a16="http://schemas.microsoft.com/office/drawing/2014/main" id="{685CC78C-900B-4E4A-9B76-F9679CBF08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80325" y="4868863"/>
            <a:ext cx="914400" cy="914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1800">
                <a:latin typeface="Arial" panose="020B0604020202020204" pitchFamily="34" charset="0"/>
              </a:rPr>
              <a:t>Poplatník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1800">
                <a:latin typeface="Arial" panose="020B0604020202020204" pitchFamily="34" charset="0"/>
              </a:rPr>
              <a:t>Plátce</a:t>
            </a:r>
          </a:p>
        </p:txBody>
      </p:sp>
      <p:cxnSp>
        <p:nvCxnSpPr>
          <p:cNvPr id="11273" name="AutoShape 9">
            <a:extLst>
              <a:ext uri="{FF2B5EF4-FFF2-40B4-BE49-F238E27FC236}">
                <a16:creationId xmlns:a16="http://schemas.microsoft.com/office/drawing/2014/main" id="{7C563647-3F4E-415D-A03A-BD96C72D35CD}"/>
              </a:ext>
            </a:extLst>
          </p:cNvPr>
          <p:cNvCxnSpPr>
            <a:cxnSpLocks noChangeShapeType="1"/>
            <a:stCxn id="11269" idx="6"/>
            <a:endCxn id="11271" idx="0"/>
          </p:cNvCxnSpPr>
          <p:nvPr/>
        </p:nvCxnSpPr>
        <p:spPr bwMode="auto">
          <a:xfrm>
            <a:off x="8594726" y="2528888"/>
            <a:ext cx="766763" cy="900112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274" name="AutoShape 10">
            <a:extLst>
              <a:ext uri="{FF2B5EF4-FFF2-40B4-BE49-F238E27FC236}">
                <a16:creationId xmlns:a16="http://schemas.microsoft.com/office/drawing/2014/main" id="{FF7F4FB6-63CA-48F8-8010-D9B068444BD4}"/>
              </a:ext>
            </a:extLst>
          </p:cNvPr>
          <p:cNvCxnSpPr>
            <a:cxnSpLocks noChangeShapeType="1"/>
            <a:stCxn id="11271" idx="4"/>
            <a:endCxn id="11272" idx="6"/>
          </p:cNvCxnSpPr>
          <p:nvPr/>
        </p:nvCxnSpPr>
        <p:spPr bwMode="auto">
          <a:xfrm rot="5400000">
            <a:off x="8486776" y="4451351"/>
            <a:ext cx="982663" cy="766763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275" name="AutoShape 11">
            <a:extLst>
              <a:ext uri="{FF2B5EF4-FFF2-40B4-BE49-F238E27FC236}">
                <a16:creationId xmlns:a16="http://schemas.microsoft.com/office/drawing/2014/main" id="{C5A1C130-507F-4062-97B2-A2B65899857D}"/>
              </a:ext>
            </a:extLst>
          </p:cNvPr>
          <p:cNvCxnSpPr>
            <a:cxnSpLocks noChangeShapeType="1"/>
            <a:stCxn id="11272" idx="2"/>
            <a:endCxn id="11270" idx="4"/>
          </p:cNvCxnSpPr>
          <p:nvPr/>
        </p:nvCxnSpPr>
        <p:spPr bwMode="auto">
          <a:xfrm rot="10800000">
            <a:off x="6840539" y="4343401"/>
            <a:ext cx="839787" cy="982663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276" name="AutoShape 12">
            <a:extLst>
              <a:ext uri="{FF2B5EF4-FFF2-40B4-BE49-F238E27FC236}">
                <a16:creationId xmlns:a16="http://schemas.microsoft.com/office/drawing/2014/main" id="{6ABAC4CF-8A29-470A-9CE6-2F228310657A}"/>
              </a:ext>
            </a:extLst>
          </p:cNvPr>
          <p:cNvCxnSpPr>
            <a:cxnSpLocks noChangeShapeType="1"/>
            <a:stCxn id="11270" idx="0"/>
            <a:endCxn id="11269" idx="2"/>
          </p:cNvCxnSpPr>
          <p:nvPr/>
        </p:nvCxnSpPr>
        <p:spPr bwMode="auto">
          <a:xfrm rot="16200000">
            <a:off x="6810376" y="2559051"/>
            <a:ext cx="900112" cy="839787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  <p:transition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>
            <a:extLst>
              <a:ext uri="{FF2B5EF4-FFF2-40B4-BE49-F238E27FC236}">
                <a16:creationId xmlns:a16="http://schemas.microsoft.com/office/drawing/2014/main" id="{AB904C6A-AE50-4367-B94F-55BF49BA406D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cs-CZ" altLang="cs-CZ" sz="2900" b="1" i="1" dirty="0"/>
            </a:br>
            <a:br>
              <a:rPr lang="cs-CZ" altLang="cs-CZ" sz="2900" b="1" i="1" dirty="0"/>
            </a:br>
            <a:br>
              <a:rPr lang="cs-CZ" altLang="cs-CZ" sz="2900" b="1" i="1" dirty="0"/>
            </a:br>
            <a:br>
              <a:rPr lang="cs-CZ" altLang="cs-CZ" sz="2900" b="1" i="1" dirty="0"/>
            </a:br>
            <a:r>
              <a:rPr lang="cs-CZ" altLang="cs-CZ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Výdaje rozpočtů ÚSC:</a:t>
            </a:r>
            <a:endParaRPr lang="cs-CZ" altLang="cs-CZ" sz="29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AA9A0522-5E52-4CE2-8200-CEC32CCCDB4C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838200" y="1102936"/>
            <a:ext cx="10515600" cy="5074027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  <a:defRPr/>
            </a:pPr>
            <a:endParaRPr lang="cs-CZ" altLang="cs-CZ" dirty="0"/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  <a:defRPr/>
            </a:pPr>
            <a:endParaRPr lang="cs-CZ" altLang="cs-CZ" dirty="0"/>
          </a:p>
          <a:p>
            <a:pPr marL="0" indent="0">
              <a:buNone/>
              <a:defRPr/>
            </a:pPr>
            <a:endParaRPr lang="cs-CZ" altLang="cs-CZ" dirty="0"/>
          </a:p>
          <a:p>
            <a:pPr marL="0" indent="0">
              <a:buNone/>
              <a:defRPr/>
            </a:pPr>
            <a:endParaRPr lang="cs-CZ" altLang="cs-CZ" dirty="0"/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  <a:defRPr/>
            </a:pPr>
            <a:r>
              <a:rPr lang="cs-CZ" altLang="cs-CZ" sz="3200" b="1" dirty="0">
                <a:latin typeface="Times New Roman" pitchFamily="18" charset="0"/>
              </a:rPr>
              <a:t>závazky vyplývající pro obec, kraj z plnění povinností uložených jí zákony,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  <a:defRPr/>
            </a:pPr>
            <a:r>
              <a:rPr lang="cs-CZ" altLang="cs-CZ" sz="3200" b="1" u="sng" dirty="0">
                <a:latin typeface="Times New Roman" pitchFamily="18" charset="0"/>
              </a:rPr>
              <a:t>výdaje na vlastní činnost obce</a:t>
            </a:r>
            <a:r>
              <a:rPr lang="cs-CZ" altLang="cs-CZ" sz="3200" b="1" dirty="0">
                <a:latin typeface="Times New Roman" pitchFamily="18" charset="0"/>
              </a:rPr>
              <a:t>, kraje v  samostatné působnosti, zejména výdaje spojené </a:t>
            </a:r>
            <a:r>
              <a:rPr lang="cs-CZ" altLang="cs-CZ" sz="3200" b="1" u="sng" dirty="0">
                <a:latin typeface="Times New Roman" pitchFamily="18" charset="0"/>
              </a:rPr>
              <a:t>s péčí o vlastní majetek a jeho rozvoj</a:t>
            </a:r>
            <a:r>
              <a:rPr lang="cs-CZ" altLang="cs-CZ" sz="3200" b="1" dirty="0">
                <a:latin typeface="Times New Roman" pitchFamily="18" charset="0"/>
              </a:rPr>
              <a:t>,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  <a:defRPr/>
            </a:pPr>
            <a:r>
              <a:rPr lang="cs-CZ" altLang="cs-CZ" sz="3200" b="1" dirty="0">
                <a:latin typeface="Times New Roman" pitchFamily="18" charset="0"/>
              </a:rPr>
              <a:t>výdaje spojené s </a:t>
            </a:r>
            <a:r>
              <a:rPr lang="cs-CZ" altLang="cs-CZ" sz="3200" b="1" u="sng" dirty="0">
                <a:latin typeface="Times New Roman" pitchFamily="18" charset="0"/>
              </a:rPr>
              <a:t>výkonem státní správy</a:t>
            </a:r>
            <a:endParaRPr lang="cs-CZ" altLang="cs-CZ" sz="1800" b="1" u="sng" dirty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5FB974CE-D6DF-4064-8A13-0186E5A57304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br>
              <a:rPr lang="cs-CZ" altLang="cs-CZ" sz="2800"/>
            </a:br>
            <a:endParaRPr lang="cs-CZ" altLang="cs-CZ" sz="2800"/>
          </a:p>
        </p:txBody>
      </p:sp>
      <p:sp>
        <p:nvSpPr>
          <p:cNvPr id="39939" name="Rectangle 3">
            <a:extLst>
              <a:ext uri="{FF2B5EF4-FFF2-40B4-BE49-F238E27FC236}">
                <a16:creationId xmlns:a16="http://schemas.microsoft.com/office/drawing/2014/main" id="{6D594E9C-752C-4A51-871D-0581EE103540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838200" y="829559"/>
            <a:ext cx="10515600" cy="5347404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endParaRPr lang="cs-CZ" altLang="cs-CZ" dirty="0"/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endParaRPr lang="cs-CZ" altLang="cs-CZ" dirty="0"/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endParaRPr lang="cs-CZ" altLang="cs-CZ" dirty="0"/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cs-CZ" altLang="cs-CZ" sz="3200" b="1" dirty="0">
                <a:latin typeface="Times New Roman" panose="02020603050405020304" pitchFamily="18" charset="0"/>
              </a:rPr>
              <a:t>závazky vyplývající pro obec, kraj z uzavřených smluvních vztahů a ze smluvních vztahů vlastních organizací,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sz="3200" b="1" dirty="0">
              <a:latin typeface="Times New Roman" panose="02020603050405020304" pitchFamily="18" charset="0"/>
            </a:endParaRP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cs-CZ" altLang="cs-CZ" sz="3200" b="1" dirty="0">
                <a:latin typeface="Times New Roman" panose="02020603050405020304" pitchFamily="18" charset="0"/>
              </a:rPr>
              <a:t>závazky přijaté v rámci spolupráce s jinými obcemi nebo s dalšími subjekty, včetně příspěvků na společnou činnost,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>
            <a:extLst>
              <a:ext uri="{FF2B5EF4-FFF2-40B4-BE49-F238E27FC236}">
                <a16:creationId xmlns:a16="http://schemas.microsoft.com/office/drawing/2014/main" id="{E01C4987-44AC-448F-807C-2CA4A708FBB1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br>
              <a:rPr lang="cs-CZ" altLang="cs-CZ" sz="2800"/>
            </a:br>
            <a:endParaRPr lang="cs-CZ" altLang="cs-CZ" sz="2800"/>
          </a:p>
        </p:txBody>
      </p:sp>
      <p:sp>
        <p:nvSpPr>
          <p:cNvPr id="40963" name="Rectangle 3">
            <a:extLst>
              <a:ext uri="{FF2B5EF4-FFF2-40B4-BE49-F238E27FC236}">
                <a16:creationId xmlns:a16="http://schemas.microsoft.com/office/drawing/2014/main" id="{95A5344B-CCCE-4F5F-BE31-71DA54F4C4EB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838200" y="725864"/>
            <a:ext cx="10515600" cy="5451099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endParaRPr lang="cs-CZ" altLang="cs-CZ" sz="3200" dirty="0"/>
          </a:p>
          <a:p>
            <a:pPr>
              <a:buFont typeface="Wingdings" panose="05000000000000000000" pitchFamily="2" charset="2"/>
              <a:buChar char="Ø"/>
            </a:pPr>
            <a:endParaRPr lang="cs-CZ" altLang="cs-CZ" sz="3200" dirty="0"/>
          </a:p>
          <a:p>
            <a:pPr>
              <a:buFont typeface="Wingdings" panose="05000000000000000000" pitchFamily="2" charset="2"/>
              <a:buChar char="Ø"/>
            </a:pPr>
            <a:endParaRPr lang="cs-CZ" altLang="cs-CZ" sz="3200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altLang="cs-CZ" sz="3200" b="1" dirty="0"/>
              <a:t>úhrada úroků z přijatých půjček a úvěrů,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altLang="cs-CZ" sz="3200" b="1" dirty="0"/>
              <a:t>výdaje na emise vlastních dluhopisů a na úhradu výnosů z nich náležejících jejich vlastníkům,</a:t>
            </a:r>
          </a:p>
          <a:p>
            <a:pPr>
              <a:buFont typeface="Wingdings" panose="05000000000000000000" pitchFamily="2" charset="2"/>
              <a:buNone/>
            </a:pPr>
            <a:endParaRPr lang="cs-CZ" altLang="cs-CZ" sz="3200" b="1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>
            <a:extLst>
              <a:ext uri="{FF2B5EF4-FFF2-40B4-BE49-F238E27FC236}">
                <a16:creationId xmlns:a16="http://schemas.microsoft.com/office/drawing/2014/main" id="{0AAE44AA-1798-4809-AC23-492AC5D8AA25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br>
              <a:rPr lang="cs-CZ" altLang="cs-CZ" sz="2800"/>
            </a:br>
            <a:endParaRPr lang="cs-CZ" altLang="cs-CZ" sz="2800"/>
          </a:p>
        </p:txBody>
      </p:sp>
      <p:sp>
        <p:nvSpPr>
          <p:cNvPr id="41987" name="Rectangle 3">
            <a:extLst>
              <a:ext uri="{FF2B5EF4-FFF2-40B4-BE49-F238E27FC236}">
                <a16:creationId xmlns:a16="http://schemas.microsoft.com/office/drawing/2014/main" id="{1B5AE7FF-39A0-4339-A258-64198A9A394F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endParaRPr lang="cs-CZ" altLang="cs-CZ"/>
          </a:p>
          <a:p>
            <a:pPr>
              <a:buFont typeface="Wingdings" panose="05000000000000000000" pitchFamily="2" charset="2"/>
              <a:buChar char="Ø"/>
            </a:pPr>
            <a:endParaRPr lang="cs-CZ" altLang="cs-CZ"/>
          </a:p>
          <a:p>
            <a:pPr>
              <a:buFont typeface="Wingdings" panose="05000000000000000000" pitchFamily="2" charset="2"/>
              <a:buChar char="Ø"/>
            </a:pPr>
            <a:r>
              <a:rPr lang="cs-CZ" altLang="cs-CZ" b="1"/>
              <a:t>výdaje na podporu subjektů provádějících veřejně prospěšné činnosti a na podporu soukromého podnikání prospěšného pro obec,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altLang="cs-CZ" b="1"/>
              <a:t>jiné výdaje uskutečněné v rámci působnosti obce, kraje včetně darů a příspěvků na sociální nebo jiné humanitární účely.</a:t>
            </a:r>
          </a:p>
          <a:p>
            <a:pPr>
              <a:buFont typeface="Wingdings" panose="05000000000000000000" pitchFamily="2" charset="2"/>
              <a:buNone/>
            </a:pPr>
            <a:endParaRPr lang="cs-CZ" altLang="cs-CZ" b="1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>
            <a:extLst>
              <a:ext uri="{FF2B5EF4-FFF2-40B4-BE49-F238E27FC236}">
                <a16:creationId xmlns:a16="http://schemas.microsoft.com/office/drawing/2014/main" id="{D726E61F-7A5E-4C3B-BD29-8E5C1808F2FE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br>
              <a:rPr lang="cs-CZ" altLang="cs-CZ" sz="2800"/>
            </a:br>
            <a:endParaRPr lang="cs-CZ" altLang="cs-CZ" sz="2800"/>
          </a:p>
        </p:txBody>
      </p:sp>
      <p:sp>
        <p:nvSpPr>
          <p:cNvPr id="192515" name="Rectangle 3">
            <a:extLst>
              <a:ext uri="{FF2B5EF4-FFF2-40B4-BE49-F238E27FC236}">
                <a16:creationId xmlns:a16="http://schemas.microsoft.com/office/drawing/2014/main" id="{50FE25A8-B0E5-4A21-8CB4-BFBC113BB8A9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defRPr/>
            </a:pPr>
            <a:endParaRPr lang="cs-CZ" altLang="cs-CZ" dirty="0"/>
          </a:p>
          <a:p>
            <a:pPr>
              <a:defRPr/>
            </a:pPr>
            <a:endParaRPr lang="cs-CZ" altLang="cs-CZ" dirty="0"/>
          </a:p>
          <a:p>
            <a:pPr>
              <a:buFont typeface="Wingdings" panose="05000000000000000000" pitchFamily="2" charset="2"/>
              <a:buNone/>
              <a:defRPr/>
            </a:pPr>
            <a:r>
              <a:rPr lang="cs-CZ" altLang="cs-CZ" dirty="0"/>
              <a:t>                          </a:t>
            </a:r>
          </a:p>
          <a:p>
            <a:pPr algn="ctr">
              <a:buFont typeface="Wingdings" panose="05000000000000000000" pitchFamily="2" charset="2"/>
              <a:buNone/>
              <a:defRPr/>
            </a:pPr>
            <a:r>
              <a:rPr lang="cs-CZ" altLang="cs-CZ" dirty="0"/>
              <a:t>  </a:t>
            </a:r>
            <a:r>
              <a:rPr lang="cs-CZ" altLang="cs-CZ" sz="54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Procesní část</a:t>
            </a:r>
            <a:r>
              <a:rPr lang="cs-CZ" altLang="cs-CZ" dirty="0"/>
              <a:t> 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>
            <a:extLst>
              <a:ext uri="{FF2B5EF4-FFF2-40B4-BE49-F238E27FC236}">
                <a16:creationId xmlns:a16="http://schemas.microsoft.com/office/drawing/2014/main" id="{778F8F62-78CD-49F1-A94B-9CE230EDC8D8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cs-CZ" altLang="cs-CZ" sz="2400" b="1" i="1" dirty="0"/>
            </a:br>
            <a:br>
              <a:rPr lang="cs-CZ" altLang="cs-CZ" sz="2400" b="1" i="1" dirty="0"/>
            </a:br>
            <a:br>
              <a:rPr lang="cs-CZ" altLang="cs-CZ" sz="2400" b="1" i="1" dirty="0"/>
            </a:br>
            <a:br>
              <a:rPr lang="cs-CZ" altLang="cs-CZ" sz="2400" b="1" i="1" dirty="0"/>
            </a:br>
            <a:r>
              <a:rPr lang="cs-CZ" altLang="cs-CZ" sz="2400" b="1" i="1" dirty="0"/>
              <a:t>             </a:t>
            </a:r>
            <a:r>
              <a:rPr lang="cs-CZ" altLang="cs-CZ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Rozpočtový proces na úrovni ÚSC:</a:t>
            </a:r>
            <a:endParaRPr lang="cs-CZ" altLang="cs-CZ" sz="2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4035" name="Rectangle 3">
            <a:extLst>
              <a:ext uri="{FF2B5EF4-FFF2-40B4-BE49-F238E27FC236}">
                <a16:creationId xmlns:a16="http://schemas.microsoft.com/office/drawing/2014/main" id="{011E0737-9885-4736-8F56-530497C1EF74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533400" indent="-533400">
              <a:buFontTx/>
              <a:buAutoNum type="arabicPeriod"/>
            </a:pPr>
            <a:endParaRPr lang="cs-CZ" altLang="cs-CZ" sz="4000" dirty="0"/>
          </a:p>
          <a:p>
            <a:pPr marL="533400" indent="-533400">
              <a:buFontTx/>
              <a:buAutoNum type="arabicPeriod"/>
            </a:pPr>
            <a:endParaRPr lang="cs-CZ" altLang="cs-CZ" sz="4000" dirty="0"/>
          </a:p>
          <a:p>
            <a:pPr marL="533400" indent="-533400">
              <a:buFontTx/>
              <a:buAutoNum type="arabicPeriod"/>
            </a:pPr>
            <a:r>
              <a:rPr lang="cs-CZ" altLang="cs-CZ" sz="4000" dirty="0"/>
              <a:t>Sestavení a schválení rozpočtu</a:t>
            </a:r>
          </a:p>
          <a:p>
            <a:pPr marL="533400" indent="-533400">
              <a:buFontTx/>
              <a:buAutoNum type="arabicPeriod"/>
            </a:pPr>
            <a:r>
              <a:rPr lang="cs-CZ" altLang="cs-CZ" sz="4000" dirty="0"/>
              <a:t>Plnění a kontrola</a:t>
            </a:r>
          </a:p>
          <a:p>
            <a:pPr marL="533400" indent="-533400">
              <a:buFontTx/>
              <a:buAutoNum type="arabicPeriod"/>
            </a:pPr>
            <a:r>
              <a:rPr lang="cs-CZ" altLang="cs-CZ" sz="4000" dirty="0"/>
              <a:t>Sestavení a schválení závěrečného účtu</a:t>
            </a:r>
          </a:p>
          <a:p>
            <a:pPr marL="533400" indent="-533400">
              <a:buFont typeface="Wingdings" panose="05000000000000000000" pitchFamily="2" charset="2"/>
              <a:buAutoNum type="arabicPeriod"/>
            </a:pPr>
            <a:endParaRPr lang="cs-CZ" altLang="cs-CZ" sz="4000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Nadpis 1">
            <a:extLst>
              <a:ext uri="{FF2B5EF4-FFF2-40B4-BE49-F238E27FC236}">
                <a16:creationId xmlns:a16="http://schemas.microsoft.com/office/drawing/2014/main" id="{0023F2C1-206B-4EE2-B52E-D043F75F14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2000" b="1">
                <a:solidFill>
                  <a:srgbClr val="FF0000"/>
                </a:solidFill>
              </a:rPr>
              <a:t>Sestavení a zveřejnění rozpočtu územního samosprávného celku</a:t>
            </a:r>
            <a:br>
              <a:rPr lang="cs-CZ" altLang="cs-CZ" sz="2000" b="1"/>
            </a:br>
            <a:endParaRPr lang="cs-CZ" altLang="cs-CZ" sz="2000" b="1"/>
          </a:p>
        </p:txBody>
      </p:sp>
      <p:sp>
        <p:nvSpPr>
          <p:cNvPr id="45059" name="Zástupný symbol pro obsah 2">
            <a:extLst>
              <a:ext uri="{FF2B5EF4-FFF2-40B4-BE49-F238E27FC236}">
                <a16:creationId xmlns:a16="http://schemas.microsoft.com/office/drawing/2014/main" id="{2119C311-004D-4559-AAA6-47F4B6132B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06613" y="1557339"/>
            <a:ext cx="7772400" cy="4357687"/>
          </a:xfrm>
        </p:spPr>
        <p:txBody>
          <a:bodyPr/>
          <a:lstStyle/>
          <a:p>
            <a:pPr marL="0" indent="0" algn="just">
              <a:buNone/>
            </a:pPr>
            <a:r>
              <a:rPr lang="cs-CZ" altLang="cs-CZ" sz="2000"/>
              <a:t>Územní samosprávný celek sestavuje rozpočet v </a:t>
            </a:r>
            <a:r>
              <a:rPr lang="cs-CZ" altLang="cs-CZ" sz="2000" b="1" i="1"/>
              <a:t>návaznosti na svůj střednědobý výhled </a:t>
            </a:r>
            <a:r>
              <a:rPr lang="cs-CZ" altLang="cs-CZ" sz="2000"/>
              <a:t>rozpočtu a na základě</a:t>
            </a:r>
          </a:p>
          <a:p>
            <a:pPr marL="0" indent="0" algn="just">
              <a:buNone/>
            </a:pPr>
            <a:endParaRPr lang="cs-CZ" altLang="cs-CZ" sz="2000"/>
          </a:p>
          <a:p>
            <a:pPr marL="0" indent="0" algn="just">
              <a:buNone/>
            </a:pPr>
            <a:r>
              <a:rPr lang="cs-CZ" altLang="cs-CZ" sz="2000"/>
              <a:t>a) údajů z </a:t>
            </a:r>
            <a:r>
              <a:rPr lang="cs-CZ" altLang="cs-CZ" sz="2000" b="1" u="sng"/>
              <a:t>rozpisu státního rozpočtu </a:t>
            </a:r>
            <a:r>
              <a:rPr lang="cs-CZ" altLang="cs-CZ" sz="2000"/>
              <a:t>nebo rozpočtového provizoria, </a:t>
            </a:r>
          </a:p>
          <a:p>
            <a:pPr marL="0" indent="0" algn="just">
              <a:buNone/>
            </a:pPr>
            <a:r>
              <a:rPr lang="cs-CZ" altLang="cs-CZ" sz="2000"/>
              <a:t>b) v případě </a:t>
            </a:r>
            <a:r>
              <a:rPr lang="cs-CZ" altLang="cs-CZ" sz="2000" b="1" u="sng"/>
              <a:t>obce též údajů z rozpočtu kraje</a:t>
            </a:r>
            <a:r>
              <a:rPr lang="cs-CZ" altLang="cs-CZ" sz="2000"/>
              <a:t>, jímž rozpočet kraje určuje své vztahy k rozpočtům obcí v kraji.</a:t>
            </a:r>
          </a:p>
          <a:p>
            <a:pPr marL="0" indent="0" algn="just">
              <a:buNone/>
            </a:pPr>
            <a:endParaRPr lang="cs-CZ" altLang="cs-CZ" sz="2000"/>
          </a:p>
          <a:p>
            <a:pPr marL="0" indent="0" algn="just">
              <a:buNone/>
            </a:pPr>
            <a:r>
              <a:rPr lang="cs-CZ" altLang="cs-CZ" sz="2000" i="1"/>
              <a:t>V případě, že se územní samosprávný celek podílí na realizaci </a:t>
            </a:r>
            <a:r>
              <a:rPr lang="cs-CZ" altLang="cs-CZ" sz="2000" i="1" u="sng"/>
              <a:t>programu nebo projektu spolufinancovaného z rozpočtu Evropské unie, </a:t>
            </a:r>
            <a:r>
              <a:rPr lang="cs-CZ" altLang="cs-CZ" sz="2000" i="1"/>
              <a:t>musí jeho rozpočet na příslušný kalendářní rok obsahovat stanovený objem finančních prostředků účelově určených na spolufinancování programu nebo projektu Evropské unie.</a:t>
            </a:r>
          </a:p>
          <a:p>
            <a:pPr marL="0" indent="0">
              <a:buNone/>
            </a:pPr>
            <a:endParaRPr lang="cs-CZ" alt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3F4732D0-E783-40B9-92A3-A45804099B2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45061" name="Zástupný symbol pro číslo snímku 4">
            <a:extLst>
              <a:ext uri="{FF2B5EF4-FFF2-40B4-BE49-F238E27FC236}">
                <a16:creationId xmlns:a16="http://schemas.microsoft.com/office/drawing/2014/main" id="{E0595909-F821-4D17-87D2-D5522938B6E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646F6EDC-571F-428E-8A38-3CFDC28206E1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36</a:t>
            </a:fld>
            <a:endParaRPr lang="cs-CZ" altLang="cs-CZ" sz="120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>
            <a:extLst>
              <a:ext uri="{FF2B5EF4-FFF2-40B4-BE49-F238E27FC236}">
                <a16:creationId xmlns:a16="http://schemas.microsoft.com/office/drawing/2014/main" id="{19AD1FEC-7161-4254-BA0B-22C041A68E06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algn="ctr"/>
            <a:br>
              <a:rPr lang="cs-CZ" altLang="cs-CZ" sz="2800" b="1"/>
            </a:br>
            <a:br>
              <a:rPr lang="cs-CZ" altLang="cs-CZ" sz="2800" b="1"/>
            </a:br>
            <a:r>
              <a:rPr lang="cs-CZ" altLang="cs-CZ" sz="2800" b="1"/>
              <a:t>1.Vypracování rozpočtu</a:t>
            </a:r>
          </a:p>
        </p:txBody>
      </p:sp>
      <p:sp>
        <p:nvSpPr>
          <p:cNvPr id="46083" name="Rectangle 3">
            <a:extLst>
              <a:ext uri="{FF2B5EF4-FFF2-40B4-BE49-F238E27FC236}">
                <a16:creationId xmlns:a16="http://schemas.microsoft.com/office/drawing/2014/main" id="{81138FA2-76AF-4915-8FF7-FACBE9ABDB36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3863975" y="1773239"/>
            <a:ext cx="6332538" cy="4357687"/>
          </a:xfrm>
        </p:spPr>
        <p:txBody>
          <a:bodyPr>
            <a:normAutofit fontScale="85000" lnSpcReduction="20000"/>
          </a:bodyPr>
          <a:lstStyle/>
          <a:p>
            <a:pPr marL="533400" indent="-533400">
              <a:buNone/>
            </a:pPr>
            <a:endParaRPr lang="cs-CZ" altLang="cs-CZ"/>
          </a:p>
          <a:p>
            <a:pPr marL="533400" indent="-533400">
              <a:buNone/>
            </a:pPr>
            <a:endParaRPr lang="cs-CZ" altLang="cs-CZ"/>
          </a:p>
          <a:p>
            <a:pPr marL="533400" indent="-533400">
              <a:buNone/>
            </a:pPr>
            <a:endParaRPr lang="cs-CZ" altLang="cs-CZ"/>
          </a:p>
          <a:p>
            <a:pPr marL="533400" indent="-533400">
              <a:buNone/>
            </a:pPr>
            <a:r>
              <a:rPr lang="cs-CZ" altLang="cs-CZ" b="1"/>
              <a:t>Návrh:</a:t>
            </a:r>
          </a:p>
          <a:p>
            <a:pPr marL="533400" indent="-533400">
              <a:buFont typeface="Wingdings" panose="05000000000000000000" pitchFamily="2" charset="2"/>
              <a:buAutoNum type="arabicPeriod"/>
            </a:pPr>
            <a:r>
              <a:rPr lang="cs-CZ" altLang="cs-CZ" b="1"/>
              <a:t>Finanční výbor</a:t>
            </a:r>
          </a:p>
          <a:p>
            <a:pPr marL="533400" indent="-533400">
              <a:buFont typeface="Wingdings" panose="05000000000000000000" pitchFamily="2" charset="2"/>
              <a:buAutoNum type="arabicPeriod"/>
            </a:pPr>
            <a:r>
              <a:rPr lang="cs-CZ" altLang="cs-CZ" b="1"/>
              <a:t>Rada</a:t>
            </a:r>
          </a:p>
          <a:p>
            <a:pPr marL="533400" indent="-533400">
              <a:buFont typeface="Wingdings" panose="05000000000000000000" pitchFamily="2" charset="2"/>
              <a:buAutoNum type="arabicPeriod"/>
            </a:pPr>
            <a:r>
              <a:rPr lang="cs-CZ" altLang="cs-CZ" b="1"/>
              <a:t>Finanční komise</a:t>
            </a:r>
          </a:p>
          <a:p>
            <a:pPr marL="533400" indent="-533400">
              <a:buFont typeface="Wingdings" panose="05000000000000000000" pitchFamily="2" charset="2"/>
              <a:buAutoNum type="arabicPeriod"/>
            </a:pPr>
            <a:r>
              <a:rPr lang="cs-CZ" altLang="cs-CZ" b="1"/>
              <a:t>Zastupitelstvo</a:t>
            </a:r>
          </a:p>
          <a:p>
            <a:pPr marL="533400" indent="-533400">
              <a:buNone/>
            </a:pPr>
            <a:endParaRPr lang="cs-CZ" altLang="cs-CZ" b="1"/>
          </a:p>
          <a:p>
            <a:pPr marL="533400" indent="-533400">
              <a:buNone/>
            </a:pPr>
            <a:r>
              <a:rPr lang="cs-CZ" altLang="cs-CZ" b="1"/>
              <a:t>Připomínky:</a:t>
            </a:r>
          </a:p>
          <a:p>
            <a:pPr marL="533400" indent="-533400">
              <a:buNone/>
            </a:pPr>
            <a:r>
              <a:rPr lang="cs-CZ" altLang="cs-CZ" b="1"/>
              <a:t>Občané, kontrolní výbor, zastupitelstvo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Nadpis 1">
            <a:extLst>
              <a:ext uri="{FF2B5EF4-FFF2-40B4-BE49-F238E27FC236}">
                <a16:creationId xmlns:a16="http://schemas.microsoft.com/office/drawing/2014/main" id="{BE3D1D2C-A916-4ADC-8616-FD10E2E353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/>
              <a:t>Zveřejnění rozpočtu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34A55D6-7EAD-4477-8934-BF3539E2D4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30725"/>
          </a:xfrm>
        </p:spPr>
        <p:txBody>
          <a:bodyPr/>
          <a:lstStyle/>
          <a:p>
            <a:pPr algn="just">
              <a:defRPr/>
            </a:pPr>
            <a:r>
              <a:rPr lang="cs-CZ" sz="2000" b="1" dirty="0"/>
              <a:t>na internetových stránkách </a:t>
            </a:r>
            <a:r>
              <a:rPr lang="cs-CZ" sz="2000" dirty="0"/>
              <a:t>- úplné znění návrhu</a:t>
            </a:r>
          </a:p>
          <a:p>
            <a:pPr algn="just">
              <a:defRPr/>
            </a:pPr>
            <a:r>
              <a:rPr lang="cs-CZ" sz="2000" b="1" i="1" dirty="0"/>
              <a:t>na úřední desce </a:t>
            </a:r>
            <a:r>
              <a:rPr lang="cs-CZ" sz="2000" i="1" dirty="0"/>
              <a:t>- užším rozsahu, který obsahuje alespoň údaje o příjmech a výdajích rozpočtu v třídění podle nejvyšších jednotek druhového třídění rozpočtové skladby</a:t>
            </a:r>
          </a:p>
          <a:p>
            <a:pPr algn="just">
              <a:defRPr/>
            </a:pPr>
            <a:r>
              <a:rPr lang="cs-CZ" sz="2000" b="1" dirty="0"/>
              <a:t>nejméně 15 dnů </a:t>
            </a:r>
            <a:r>
              <a:rPr lang="cs-CZ" sz="2000" dirty="0"/>
              <a:t>přede dnem zahájení jeho projednávání na zasedání zastupitelstva územního samosprávného celku. </a:t>
            </a:r>
          </a:p>
          <a:p>
            <a:pPr marL="0" indent="0" algn="just">
              <a:buNone/>
              <a:defRPr/>
            </a:pPr>
            <a:endParaRPr lang="cs-CZ" sz="2000" dirty="0"/>
          </a:p>
          <a:p>
            <a:pPr algn="just">
              <a:defRPr/>
            </a:pPr>
            <a:r>
              <a:rPr lang="cs-CZ" sz="2000" dirty="0"/>
              <a:t>Územní samosprávný celek současně oznámí na úřední desce, kde je návrh rozpočtu zveřejněn a kde je možno nahlédnout do jeho listinné podoby. </a:t>
            </a:r>
            <a:r>
              <a:rPr lang="cs-CZ" sz="2000" b="1" dirty="0">
                <a:solidFill>
                  <a:srgbClr val="FF0000"/>
                </a:solidFill>
              </a:rPr>
              <a:t>Zveřejnění musí trvat až do schválení rozpočtu</a:t>
            </a:r>
            <a:r>
              <a:rPr lang="cs-CZ" sz="2000" dirty="0"/>
              <a:t>. </a:t>
            </a:r>
          </a:p>
          <a:p>
            <a:pPr marL="0" indent="0" algn="just">
              <a:buNone/>
              <a:defRPr/>
            </a:pPr>
            <a:endParaRPr lang="cs-CZ" sz="2000" dirty="0"/>
          </a:p>
          <a:p>
            <a:pPr algn="just">
              <a:defRPr/>
            </a:pPr>
            <a:r>
              <a:rPr lang="cs-CZ" sz="2000" b="1" i="1" dirty="0"/>
              <a:t>Připomínky k návrhu rozpočtu </a:t>
            </a:r>
            <a:r>
              <a:rPr lang="cs-CZ" sz="2000" dirty="0"/>
              <a:t>mohou občané příslušného územního samosprávného celku uplatnit písemně ve lhůtě stanovené při jeho zveřejnění nebo ústně při jeho </a:t>
            </a:r>
            <a:r>
              <a:rPr lang="cs-CZ" sz="1800" dirty="0"/>
              <a:t>projednávání na zasedání zastupitelstva.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9971A53A-F6EE-4CD8-905F-DAEB80ECC04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Zápatí prezentace</a:t>
            </a:r>
          </a:p>
        </p:txBody>
      </p:sp>
      <p:sp>
        <p:nvSpPr>
          <p:cNvPr id="47109" name="Zástupný symbol pro číslo snímku 4">
            <a:extLst>
              <a:ext uri="{FF2B5EF4-FFF2-40B4-BE49-F238E27FC236}">
                <a16:creationId xmlns:a16="http://schemas.microsoft.com/office/drawing/2014/main" id="{8809082D-D139-4E62-A42C-E3D6B7229AC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E197EEA6-964F-4819-A27F-2C4E9AE74BD1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38</a:t>
            </a:fld>
            <a:endParaRPr lang="cs-CZ" altLang="cs-CZ" sz="120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Nadpis 1">
            <a:extLst>
              <a:ext uri="{FF2B5EF4-FFF2-40B4-BE49-F238E27FC236}">
                <a16:creationId xmlns:a16="http://schemas.microsoft.com/office/drawing/2014/main" id="{06C2A369-AB25-4623-90B7-E91A266D73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/>
              <a:t>Návrh rozpočtu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5E55849-A96D-47B8-8835-32A85F7917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36568"/>
            <a:ext cx="10515600" cy="5052767"/>
          </a:xfrm>
        </p:spPr>
        <p:txBody>
          <a:bodyPr>
            <a:normAutofit lnSpcReduction="10000"/>
          </a:bodyPr>
          <a:lstStyle/>
          <a:p>
            <a:pPr algn="just">
              <a:defRPr/>
            </a:pPr>
            <a:r>
              <a:rPr lang="cs-CZ" dirty="0"/>
              <a:t>Rozpočet územního samosprávného celku a rozpočet svazku obcí se zpracovává v třídění podle rozpočtové skladby, kterou stanoví MF vyhláškou.</a:t>
            </a:r>
          </a:p>
          <a:p>
            <a:pPr algn="just">
              <a:defRPr/>
            </a:pPr>
            <a:r>
              <a:rPr lang="cs-CZ" dirty="0"/>
              <a:t>Orgány územního samosprávného celku a orgány svazku obcí projednávají rozpočet při jeho schvalování v třídění podle rozpočtové skladby tak, aby schválený rozpočet vyjadřoval závazné ukazatele, jimiž se mají povinně řídit</a:t>
            </a:r>
          </a:p>
          <a:p>
            <a:pPr marL="0" indent="0">
              <a:buNone/>
              <a:defRPr/>
            </a:pPr>
            <a:r>
              <a:rPr lang="cs-CZ" sz="2400" dirty="0"/>
              <a:t>a) </a:t>
            </a:r>
            <a:r>
              <a:rPr lang="cs-CZ" sz="2400" b="1" dirty="0">
                <a:solidFill>
                  <a:srgbClr val="FF0000"/>
                </a:solidFill>
              </a:rPr>
              <a:t>výkonné orgány </a:t>
            </a:r>
            <a:r>
              <a:rPr lang="cs-CZ" sz="2400" dirty="0"/>
              <a:t>územního samosprávného celku a svazku obcí při hospodaření podle rozpočtu,</a:t>
            </a:r>
          </a:p>
          <a:p>
            <a:pPr marL="0" indent="0">
              <a:buNone/>
              <a:defRPr/>
            </a:pPr>
            <a:r>
              <a:rPr lang="cs-CZ" sz="2400" dirty="0"/>
              <a:t>b) </a:t>
            </a:r>
            <a:r>
              <a:rPr lang="cs-CZ" sz="2400" b="1" dirty="0">
                <a:solidFill>
                  <a:srgbClr val="FF0000"/>
                </a:solidFill>
              </a:rPr>
              <a:t>právnické osoby zřízené nebo založené v působnosti</a:t>
            </a:r>
            <a:r>
              <a:rPr lang="cs-CZ" sz="2400" dirty="0"/>
              <a:t> územního samosprávného celku při svém hospodaření,</a:t>
            </a:r>
          </a:p>
          <a:p>
            <a:pPr marL="0" indent="0">
              <a:buNone/>
              <a:defRPr/>
            </a:pPr>
            <a:r>
              <a:rPr lang="cs-CZ" sz="2400" dirty="0"/>
              <a:t>c) právnické osoby zřízené v působnosti svazku obcí,</a:t>
            </a:r>
          </a:p>
          <a:p>
            <a:pPr marL="0" indent="0">
              <a:buNone/>
              <a:defRPr/>
            </a:pPr>
            <a:r>
              <a:rPr lang="cs-CZ" sz="2400" dirty="0"/>
              <a:t>d) </a:t>
            </a:r>
            <a:r>
              <a:rPr lang="cs-CZ" sz="2400" b="1" dirty="0">
                <a:solidFill>
                  <a:srgbClr val="FF0000"/>
                </a:solidFill>
              </a:rPr>
              <a:t>další osoby, které mají být příjemci dotací nebo příspěvků z rozpočtu</a:t>
            </a:r>
            <a:r>
              <a:rPr lang="cs-CZ" sz="2400" dirty="0"/>
              <a:t>.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C0E25437-95AF-41F4-910E-8182DBCE6D0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48133" name="Zástupný symbol pro číslo snímku 4">
            <a:extLst>
              <a:ext uri="{FF2B5EF4-FFF2-40B4-BE49-F238E27FC236}">
                <a16:creationId xmlns:a16="http://schemas.microsoft.com/office/drawing/2014/main" id="{7CA8595D-624E-416E-8F4F-29D5AA5A7AE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8E68F6F9-C330-4AD1-9986-92DF98D6AB9F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39</a:t>
            </a:fld>
            <a:endParaRPr lang="cs-CZ" altLang="cs-CZ" sz="12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7ADC3493-E797-4203-AA03-D822CA89009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hangingPunct="1"/>
            <a:br>
              <a:rPr lang="cs-CZ" altLang="cs-CZ" sz="3800" dirty="0"/>
            </a:br>
            <a:r>
              <a:rPr lang="cs-CZ" altLang="cs-CZ" sz="3800" b="1" dirty="0"/>
              <a:t>Rozpočtové právo ÚSC v systému finančního práva</a:t>
            </a:r>
            <a:br>
              <a:rPr lang="cs-CZ" altLang="cs-CZ" sz="3800" dirty="0"/>
            </a:br>
            <a:endParaRPr lang="cs-CZ" altLang="cs-CZ" sz="3800" dirty="0"/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E8FD1F8A-3820-4772-97BD-D6A687188233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1981200" y="3935413"/>
            <a:ext cx="8229600" cy="2195512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200" b="1"/>
              <a:t>V rámci fiskální části FP můžeme hovořit o tom, že ji ještě tvoří i právní úprava </a:t>
            </a:r>
            <a:r>
              <a:rPr lang="cs-CZ" altLang="cs-CZ" sz="2200" b="1" i="1" u="sng"/>
              <a:t>účetnictví</a:t>
            </a:r>
            <a:r>
              <a:rPr lang="cs-CZ" altLang="cs-CZ" sz="2200" b="1"/>
              <a:t>, které se promítá jak  do rozpočtového práva, tak především do berního-daňového práva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200" b="1"/>
              <a:t>Tato jednotlivá pododvětví FP  spolu velmi úzce souvisí a mají úzké vazby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2200" b="1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2200"/>
          </a:p>
        </p:txBody>
      </p:sp>
      <p:sp>
        <p:nvSpPr>
          <p:cNvPr id="12292" name="Oval 4">
            <a:extLst>
              <a:ext uri="{FF2B5EF4-FFF2-40B4-BE49-F238E27FC236}">
                <a16:creationId xmlns:a16="http://schemas.microsoft.com/office/drawing/2014/main" id="{651C7E0B-C838-48D3-9841-276C6904C7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19514" y="2781300"/>
            <a:ext cx="1368425" cy="914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cs-CZ" altLang="cs-CZ" sz="180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1800" b="1">
                <a:latin typeface="Arial" panose="020B0604020202020204" pitchFamily="34" charset="0"/>
              </a:rPr>
              <a:t>Nefiskální 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1800" b="1">
                <a:latin typeface="Arial" panose="020B0604020202020204" pitchFamily="34" charset="0"/>
              </a:rPr>
              <a:t>část FP</a:t>
            </a:r>
          </a:p>
        </p:txBody>
      </p:sp>
      <p:sp>
        <p:nvSpPr>
          <p:cNvPr id="12293" name="Oval 5">
            <a:extLst>
              <a:ext uri="{FF2B5EF4-FFF2-40B4-BE49-F238E27FC236}">
                <a16:creationId xmlns:a16="http://schemas.microsoft.com/office/drawing/2014/main" id="{864786C5-D6E6-4BBB-B2E3-7BB9EB1083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59600" y="2781300"/>
            <a:ext cx="1346200" cy="914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cs-CZ" altLang="cs-CZ" sz="180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cs-CZ" altLang="cs-CZ" sz="180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1800" b="1">
                <a:latin typeface="Arial" panose="020B0604020202020204" pitchFamily="34" charset="0"/>
              </a:rPr>
              <a:t>Fiskální část 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1800" b="1">
                <a:latin typeface="Arial" panose="020B0604020202020204" pitchFamily="34" charset="0"/>
              </a:rPr>
              <a:t>FP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cs-CZ" altLang="cs-CZ" sz="1800" b="1">
              <a:latin typeface="Arial" panose="020B0604020202020204" pitchFamily="34" charset="0"/>
            </a:endParaRPr>
          </a:p>
        </p:txBody>
      </p:sp>
      <p:cxnSp>
        <p:nvCxnSpPr>
          <p:cNvPr id="12294" name="AutoShape 6">
            <a:extLst>
              <a:ext uri="{FF2B5EF4-FFF2-40B4-BE49-F238E27FC236}">
                <a16:creationId xmlns:a16="http://schemas.microsoft.com/office/drawing/2014/main" id="{55173B4E-7A53-48BD-970E-914E95732705}"/>
              </a:ext>
            </a:extLst>
          </p:cNvPr>
          <p:cNvCxnSpPr>
            <a:cxnSpLocks noChangeShapeType="1"/>
            <a:endCxn id="12292" idx="0"/>
          </p:cNvCxnSpPr>
          <p:nvPr/>
        </p:nvCxnSpPr>
        <p:spPr bwMode="auto">
          <a:xfrm rot="10800000" flipV="1">
            <a:off x="4403726" y="2155826"/>
            <a:ext cx="969963" cy="625475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295" name="AutoShape 7">
            <a:extLst>
              <a:ext uri="{FF2B5EF4-FFF2-40B4-BE49-F238E27FC236}">
                <a16:creationId xmlns:a16="http://schemas.microsoft.com/office/drawing/2014/main" id="{DD536436-2EA4-485E-9998-33872B7137F3}"/>
              </a:ext>
            </a:extLst>
          </p:cNvPr>
          <p:cNvCxnSpPr>
            <a:cxnSpLocks noChangeShapeType="1"/>
            <a:endCxn id="12293" idx="0"/>
          </p:cNvCxnSpPr>
          <p:nvPr/>
        </p:nvCxnSpPr>
        <p:spPr bwMode="auto">
          <a:xfrm>
            <a:off x="6745288" y="2155826"/>
            <a:ext cx="887412" cy="625475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296" name="Line 8">
            <a:extLst>
              <a:ext uri="{FF2B5EF4-FFF2-40B4-BE49-F238E27FC236}">
                <a16:creationId xmlns:a16="http://schemas.microsoft.com/office/drawing/2014/main" id="{83968F4A-CDB3-47E7-88F9-B0435B1BD660}"/>
              </a:ext>
            </a:extLst>
          </p:cNvPr>
          <p:cNvSpPr>
            <a:spLocks noChangeShapeType="1"/>
          </p:cNvSpPr>
          <p:nvPr/>
        </p:nvSpPr>
        <p:spPr bwMode="auto">
          <a:xfrm>
            <a:off x="8328026" y="3213100"/>
            <a:ext cx="5048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2297" name="Line 9">
            <a:extLst>
              <a:ext uri="{FF2B5EF4-FFF2-40B4-BE49-F238E27FC236}">
                <a16:creationId xmlns:a16="http://schemas.microsoft.com/office/drawing/2014/main" id="{B27070B5-CF25-4391-9C84-1FE6165FC6DC}"/>
              </a:ext>
            </a:extLst>
          </p:cNvPr>
          <p:cNvSpPr>
            <a:spLocks noChangeShapeType="1"/>
          </p:cNvSpPr>
          <p:nvPr/>
        </p:nvSpPr>
        <p:spPr bwMode="auto">
          <a:xfrm>
            <a:off x="8256588" y="3429000"/>
            <a:ext cx="576262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2298" name="Oval 10">
            <a:extLst>
              <a:ext uri="{FF2B5EF4-FFF2-40B4-BE49-F238E27FC236}">
                <a16:creationId xmlns:a16="http://schemas.microsoft.com/office/drawing/2014/main" id="{F462212C-1F7B-4641-A791-D5FA3F6BD0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48301" y="1700213"/>
            <a:ext cx="1274763" cy="914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1800" b="1">
                <a:latin typeface="Arial" panose="020B0604020202020204" pitchFamily="34" charset="0"/>
              </a:rPr>
              <a:t>Finanční 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1800" b="1">
                <a:latin typeface="Arial" panose="020B0604020202020204" pitchFamily="34" charset="0"/>
              </a:rPr>
              <a:t>právo</a:t>
            </a:r>
          </a:p>
        </p:txBody>
      </p:sp>
      <p:sp>
        <p:nvSpPr>
          <p:cNvPr id="12299" name="Line 11">
            <a:extLst>
              <a:ext uri="{FF2B5EF4-FFF2-40B4-BE49-F238E27FC236}">
                <a16:creationId xmlns:a16="http://schemas.microsoft.com/office/drawing/2014/main" id="{086D8CFF-54A5-4DEC-B1AF-E3F2CF1B233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256589" y="2781300"/>
            <a:ext cx="503237" cy="287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2300" name="Text Box 12">
            <a:extLst>
              <a:ext uri="{FF2B5EF4-FFF2-40B4-BE49-F238E27FC236}">
                <a16:creationId xmlns:a16="http://schemas.microsoft.com/office/drawing/2014/main" id="{FA82FA6C-BC5F-4B22-AA42-66460FD4CD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36088" y="2636838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endParaRPr lang="cs-CZ" altLang="cs-CZ" sz="1800">
              <a:latin typeface="Arial" panose="020B0604020202020204" pitchFamily="34" charset="0"/>
            </a:endParaRPr>
          </a:p>
        </p:txBody>
      </p:sp>
      <p:sp>
        <p:nvSpPr>
          <p:cNvPr id="12301" name="Text Box 13">
            <a:extLst>
              <a:ext uri="{FF2B5EF4-FFF2-40B4-BE49-F238E27FC236}">
                <a16:creationId xmlns:a16="http://schemas.microsoft.com/office/drawing/2014/main" id="{D390CE59-447A-4FB9-A028-6D3932C56D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59826" y="2636838"/>
            <a:ext cx="17192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1400" b="1">
                <a:latin typeface="Arial" panose="020B0604020202020204" pitchFamily="34" charset="0"/>
              </a:rPr>
              <a:t>Rozpočtové právo</a:t>
            </a:r>
          </a:p>
        </p:txBody>
      </p:sp>
      <p:sp>
        <p:nvSpPr>
          <p:cNvPr id="12302" name="Text Box 14">
            <a:extLst>
              <a:ext uri="{FF2B5EF4-FFF2-40B4-BE49-F238E27FC236}">
                <a16:creationId xmlns:a16="http://schemas.microsoft.com/office/drawing/2014/main" id="{6B92BCDE-EDC4-4A5F-9440-02B0F9D199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28818" y="2995613"/>
            <a:ext cx="136768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1400" b="1">
                <a:latin typeface="Arial" panose="020B0604020202020204" pitchFamily="34" charset="0"/>
              </a:rPr>
              <a:t>Berní právo</a:t>
            </a:r>
          </a:p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1400" b="1">
                <a:latin typeface="Arial" panose="020B0604020202020204" pitchFamily="34" charset="0"/>
              </a:rPr>
              <a:t>Daňové právo</a:t>
            </a:r>
          </a:p>
        </p:txBody>
      </p:sp>
      <p:sp>
        <p:nvSpPr>
          <p:cNvPr id="12303" name="Text Box 15">
            <a:extLst>
              <a:ext uri="{FF2B5EF4-FFF2-40B4-BE49-F238E27FC236}">
                <a16:creationId xmlns:a16="http://schemas.microsoft.com/office/drawing/2014/main" id="{1C422307-9C33-4AF5-A229-9A1CDE250B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12213" y="3498850"/>
            <a:ext cx="11493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1400" b="1">
                <a:latin typeface="Arial" panose="020B0604020202020204" pitchFamily="34" charset="0"/>
              </a:rPr>
              <a:t>Celní právo</a:t>
            </a:r>
          </a:p>
        </p:txBody>
      </p:sp>
    </p:spTree>
  </p:cSld>
  <p:clrMapOvr>
    <a:masterClrMapping/>
  </p:clrMapOvr>
  <p:transition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>
            <a:extLst>
              <a:ext uri="{FF2B5EF4-FFF2-40B4-BE49-F238E27FC236}">
                <a16:creationId xmlns:a16="http://schemas.microsoft.com/office/drawing/2014/main" id="{A3D80647-1E98-4352-A566-FDB697E4478E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cs-CZ" altLang="cs-CZ" sz="2800" b="1" dirty="0"/>
            </a:br>
            <a:br>
              <a:rPr lang="cs-CZ" altLang="cs-CZ" sz="2800" b="1" dirty="0"/>
            </a:br>
            <a:r>
              <a:rPr lang="cs-CZ" altLang="cs-CZ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Schvalování</a:t>
            </a:r>
            <a:endParaRPr lang="cs-CZ" altLang="cs-CZ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9155" name="Rectangle 3">
            <a:extLst>
              <a:ext uri="{FF2B5EF4-FFF2-40B4-BE49-F238E27FC236}">
                <a16:creationId xmlns:a16="http://schemas.microsoft.com/office/drawing/2014/main" id="{12B1715D-2ADE-41AA-A89A-F6EA4AE42CAB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838200" y="1773239"/>
            <a:ext cx="9358313" cy="471963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altLang="cs-CZ" dirty="0"/>
          </a:p>
          <a:p>
            <a:pPr>
              <a:buFont typeface="Wingdings" panose="05000000000000000000" pitchFamily="2" charset="2"/>
              <a:buChar char="ü"/>
            </a:pPr>
            <a:r>
              <a:rPr lang="cs-CZ" altLang="cs-CZ" dirty="0"/>
              <a:t>Vyvěšení - 15 dnů před schválením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altLang="cs-CZ" dirty="0"/>
              <a:t>Schválení – </a:t>
            </a:r>
            <a:r>
              <a:rPr lang="cs-CZ" altLang="cs-CZ" b="1" i="1" u="sng" dirty="0">
                <a:solidFill>
                  <a:srgbClr val="CC0000"/>
                </a:solidFill>
              </a:rPr>
              <a:t>ZASTUPITELSTVO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altLang="cs-CZ" dirty="0">
                <a:solidFill>
                  <a:srgbClr val="FF0066"/>
                </a:solidFill>
              </a:rPr>
              <a:t>Rozpočtové </a:t>
            </a:r>
            <a:r>
              <a:rPr lang="cs-CZ" altLang="cs-CZ" b="1" dirty="0">
                <a:solidFill>
                  <a:srgbClr val="FF0066"/>
                </a:solidFill>
              </a:rPr>
              <a:t>provizorium-Pravidla rozpočtového provizoria-</a:t>
            </a:r>
            <a:r>
              <a:rPr lang="cs-CZ" altLang="cs-CZ" b="1" dirty="0" err="1">
                <a:solidFill>
                  <a:srgbClr val="FF0066"/>
                </a:solidFill>
              </a:rPr>
              <a:t>zastupit</a:t>
            </a:r>
            <a:r>
              <a:rPr lang="cs-CZ" altLang="cs-CZ" b="1" dirty="0">
                <a:solidFill>
                  <a:srgbClr val="FF0066"/>
                </a:solidFill>
              </a:rPr>
              <a:t>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altLang="cs-CZ" dirty="0"/>
              <a:t>Rozpis ukazatelů-finanční  výbor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altLang="cs-CZ" dirty="0"/>
              <a:t>Hospodaření a kontrola</a:t>
            </a:r>
          </a:p>
          <a:p>
            <a:pPr marL="457200" indent="-457200">
              <a:buNone/>
            </a:pPr>
            <a:endParaRPr lang="cs-CZ" altLang="cs-CZ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Nadpis 1">
            <a:extLst>
              <a:ext uri="{FF2B5EF4-FFF2-40B4-BE49-F238E27FC236}">
                <a16:creationId xmlns:a16="http://schemas.microsoft.com/office/drawing/2014/main" id="{CAF1D0FF-D3A0-47B2-9A84-07CA456D20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>
                <a:solidFill>
                  <a:schemeClr val="accent2"/>
                </a:solidFill>
              </a:rPr>
              <a:t>Rozpočtové provizorium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91419D4-449D-49CD-A752-970082581F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defRPr/>
            </a:pPr>
            <a:r>
              <a:rPr lang="cs-CZ" sz="2000" dirty="0"/>
              <a:t>Při uplatnění opatření podle </a:t>
            </a:r>
            <a:r>
              <a:rPr lang="cs-CZ" sz="2000" b="1" u="sng" dirty="0"/>
              <a:t>zákona o pravidlech rozpočtové odpovědnosti </a:t>
            </a:r>
            <a:r>
              <a:rPr lang="cs-CZ" sz="2000" dirty="0"/>
              <a:t>nesmí měsíční výdaje územního samosprávného celku stanovené v </a:t>
            </a:r>
            <a:r>
              <a:rPr lang="cs-CZ" sz="2000" b="1" u="sng" dirty="0">
                <a:solidFill>
                  <a:srgbClr val="FF0000"/>
                </a:solidFill>
              </a:rPr>
              <a:t>pravidlech rozpočtového provizoria překročit jednu dvanáctinu výdajů rozpočtu schváleného pro předchozí rozpočtový rok.</a:t>
            </a:r>
            <a:r>
              <a:rPr lang="cs-CZ" sz="2000" dirty="0"/>
              <a:t> Vyšší výdaje lze stanovit pouze v případě, že jejich zvýšení přímo souvisí se zvýšením financování výdajů stanovených jiným zákonem nebo v případě výdajů z důvodu předfinancování projektů spolufinancovaných z rozpočtu Evropské unie.</a:t>
            </a:r>
          </a:p>
          <a:p>
            <a:pPr marL="0" indent="0" algn="just">
              <a:buNone/>
              <a:defRPr/>
            </a:pPr>
            <a:endParaRPr lang="cs-CZ" dirty="0"/>
          </a:p>
          <a:p>
            <a:pPr algn="just">
              <a:defRPr/>
            </a:pPr>
            <a:r>
              <a:rPr lang="cs-CZ" sz="2000" dirty="0"/>
              <a:t>Rozpočtové příjmy a výdaje uskutečněné v době rozpočtového provizoria se stávají příjmy a výdaji rozpočtu po jeho schválení.</a:t>
            </a:r>
          </a:p>
          <a:p>
            <a:pPr algn="just">
              <a:defRPr/>
            </a:pPr>
            <a:r>
              <a:rPr lang="cs-CZ" sz="2000" b="1" u="sng" dirty="0"/>
              <a:t>Schválená pravidla rozpočtového provizoria se zveřejňují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600C7578-6881-4E39-8840-D0C607E0B98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Zápatí prezentace</a:t>
            </a:r>
          </a:p>
        </p:txBody>
      </p:sp>
      <p:sp>
        <p:nvSpPr>
          <p:cNvPr id="50181" name="Zástupný symbol pro číslo snímku 4">
            <a:extLst>
              <a:ext uri="{FF2B5EF4-FFF2-40B4-BE49-F238E27FC236}">
                <a16:creationId xmlns:a16="http://schemas.microsoft.com/office/drawing/2014/main" id="{284C9210-E1F5-4A47-B7AA-C024896B33D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87497628-543B-4A87-94E7-40D56629D67A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41</a:t>
            </a:fld>
            <a:endParaRPr lang="cs-CZ" altLang="cs-CZ" sz="120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Nadpis 1">
            <a:extLst>
              <a:ext uri="{FF2B5EF4-FFF2-40B4-BE49-F238E27FC236}">
                <a16:creationId xmlns:a16="http://schemas.microsoft.com/office/drawing/2014/main" id="{7E31D930-26B8-4E61-87AF-45ECBBB20E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b="1"/>
              <a:t>Zveřejnění rozpočtu a vyvěšení</a:t>
            </a:r>
          </a:p>
        </p:txBody>
      </p:sp>
      <p:sp>
        <p:nvSpPr>
          <p:cNvPr id="51203" name="Zástupný symbol pro obsah 2">
            <a:extLst>
              <a:ext uri="{FF2B5EF4-FFF2-40B4-BE49-F238E27FC236}">
                <a16:creationId xmlns:a16="http://schemas.microsoft.com/office/drawing/2014/main" id="{9535456F-C0ED-4233-A7E4-B6C97B34EC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altLang="cs-CZ" sz="3200" b="1" i="1" dirty="0"/>
              <a:t>Územní samosprávný celek zveřejní rozpočet na svých </a:t>
            </a:r>
            <a:r>
              <a:rPr lang="cs-CZ" altLang="cs-CZ" sz="3200" b="1" i="1" u="sng" dirty="0"/>
              <a:t>internetových stránkách do 30 dnů ode dne jeho schválení a současně oznámí na úřední desce, kde je zveřejněn v elektronické podobě a kde je možno nahlédnout do jeho listinné podoby. </a:t>
            </a:r>
            <a:r>
              <a:rPr lang="cs-CZ" altLang="cs-CZ" sz="3200" b="1" i="1" dirty="0"/>
              <a:t>Tímto způsobem musí být zpřístupněn až do schválení rozpočtu na následující rozpočtový rok</a:t>
            </a:r>
            <a:r>
              <a:rPr lang="cs-CZ" altLang="cs-CZ" b="1" i="1" dirty="0"/>
              <a:t>.</a:t>
            </a:r>
          </a:p>
          <a:p>
            <a:endParaRPr lang="cs-CZ" alt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02BF9E97-60D0-40D7-8885-FB15A21AAAC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1205" name="Zástupný symbol pro číslo snímku 4">
            <a:extLst>
              <a:ext uri="{FF2B5EF4-FFF2-40B4-BE49-F238E27FC236}">
                <a16:creationId xmlns:a16="http://schemas.microsoft.com/office/drawing/2014/main" id="{B0F44D8D-9E80-45BC-9494-2E6B49129E9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F6472B06-0FD8-4433-A3E1-B96CFD36F311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42</a:t>
            </a:fld>
            <a:endParaRPr lang="cs-CZ" altLang="cs-CZ" sz="120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>
            <a:extLst>
              <a:ext uri="{FF2B5EF4-FFF2-40B4-BE49-F238E27FC236}">
                <a16:creationId xmlns:a16="http://schemas.microsoft.com/office/drawing/2014/main" id="{6141BF77-7E4F-4D79-9FFC-34B12A497009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cs-CZ" altLang="cs-CZ" sz="2800" b="1" i="1" dirty="0"/>
            </a:br>
            <a:br>
              <a:rPr lang="cs-CZ" altLang="cs-CZ" sz="2800" b="1" i="1" dirty="0"/>
            </a:br>
            <a:r>
              <a:rPr lang="cs-CZ" altLang="cs-CZ" sz="3600" b="1" i="1" dirty="0"/>
              <a:t>2. Hospodaření a kontrola</a:t>
            </a:r>
            <a:endParaRPr lang="cs-CZ" altLang="cs-CZ" sz="2800" b="1" i="1" dirty="0"/>
          </a:p>
        </p:txBody>
      </p:sp>
      <p:sp>
        <p:nvSpPr>
          <p:cNvPr id="52227" name="Rectangle 3">
            <a:extLst>
              <a:ext uri="{FF2B5EF4-FFF2-40B4-BE49-F238E27FC236}">
                <a16:creationId xmlns:a16="http://schemas.microsoft.com/office/drawing/2014/main" id="{286E50AA-1398-4164-953F-D1A60B7A6E3C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763571" y="1773239"/>
            <a:ext cx="9432942" cy="4357687"/>
          </a:xfrm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endParaRPr lang="cs-CZ" altLang="cs-CZ" b="1" dirty="0"/>
          </a:p>
          <a:p>
            <a:pPr>
              <a:lnSpc>
                <a:spcPct val="90000"/>
              </a:lnSpc>
              <a:buFont typeface="Wingdings" panose="05000000000000000000" pitchFamily="2" charset="2"/>
              <a:buChar char="v"/>
            </a:pPr>
            <a:r>
              <a:rPr lang="cs-CZ" altLang="cs-CZ" b="1" dirty="0"/>
              <a:t>Plnění sleduje finanční a kontrolní výbor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v"/>
            </a:pPr>
            <a:r>
              <a:rPr lang="cs-CZ" altLang="cs-CZ" b="1" dirty="0"/>
              <a:t>Rada obce, kraje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v"/>
            </a:pPr>
            <a:r>
              <a:rPr lang="cs-CZ" altLang="cs-CZ" b="1" dirty="0"/>
              <a:t>Finanční komise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sz="2000" b="1" dirty="0"/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1800" b="1" dirty="0"/>
              <a:t>Časové použití prostředků-jen pro fiskální rok,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1800" b="1" dirty="0"/>
              <a:t>Ostatní se převádějí</a:t>
            </a:r>
            <a:endParaRPr lang="cs-CZ" altLang="cs-CZ" sz="1800" b="1" u="sng" dirty="0"/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b="1" dirty="0"/>
              <a:t>KONTROLA- vnitřní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b="1" dirty="0"/>
              <a:t>                   vnější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sz="2000" b="1" dirty="0"/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sz="2000" dirty="0">
              <a:solidFill>
                <a:srgbClr val="66FFFF"/>
              </a:solidFill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7E106A92-DB2B-44B5-B5E1-48032449244B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365125"/>
            <a:ext cx="10515600" cy="1718199"/>
          </a:xfrm>
        </p:spPr>
        <p:txBody>
          <a:bodyPr>
            <a:normAutofit/>
          </a:bodyPr>
          <a:lstStyle/>
          <a:p>
            <a:pPr algn="ctr"/>
            <a:br>
              <a:rPr lang="cs-CZ" altLang="cs-CZ" sz="2800" b="1" dirty="0"/>
            </a:br>
            <a:br>
              <a:rPr lang="cs-CZ" altLang="cs-CZ" sz="2800" b="1" dirty="0"/>
            </a:br>
            <a:r>
              <a:rPr lang="cs-CZ" altLang="cs-CZ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Vnitřní kontrola</a:t>
            </a:r>
            <a:endParaRPr lang="cs-CZ" altLang="cs-CZ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143DC05A-A839-4E94-83FD-D0DDA2C001E5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980389" y="1712832"/>
            <a:ext cx="9216126" cy="4357687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ü"/>
            </a:pPr>
            <a:endParaRPr lang="cs-CZ" altLang="cs-CZ" sz="3200" dirty="0"/>
          </a:p>
          <a:p>
            <a:pPr>
              <a:buFont typeface="Wingdings" panose="05000000000000000000" pitchFamily="2" charset="2"/>
              <a:buChar char="ü"/>
            </a:pPr>
            <a:endParaRPr lang="cs-CZ" altLang="cs-CZ" sz="3200" dirty="0"/>
          </a:p>
          <a:p>
            <a:pPr>
              <a:buFont typeface="Wingdings" panose="05000000000000000000" pitchFamily="2" charset="2"/>
              <a:buChar char="ü"/>
            </a:pPr>
            <a:r>
              <a:rPr lang="cs-CZ" altLang="cs-CZ" sz="3200" dirty="0"/>
              <a:t>Finanční výbor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altLang="cs-CZ" sz="3200" dirty="0"/>
              <a:t>Kontrolní výbor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altLang="cs-CZ" sz="3200" dirty="0"/>
              <a:t>Zastupitelstvo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altLang="cs-CZ" sz="3200" dirty="0"/>
              <a:t>Rada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altLang="cs-CZ" sz="3200" dirty="0"/>
              <a:t>Kontrola §15 RP ÚSC na základě z. 320/2001 Sb., o FK VS</a:t>
            </a:r>
          </a:p>
          <a:p>
            <a:pPr>
              <a:buFont typeface="Wingdings" panose="05000000000000000000" pitchFamily="2" charset="2"/>
              <a:buNone/>
            </a:pPr>
            <a:endParaRPr lang="cs-CZ" altLang="cs-CZ" sz="3200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>
            <a:extLst>
              <a:ext uri="{FF2B5EF4-FFF2-40B4-BE49-F238E27FC236}">
                <a16:creationId xmlns:a16="http://schemas.microsoft.com/office/drawing/2014/main" id="{FCE451DD-BDFB-4508-B214-EFF12007639B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365125"/>
            <a:ext cx="10515600" cy="1944442"/>
          </a:xfrm>
        </p:spPr>
        <p:txBody>
          <a:bodyPr/>
          <a:lstStyle/>
          <a:p>
            <a:pPr algn="ctr"/>
            <a:br>
              <a:rPr lang="cs-CZ" altLang="cs-CZ" sz="2800" b="1" i="1" dirty="0"/>
            </a:br>
            <a:br>
              <a:rPr lang="cs-CZ" altLang="cs-CZ" sz="2800" b="1" i="1" dirty="0"/>
            </a:br>
            <a:r>
              <a:rPr lang="cs-CZ" altLang="cs-CZ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Vnější kontrola</a:t>
            </a:r>
            <a:endParaRPr lang="cs-CZ" altLang="cs-CZ" sz="2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4275" name="Rectangle 3">
            <a:extLst>
              <a:ext uri="{FF2B5EF4-FFF2-40B4-BE49-F238E27FC236}">
                <a16:creationId xmlns:a16="http://schemas.microsoft.com/office/drawing/2014/main" id="{86B9BC79-8E38-4E6B-8673-241F0B665CB2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838200" y="1773239"/>
            <a:ext cx="9358313" cy="4357687"/>
          </a:xfrm>
        </p:spPr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endParaRPr lang="cs-CZ" altLang="cs-CZ"/>
          </a:p>
          <a:p>
            <a:pPr>
              <a:buFont typeface="Wingdings" panose="05000000000000000000" pitchFamily="2" charset="2"/>
              <a:buChar char="ü"/>
            </a:pPr>
            <a:endParaRPr lang="cs-CZ" altLang="cs-CZ"/>
          </a:p>
          <a:p>
            <a:pPr>
              <a:buFont typeface="Wingdings" panose="05000000000000000000" pitchFamily="2" charset="2"/>
              <a:buChar char="ü"/>
            </a:pPr>
            <a:r>
              <a:rPr lang="cs-CZ" altLang="cs-CZ" sz="3200"/>
              <a:t>Občané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altLang="cs-CZ" sz="3200"/>
              <a:t>ÚFO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altLang="cs-CZ" sz="3200"/>
              <a:t>NKÚ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altLang="cs-CZ"/>
              <a:t>Kraj- přezkoumávání hospodaření obce – z.č. 420/2004 Sb., auditor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altLang="cs-CZ"/>
              <a:t>Ministerstvo u kraje</a:t>
            </a:r>
          </a:p>
          <a:p>
            <a:pPr>
              <a:buFont typeface="Wingdings" panose="05000000000000000000" pitchFamily="2" charset="2"/>
              <a:buChar char="ü"/>
            </a:pPr>
            <a:endParaRPr lang="cs-CZ" altLang="cs-CZ"/>
          </a:p>
          <a:p>
            <a:pPr>
              <a:buFont typeface="Wingdings" panose="05000000000000000000" pitchFamily="2" charset="2"/>
              <a:buNone/>
            </a:pPr>
            <a:endParaRPr lang="cs-CZ" altLang="cs-CZ"/>
          </a:p>
          <a:p>
            <a:pPr>
              <a:buFont typeface="Wingdings" panose="05000000000000000000" pitchFamily="2" charset="2"/>
              <a:buChar char="ü"/>
            </a:pPr>
            <a:endParaRPr lang="cs-CZ" altLang="cs-CZ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Nadpis 1">
            <a:extLst>
              <a:ext uri="{FF2B5EF4-FFF2-40B4-BE49-F238E27FC236}">
                <a16:creationId xmlns:a16="http://schemas.microsoft.com/office/drawing/2014/main" id="{62A4A4F3-7996-4CE8-9C86-4219BF6751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b="1"/>
              <a:t>Změny rozpočtu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2915E0B-19B8-4E12-9E1E-962851DFDC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r>
              <a:rPr lang="cs-CZ" dirty="0"/>
              <a:t>Organizační – organizace hospodaření</a:t>
            </a:r>
          </a:p>
          <a:p>
            <a:pPr>
              <a:defRPr/>
            </a:pPr>
            <a:r>
              <a:rPr lang="cs-CZ" dirty="0"/>
              <a:t>Metodické – změny právních předpisů</a:t>
            </a:r>
          </a:p>
          <a:p>
            <a:pPr>
              <a:defRPr/>
            </a:pPr>
            <a:r>
              <a:rPr lang="cs-CZ" dirty="0"/>
              <a:t>Věcné – objektivní skutečnosti ovlivňující plnění </a:t>
            </a:r>
            <a:r>
              <a:rPr lang="cs-CZ" dirty="0" err="1"/>
              <a:t>rozp</a:t>
            </a:r>
            <a:r>
              <a:rPr lang="cs-CZ" dirty="0"/>
              <a:t>.</a:t>
            </a:r>
          </a:p>
          <a:p>
            <a:pPr>
              <a:defRPr/>
            </a:pPr>
            <a:endParaRPr lang="cs-CZ" dirty="0"/>
          </a:p>
          <a:p>
            <a:pPr marL="0" indent="0" algn="ctr">
              <a:buNone/>
              <a:defRPr/>
            </a:pPr>
            <a:r>
              <a:rPr lang="cs-CZ" b="1" dirty="0"/>
              <a:t>Změny pouze – forma - ROZPOČTOVÉ OPATŘENÍ</a:t>
            </a:r>
          </a:p>
          <a:p>
            <a:pPr marL="0" indent="0">
              <a:buNone/>
              <a:defRPr/>
            </a:pPr>
            <a:endParaRPr lang="cs-CZ" b="1" dirty="0"/>
          </a:p>
          <a:p>
            <a:pPr marL="0" indent="0">
              <a:buNone/>
              <a:defRPr/>
            </a:pPr>
            <a:r>
              <a:rPr lang="cs-CZ" b="1" dirty="0"/>
              <a:t>Přesun prostředků P+V</a:t>
            </a:r>
          </a:p>
          <a:p>
            <a:pPr marL="0" indent="0">
              <a:buNone/>
              <a:defRPr/>
            </a:pPr>
            <a:r>
              <a:rPr lang="cs-CZ" b="1" dirty="0"/>
              <a:t>Nové prostředky-zvýšení </a:t>
            </a:r>
            <a:r>
              <a:rPr lang="cs-CZ" b="1" dirty="0" err="1"/>
              <a:t>rozpo</a:t>
            </a:r>
            <a:r>
              <a:rPr lang="cs-CZ" b="1" dirty="0"/>
              <a:t>.</a:t>
            </a:r>
          </a:p>
          <a:p>
            <a:pPr marL="0" indent="0">
              <a:buNone/>
              <a:defRPr/>
            </a:pPr>
            <a:r>
              <a:rPr lang="cs-CZ" b="1" dirty="0"/>
              <a:t>Vázání prostředků </a:t>
            </a:r>
          </a:p>
          <a:p>
            <a:pPr marL="0" indent="0">
              <a:buNone/>
              <a:defRPr/>
            </a:pPr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8471981E-0101-47E9-B066-D2143143BA0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5301" name="Zástupný symbol pro číslo snímku 4">
            <a:extLst>
              <a:ext uri="{FF2B5EF4-FFF2-40B4-BE49-F238E27FC236}">
                <a16:creationId xmlns:a16="http://schemas.microsoft.com/office/drawing/2014/main" id="{D3F3F4A5-3F36-4276-B77C-105AE24120B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05596BC5-7F30-42A4-8ABF-8EDF23A7A54E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46</a:t>
            </a:fld>
            <a:endParaRPr lang="cs-CZ" altLang="cs-CZ" sz="120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Nadpis 1">
            <a:extLst>
              <a:ext uri="{FF2B5EF4-FFF2-40B4-BE49-F238E27FC236}">
                <a16:creationId xmlns:a16="http://schemas.microsoft.com/office/drawing/2014/main" id="{7DF66849-2B89-4F57-881C-F07D9AF4EE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95550" y="1125539"/>
            <a:ext cx="7715250" cy="503237"/>
          </a:xfrm>
        </p:spPr>
        <p:txBody>
          <a:bodyPr>
            <a:normAutofit fontScale="90000"/>
          </a:bodyPr>
          <a:lstStyle/>
          <a:p>
            <a:pPr algn="ctr"/>
            <a:r>
              <a:rPr lang="cs-CZ" altLang="cs-CZ" b="1" u="sng"/>
              <a:t>Porušení rozpočtové kázně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C411DDB-9081-40E8-9502-93BA3BD12C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cs-CZ" dirty="0"/>
              <a:t>Neoprávněné použití x zadržení prostředků z rozpočtů ÚSC, </a:t>
            </a:r>
            <a:r>
              <a:rPr lang="cs-CZ" dirty="0" err="1"/>
              <a:t>hl.m</a:t>
            </a:r>
            <a:r>
              <a:rPr lang="cs-CZ" dirty="0"/>
              <a:t>. Praha, RRRS, svazku obcí</a:t>
            </a:r>
          </a:p>
          <a:p>
            <a:pPr>
              <a:defRPr/>
            </a:pPr>
            <a:r>
              <a:rPr lang="cs-CZ" dirty="0"/>
              <a:t>Porušení předpisů EU, smlouvy, rozhodnutí</a:t>
            </a:r>
          </a:p>
          <a:p>
            <a:pPr marL="0" indent="0">
              <a:buNone/>
              <a:defRPr/>
            </a:pPr>
            <a:endParaRPr lang="cs-CZ" dirty="0"/>
          </a:p>
          <a:p>
            <a:pPr marL="0" indent="0">
              <a:buNone/>
              <a:defRPr/>
            </a:pPr>
            <a:r>
              <a:rPr lang="cs-CZ" dirty="0"/>
              <a:t>ODVOD za porušení rozpočtové kázně - na základě porušení podle § 22 RP ÚSC (odvody se liší)+</a:t>
            </a:r>
            <a:r>
              <a:rPr lang="cs-CZ" sz="2000" dirty="0"/>
              <a:t>penále 1 promile z částky odvodu za každý den</a:t>
            </a:r>
          </a:p>
          <a:p>
            <a:pPr marL="0" indent="0">
              <a:buNone/>
              <a:defRPr/>
            </a:pPr>
            <a:endParaRPr lang="cs-CZ" sz="2000" dirty="0"/>
          </a:p>
          <a:p>
            <a:pPr marL="0" indent="0">
              <a:buNone/>
              <a:defRPr/>
            </a:pPr>
            <a:r>
              <a:rPr lang="cs-CZ" dirty="0"/>
              <a:t>O uložení odvodu a penále rozhodne:</a:t>
            </a:r>
          </a:p>
          <a:p>
            <a:pPr marL="0" indent="0">
              <a:buNone/>
              <a:defRPr/>
            </a:pPr>
            <a:r>
              <a:rPr lang="cs-CZ" dirty="0"/>
              <a:t>U obce OÚ, u </a:t>
            </a:r>
            <a:r>
              <a:rPr lang="cs-CZ" dirty="0" err="1"/>
              <a:t>mě.části</a:t>
            </a:r>
            <a:r>
              <a:rPr lang="cs-CZ" dirty="0"/>
              <a:t> </a:t>
            </a:r>
            <a:r>
              <a:rPr lang="cs-CZ" dirty="0" err="1"/>
              <a:t>hl.m</a:t>
            </a:r>
            <a:r>
              <a:rPr lang="cs-CZ" dirty="0"/>
              <a:t>. P-úřad mě. Části</a:t>
            </a:r>
          </a:p>
          <a:p>
            <a:pPr marL="0" indent="0">
              <a:buNone/>
              <a:defRPr/>
            </a:pPr>
            <a:r>
              <a:rPr lang="cs-CZ" dirty="0"/>
              <a:t>U </a:t>
            </a:r>
            <a:r>
              <a:rPr lang="cs-CZ" dirty="0" err="1"/>
              <a:t>hl.m</a:t>
            </a:r>
            <a:r>
              <a:rPr lang="cs-CZ" dirty="0"/>
              <a:t>. Praha Magistrát</a:t>
            </a:r>
          </a:p>
          <a:p>
            <a:pPr marL="0" indent="0">
              <a:buNone/>
              <a:defRPr/>
            </a:pPr>
            <a:r>
              <a:rPr lang="cs-CZ" dirty="0"/>
              <a:t>U kraje KÚ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D1A570DE-79E1-4DD2-82FC-2F6B948304E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6325" name="Zástupný symbol pro číslo snímku 4">
            <a:extLst>
              <a:ext uri="{FF2B5EF4-FFF2-40B4-BE49-F238E27FC236}">
                <a16:creationId xmlns:a16="http://schemas.microsoft.com/office/drawing/2014/main" id="{4B1CAD95-E016-4990-9F5C-21E7724FD0E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E80E554B-B25A-40FE-994C-8E40ED9FA5C9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47</a:t>
            </a:fld>
            <a:endParaRPr lang="cs-CZ" altLang="cs-CZ" sz="120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7" name="Rectangle 3">
            <a:extLst>
              <a:ext uri="{FF2B5EF4-FFF2-40B4-BE49-F238E27FC236}">
                <a16:creationId xmlns:a16="http://schemas.microsoft.com/office/drawing/2014/main" id="{7286202F-1F14-4D5F-AB52-607D792B22B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cs-CZ" altLang="cs-CZ" sz="3200" dirty="0"/>
              <a:t>Při správě odvodů a penále se postupuje podle zákona upravujícího správu daní. Porušitel rozpočtové kázně má při správě odvodů za porušení rozpočtové kázně postavení daňového subjektu.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3200" u="sng" dirty="0"/>
              <a:t>Územní samosprávný celek poskytuje na vyžádání informace získané při správě odvodů za porušení rozpočtové kázně orgánu oprávněnému ke kontrole těchto poskytnutých prostředků.</a:t>
            </a:r>
          </a:p>
        </p:txBody>
      </p:sp>
    </p:spTree>
  </p:cSld>
  <p:clrMapOvr>
    <a:masterClrMapping/>
  </p:clrMapOvr>
  <p:transition/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Nadpis 1">
            <a:extLst>
              <a:ext uri="{FF2B5EF4-FFF2-40B4-BE49-F238E27FC236}">
                <a16:creationId xmlns:a16="http://schemas.microsoft.com/office/drawing/2014/main" id="{5E976010-DF9C-4734-B26B-C157C90732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b="1"/>
              <a:t>Správní delikty</a:t>
            </a:r>
          </a:p>
        </p:txBody>
      </p:sp>
      <p:sp>
        <p:nvSpPr>
          <p:cNvPr id="58371" name="Zástupný symbol pro obsah 2">
            <a:extLst>
              <a:ext uri="{FF2B5EF4-FFF2-40B4-BE49-F238E27FC236}">
                <a16:creationId xmlns:a16="http://schemas.microsoft.com/office/drawing/2014/main" id="{8F6253EB-982F-468A-94B9-9452E24362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cs-CZ" altLang="cs-CZ" sz="1600"/>
              <a:t> </a:t>
            </a:r>
            <a:r>
              <a:rPr lang="cs-CZ" altLang="cs-CZ" b="1"/>
              <a:t>Územní samosprávný celek, svazek obcí, městská část hlavního města Prahy nebo Regionální rada regionu soudržnosti se dopustí správního deliktu tím, že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/>
              <a:t>nezpracuje rozpočtový výhled,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/>
              <a:t>nehospodaří podle pravidel rozpočtového provizoria,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/>
              <a:t>neprovede změny schváleného rozpočtu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/>
              <a:t>zpracuje rozpočet v rozporu svzhl. o rozp. skladbě,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/>
              <a:t>neprovede rozpis schváleného rozpočtu,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/>
              <a:t>nevykonává kontrolu svého hospodaření podle KO ve VS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/>
              <a:t>nezajistí přezkoumání svého hospodaření za uplynulý kalendářní rok</a:t>
            </a:r>
            <a:r>
              <a:rPr lang="cs-CZ" altLang="cs-CZ" sz="2000"/>
              <a:t>.</a:t>
            </a:r>
          </a:p>
          <a:p>
            <a:pPr eaLnBrk="1" hangingPunct="1">
              <a:lnSpc>
                <a:spcPct val="80000"/>
              </a:lnSpc>
            </a:pPr>
            <a:endParaRPr lang="cs-CZ" altLang="cs-CZ" sz="1400"/>
          </a:p>
          <a:p>
            <a:endParaRPr lang="cs-CZ" alt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EF070A57-2612-44D4-9759-12ECEB0E853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Zápatí prezentace</a:t>
            </a:r>
          </a:p>
        </p:txBody>
      </p:sp>
      <p:sp>
        <p:nvSpPr>
          <p:cNvPr id="58373" name="Zástupný symbol pro číslo snímku 4">
            <a:extLst>
              <a:ext uri="{FF2B5EF4-FFF2-40B4-BE49-F238E27FC236}">
                <a16:creationId xmlns:a16="http://schemas.microsoft.com/office/drawing/2014/main" id="{A3EEFF03-ED0D-42A5-B701-ABA8568684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286CDCFC-CE27-4C92-8B1C-71FBFFF1062D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49</a:t>
            </a:fld>
            <a:endParaRPr lang="cs-CZ" altLang="cs-CZ" sz="12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17F4FF95-E76A-4825-93B2-70D0C67DE9A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br>
              <a:rPr lang="cs-CZ" altLang="cs-CZ" sz="3800"/>
            </a:br>
            <a:r>
              <a:rPr lang="cs-CZ" altLang="cs-CZ" sz="3800"/>
              <a:t>Rozpočtové právo ÚSC-pojem</a:t>
            </a:r>
            <a:br>
              <a:rPr lang="cs-CZ" altLang="cs-CZ" sz="3800"/>
            </a:br>
            <a:endParaRPr lang="cs-CZ" altLang="cs-CZ" sz="3800"/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3CE74B2A-76AF-40C6-911D-3CCF0E2D487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cs-CZ" altLang="cs-CZ" dirty="0"/>
          </a:p>
          <a:p>
            <a:pPr marL="609600" indent="-609600"/>
            <a:r>
              <a:rPr lang="cs-CZ" altLang="cs-CZ" dirty="0"/>
              <a:t>souhrn finančně právních norem upravujících :</a:t>
            </a:r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cs-CZ" altLang="cs-CZ" dirty="0"/>
              <a:t>   rozpočtovou soustavu ÚSC, </a:t>
            </a:r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cs-CZ" altLang="cs-CZ" dirty="0"/>
              <a:t>   rozpočtový proces, </a:t>
            </a:r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cs-CZ" altLang="cs-CZ" dirty="0"/>
              <a:t>   každoročně rozpočty ÚSC</a:t>
            </a:r>
          </a:p>
        </p:txBody>
      </p:sp>
    </p:spTree>
  </p:cSld>
  <p:clrMapOvr>
    <a:masterClrMapping/>
  </p:clrMapOvr>
  <p:transition/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Nadpis 1">
            <a:extLst>
              <a:ext uri="{FF2B5EF4-FFF2-40B4-BE49-F238E27FC236}">
                <a16:creationId xmlns:a16="http://schemas.microsoft.com/office/drawing/2014/main" id="{D4876AEF-4A3F-4A96-BD74-A8E2BFAB35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 alt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3550E96-BA66-4ED4-9091-ECD039D3C2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cs-CZ" altLang="cs-CZ" sz="4400" b="1" dirty="0"/>
              <a:t>Za správní delikt se uloží pokuta do </a:t>
            </a:r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cs-CZ" altLang="cs-CZ" sz="4400" b="1" dirty="0"/>
              <a:t>   1 000 000 Kč.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4400" b="1" dirty="0"/>
              <a:t>Pokuty vybírá a vymáhá orgán, který je uložil. Příjem z pokut je příjmem rozpočtu, ze kterého je hrazena činnost správního orgánu, který pokutu uložil.</a:t>
            </a:r>
          </a:p>
          <a:p>
            <a:pPr eaLnBrk="1" hangingPunct="1"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>
            <a:extLst>
              <a:ext uri="{FF2B5EF4-FFF2-40B4-BE49-F238E27FC236}">
                <a16:creationId xmlns:a16="http://schemas.microsoft.com/office/drawing/2014/main" id="{B9E9DAD6-21BE-4A21-98D1-8910D3A61E77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365125"/>
            <a:ext cx="10515600" cy="1699345"/>
          </a:xfrm>
        </p:spPr>
        <p:txBody>
          <a:bodyPr>
            <a:normAutofit/>
          </a:bodyPr>
          <a:lstStyle/>
          <a:p>
            <a:pPr algn="ctr"/>
            <a:br>
              <a:rPr lang="cs-CZ" altLang="cs-CZ" sz="2800" b="1" dirty="0"/>
            </a:br>
            <a:br>
              <a:rPr lang="cs-CZ" altLang="cs-CZ" sz="2800" b="1" dirty="0"/>
            </a:br>
            <a:r>
              <a:rPr lang="cs-CZ" altLang="cs-CZ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Závěrečný účet</a:t>
            </a:r>
            <a:endParaRPr lang="cs-CZ" altLang="cs-CZ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0419" name="Rectangle 3">
            <a:extLst>
              <a:ext uri="{FF2B5EF4-FFF2-40B4-BE49-F238E27FC236}">
                <a16:creationId xmlns:a16="http://schemas.microsoft.com/office/drawing/2014/main" id="{71D432A2-AAD7-4FF9-B05B-4842E8FE5A05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cs-CZ" altLang="cs-CZ" b="1" i="1" u="sng" dirty="0"/>
              <a:t>Sestavuje:</a:t>
            </a:r>
          </a:p>
        </p:txBody>
      </p:sp>
      <p:sp>
        <p:nvSpPr>
          <p:cNvPr id="199684" name="Rectangle 4">
            <a:extLst>
              <a:ext uri="{FF2B5EF4-FFF2-40B4-BE49-F238E27FC236}">
                <a16:creationId xmlns:a16="http://schemas.microsoft.com/office/drawing/2014/main" id="{DD5BBD70-DF7B-4A7C-AC11-C9D8576A95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1773239"/>
            <a:ext cx="9267334" cy="45858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 algn="l" eaLnBrk="0" hangingPunct="0">
              <a:spcBef>
                <a:spcPct val="20000"/>
              </a:spcBef>
              <a:buClr>
                <a:srgbClr val="A9AAAE"/>
              </a:buClr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rebuchet MS" pitchFamily="34" charset="0"/>
              </a:defRPr>
            </a:lvl1pPr>
            <a:lvl2pPr marL="800100" indent="-342900" algn="l" eaLnBrk="0" hangingPunct="0">
              <a:spcBef>
                <a:spcPct val="20000"/>
              </a:spcBef>
              <a:buClr>
                <a:srgbClr val="A9AAAE"/>
              </a:buClr>
              <a:buFont typeface="Wingdings" pitchFamily="2" charset="2"/>
              <a:buChar char="n"/>
              <a:defRPr sz="2200">
                <a:solidFill>
                  <a:schemeClr val="tx1"/>
                </a:solidFill>
                <a:latin typeface="Trebuchet MS" pitchFamily="34" charset="0"/>
              </a:defRPr>
            </a:lvl2pPr>
            <a:lvl3pPr marL="1257300" indent="-342900" algn="l" eaLnBrk="0" hangingPunct="0">
              <a:spcBef>
                <a:spcPct val="20000"/>
              </a:spcBef>
              <a:buClr>
                <a:srgbClr val="A9AAAE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rebuchet MS" pitchFamily="34" charset="0"/>
              </a:defRPr>
            </a:lvl3pPr>
            <a:lvl4pPr marL="1714500" indent="-342900" algn="l" eaLnBrk="0" hangingPunct="0">
              <a:spcBef>
                <a:spcPct val="20000"/>
              </a:spcBef>
              <a:buClr>
                <a:srgbClr val="A9AAA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171700" indent="-342900" algn="l" eaLnBrk="0" hangingPunct="0">
              <a:spcBef>
                <a:spcPct val="20000"/>
              </a:spcBef>
              <a:buClr>
                <a:srgbClr val="A9AAA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6289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30861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5433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40005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  <a:defRPr/>
            </a:pPr>
            <a:endParaRPr lang="cs-CZ" altLang="cs-CZ" b="1" dirty="0">
              <a:latin typeface="Arial" charset="0"/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  <a:defRPr/>
            </a:pPr>
            <a:endParaRPr lang="cs-CZ" altLang="cs-CZ" b="1" dirty="0">
              <a:latin typeface="Arial" charset="0"/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cs-CZ" altLang="cs-CZ" b="1" dirty="0">
                <a:latin typeface="Arial" charset="0"/>
              </a:rPr>
              <a:t>Finanční výbor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cs-CZ" altLang="cs-CZ" b="1" dirty="0">
                <a:latin typeface="Arial" charset="0"/>
              </a:rPr>
              <a:t>Rada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cs-CZ" altLang="cs-CZ" b="1" dirty="0">
                <a:latin typeface="Arial" charset="0"/>
              </a:rPr>
              <a:t>Finanční komise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cs-CZ" altLang="cs-CZ" b="1" dirty="0">
                <a:latin typeface="Arial" charset="0"/>
              </a:rPr>
              <a:t>Zastupitelstvo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  <a:defRPr/>
            </a:pPr>
            <a:endParaRPr lang="cs-CZ" altLang="cs-CZ" b="1" dirty="0">
              <a:latin typeface="Arial" charset="0"/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cs-CZ" altLang="cs-CZ" b="1" u="sng" dirty="0">
                <a:latin typeface="Arial" charset="0"/>
              </a:rPr>
              <a:t>Připomínky: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cs-CZ" altLang="cs-CZ" b="1" dirty="0">
                <a:latin typeface="Arial" charset="0"/>
              </a:rPr>
              <a:t>Občané, kontrolní výbor, zastupitelstvo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  <a:defRPr/>
            </a:pPr>
            <a:endParaRPr lang="cs-CZ" altLang="cs-CZ" b="1" dirty="0">
              <a:latin typeface="Arial" charset="0"/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cs-CZ" altLang="cs-CZ" b="1" u="sng" dirty="0">
                <a:latin typeface="Arial" charset="0"/>
              </a:rPr>
              <a:t>Schvaluje :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cs-CZ" altLang="cs-CZ" sz="2800" b="1" u="sng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zastupitelstvo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>
            <a:extLst>
              <a:ext uri="{FF2B5EF4-FFF2-40B4-BE49-F238E27FC236}">
                <a16:creationId xmlns:a16="http://schemas.microsoft.com/office/drawing/2014/main" id="{BBA60348-20C8-4B38-98A7-9431B17E1939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cs-CZ" altLang="cs-CZ" sz="2800" dirty="0"/>
            </a:br>
            <a:br>
              <a:rPr lang="cs-CZ" altLang="cs-CZ" sz="2800" dirty="0"/>
            </a:br>
            <a:r>
              <a:rPr lang="cs-CZ" altLang="cs-CZ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Rozpočtová skladba:</a:t>
            </a:r>
            <a:endParaRPr lang="cs-CZ" altLang="cs-CZ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443" name="Rectangle 3">
            <a:extLst>
              <a:ext uri="{FF2B5EF4-FFF2-40B4-BE49-F238E27FC236}">
                <a16:creationId xmlns:a16="http://schemas.microsoft.com/office/drawing/2014/main" id="{52178CF7-F2AC-4964-B591-16DEBF9ED6D1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838201" y="1773239"/>
            <a:ext cx="9358314" cy="5268584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endParaRPr lang="cs-CZ" altLang="cs-CZ" sz="2000" dirty="0"/>
          </a:p>
          <a:p>
            <a:pPr>
              <a:lnSpc>
                <a:spcPct val="80000"/>
              </a:lnSpc>
            </a:pPr>
            <a:endParaRPr lang="cs-CZ" altLang="cs-CZ" sz="2000" dirty="0"/>
          </a:p>
          <a:p>
            <a:pPr>
              <a:lnSpc>
                <a:spcPct val="80000"/>
              </a:lnSpc>
            </a:pPr>
            <a:endParaRPr lang="cs-CZ" altLang="cs-CZ" sz="2000" dirty="0"/>
          </a:p>
          <a:p>
            <a:pPr>
              <a:lnSpc>
                <a:spcPct val="80000"/>
              </a:lnSpc>
            </a:pPr>
            <a:r>
              <a:rPr lang="cs-CZ" altLang="cs-CZ" dirty="0"/>
              <a:t>Rozpočet se zpracovává v třídění podle rozpočtové skladby, kterou stanoví Ministerstvo financí vyhláškou.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dirty="0"/>
          </a:p>
          <a:p>
            <a:pPr>
              <a:lnSpc>
                <a:spcPct val="80000"/>
              </a:lnSpc>
            </a:pPr>
            <a:r>
              <a:rPr lang="cs-CZ" altLang="cs-CZ" dirty="0"/>
              <a:t>Orgány územního samosprávného celku a orgány svazku obcí projednávají rozpočet při jeho schvalování v třídění podle rozpočtové skladby tak, aby schválený rozpočet vyjadřoval závazné ukazatele, jimiž se mají povinně řídit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Nadpis 1">
            <a:extLst>
              <a:ext uri="{FF2B5EF4-FFF2-40B4-BE49-F238E27FC236}">
                <a16:creationId xmlns:a16="http://schemas.microsoft.com/office/drawing/2014/main" id="{C75463D8-83CE-4609-8181-703CCC7B17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altLang="cs-CZ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Organizace územních samosprávných celků</a:t>
            </a:r>
          </a:p>
        </p:txBody>
      </p:sp>
      <p:sp>
        <p:nvSpPr>
          <p:cNvPr id="62467" name="Zástupný symbol pro obsah 2">
            <a:extLst>
              <a:ext uri="{FF2B5EF4-FFF2-40B4-BE49-F238E27FC236}">
                <a16:creationId xmlns:a16="http://schemas.microsoft.com/office/drawing/2014/main" id="{AC60F9FE-A08F-4D7C-8837-4335F4144D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alt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územní samosprávný celek může ve své pravomoci :</a:t>
            </a:r>
          </a:p>
          <a:p>
            <a:r>
              <a:rPr lang="cs-CZ" altLang="cs-CZ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 </a:t>
            </a:r>
            <a:r>
              <a:rPr lang="cs-CZ" altLang="cs-CZ" sz="36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plnění svých úkolů</a:t>
            </a:r>
            <a:r>
              <a:rPr lang="cs-CZ" altLang="cs-CZ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zejména </a:t>
            </a:r>
          </a:p>
          <a:p>
            <a:r>
              <a:rPr lang="cs-CZ" altLang="cs-CZ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 hospodářskému </a:t>
            </a:r>
            <a:r>
              <a:rPr lang="cs-CZ" altLang="cs-CZ" sz="36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využívání svého majetku </a:t>
            </a:r>
            <a:r>
              <a:rPr lang="cs-CZ" altLang="cs-CZ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</a:p>
          <a:p>
            <a:r>
              <a:rPr lang="cs-CZ" altLang="cs-CZ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 </a:t>
            </a:r>
            <a:r>
              <a:rPr lang="cs-CZ" altLang="cs-CZ" sz="36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zabezpečení veřejně prospěšných činností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E9D6EC07-323F-4775-B2A4-AC988BE7F02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62469" name="Zástupný symbol pro číslo snímku 4">
            <a:extLst>
              <a:ext uri="{FF2B5EF4-FFF2-40B4-BE49-F238E27FC236}">
                <a16:creationId xmlns:a16="http://schemas.microsoft.com/office/drawing/2014/main" id="{D1E4E433-A84E-4FBD-8FA2-12807ECB06F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D44CA2E6-5DA2-4F97-8310-55F7472493AE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53</a:t>
            </a:fld>
            <a:endParaRPr lang="cs-CZ" altLang="cs-CZ" sz="1200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>
            <a:extLst>
              <a:ext uri="{FF2B5EF4-FFF2-40B4-BE49-F238E27FC236}">
                <a16:creationId xmlns:a16="http://schemas.microsoft.com/office/drawing/2014/main" id="{79757075-99F3-45DE-9AFD-8B1DA421EF49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365125"/>
            <a:ext cx="10515600" cy="1831320"/>
          </a:xfrm>
        </p:spPr>
        <p:txBody>
          <a:bodyPr>
            <a:normAutofit/>
          </a:bodyPr>
          <a:lstStyle/>
          <a:p>
            <a:pPr algn="ctr"/>
            <a:br>
              <a:rPr lang="cs-CZ" altLang="cs-CZ" sz="2800" b="1" dirty="0"/>
            </a:br>
            <a:br>
              <a:rPr lang="cs-CZ" altLang="cs-CZ" sz="2800" b="1" dirty="0"/>
            </a:br>
            <a:r>
              <a:rPr lang="cs-CZ" altLang="cs-CZ" sz="3600" b="1" i="1" u="sng" dirty="0"/>
              <a:t>Organizace ÚSC:</a:t>
            </a:r>
            <a:endParaRPr lang="cs-CZ" altLang="cs-CZ" sz="2800" b="1" i="1" u="sng" dirty="0"/>
          </a:p>
        </p:txBody>
      </p:sp>
      <p:sp>
        <p:nvSpPr>
          <p:cNvPr id="63491" name="Rectangle 3">
            <a:extLst>
              <a:ext uri="{FF2B5EF4-FFF2-40B4-BE49-F238E27FC236}">
                <a16:creationId xmlns:a16="http://schemas.microsoft.com/office/drawing/2014/main" id="{C77652C5-6C2B-446D-88C5-B6ADF4EC73AA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923827" y="1773239"/>
            <a:ext cx="9272687" cy="4589854"/>
          </a:xfrm>
        </p:spPr>
        <p:txBody>
          <a:bodyPr/>
          <a:lstStyle/>
          <a:p>
            <a:pPr marL="609600" indent="-609600">
              <a:buNone/>
            </a:pPr>
            <a:endParaRPr lang="cs-CZ" altLang="cs-CZ" dirty="0"/>
          </a:p>
          <a:p>
            <a:pPr marL="609600" indent="-609600"/>
            <a:endParaRPr lang="cs-CZ" altLang="cs-CZ" dirty="0"/>
          </a:p>
          <a:p>
            <a:pPr marL="609600" indent="-609600"/>
            <a:r>
              <a:rPr lang="cs-CZ" altLang="cs-CZ" b="1" dirty="0"/>
              <a:t>zřizovat vlastní </a:t>
            </a:r>
            <a:r>
              <a:rPr lang="cs-CZ" altLang="cs-CZ" b="1" i="1" u="sng" dirty="0"/>
              <a:t>organizační složky </a:t>
            </a:r>
            <a:r>
              <a:rPr lang="cs-CZ" altLang="cs-CZ" b="1" dirty="0"/>
              <a:t>jako svá zařízení bez právní subjektivity,</a:t>
            </a:r>
          </a:p>
          <a:p>
            <a:pPr marL="609600" indent="-609600"/>
            <a:r>
              <a:rPr lang="cs-CZ" altLang="cs-CZ" b="1" dirty="0"/>
              <a:t>zřizovat </a:t>
            </a:r>
            <a:r>
              <a:rPr lang="cs-CZ" altLang="cs-CZ" b="1" i="1" u="sng" dirty="0"/>
              <a:t>příspěvkové organizace </a:t>
            </a:r>
            <a:r>
              <a:rPr lang="cs-CZ" altLang="cs-CZ" b="1" dirty="0"/>
              <a:t>jako právnické osoby, které zpravidla ve své činnosti nevytvářejí zisk, 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>
            <a:extLst>
              <a:ext uri="{FF2B5EF4-FFF2-40B4-BE49-F238E27FC236}">
                <a16:creationId xmlns:a16="http://schemas.microsoft.com/office/drawing/2014/main" id="{090FF753-C869-4DCB-82CB-8084DA99F83E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br>
              <a:rPr lang="cs-CZ" altLang="cs-CZ" sz="2800"/>
            </a:br>
            <a:endParaRPr lang="cs-CZ" altLang="cs-CZ" sz="2800"/>
          </a:p>
        </p:txBody>
      </p:sp>
      <p:sp>
        <p:nvSpPr>
          <p:cNvPr id="64515" name="Rectangle 3">
            <a:extLst>
              <a:ext uri="{FF2B5EF4-FFF2-40B4-BE49-F238E27FC236}">
                <a16:creationId xmlns:a16="http://schemas.microsoft.com/office/drawing/2014/main" id="{43BDCDA9-8E27-4ED0-98FA-8DFC2E20EB41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461914" y="961534"/>
            <a:ext cx="10206088" cy="5240829"/>
          </a:xfrm>
        </p:spPr>
        <p:txBody>
          <a:bodyPr>
            <a:normAutofit/>
          </a:bodyPr>
          <a:lstStyle/>
          <a:p>
            <a:pPr marL="609600" indent="-609600"/>
            <a:endParaRPr lang="cs-CZ" altLang="cs-CZ" sz="2000" b="1" dirty="0"/>
          </a:p>
          <a:p>
            <a:pPr marL="609600" indent="-609600"/>
            <a:endParaRPr lang="cs-CZ" altLang="cs-CZ" sz="2000" b="1" dirty="0"/>
          </a:p>
          <a:p>
            <a:pPr marL="609600" indent="-609600"/>
            <a:endParaRPr lang="cs-CZ" altLang="cs-CZ" sz="2000" b="1" dirty="0"/>
          </a:p>
          <a:p>
            <a:pPr marL="609600" indent="-609600"/>
            <a:r>
              <a:rPr lang="cs-CZ" altLang="cs-CZ" b="1" dirty="0"/>
              <a:t>zakládat </a:t>
            </a:r>
            <a:r>
              <a:rPr lang="cs-CZ" altLang="cs-CZ" b="1" i="1" u="sng" dirty="0"/>
              <a:t>obchodní společnosti</a:t>
            </a:r>
            <a:r>
              <a:rPr lang="cs-CZ" altLang="cs-CZ" b="1" dirty="0"/>
              <a:t>, a to akciové společnosti a společnosti s ručením omezeným,</a:t>
            </a:r>
          </a:p>
          <a:p>
            <a:pPr marL="609600" indent="-609600"/>
            <a:r>
              <a:rPr lang="cs-CZ" altLang="cs-CZ" b="1" dirty="0"/>
              <a:t>zakládat </a:t>
            </a:r>
            <a:r>
              <a:rPr lang="cs-CZ" altLang="cs-CZ" b="1" i="1" u="sng" dirty="0"/>
              <a:t>Ústavy</a:t>
            </a:r>
            <a:r>
              <a:rPr lang="cs-CZ" altLang="cs-CZ" b="1" dirty="0"/>
              <a:t> podle zvláštního zákona,</a:t>
            </a:r>
          </a:p>
          <a:p>
            <a:pPr marL="609600" indent="-609600"/>
            <a:r>
              <a:rPr lang="cs-CZ" altLang="cs-CZ" b="1" dirty="0"/>
              <a:t>zřizovat </a:t>
            </a:r>
            <a:r>
              <a:rPr lang="cs-CZ" altLang="cs-CZ" b="1" i="1" u="sng" dirty="0"/>
              <a:t>školské právnické osoby </a:t>
            </a:r>
            <a:r>
              <a:rPr lang="cs-CZ" altLang="cs-CZ" b="1" dirty="0"/>
              <a:t>podle zvláštního právního předpisu, </a:t>
            </a:r>
          </a:p>
          <a:p>
            <a:pPr marL="609600" indent="-609600"/>
            <a:r>
              <a:rPr lang="cs-CZ" altLang="cs-CZ" b="1" dirty="0"/>
              <a:t>zřizovat </a:t>
            </a:r>
            <a:r>
              <a:rPr lang="cs-CZ" altLang="cs-CZ" b="1" i="1" u="sng" dirty="0"/>
              <a:t>veřejné výzkumné instituce </a:t>
            </a:r>
            <a:r>
              <a:rPr lang="cs-CZ" altLang="cs-CZ" b="1" dirty="0"/>
              <a:t>podle zvláštního zákona</a:t>
            </a:r>
          </a:p>
          <a:p>
            <a:pPr marL="609600" indent="-609600">
              <a:buNone/>
            </a:pPr>
            <a:endParaRPr lang="cs-CZ" altLang="cs-CZ" sz="2000" dirty="0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Nadpis 1">
            <a:extLst>
              <a:ext uri="{FF2B5EF4-FFF2-40B4-BE49-F238E27FC236}">
                <a16:creationId xmlns:a16="http://schemas.microsoft.com/office/drawing/2014/main" id="{89F56D8F-E096-4F9E-8B32-5E7F631F04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65539" name="Zástupný symbol pro obsah 2">
            <a:extLst>
              <a:ext uri="{FF2B5EF4-FFF2-40B4-BE49-F238E27FC236}">
                <a16:creationId xmlns:a16="http://schemas.microsoft.com/office/drawing/2014/main" id="{FACE1999-E96C-4254-9141-C2584C2D09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altLang="cs-CZ" sz="3600" dirty="0"/>
              <a:t>Územní samosprávný celek se může spolu s jinými osobami stát účastníkem (společníkem) na činnostech jiných osob, zejména </a:t>
            </a:r>
            <a:r>
              <a:rPr lang="cs-CZ" altLang="cs-CZ" sz="3600" b="1" dirty="0"/>
              <a:t>obchodních společností nebo obecně prospěšných společností, </a:t>
            </a:r>
            <a:r>
              <a:rPr lang="cs-CZ" altLang="cs-CZ" sz="3600" dirty="0"/>
              <a:t>na jejichž činnosti se podílí svým </a:t>
            </a:r>
            <a:r>
              <a:rPr lang="cs-CZ" altLang="cs-CZ" sz="3600" b="1" dirty="0"/>
              <a:t>majetkem včetně peněžních prostředků.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05F4975C-560B-4975-9DAC-6D36A0671F4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65541" name="Zástupný symbol pro číslo snímku 4">
            <a:extLst>
              <a:ext uri="{FF2B5EF4-FFF2-40B4-BE49-F238E27FC236}">
                <a16:creationId xmlns:a16="http://schemas.microsoft.com/office/drawing/2014/main" id="{2BE220B9-BA53-442F-BC3E-7FA3386DA4F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176756DC-557C-4FC4-80AF-977A266295C6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56</a:t>
            </a:fld>
            <a:endParaRPr lang="cs-CZ" altLang="cs-CZ" sz="1200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>
            <a:extLst>
              <a:ext uri="{FF2B5EF4-FFF2-40B4-BE49-F238E27FC236}">
                <a16:creationId xmlns:a16="http://schemas.microsoft.com/office/drawing/2014/main" id="{3D869822-1AF8-4DF2-B48F-25ACBE361329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cs-CZ" altLang="cs-CZ" sz="2800" b="1" i="1" u="sng" dirty="0"/>
            </a:br>
            <a:br>
              <a:rPr lang="cs-CZ" altLang="cs-CZ" sz="2800" b="1" i="1" u="sng" dirty="0"/>
            </a:br>
            <a:r>
              <a:rPr lang="cs-CZ" altLang="cs-CZ" sz="3600" b="1" i="1" u="sng" dirty="0"/>
              <a:t>Organizační složky ÚSC:</a:t>
            </a:r>
            <a:endParaRPr lang="cs-CZ" altLang="cs-CZ" sz="2800" b="1" i="1" u="sng" dirty="0"/>
          </a:p>
        </p:txBody>
      </p:sp>
      <p:sp>
        <p:nvSpPr>
          <p:cNvPr id="66563" name="Rectangle 3">
            <a:extLst>
              <a:ext uri="{FF2B5EF4-FFF2-40B4-BE49-F238E27FC236}">
                <a16:creationId xmlns:a16="http://schemas.microsoft.com/office/drawing/2014/main" id="{83EDE945-EE7F-4CE8-9C7C-00996A122216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1102936" y="1773239"/>
            <a:ext cx="9093577" cy="5084761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endParaRPr lang="cs-CZ" altLang="cs-CZ" sz="3200" dirty="0"/>
          </a:p>
          <a:p>
            <a:pPr>
              <a:buFont typeface="Wingdings" panose="05000000000000000000" pitchFamily="2" charset="2"/>
              <a:buChar char="Ø"/>
            </a:pPr>
            <a:endParaRPr lang="cs-CZ" altLang="cs-CZ" sz="3200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altLang="cs-CZ" sz="3200" dirty="0"/>
              <a:t>Rozhodnutím zastupitelstva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altLang="cs-CZ" sz="3200" dirty="0"/>
              <a:t>Zřizovací listina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altLang="cs-CZ" sz="3200" dirty="0"/>
              <a:t>Hospodaří jménem zřizovatele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altLang="cs-CZ" sz="3200" dirty="0"/>
              <a:t>Nejsou  účetní jednotkou</a:t>
            </a:r>
          </a:p>
          <a:p>
            <a:pPr>
              <a:buFont typeface="Wingdings" panose="05000000000000000000" pitchFamily="2" charset="2"/>
              <a:buNone/>
            </a:pPr>
            <a:endParaRPr lang="cs-CZ" altLang="cs-CZ" sz="3200" dirty="0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>
            <a:extLst>
              <a:ext uri="{FF2B5EF4-FFF2-40B4-BE49-F238E27FC236}">
                <a16:creationId xmlns:a16="http://schemas.microsoft.com/office/drawing/2014/main" id="{9A19F5AE-584C-4907-9840-D034370D127C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algn="ctr"/>
            <a:br>
              <a:rPr lang="cs-CZ" altLang="cs-CZ" sz="4100"/>
            </a:br>
            <a:r>
              <a:rPr lang="cs-CZ" altLang="cs-CZ" sz="3300" b="1"/>
              <a:t>Forma hospodaření  OS:</a:t>
            </a:r>
          </a:p>
        </p:txBody>
      </p:sp>
      <p:sp>
        <p:nvSpPr>
          <p:cNvPr id="67587" name="Rectangle 3">
            <a:extLst>
              <a:ext uri="{FF2B5EF4-FFF2-40B4-BE49-F238E27FC236}">
                <a16:creationId xmlns:a16="http://schemas.microsoft.com/office/drawing/2014/main" id="{7B0CDBA1-0EF2-4401-B250-86FD1CEDFFA2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405353" y="1773239"/>
            <a:ext cx="9791161" cy="4357687"/>
          </a:xfrm>
        </p:spPr>
        <p:txBody>
          <a:bodyPr/>
          <a:lstStyle/>
          <a:p>
            <a:pPr>
              <a:lnSpc>
                <a:spcPct val="80000"/>
              </a:lnSpc>
              <a:buFont typeface="Wingdings" panose="05000000000000000000" pitchFamily="2" charset="2"/>
              <a:buChar char="Ø"/>
            </a:pPr>
            <a:endParaRPr lang="cs-CZ" altLang="cs-CZ" dirty="0"/>
          </a:p>
          <a:p>
            <a:pPr marL="0" indent="0">
              <a:lnSpc>
                <a:spcPct val="80000"/>
              </a:lnSpc>
              <a:buNone/>
            </a:pPr>
            <a:endParaRPr lang="cs-CZ" altLang="cs-CZ" dirty="0"/>
          </a:p>
          <a:p>
            <a:pPr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cs-CZ" altLang="cs-CZ" b="1" dirty="0"/>
              <a:t>nevyžadují velký počet zaměstnanců,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cs-CZ" altLang="cs-CZ" b="1" dirty="0"/>
              <a:t>nepotřebují složité a rozsáhlé strojní nebo jiné technické vybavení,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cs-CZ" altLang="cs-CZ" b="1" dirty="0"/>
              <a:t>nejsou vnitřně odvětvově či jinak organizačně členěné,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cs-CZ" altLang="cs-CZ" b="1" dirty="0"/>
              <a:t>nevstupují do složitých ekonomických nebo právních vztahů.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b="1" dirty="0"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Nadpis 1">
            <a:extLst>
              <a:ext uri="{FF2B5EF4-FFF2-40B4-BE49-F238E27FC236}">
                <a16:creationId xmlns:a16="http://schemas.microsoft.com/office/drawing/2014/main" id="{96979E31-822B-440A-A729-60B452AA64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68611" name="Zástupný symbol pro obsah 2">
            <a:extLst>
              <a:ext uri="{FF2B5EF4-FFF2-40B4-BE49-F238E27FC236}">
                <a16:creationId xmlns:a16="http://schemas.microsoft.com/office/drawing/2014/main" id="{5EB2E9A8-5BE1-4A6B-AA75-3A027008F7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/>
              <a:t>Územní samosprávný celek má ve svém rozpočtu obsaženy veškeré příjmy a výdaje svých organizačních složek. Rozpočet organizační složky je součástí rozpočtu jejího zřizovatele. Organizační složka je povinna dbát, aby dosahovala příjmů stanovených rozpočtem a plnila určené úkoly nejhospodárnějším způsobem.</a:t>
            </a:r>
          </a:p>
          <a:p>
            <a:r>
              <a:rPr lang="cs-CZ" altLang="cs-CZ"/>
              <a:t>Územní samosprávný celek dává oprávnění k dispozicím s rozpočtem organizační složky jednak svému úřadu, jednak také podle potřeby odpovědnému vedoucímu organizační složky. 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DB9CAC34-3131-4446-A89F-F2202D27CA0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Zápatí prezentace</a:t>
            </a:r>
          </a:p>
        </p:txBody>
      </p:sp>
      <p:sp>
        <p:nvSpPr>
          <p:cNvPr id="68613" name="Zástupný symbol pro číslo snímku 4">
            <a:extLst>
              <a:ext uri="{FF2B5EF4-FFF2-40B4-BE49-F238E27FC236}">
                <a16:creationId xmlns:a16="http://schemas.microsoft.com/office/drawing/2014/main" id="{EEC4908E-809A-41CD-A9AC-9CA4AFDB0E6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D765532C-6F77-4420-94E0-A896AB71D932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59</a:t>
            </a:fld>
            <a:endParaRPr lang="cs-CZ" altLang="cs-CZ" sz="12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>
            <a:extLst>
              <a:ext uri="{FF2B5EF4-FFF2-40B4-BE49-F238E27FC236}">
                <a16:creationId xmlns:a16="http://schemas.microsoft.com/office/drawing/2014/main" id="{BB3F4F57-F3AA-409F-A03F-678BEB40DD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b="1"/>
              <a:t>Systém RP ÚSC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404D657-4B44-4466-B20C-17B55F5B2C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Obecná</a:t>
            </a:r>
          </a:p>
          <a:p>
            <a:pPr>
              <a:defRPr/>
            </a:pPr>
            <a:r>
              <a:rPr lang="cs-CZ" dirty="0"/>
              <a:t>Zvláštní </a:t>
            </a:r>
          </a:p>
          <a:p>
            <a:pPr>
              <a:defRPr/>
            </a:pPr>
            <a:r>
              <a:rPr lang="cs-CZ" dirty="0"/>
              <a:t>Procesní</a:t>
            </a:r>
          </a:p>
          <a:p>
            <a:pPr>
              <a:defRPr/>
            </a:pPr>
            <a:r>
              <a:rPr lang="cs-CZ" dirty="0"/>
              <a:t>Administrativní </a:t>
            </a:r>
          </a:p>
          <a:p>
            <a:pPr>
              <a:defRPr/>
            </a:pPr>
            <a:r>
              <a:rPr lang="cs-CZ" dirty="0"/>
              <a:t>Trestní</a:t>
            </a:r>
          </a:p>
          <a:p>
            <a:pPr marL="0" indent="0">
              <a:buNone/>
              <a:defRPr/>
            </a:pPr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C7CA86A5-345E-410C-8896-78862FFC14E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14341" name="Zástupný symbol pro číslo snímku 4">
            <a:extLst>
              <a:ext uri="{FF2B5EF4-FFF2-40B4-BE49-F238E27FC236}">
                <a16:creationId xmlns:a16="http://schemas.microsoft.com/office/drawing/2014/main" id="{8F65D398-0EB3-46F9-AD89-AE9A8C13961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518643CB-1510-4CCB-9D56-AFE359F0D1FC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6</a:t>
            </a:fld>
            <a:endParaRPr lang="cs-CZ" altLang="cs-CZ" sz="1200"/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Nadpis 1">
            <a:extLst>
              <a:ext uri="{FF2B5EF4-FFF2-40B4-BE49-F238E27FC236}">
                <a16:creationId xmlns:a16="http://schemas.microsoft.com/office/drawing/2014/main" id="{9241A90C-F771-445E-83BB-0997393882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69635" name="Zástupný symbol pro obsah 2">
            <a:extLst>
              <a:ext uri="{FF2B5EF4-FFF2-40B4-BE49-F238E27FC236}">
                <a16:creationId xmlns:a16="http://schemas.microsoft.com/office/drawing/2014/main" id="{0C2842A2-9980-4963-BDF8-834E87771A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/>
              <a:t>oprávnění disponovat jen s takovými peněžními prostředky, které souvisejí s její běžnou, pravidelnou činností, již je nutné zabezpečovat operativně. Tyto prostředky poskytuje zřizovatel organizační složce formou provozní zálohy v hotovosti nebo zřízením běžného účtu u banky.</a:t>
            </a:r>
          </a:p>
          <a:p>
            <a:r>
              <a:rPr lang="cs-CZ" altLang="cs-CZ"/>
              <a:t> Pokud zřizovatel přenesl na organizační složku oprávnění disponovat s peněžními prostředky, vedoucí této organizační složky odpovídá za hospodaření, vedení pokladní služby a úplnost podkladů pro účetní záznamy zřizovatele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30F86352-2924-4303-9709-1D23A98C5DE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69637" name="Zástupný symbol pro číslo snímku 4">
            <a:extLst>
              <a:ext uri="{FF2B5EF4-FFF2-40B4-BE49-F238E27FC236}">
                <a16:creationId xmlns:a16="http://schemas.microsoft.com/office/drawing/2014/main" id="{97991D57-D42F-4773-B345-36431BC42A4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1ABCEA76-3067-4A22-BF44-7E04734270A3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60</a:t>
            </a:fld>
            <a:endParaRPr lang="cs-CZ" altLang="cs-CZ" sz="1200"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F68D6A80-1A29-48D5-B05B-518E3B00A7DB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cs-CZ" altLang="cs-CZ" sz="2800" b="1" dirty="0"/>
            </a:br>
            <a:br>
              <a:rPr lang="cs-CZ" altLang="cs-CZ" sz="2800" b="1" dirty="0"/>
            </a:br>
            <a:r>
              <a:rPr lang="cs-CZ" altLang="cs-CZ" b="1" u="sng" dirty="0"/>
              <a:t>Příspěvkové organizace ÚSC:</a:t>
            </a:r>
            <a:endParaRPr lang="cs-CZ" altLang="cs-CZ" sz="2800" b="1" u="sng" dirty="0"/>
          </a:p>
        </p:txBody>
      </p:sp>
      <p:sp>
        <p:nvSpPr>
          <p:cNvPr id="70659" name="Rectangle 3">
            <a:extLst>
              <a:ext uri="{FF2B5EF4-FFF2-40B4-BE49-F238E27FC236}">
                <a16:creationId xmlns:a16="http://schemas.microsoft.com/office/drawing/2014/main" id="{18060008-D4AD-4AC7-8CDC-60FEB2D94E5D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490195" y="1773239"/>
            <a:ext cx="9706320" cy="471963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None/>
            </a:pPr>
            <a:r>
              <a:rPr lang="cs-CZ" altLang="cs-CZ" sz="2000" dirty="0"/>
              <a:t>	</a:t>
            </a:r>
          </a:p>
          <a:p>
            <a:pPr>
              <a:buFont typeface="Wingdings" panose="05000000000000000000" pitchFamily="2" charset="2"/>
              <a:buNone/>
            </a:pPr>
            <a:endParaRPr lang="cs-CZ" altLang="cs-CZ" sz="2000" dirty="0"/>
          </a:p>
          <a:p>
            <a:pPr>
              <a:buFont typeface="Wingdings" panose="05000000000000000000" pitchFamily="2" charset="2"/>
              <a:buNone/>
            </a:pPr>
            <a:endParaRPr lang="cs-CZ" altLang="cs-CZ" sz="2000" dirty="0"/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000" dirty="0"/>
              <a:t>    </a:t>
            </a:r>
            <a:r>
              <a:rPr lang="cs-CZ" altLang="cs-CZ" b="1" dirty="0"/>
              <a:t>ÚSC  zřizuje příspěvkové organizace pro takové činnosti ve své působnosti, které jsou zpravidla neziskové a jejichž rozsah, struktura a složitost vyžadují </a:t>
            </a:r>
            <a:r>
              <a:rPr lang="cs-CZ" altLang="cs-CZ" b="1" i="1" u="sng" dirty="0"/>
              <a:t>samostatnou právní subjektivitu!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b="1" dirty="0"/>
              <a:t> 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b="1" dirty="0"/>
              <a:t>    Zřizovatel vydá o vzniku příspěvkové organizace zřizovací listinu</a:t>
            </a: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Nadpis 1">
            <a:extLst>
              <a:ext uri="{FF2B5EF4-FFF2-40B4-BE49-F238E27FC236}">
                <a16:creationId xmlns:a16="http://schemas.microsoft.com/office/drawing/2014/main" id="{1390C731-5D70-4807-9A7E-5D0AA14952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cs-CZ" altLang="cs-CZ" sz="2400" b="1" dirty="0"/>
            </a:br>
            <a:br>
              <a:rPr lang="cs-CZ" altLang="cs-CZ" sz="2400" b="1" dirty="0"/>
            </a:br>
            <a:br>
              <a:rPr lang="cs-CZ" altLang="cs-CZ" sz="2400" b="1" dirty="0"/>
            </a:br>
            <a:r>
              <a:rPr lang="cs-CZ" altLang="cs-CZ" sz="3100" b="1" i="1" u="sng" dirty="0"/>
              <a:t>Finanční hospodaření příspěvkových organizací</a:t>
            </a:r>
            <a:br>
              <a:rPr lang="cs-CZ" altLang="cs-CZ" sz="5300" b="1" i="1" u="sng" dirty="0"/>
            </a:br>
            <a:br>
              <a:rPr lang="cs-CZ" altLang="cs-CZ" sz="5300" b="1" i="1" u="sng" dirty="0"/>
            </a:br>
            <a:endParaRPr lang="cs-CZ" altLang="cs-CZ" b="1" i="1" u="sng" dirty="0"/>
          </a:p>
        </p:txBody>
      </p:sp>
      <p:sp>
        <p:nvSpPr>
          <p:cNvPr id="71683" name="Zástupný symbol pro obsah 2">
            <a:extLst>
              <a:ext uri="{FF2B5EF4-FFF2-40B4-BE49-F238E27FC236}">
                <a16:creationId xmlns:a16="http://schemas.microsoft.com/office/drawing/2014/main" id="{8C04DA46-AA02-4B72-84DF-C70C9FE408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30725"/>
          </a:xfrm>
        </p:spPr>
        <p:txBody>
          <a:bodyPr/>
          <a:lstStyle/>
          <a:p>
            <a:r>
              <a:rPr lang="cs-CZ" altLang="cs-CZ" dirty="0"/>
              <a:t>Příspěvková organizace sestavuje rozpočet a střednědobý výhled rozpočtu, které schvaluje její zřizovatel.</a:t>
            </a:r>
          </a:p>
          <a:p>
            <a:r>
              <a:rPr lang="cs-CZ" altLang="cs-CZ" dirty="0"/>
              <a:t> Rozpočet příspěvkové organizace je plán výnosů a nákladů na rozpočtový rok, jímž se řídí financování činnosti příspěvkové organizace. Rozpočtový rok je shodný s kalendářním rokem.</a:t>
            </a:r>
          </a:p>
          <a:p>
            <a:r>
              <a:rPr lang="cs-CZ" altLang="cs-CZ" dirty="0"/>
              <a:t> Střednědobý výhled rozpočtu příspěvkové organizace je plán výnosů a nákladů na nejméně 2 roky následující po roce, na který je sestavován rozpočet. Obsahuje předpokládané náklady a výnosy v jednotlivých letech.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1793797B-26EA-44E4-8E20-F0F4C425067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71685" name="Zástupný symbol pro číslo snímku 4">
            <a:extLst>
              <a:ext uri="{FF2B5EF4-FFF2-40B4-BE49-F238E27FC236}">
                <a16:creationId xmlns:a16="http://schemas.microsoft.com/office/drawing/2014/main" id="{D41C0B82-6A92-43E9-A3F9-6E77AD8FC11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756FDD1C-3B3C-4B8D-9A6E-2EC895FDA841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62</a:t>
            </a:fld>
            <a:endParaRPr lang="cs-CZ" altLang="cs-CZ" sz="1200"/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Nadpis 1">
            <a:extLst>
              <a:ext uri="{FF2B5EF4-FFF2-40B4-BE49-F238E27FC236}">
                <a16:creationId xmlns:a16="http://schemas.microsoft.com/office/drawing/2014/main" id="{AF2B53E1-219E-440B-9736-6D1CC6BBF3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72707" name="Zástupný symbol pro obsah 2">
            <a:extLst>
              <a:ext uri="{FF2B5EF4-FFF2-40B4-BE49-F238E27FC236}">
                <a16:creationId xmlns:a16="http://schemas.microsoft.com/office/drawing/2014/main" id="{3303FABA-C335-49B7-9643-59F56FC5B4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3200" dirty="0"/>
              <a:t>Příspěvková organizace hospodaří s peněžními prostředky získanými vlastní činností a s peněžními prostředky přijatými z rozpočtu svého zřizovatele. Dále hospodaří s prostředky svých fondů, s peněžitými dary od fyzických a právnických osob, včetně peněžních prostředků poskytnutých z Národního fondu a ze zahraničí.</a:t>
            </a:r>
          </a:p>
          <a:p>
            <a:endParaRPr lang="cs-CZ" alt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58071098-E33A-47C3-B5E0-E899BCE48CA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72709" name="Zástupný symbol pro číslo snímku 4">
            <a:extLst>
              <a:ext uri="{FF2B5EF4-FFF2-40B4-BE49-F238E27FC236}">
                <a16:creationId xmlns:a16="http://schemas.microsoft.com/office/drawing/2014/main" id="{AAA5420B-803F-49FF-8A07-E19C888174B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AAA52D16-232C-477F-A386-E768652B0B62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63</a:t>
            </a:fld>
            <a:endParaRPr lang="cs-CZ" altLang="cs-CZ" sz="1200"/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>
            <a:extLst>
              <a:ext uri="{FF2B5EF4-FFF2-40B4-BE49-F238E27FC236}">
                <a16:creationId xmlns:a16="http://schemas.microsoft.com/office/drawing/2014/main" id="{EEF5377E-236E-4360-BC91-3F10014245F7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algn="ctr"/>
            <a:br>
              <a:rPr lang="cs-CZ" altLang="cs-CZ" sz="2800"/>
            </a:br>
            <a:br>
              <a:rPr lang="cs-CZ" altLang="cs-CZ" sz="2800"/>
            </a:br>
            <a:r>
              <a:rPr lang="cs-CZ" altLang="cs-CZ" sz="2800" b="1" u="sng"/>
              <a:t>Peněžní fondy příspěvkových organizací:</a:t>
            </a:r>
          </a:p>
        </p:txBody>
      </p:sp>
      <p:sp>
        <p:nvSpPr>
          <p:cNvPr id="73731" name="Rectangle 3">
            <a:extLst>
              <a:ext uri="{FF2B5EF4-FFF2-40B4-BE49-F238E27FC236}">
                <a16:creationId xmlns:a16="http://schemas.microsoft.com/office/drawing/2014/main" id="{4D51CF51-959A-4050-A745-65941798D60D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1225485" y="1773239"/>
            <a:ext cx="8971028" cy="4357687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endParaRPr lang="cs-CZ" altLang="cs-CZ" sz="3200" dirty="0"/>
          </a:p>
          <a:p>
            <a:pPr>
              <a:buFont typeface="Wingdings" panose="05000000000000000000" pitchFamily="2" charset="2"/>
              <a:buChar char="v"/>
            </a:pPr>
            <a:endParaRPr lang="cs-CZ" altLang="cs-CZ" sz="3200" dirty="0"/>
          </a:p>
          <a:p>
            <a:pPr>
              <a:buFont typeface="Wingdings" panose="05000000000000000000" pitchFamily="2" charset="2"/>
              <a:buChar char="v"/>
            </a:pPr>
            <a:r>
              <a:rPr lang="cs-CZ" altLang="cs-CZ" sz="3200" dirty="0"/>
              <a:t> </a:t>
            </a:r>
            <a:r>
              <a:rPr lang="cs-CZ" altLang="cs-CZ" sz="3200" b="1" dirty="0"/>
              <a:t>rezervní fond,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altLang="cs-CZ" sz="3200" b="1" dirty="0"/>
              <a:t> investiční fond,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altLang="cs-CZ" sz="3200" b="1" dirty="0"/>
              <a:t> fond odměn,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altLang="cs-CZ" sz="3200" b="1" dirty="0"/>
              <a:t> fond kulturních a sociálních    potřeb.</a:t>
            </a:r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>
            <a:extLst>
              <a:ext uri="{FF2B5EF4-FFF2-40B4-BE49-F238E27FC236}">
                <a16:creationId xmlns:a16="http://schemas.microsoft.com/office/drawing/2014/main" id="{67B6D9EB-4E38-4E8A-9FDD-B75D4110B2D9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algn="ctr"/>
            <a:br>
              <a:rPr lang="cs-CZ" altLang="cs-CZ" sz="2800" b="1"/>
            </a:br>
            <a:br>
              <a:rPr lang="cs-CZ" altLang="cs-CZ" sz="2800" b="1"/>
            </a:br>
            <a:r>
              <a:rPr lang="cs-CZ" altLang="cs-CZ" sz="2800" b="1" u="sng"/>
              <a:t>Hospodaření svazku obcí</a:t>
            </a:r>
          </a:p>
        </p:txBody>
      </p:sp>
      <p:sp>
        <p:nvSpPr>
          <p:cNvPr id="74755" name="Rectangle 3">
            <a:extLst>
              <a:ext uri="{FF2B5EF4-FFF2-40B4-BE49-F238E27FC236}">
                <a16:creationId xmlns:a16="http://schemas.microsoft.com/office/drawing/2014/main" id="{D0809E73-9ADB-430B-80F3-CBB4F4009F70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838200" y="1876935"/>
            <a:ext cx="9027589" cy="4700782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400" b="1" dirty="0"/>
              <a:t>Majetek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000" b="1" i="1" dirty="0"/>
              <a:t>     </a:t>
            </a:r>
            <a:r>
              <a:rPr lang="cs-CZ" altLang="cs-CZ" sz="2400" b="1" i="1" dirty="0"/>
              <a:t>Vložený vlastní majetek</a:t>
            </a:r>
            <a:r>
              <a:rPr lang="cs-CZ" altLang="cs-CZ" sz="3200" b="1" i="1" dirty="0"/>
              <a:t> </a:t>
            </a:r>
            <a:r>
              <a:rPr lang="cs-CZ" altLang="cs-CZ" sz="2400" b="1" i="1" dirty="0"/>
              <a:t>jednotlivých členských obcí (podle stanov svazku obcí), ale majetek je pořád ve vlastnictví obce-svazek pouze </a:t>
            </a:r>
            <a:r>
              <a:rPr lang="cs-CZ" altLang="cs-CZ" sz="2400" b="1" i="1" dirty="0" err="1"/>
              <a:t>hospodaří-vlastnictví</a:t>
            </a:r>
            <a:r>
              <a:rPr lang="cs-CZ" altLang="cs-CZ" sz="2400" b="1" i="1" dirty="0"/>
              <a:t> nelze převést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2400" b="1" i="1" dirty="0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400" b="1" dirty="0"/>
              <a:t>Finanční hospodaření SO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cs-CZ" altLang="cs-CZ" sz="2400" b="1" dirty="0"/>
              <a:t>Rozpočet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cs-CZ" altLang="cs-CZ" sz="2400" b="1" dirty="0"/>
              <a:t>Střednědobý výhled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cs-CZ" altLang="cs-CZ" sz="2400" b="1" dirty="0"/>
              <a:t>Zveřejnění návrhu po dobu 15 dnů před schválením v jednotlivých obcích</a:t>
            </a:r>
          </a:p>
          <a:p>
            <a:pPr>
              <a:lnSpc>
                <a:spcPct val="80000"/>
              </a:lnSpc>
              <a:buFontTx/>
              <a:buChar char="-"/>
            </a:pPr>
            <a:endParaRPr lang="cs-CZ" altLang="cs-CZ" sz="2000" b="1" dirty="0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b="1" dirty="0">
              <a:solidFill>
                <a:srgbClr val="FFFF00"/>
              </a:solidFill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1800" b="1" i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>
            <a:extLst>
              <a:ext uri="{FF2B5EF4-FFF2-40B4-BE49-F238E27FC236}">
                <a16:creationId xmlns:a16="http://schemas.microsoft.com/office/drawing/2014/main" id="{B51DA4F3-F6B4-48B9-BC21-3A86F6C2DF3A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algn="ctr"/>
            <a:br>
              <a:rPr lang="cs-CZ" altLang="cs-CZ" sz="2800" b="1"/>
            </a:br>
            <a:br>
              <a:rPr lang="cs-CZ" altLang="cs-CZ" sz="2800" b="1"/>
            </a:br>
            <a:r>
              <a:rPr lang="cs-CZ" altLang="cs-CZ" sz="2800" b="1" u="sng"/>
              <a:t>Příspěvkové organizace SO</a:t>
            </a:r>
          </a:p>
        </p:txBody>
      </p:sp>
      <p:sp>
        <p:nvSpPr>
          <p:cNvPr id="75779" name="Rectangle 3">
            <a:extLst>
              <a:ext uri="{FF2B5EF4-FFF2-40B4-BE49-F238E27FC236}">
                <a16:creationId xmlns:a16="http://schemas.microsoft.com/office/drawing/2014/main" id="{25C6BDAD-9D98-4AF6-B3B2-AD0B8BCC6FF7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1046375" y="1773239"/>
            <a:ext cx="9150139" cy="435768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altLang="cs-CZ" dirty="0"/>
          </a:p>
          <a:p>
            <a:r>
              <a:rPr lang="cs-CZ" altLang="cs-CZ" b="1" dirty="0"/>
              <a:t>SO může zřizovat PO v oblasti školství (školy, školská zařízení)</a:t>
            </a:r>
          </a:p>
          <a:p>
            <a:r>
              <a:rPr lang="cs-CZ" altLang="cs-CZ" b="1" dirty="0"/>
              <a:t>Nejvyšší orgán svazku obcí rozhoduje o zřízení, změně, zrušení PO, </a:t>
            </a:r>
          </a:p>
          <a:p>
            <a:r>
              <a:rPr lang="cs-CZ" altLang="cs-CZ" b="1" dirty="0"/>
              <a:t>vydá zřizovací listinu</a:t>
            </a:r>
          </a:p>
          <a:p>
            <a:r>
              <a:rPr lang="cs-CZ" altLang="cs-CZ" b="1" dirty="0"/>
              <a:t>Dále platí vše jako u jiných PO dle 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b="1" dirty="0"/>
              <a:t>    z. 250/2000 Sb., RPÚR</a:t>
            </a:r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>
            <a:extLst>
              <a:ext uri="{FF2B5EF4-FFF2-40B4-BE49-F238E27FC236}">
                <a16:creationId xmlns:a16="http://schemas.microsoft.com/office/drawing/2014/main" id="{B060F140-84BA-4C28-9370-CBC1EF4562A4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algn="ctr"/>
            <a:br>
              <a:rPr lang="cs-CZ" altLang="cs-CZ" sz="2800"/>
            </a:br>
            <a:br>
              <a:rPr lang="cs-CZ" altLang="cs-CZ" sz="2800"/>
            </a:br>
            <a:r>
              <a:rPr lang="cs-CZ" altLang="cs-CZ" sz="2800" b="1" u="sng"/>
              <a:t>Plnění závazků z Evropské dohody</a:t>
            </a:r>
          </a:p>
        </p:txBody>
      </p:sp>
      <p:sp>
        <p:nvSpPr>
          <p:cNvPr id="76803" name="Rectangle 3">
            <a:extLst>
              <a:ext uri="{FF2B5EF4-FFF2-40B4-BE49-F238E27FC236}">
                <a16:creationId xmlns:a16="http://schemas.microsoft.com/office/drawing/2014/main" id="{5C33E55A-8933-4D71-B175-6E15F9F7E32A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1008668" y="1773239"/>
            <a:ext cx="9187845" cy="4357687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000"/>
              <a:t>	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sz="2000"/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sz="2000"/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000"/>
              <a:t>    </a:t>
            </a:r>
            <a:r>
              <a:rPr lang="cs-CZ" altLang="cs-CZ" b="1"/>
              <a:t>Poskytování finančních prostředků z rozpočtů ÚSC musí být v souladu se zvláštním zákonem upravujícím postup při posuzování slučitelnosti veřejné podpory se závazky vyplývajícími z Evropské dohody zakládající přidružení mezi Českou republikou na jedné straně a Evropskými společenstvími a jejich členskými státy na straně druhé.</a:t>
            </a:r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>
            <a:extLst>
              <a:ext uri="{FF2B5EF4-FFF2-40B4-BE49-F238E27FC236}">
                <a16:creationId xmlns:a16="http://schemas.microsoft.com/office/drawing/2014/main" id="{7C59A555-4B47-42C7-8C14-00395742B49A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br>
              <a:rPr lang="cs-CZ" altLang="cs-CZ" sz="2800"/>
            </a:br>
            <a:endParaRPr lang="cs-CZ" altLang="cs-CZ" sz="2800"/>
          </a:p>
        </p:txBody>
      </p:sp>
      <p:sp>
        <p:nvSpPr>
          <p:cNvPr id="77827" name="Rectangle 3">
            <a:extLst>
              <a:ext uri="{FF2B5EF4-FFF2-40B4-BE49-F238E27FC236}">
                <a16:creationId xmlns:a16="http://schemas.microsoft.com/office/drawing/2014/main" id="{4DE5A89E-6B59-4D0F-8A6C-B1DCDB215FC2}"/>
              </a:ext>
            </a:extLst>
          </p:cNvPr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6381751" y="1773239"/>
            <a:ext cx="3814763" cy="4357687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endParaRPr lang="cs-CZ" altLang="cs-CZ" dirty="0"/>
          </a:p>
          <a:p>
            <a:pPr>
              <a:buFont typeface="Wingdings" panose="05000000000000000000" pitchFamily="2" charset="2"/>
              <a:buNone/>
            </a:pPr>
            <a:endParaRPr lang="cs-CZ" altLang="cs-CZ" sz="2000" dirty="0"/>
          </a:p>
          <a:p>
            <a:pPr>
              <a:buFont typeface="Wingdings" panose="05000000000000000000" pitchFamily="2" charset="2"/>
              <a:buNone/>
            </a:pPr>
            <a:r>
              <a:rPr lang="cs-CZ" altLang="cs-CZ" b="1" dirty="0"/>
              <a:t>Děkuji za pozornost.</a:t>
            </a:r>
            <a:endParaRPr lang="cs-CZ" altLang="cs-CZ" sz="3600" b="1" dirty="0"/>
          </a:p>
          <a:p>
            <a:pPr>
              <a:buFont typeface="Wingdings" panose="05000000000000000000" pitchFamily="2" charset="2"/>
              <a:buNone/>
            </a:pPr>
            <a:r>
              <a:rPr lang="cs-CZ" altLang="cs-CZ" b="1" dirty="0"/>
              <a:t>Pěkný zbytek dne,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b="1" dirty="0"/>
              <a:t>a příště </a:t>
            </a:r>
            <a:r>
              <a:rPr lang="cs-CZ" altLang="cs-CZ" b="1" dirty="0" err="1"/>
              <a:t>nashledanou</a:t>
            </a:r>
            <a:r>
              <a:rPr lang="cs-CZ" altLang="cs-CZ" b="1" dirty="0"/>
              <a:t>!</a:t>
            </a:r>
          </a:p>
        </p:txBody>
      </p:sp>
      <p:pic>
        <p:nvPicPr>
          <p:cNvPr id="77828" name="Picture 6" descr="j0300840">
            <a:extLst>
              <a:ext uri="{FF2B5EF4-FFF2-40B4-BE49-F238E27FC236}">
                <a16:creationId xmlns:a16="http://schemas.microsoft.com/office/drawing/2014/main" id="{93BF574A-BF45-4A9E-9707-F1A0DC99B54D}"/>
              </a:ext>
            </a:extLst>
          </p:cNvPr>
          <p:cNvPicPr>
            <a:picLocks noGrp="1" noChangeAspect="1" noChangeArrowheads="1"/>
          </p:cNvPicPr>
          <p:nvPr>
            <p:ph type="clipArt" sz="half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863976" y="2924176"/>
            <a:ext cx="1655763" cy="1528763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6D28EB08-6838-4FE4-B062-494C77593442}"/>
              </a:ext>
            </a:extLst>
          </p:cNvPr>
          <p:cNvSpPr>
            <a:spLocks noGrp="1" noChangeArrowheads="1"/>
          </p:cNvSpPr>
          <p:nvPr>
            <p:ph type="ctrTitle" idx="4294967295"/>
          </p:nvPr>
        </p:nvSpPr>
        <p:spPr>
          <a:xfrm>
            <a:off x="-518474" y="1196976"/>
            <a:ext cx="10500674" cy="1470025"/>
          </a:xfrm>
        </p:spPr>
        <p:txBody>
          <a:bodyPr>
            <a:normAutofit fontScale="90000"/>
          </a:bodyPr>
          <a:lstStyle/>
          <a:p>
            <a:pPr algn="ctr"/>
            <a:br>
              <a:rPr lang="cs-CZ" altLang="cs-CZ" b="1" dirty="0"/>
            </a:br>
            <a:br>
              <a:rPr lang="cs-CZ" altLang="cs-CZ" b="1" dirty="0"/>
            </a:br>
            <a:r>
              <a:rPr lang="cs-CZ" altLang="cs-CZ" b="1" dirty="0"/>
              <a:t>                HOSPODAŘENÍ  ÚSC</a:t>
            </a:r>
            <a:br>
              <a:rPr lang="cs-CZ" altLang="cs-CZ" b="1" dirty="0"/>
            </a:br>
            <a:r>
              <a:rPr lang="cs-CZ" altLang="cs-CZ" b="1" dirty="0"/>
              <a:t>                </a:t>
            </a:r>
            <a:r>
              <a:rPr lang="cs-CZ" altLang="cs-CZ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z.č</a:t>
            </a:r>
            <a:r>
              <a:rPr lang="cs-CZ" alt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. 250/2000 Sb.,  +  dílčí novely</a:t>
            </a:r>
            <a:br>
              <a:rPr lang="cs-CZ" altLang="cs-CZ" sz="1700" b="1" dirty="0"/>
            </a:br>
            <a:endParaRPr lang="cs-CZ" altLang="cs-CZ" sz="1700" b="1" dirty="0"/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D77465FA-9F92-4167-B568-572A0BE65983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2855913" y="3429000"/>
            <a:ext cx="6400800" cy="2924666"/>
          </a:xfrm>
        </p:spPr>
        <p:txBody>
          <a:bodyPr>
            <a:normAutofit/>
          </a:bodyPr>
          <a:lstStyle/>
          <a:p>
            <a:pPr marL="609600" indent="-609600">
              <a:lnSpc>
                <a:spcPct val="80000"/>
              </a:lnSpc>
              <a:buNone/>
            </a:pPr>
            <a:r>
              <a:rPr lang="cs-CZ" altLang="cs-CZ" sz="2000" b="1" dirty="0">
                <a:latin typeface="Arial" panose="020B0604020202020204" pitchFamily="34" charset="0"/>
              </a:rPr>
              <a:t>                I.   </a:t>
            </a:r>
            <a:r>
              <a:rPr lang="cs-CZ" altLang="cs-CZ" sz="2000" b="1" dirty="0"/>
              <a:t>Obecná ustan</a:t>
            </a:r>
            <a:r>
              <a:rPr lang="cs-CZ" altLang="cs-CZ" sz="2000" b="1" dirty="0">
                <a:latin typeface="Arial" panose="020B0604020202020204" pitchFamily="34" charset="0"/>
              </a:rPr>
              <a:t>ovení</a:t>
            </a:r>
          </a:p>
          <a:p>
            <a:pPr marL="609600" indent="-609600">
              <a:lnSpc>
                <a:spcPct val="80000"/>
              </a:lnSpc>
              <a:buNone/>
            </a:pPr>
            <a:r>
              <a:rPr lang="cs-CZ" altLang="cs-CZ" sz="2000" b="1" dirty="0">
                <a:latin typeface="Arial" panose="020B0604020202020204" pitchFamily="34" charset="0"/>
              </a:rPr>
              <a:t>                II.</a:t>
            </a:r>
            <a:r>
              <a:rPr lang="cs-CZ" altLang="cs-CZ" sz="2000" b="1" dirty="0"/>
              <a:t> </a:t>
            </a:r>
            <a:r>
              <a:rPr lang="cs-CZ" altLang="cs-CZ" sz="2000" b="1" dirty="0">
                <a:latin typeface="Arial" panose="020B0604020202020204" pitchFamily="34" charset="0"/>
              </a:rPr>
              <a:t> </a:t>
            </a:r>
            <a:r>
              <a:rPr lang="cs-CZ" altLang="cs-CZ" sz="2000" b="1" dirty="0"/>
              <a:t>Finanční hospodaření</a:t>
            </a:r>
            <a:endParaRPr lang="cs-CZ" altLang="cs-CZ" sz="2000" b="1" dirty="0">
              <a:latin typeface="Arial" panose="020B0604020202020204" pitchFamily="34" charset="0"/>
            </a:endParaRPr>
          </a:p>
          <a:p>
            <a:pPr marL="609600" indent="-609600">
              <a:lnSpc>
                <a:spcPct val="80000"/>
              </a:lnSpc>
              <a:buNone/>
            </a:pPr>
            <a:r>
              <a:rPr lang="cs-CZ" altLang="cs-CZ" sz="2000" b="1" dirty="0">
                <a:latin typeface="Arial" panose="020B0604020202020204" pitchFamily="34" charset="0"/>
              </a:rPr>
              <a:t>                III. </a:t>
            </a:r>
            <a:r>
              <a:rPr lang="cs-CZ" altLang="cs-CZ" sz="2000" b="1" dirty="0"/>
              <a:t>Rozpočtový proces</a:t>
            </a:r>
            <a:endParaRPr lang="cs-CZ" altLang="cs-CZ" sz="2000" b="1" dirty="0">
              <a:latin typeface="Arial" panose="020B0604020202020204" pitchFamily="34" charset="0"/>
            </a:endParaRPr>
          </a:p>
          <a:p>
            <a:pPr marL="609600" indent="-609600">
              <a:lnSpc>
                <a:spcPct val="80000"/>
              </a:lnSpc>
              <a:buNone/>
            </a:pPr>
            <a:r>
              <a:rPr lang="cs-CZ" altLang="cs-CZ" sz="2000" b="1" dirty="0">
                <a:latin typeface="Arial" panose="020B0604020202020204" pitchFamily="34" charset="0"/>
              </a:rPr>
              <a:t>                IV. </a:t>
            </a:r>
            <a:r>
              <a:rPr lang="cs-CZ" altLang="cs-CZ" sz="2000" b="1" dirty="0"/>
              <a:t>Organizace ÚSC</a:t>
            </a:r>
          </a:p>
          <a:p>
            <a:pPr marL="609600" indent="-609600">
              <a:lnSpc>
                <a:spcPct val="80000"/>
              </a:lnSpc>
              <a:buNone/>
            </a:pPr>
            <a:r>
              <a:rPr lang="cs-CZ" altLang="cs-CZ" sz="2000" b="1" dirty="0"/>
              <a:t>                    V.</a:t>
            </a:r>
            <a:r>
              <a:rPr lang="cs-CZ" altLang="cs-CZ" sz="2000" b="1" dirty="0">
                <a:latin typeface="Arial" panose="020B0604020202020204" pitchFamily="34" charset="0"/>
              </a:rPr>
              <a:t> </a:t>
            </a:r>
            <a:r>
              <a:rPr lang="cs-CZ" altLang="cs-CZ" sz="2000" b="1" dirty="0"/>
              <a:t>Hospodaření dobrovolných svazků</a:t>
            </a:r>
            <a:r>
              <a:rPr lang="cs-CZ" altLang="cs-CZ" sz="2000" b="1" dirty="0">
                <a:latin typeface="Arial" panose="020B0604020202020204" pitchFamily="34" charset="0"/>
              </a:rPr>
              <a:t> </a:t>
            </a:r>
            <a:r>
              <a:rPr lang="cs-CZ" altLang="cs-CZ" sz="2000" b="1" dirty="0"/>
              <a:t>obcí</a:t>
            </a:r>
          </a:p>
          <a:p>
            <a:pPr marL="609600" indent="-609600">
              <a:lnSpc>
                <a:spcPct val="80000"/>
              </a:lnSpc>
              <a:buNone/>
            </a:pPr>
            <a:r>
              <a:rPr lang="cs-CZ" altLang="cs-CZ" sz="2000" b="1" dirty="0"/>
              <a:t>                    VI.  Přechodná a závěrečná ustanovení</a:t>
            </a: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F9564A4A-6107-4B46-B06D-DADF7E81777A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2351088" y="565608"/>
            <a:ext cx="7772400" cy="1329180"/>
          </a:xfrm>
        </p:spPr>
        <p:txBody>
          <a:bodyPr>
            <a:normAutofit fontScale="90000"/>
          </a:bodyPr>
          <a:lstStyle/>
          <a:p>
            <a:pPr algn="ctr"/>
            <a:br>
              <a:rPr lang="cs-CZ" altLang="cs-CZ" sz="2800" dirty="0"/>
            </a:br>
            <a:br>
              <a:rPr lang="cs-CZ" altLang="cs-CZ" sz="2800" dirty="0"/>
            </a:br>
            <a:br>
              <a:rPr lang="cs-CZ" altLang="cs-CZ" sz="2800" dirty="0"/>
            </a:br>
            <a:br>
              <a:rPr lang="cs-CZ" altLang="cs-CZ" sz="2800" dirty="0"/>
            </a:br>
            <a:r>
              <a:rPr lang="cs-CZ" altLang="cs-CZ" sz="3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Ekonomická autonomie obcí ve vztahu k ústavněprávní úpravě</a:t>
            </a:r>
            <a:endParaRPr lang="cs-CZ" altLang="cs-CZ" sz="28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1F8C0D8C-9DFC-49F3-9FAB-19C6AEC7B693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838200" y="2403835"/>
            <a:ext cx="10515600" cy="3773128"/>
          </a:xfrm>
        </p:spPr>
        <p:txBody>
          <a:bodyPr/>
          <a:lstStyle/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dirty="0"/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dirty="0"/>
          </a:p>
          <a:p>
            <a:pPr>
              <a:lnSpc>
                <a:spcPct val="90000"/>
              </a:lnSpc>
            </a:pPr>
            <a:r>
              <a:rPr lang="cs-CZ" altLang="cs-CZ" b="1" dirty="0"/>
              <a:t>Čl. 8 Úst: „Zaručuje se samospráva územních samosprávných celků.“</a:t>
            </a:r>
          </a:p>
          <a:p>
            <a:pPr>
              <a:lnSpc>
                <a:spcPct val="90000"/>
              </a:lnSpc>
            </a:pPr>
            <a:r>
              <a:rPr lang="cs-CZ" altLang="cs-CZ" b="1" dirty="0"/>
              <a:t>Čl. 101 odst. 3 Úst: „Územní samosprávné celky jsou veřejnoprávními korporacemi, které mohou mít vlastní majetek a hospodaří podle vlastního rozpočtu.“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D82B9165-D5A6-456C-9A2C-C824155A9F7D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300872" y="-150829"/>
            <a:ext cx="10515600" cy="1762813"/>
          </a:xfrm>
        </p:spPr>
        <p:txBody>
          <a:bodyPr>
            <a:normAutofit fontScale="90000"/>
          </a:bodyPr>
          <a:lstStyle/>
          <a:p>
            <a:pPr algn="ctr"/>
            <a:r>
              <a:rPr lang="cs-CZ" altLang="cs-CZ" sz="3600" i="1" dirty="0"/>
              <a:t>     </a:t>
            </a:r>
            <a:br>
              <a:rPr lang="cs-CZ" altLang="cs-CZ" sz="3600" i="1" dirty="0"/>
            </a:br>
            <a:br>
              <a:rPr lang="cs-CZ" altLang="cs-CZ" sz="3600" i="1" dirty="0"/>
            </a:br>
            <a:br>
              <a:rPr lang="cs-CZ" altLang="cs-CZ" sz="3600" i="1" dirty="0"/>
            </a:br>
            <a:r>
              <a:rPr lang="cs-CZ" altLang="cs-CZ" sz="3600" i="1" dirty="0"/>
              <a:t>           </a:t>
            </a:r>
            <a:r>
              <a:rPr lang="cs-CZ" altLang="cs-CZ" sz="3600" b="1" i="1" dirty="0"/>
              <a:t>Prameny právní úpravy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51EB362C-F5EF-4E30-B672-048A737CDF77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725865" y="1941922"/>
            <a:ext cx="9178550" cy="4703975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1800" b="1" dirty="0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1800" b="1" dirty="0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Z.č</a:t>
            </a:r>
            <a:r>
              <a:rPr lang="cs-CZ" alt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128/2000 Sb., o obcích , </a:t>
            </a:r>
            <a:r>
              <a:rPr lang="cs-CZ" alt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vzpzd</a:t>
            </a:r>
            <a:r>
              <a:rPr lang="cs-CZ" alt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Z. č. 129/2000 Sb., o krajích, </a:t>
            </a:r>
            <a:r>
              <a:rPr lang="cs-CZ" alt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vzpzd</a:t>
            </a:r>
            <a:r>
              <a:rPr lang="cs-CZ" alt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Z. č. 320/2001 Sb., o finanční kontrole ve veřejné správě, </a:t>
            </a:r>
            <a:r>
              <a:rPr lang="cs-CZ" alt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vzpzd</a:t>
            </a:r>
            <a:r>
              <a:rPr lang="cs-CZ" alt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Z. č. 243/2000 Sb., o rozpočtovém určení výnosu některých daní, </a:t>
            </a:r>
            <a:r>
              <a:rPr lang="cs-CZ" alt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vzpzd</a:t>
            </a:r>
            <a:r>
              <a:rPr lang="cs-CZ" alt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18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2931</Words>
  <Application>Microsoft Office PowerPoint</Application>
  <PresentationFormat>Širokoúhlá obrazovka</PresentationFormat>
  <Paragraphs>519</Paragraphs>
  <Slides>68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8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68</vt:i4>
      </vt:variant>
    </vt:vector>
  </HeadingPairs>
  <TitlesOfParts>
    <vt:vector size="77" baseType="lpstr">
      <vt:lpstr>Arial</vt:lpstr>
      <vt:lpstr>Arial Black</vt:lpstr>
      <vt:lpstr>Calibri</vt:lpstr>
      <vt:lpstr>Calibri Light</vt:lpstr>
      <vt:lpstr>Impact</vt:lpstr>
      <vt:lpstr>Times New Roman</vt:lpstr>
      <vt:lpstr>Trebuchet MS</vt:lpstr>
      <vt:lpstr>Wingdings</vt:lpstr>
      <vt:lpstr>Motiv Office</vt:lpstr>
      <vt:lpstr>Rozpočtové právo ÚSC</vt:lpstr>
      <vt:lpstr>Rozpočtové právo ÚSC – Financování ÚSC</vt:lpstr>
      <vt:lpstr>TOK  PENĚZ</vt:lpstr>
      <vt:lpstr> Rozpočtové právo ÚSC v systému finančního práva </vt:lpstr>
      <vt:lpstr> Rozpočtové právo ÚSC-pojem </vt:lpstr>
      <vt:lpstr>Systém RP ÚSC</vt:lpstr>
      <vt:lpstr>                  HOSPODAŘENÍ  ÚSC                 z.č. 250/2000 Sb.,  +  dílčí novely </vt:lpstr>
      <vt:lpstr>    Ekonomická autonomie obcí ve vztahu k ústavněprávní úpravě</vt:lpstr>
      <vt:lpstr>                   Prameny právní úpravy</vt:lpstr>
      <vt:lpstr>          Prameny právní úpravy</vt:lpstr>
      <vt:lpstr>Prameny právní úpravy</vt:lpstr>
      <vt:lpstr>  Zákon upravuje:  z. č. 250/2000 Sb., RPÚSC</vt:lpstr>
      <vt:lpstr> Zákonem se řídí:</vt:lpstr>
      <vt:lpstr>    Základní pojmy</vt:lpstr>
      <vt:lpstr>      STŘEDNĚDOBÝ  VÝHLED vychází:</vt:lpstr>
      <vt:lpstr>    Obsahem střednědobého  výhledu jsou:</vt:lpstr>
      <vt:lpstr>   TYPY rozpočtů ÚSC</vt:lpstr>
      <vt:lpstr>                     Zůstatky v rozpočtu a jejich použití</vt:lpstr>
      <vt:lpstr>                          </vt:lpstr>
      <vt:lpstr>Peněžní fondy ÚSC:</vt:lpstr>
      <vt:lpstr>  Obsah rozpočtu:</vt:lpstr>
      <vt:lpstr>    Operace mimo rozpočet:</vt:lpstr>
      <vt:lpstr>    Principy příjmů rozpočtu ÚSC</vt:lpstr>
      <vt:lpstr>    PŘÍJMY rozpočtů ÚSC:</vt:lpstr>
      <vt:lpstr> </vt:lpstr>
      <vt:lpstr> </vt:lpstr>
      <vt:lpstr> </vt:lpstr>
      <vt:lpstr>    Další finanční prostředky:</vt:lpstr>
      <vt:lpstr>Prezentace aplikace PowerPoint</vt:lpstr>
      <vt:lpstr>    Výdaje rozpočtů ÚSC:</vt:lpstr>
      <vt:lpstr> </vt:lpstr>
      <vt:lpstr> </vt:lpstr>
      <vt:lpstr> </vt:lpstr>
      <vt:lpstr> </vt:lpstr>
      <vt:lpstr>                 Rozpočtový proces na úrovni ÚSC:</vt:lpstr>
      <vt:lpstr>Sestavení a zveřejnění rozpočtu územního samosprávného celku </vt:lpstr>
      <vt:lpstr>  1.Vypracování rozpočtu</vt:lpstr>
      <vt:lpstr>Zveřejnění rozpočtu</vt:lpstr>
      <vt:lpstr>Návrh rozpočtu</vt:lpstr>
      <vt:lpstr>  Schvalování</vt:lpstr>
      <vt:lpstr>Rozpočtové provizorium</vt:lpstr>
      <vt:lpstr>Zveřejnění rozpočtu a vyvěšení</vt:lpstr>
      <vt:lpstr>  2. Hospodaření a kontrola</vt:lpstr>
      <vt:lpstr>  Vnitřní kontrola</vt:lpstr>
      <vt:lpstr>  Vnější kontrola</vt:lpstr>
      <vt:lpstr>Změny rozpočtu</vt:lpstr>
      <vt:lpstr>Porušení rozpočtové kázně</vt:lpstr>
      <vt:lpstr>Prezentace aplikace PowerPoint</vt:lpstr>
      <vt:lpstr>Správní delikty</vt:lpstr>
      <vt:lpstr>Prezentace aplikace PowerPoint</vt:lpstr>
      <vt:lpstr>  3. Závěrečný účet</vt:lpstr>
      <vt:lpstr>  Rozpočtová skladba:</vt:lpstr>
      <vt:lpstr>Organizace územních samosprávných celků</vt:lpstr>
      <vt:lpstr>  Organizace ÚSC:</vt:lpstr>
      <vt:lpstr> </vt:lpstr>
      <vt:lpstr>Prezentace aplikace PowerPoint</vt:lpstr>
      <vt:lpstr>  Organizační složky ÚSC:</vt:lpstr>
      <vt:lpstr> Forma hospodaření  OS:</vt:lpstr>
      <vt:lpstr>Prezentace aplikace PowerPoint</vt:lpstr>
      <vt:lpstr>Prezentace aplikace PowerPoint</vt:lpstr>
      <vt:lpstr>  Příspěvkové organizace ÚSC:</vt:lpstr>
      <vt:lpstr>   Finanční hospodaření příspěvkových organizací  </vt:lpstr>
      <vt:lpstr>Prezentace aplikace PowerPoint</vt:lpstr>
      <vt:lpstr>  Peněžní fondy příspěvkových organizací:</vt:lpstr>
      <vt:lpstr>  Hospodaření svazku obcí</vt:lpstr>
      <vt:lpstr>  Příspěvkové organizace SO</vt:lpstr>
      <vt:lpstr>  Plnění závazků z Evropské dohody</vt:lpstr>
      <vt:lpstr>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Rozpočtové právo ÚSC</dc:title>
  <dc:creator>Ivana Pařízková</dc:creator>
  <cp:lastModifiedBy>Ivana Pařízková</cp:lastModifiedBy>
  <cp:revision>7</cp:revision>
  <dcterms:created xsi:type="dcterms:W3CDTF">2021-01-03T20:34:03Z</dcterms:created>
  <dcterms:modified xsi:type="dcterms:W3CDTF">2021-01-03T21:26:45Z</dcterms:modified>
</cp:coreProperties>
</file>