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9" r:id="rId2"/>
    <p:sldId id="260" r:id="rId3"/>
    <p:sldId id="261" r:id="rId4"/>
    <p:sldId id="285" r:id="rId5"/>
    <p:sldId id="287" r:id="rId6"/>
    <p:sldId id="281" r:id="rId7"/>
    <p:sldId id="263" r:id="rId8"/>
    <p:sldId id="264" r:id="rId9"/>
    <p:sldId id="277" r:id="rId10"/>
    <p:sldId id="265" r:id="rId11"/>
    <p:sldId id="267" r:id="rId12"/>
    <p:sldId id="269" r:id="rId13"/>
    <p:sldId id="266" r:id="rId14"/>
    <p:sldId id="268" r:id="rId15"/>
    <p:sldId id="282" r:id="rId16"/>
    <p:sldId id="283" r:id="rId17"/>
    <p:sldId id="286" r:id="rId18"/>
    <p:sldId id="272" r:id="rId19"/>
    <p:sldId id="284" r:id="rId20"/>
    <p:sldId id="273" r:id="rId21"/>
    <p:sldId id="274" r:id="rId22"/>
    <p:sldId id="275" r:id="rId23"/>
    <p:sldId id="279" r:id="rId24"/>
    <p:sldId id="280"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7" autoAdjust="0"/>
    <p:restoredTop sz="93883" autoAdjust="0"/>
  </p:normalViewPr>
  <p:slideViewPr>
    <p:cSldViewPr snapToGrid="0">
      <p:cViewPr varScale="1">
        <p:scale>
          <a:sx n="68" d="100"/>
          <a:sy n="68" d="100"/>
        </p:scale>
        <p:origin x="5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C55C0B-1E5E-4C66-AA81-182D824DBFE6}" type="datetimeFigureOut">
              <a:rPr lang="cs-CZ" smtClean="0"/>
              <a:t>15.12.2020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6C43C5-A29B-449B-AA87-AEC8F6F02016}" type="slidenum">
              <a:rPr lang="cs-CZ" smtClean="0"/>
              <a:t>‹#›</a:t>
            </a:fld>
            <a:endParaRPr lang="cs-CZ"/>
          </a:p>
        </p:txBody>
      </p:sp>
    </p:spTree>
    <p:extLst>
      <p:ext uri="{BB962C8B-B14F-4D97-AF65-F5344CB8AC3E}">
        <p14:creationId xmlns:p14="http://schemas.microsoft.com/office/powerpoint/2010/main" val="2003370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a:t>
            </a:fld>
            <a:endParaRPr lang="cs-CZ"/>
          </a:p>
        </p:txBody>
      </p:sp>
    </p:spTree>
    <p:extLst>
      <p:ext uri="{BB962C8B-B14F-4D97-AF65-F5344CB8AC3E}">
        <p14:creationId xmlns:p14="http://schemas.microsoft.com/office/powerpoint/2010/main" val="3221557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15</a:t>
            </a:fld>
            <a:endParaRPr lang="cs-CZ"/>
          </a:p>
        </p:txBody>
      </p:sp>
    </p:spTree>
    <p:extLst>
      <p:ext uri="{BB962C8B-B14F-4D97-AF65-F5344CB8AC3E}">
        <p14:creationId xmlns:p14="http://schemas.microsoft.com/office/powerpoint/2010/main" val="1439361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20</a:t>
            </a:fld>
            <a:endParaRPr lang="cs-CZ"/>
          </a:p>
        </p:txBody>
      </p:sp>
    </p:spTree>
    <p:extLst>
      <p:ext uri="{BB962C8B-B14F-4D97-AF65-F5344CB8AC3E}">
        <p14:creationId xmlns:p14="http://schemas.microsoft.com/office/powerpoint/2010/main" val="2259250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21</a:t>
            </a:fld>
            <a:endParaRPr lang="cs-CZ"/>
          </a:p>
        </p:txBody>
      </p:sp>
    </p:spTree>
    <p:extLst>
      <p:ext uri="{BB962C8B-B14F-4D97-AF65-F5344CB8AC3E}">
        <p14:creationId xmlns:p14="http://schemas.microsoft.com/office/powerpoint/2010/main" val="1477758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2</a:t>
            </a:fld>
            <a:endParaRPr lang="cs-CZ"/>
          </a:p>
        </p:txBody>
      </p:sp>
    </p:spTree>
    <p:extLst>
      <p:ext uri="{BB962C8B-B14F-4D97-AF65-F5344CB8AC3E}">
        <p14:creationId xmlns:p14="http://schemas.microsoft.com/office/powerpoint/2010/main" val="1209479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3</a:t>
            </a:fld>
            <a:endParaRPr lang="cs-CZ"/>
          </a:p>
        </p:txBody>
      </p:sp>
    </p:spTree>
    <p:extLst>
      <p:ext uri="{BB962C8B-B14F-4D97-AF65-F5344CB8AC3E}">
        <p14:creationId xmlns:p14="http://schemas.microsoft.com/office/powerpoint/2010/main" val="3282411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4</a:t>
            </a:fld>
            <a:endParaRPr lang="cs-CZ"/>
          </a:p>
        </p:txBody>
      </p:sp>
    </p:spTree>
    <p:extLst>
      <p:ext uri="{BB962C8B-B14F-4D97-AF65-F5344CB8AC3E}">
        <p14:creationId xmlns:p14="http://schemas.microsoft.com/office/powerpoint/2010/main" val="2900081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5</a:t>
            </a:fld>
            <a:endParaRPr lang="cs-CZ"/>
          </a:p>
        </p:txBody>
      </p:sp>
    </p:spTree>
    <p:extLst>
      <p:ext uri="{BB962C8B-B14F-4D97-AF65-F5344CB8AC3E}">
        <p14:creationId xmlns:p14="http://schemas.microsoft.com/office/powerpoint/2010/main" val="550659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6</a:t>
            </a:fld>
            <a:endParaRPr lang="cs-CZ"/>
          </a:p>
        </p:txBody>
      </p:sp>
    </p:spTree>
    <p:extLst>
      <p:ext uri="{BB962C8B-B14F-4D97-AF65-F5344CB8AC3E}">
        <p14:creationId xmlns:p14="http://schemas.microsoft.com/office/powerpoint/2010/main" val="2804971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7</a:t>
            </a:fld>
            <a:endParaRPr lang="cs-CZ"/>
          </a:p>
        </p:txBody>
      </p:sp>
    </p:spTree>
    <p:extLst>
      <p:ext uri="{BB962C8B-B14F-4D97-AF65-F5344CB8AC3E}">
        <p14:creationId xmlns:p14="http://schemas.microsoft.com/office/powerpoint/2010/main" val="2952207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10</a:t>
            </a:fld>
            <a:endParaRPr lang="cs-CZ"/>
          </a:p>
        </p:txBody>
      </p:sp>
    </p:spTree>
    <p:extLst>
      <p:ext uri="{BB962C8B-B14F-4D97-AF65-F5344CB8AC3E}">
        <p14:creationId xmlns:p14="http://schemas.microsoft.com/office/powerpoint/2010/main" val="2799893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i="0"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14</a:t>
            </a:fld>
            <a:endParaRPr lang="cs-CZ"/>
          </a:p>
        </p:txBody>
      </p:sp>
    </p:spTree>
    <p:extLst>
      <p:ext uri="{BB962C8B-B14F-4D97-AF65-F5344CB8AC3E}">
        <p14:creationId xmlns:p14="http://schemas.microsoft.com/office/powerpoint/2010/main" val="1147987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0287C1D-B221-493A-B25C-B0377FDDC29A}"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4131210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0287C1D-B221-493A-B25C-B0377FDDC29A}"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2907489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0287C1D-B221-493A-B25C-B0377FDDC29A}"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964107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0287C1D-B221-493A-B25C-B0377FDDC29A}"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3418639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0287C1D-B221-493A-B25C-B0377FDDC29A}" type="datetimeFigureOut">
              <a:rPr lang="cs-CZ" smtClean="0"/>
              <a:t>15.12.2020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51676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0287C1D-B221-493A-B25C-B0377FDDC29A}" type="datetimeFigureOut">
              <a:rPr lang="cs-CZ" smtClean="0"/>
              <a:t>15.12.2020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3012238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0287C1D-B221-493A-B25C-B0377FDDC29A}" type="datetimeFigureOut">
              <a:rPr lang="cs-CZ" smtClean="0"/>
              <a:t>15.12.2020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2636344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0287C1D-B221-493A-B25C-B0377FDDC29A}" type="datetimeFigureOut">
              <a:rPr lang="cs-CZ" smtClean="0"/>
              <a:t>15.12.2020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292113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0287C1D-B221-493A-B25C-B0377FDDC29A}" type="datetimeFigureOut">
              <a:rPr lang="cs-CZ" smtClean="0"/>
              <a:t>15.12.2020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215227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0287C1D-B221-493A-B25C-B0377FDDC29A}" type="datetimeFigureOut">
              <a:rPr lang="cs-CZ" smtClean="0"/>
              <a:t>15.12.2020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885037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0287C1D-B221-493A-B25C-B0377FDDC29A}" type="datetimeFigureOut">
              <a:rPr lang="cs-CZ" smtClean="0"/>
              <a:t>15.12.2020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1284166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287C1D-B221-493A-B25C-B0377FDDC29A}" type="datetimeFigureOut">
              <a:rPr lang="cs-CZ" smtClean="0"/>
              <a:t>15.12.2020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D9B08-F435-4C6D-8178-769AC3197444}" type="slidenum">
              <a:rPr lang="cs-CZ" smtClean="0"/>
              <a:t>‹#›</a:t>
            </a:fld>
            <a:endParaRPr lang="cs-CZ"/>
          </a:p>
        </p:txBody>
      </p:sp>
    </p:spTree>
    <p:extLst>
      <p:ext uri="{BB962C8B-B14F-4D97-AF65-F5344CB8AC3E}">
        <p14:creationId xmlns:p14="http://schemas.microsoft.com/office/powerpoint/2010/main" val="1210208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v režimu zákona 106/1999 Sb.</a:t>
            </a:r>
          </a:p>
        </p:txBody>
      </p:sp>
      <p:sp>
        <p:nvSpPr>
          <p:cNvPr id="3" name="Zástupný symbol pro obsah 2"/>
          <p:cNvSpPr>
            <a:spLocks noGrp="1"/>
          </p:cNvSpPr>
          <p:nvPr>
            <p:ph idx="1"/>
          </p:nvPr>
        </p:nvSpPr>
        <p:spPr/>
        <p:txBody>
          <a:bodyPr>
            <a:normAutofit/>
          </a:bodyPr>
          <a:lstStyle/>
          <a:p>
            <a:endParaRPr lang="cs-CZ" dirty="0"/>
          </a:p>
          <a:p>
            <a:pPr algn="just"/>
            <a:r>
              <a:rPr lang="cs-CZ" dirty="0"/>
              <a:t>1) žádost adresovaná České obchodní inspekci, kontrola u pana Jana Kocoura, provozovatele cukrárny „Mlsný kocour“, o zjištění, kdo vyrábí  větrníky prodávané v provozovně? – Lze takovou žádost poslat i běžným emailem? Za jakých podmínek a kam?</a:t>
            </a:r>
          </a:p>
          <a:p>
            <a:pPr marL="0" indent="0">
              <a:buNone/>
            </a:pPr>
            <a:endParaRPr lang="cs-CZ" dirty="0"/>
          </a:p>
          <a:p>
            <a:r>
              <a:rPr lang="cs-CZ" dirty="0"/>
              <a:t>2) postup České obchodní inspekce při vyřízení žádosti o informaci v bodě 1). Bude postup stejný, pokud půjde o žádost o informace, jaké nedostatky byly při kontrole zjištěny?   </a:t>
            </a:r>
          </a:p>
          <a:p>
            <a:pPr marL="0" indent="0">
              <a:buNone/>
            </a:pPr>
            <a:endParaRPr lang="cs-CZ" dirty="0"/>
          </a:p>
        </p:txBody>
      </p:sp>
    </p:spTree>
    <p:extLst>
      <p:ext uri="{BB962C8B-B14F-4D97-AF65-F5344CB8AC3E}">
        <p14:creationId xmlns:p14="http://schemas.microsoft.com/office/powerpoint/2010/main" val="3400019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a:t>Působnost veřejného ochránce práv</a:t>
            </a:r>
          </a:p>
        </p:txBody>
      </p:sp>
      <p:sp>
        <p:nvSpPr>
          <p:cNvPr id="3" name="Zástupný symbol pro obsah 2"/>
          <p:cNvSpPr>
            <a:spLocks noGrp="1"/>
          </p:cNvSpPr>
          <p:nvPr>
            <p:ph idx="1"/>
          </p:nvPr>
        </p:nvSpPr>
        <p:spPr>
          <a:xfrm>
            <a:off x="425669" y="898634"/>
            <a:ext cx="10928131" cy="5749815"/>
          </a:xfrm>
        </p:spPr>
        <p:txBody>
          <a:bodyPr>
            <a:noAutofit/>
          </a:bodyPr>
          <a:lstStyle/>
          <a:p>
            <a:r>
              <a:rPr lang="cs-CZ" sz="2000" dirty="0"/>
              <a:t>Koho kontroluje? - § 1</a:t>
            </a:r>
          </a:p>
          <a:p>
            <a:pPr marL="0" indent="0">
              <a:buNone/>
            </a:pPr>
            <a:r>
              <a:rPr lang="cs-CZ" sz="2000" dirty="0"/>
              <a:t>(2) </a:t>
            </a:r>
            <a:r>
              <a:rPr lang="cs-CZ" sz="2000" i="1" dirty="0"/>
              <a:t>Působnost ochránce podle odstavce 1 se vztahuje </a:t>
            </a:r>
            <a:r>
              <a:rPr lang="cs-CZ" sz="2000" b="1" i="1" dirty="0"/>
              <a:t>na ministerstva a jiné správní úřady s působností pro celé území státu, správní úřady jim podléhající, Českou národní banku, pokud působí jako správní úřad, Radu pro rozhlasové a televizní vysílání, orgány územních samosprávných celků při výkonu státní správy, a není-li dále stanoveno jinak na Policii České republiky, Armádu České republiky, Hradní stráž, Vězeňskou službu České republiky, dále na zařízení, v nichž se vykonává vazba, trest odnětí svobody, ochranná nebo ústavní výchova, ochranné léčení, zabezpečovací detence, jakož i na veřejné zdravotní pojišťovny (dále jen "úřad").</a:t>
            </a:r>
          </a:p>
          <a:p>
            <a:pPr marL="0" indent="0" algn="just">
              <a:buNone/>
            </a:pPr>
            <a:endParaRPr lang="cs-CZ" sz="2000" dirty="0"/>
          </a:p>
          <a:p>
            <a:pPr marL="0" indent="0">
              <a:buNone/>
            </a:pPr>
            <a:r>
              <a:rPr lang="cs-CZ" sz="2000" dirty="0"/>
              <a:t>(</a:t>
            </a:r>
            <a:r>
              <a:rPr lang="cs-CZ" sz="2000" i="1" dirty="0"/>
              <a:t>4) Působnost ochránce podle odstavce 3 </a:t>
            </a:r>
            <a:r>
              <a:rPr lang="cs-CZ" sz="2000" dirty="0"/>
              <a:t>(</a:t>
            </a:r>
            <a:r>
              <a:rPr lang="cs-CZ" sz="2000" i="1" dirty="0"/>
              <a:t>systematické návštěvy míst, kde se nacházejí nebo mohou nacházet osoby omezené na svobodě</a:t>
            </a:r>
            <a:r>
              <a:rPr lang="cs-CZ" sz="2000" dirty="0"/>
              <a:t>)</a:t>
            </a:r>
            <a:r>
              <a:rPr lang="cs-CZ" sz="2000" i="1" dirty="0"/>
              <a:t> se vztahuje na</a:t>
            </a:r>
          </a:p>
          <a:p>
            <a:pPr marL="0" indent="0">
              <a:buNone/>
            </a:pPr>
            <a:r>
              <a:rPr lang="cs-CZ" sz="2000" i="1" dirty="0"/>
              <a:t>a) zařízení, v nichž se vykonává vazba, trest odnětí svobody, ochranná nebo ústavní výchova, ochranné léčení anebo zabezpečovací detence,</a:t>
            </a:r>
          </a:p>
          <a:p>
            <a:pPr marL="0" indent="0">
              <a:buNone/>
            </a:pPr>
            <a:r>
              <a:rPr lang="cs-CZ" sz="2000" i="1" dirty="0"/>
              <a:t>b) další místa, kde se nacházejí nebo mohou nacházet osoby omezené na svobodě veřejnou mocí, zejména policejní cely, zařízení pro zajištění cizinců a azylová zařízení,</a:t>
            </a:r>
          </a:p>
          <a:p>
            <a:pPr marL="0" indent="0">
              <a:buNone/>
            </a:pPr>
            <a:r>
              <a:rPr lang="cs-CZ" sz="2000" i="1" dirty="0"/>
              <a:t>c) místa, kde se nacházejí nebo mohou nacházet osoby omezené na svobodě v důsledku závislosti na poskytované péči, zejména zařízení sociálních služeb a jiná zařízení poskytující obdobnou péči, zdravotnická zařízení a zařízení sociálně-právní ochrany dětí (dále jen "zařízení").</a:t>
            </a:r>
          </a:p>
        </p:txBody>
      </p:sp>
    </p:spTree>
    <p:extLst>
      <p:ext uri="{BB962C8B-B14F-4D97-AF65-F5344CB8AC3E}">
        <p14:creationId xmlns:p14="http://schemas.microsoft.com/office/powerpoint/2010/main" val="4079211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a:t>Působnost veřejného ochránce práv</a:t>
            </a:r>
          </a:p>
        </p:txBody>
      </p:sp>
      <p:sp>
        <p:nvSpPr>
          <p:cNvPr id="3" name="Zástupný symbol pro obsah 2"/>
          <p:cNvSpPr>
            <a:spLocks noGrp="1"/>
          </p:cNvSpPr>
          <p:nvPr>
            <p:ph idx="1"/>
          </p:nvPr>
        </p:nvSpPr>
        <p:spPr>
          <a:xfrm>
            <a:off x="838200" y="930274"/>
            <a:ext cx="10515600" cy="5718175"/>
          </a:xfrm>
        </p:spPr>
        <p:txBody>
          <a:bodyPr>
            <a:noAutofit/>
          </a:bodyPr>
          <a:lstStyle/>
          <a:p>
            <a:pPr algn="just"/>
            <a:endParaRPr lang="cs-CZ" dirty="0"/>
          </a:p>
          <a:p>
            <a:pPr algn="just"/>
            <a:endParaRPr lang="cs-CZ" dirty="0"/>
          </a:p>
          <a:p>
            <a:pPr algn="just"/>
            <a:r>
              <a:rPr lang="cs-CZ" dirty="0"/>
              <a:t>Koho kontroluje? – negativní vymezení</a:t>
            </a:r>
          </a:p>
          <a:p>
            <a:pPr marL="0" indent="0" algn="just">
              <a:buNone/>
            </a:pPr>
            <a:endParaRPr lang="cs-CZ" dirty="0"/>
          </a:p>
          <a:p>
            <a:pPr marL="0" indent="0" algn="just">
              <a:buNone/>
            </a:pPr>
            <a:r>
              <a:rPr lang="cs-CZ" dirty="0"/>
              <a:t>§ 1 odst. 9 </a:t>
            </a:r>
            <a:r>
              <a:rPr lang="cs-CZ" i="1" dirty="0"/>
              <a:t>Působnost ochránce se nevztahuje na Parlament, prezidenta republiky a vládu, na Nejvyšší kontrolní úřad, na zpravodajské služby České republiky, na orgány činné v trestním řízení, státní zastupitelství a na soudy, s výjimkou orgánů správy státního zastupitelství a státní správy soudů.</a:t>
            </a:r>
          </a:p>
        </p:txBody>
      </p:sp>
    </p:spTree>
    <p:extLst>
      <p:ext uri="{BB962C8B-B14F-4D97-AF65-F5344CB8AC3E}">
        <p14:creationId xmlns:p14="http://schemas.microsoft.com/office/powerpoint/2010/main" val="331621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Zvláštní oprávnění VOP</a:t>
            </a:r>
            <a:br>
              <a:rPr lang="cs-CZ" dirty="0"/>
            </a:br>
            <a:endParaRPr lang="cs-CZ" dirty="0"/>
          </a:p>
        </p:txBody>
      </p:sp>
      <p:sp>
        <p:nvSpPr>
          <p:cNvPr id="3" name="Zástupný symbol pro obsah 2"/>
          <p:cNvSpPr>
            <a:spLocks noGrp="1"/>
          </p:cNvSpPr>
          <p:nvPr>
            <p:ph idx="1"/>
          </p:nvPr>
        </p:nvSpPr>
        <p:spPr>
          <a:xfrm>
            <a:off x="838200" y="1409700"/>
            <a:ext cx="10515600" cy="4767263"/>
          </a:xfrm>
        </p:spPr>
        <p:txBody>
          <a:bodyPr/>
          <a:lstStyle/>
          <a:p>
            <a:endParaRPr lang="cs-CZ" dirty="0"/>
          </a:p>
          <a:p>
            <a:r>
              <a:rPr lang="cs-CZ" dirty="0"/>
              <a:t> podávat Ústavnímu soudu návrhy na zrušení podzákonných právních předpisů (§ 64 odst. 2 písm. f) zákona o Ústavním soudu)</a:t>
            </a:r>
          </a:p>
          <a:p>
            <a:endParaRPr lang="cs-CZ" dirty="0"/>
          </a:p>
          <a:p>
            <a:r>
              <a:rPr lang="cs-CZ" dirty="0"/>
              <a:t>oprávněn podávat žalobu k ochraně veřejného zájmu (§ 66 odst. 3 s. ř. s.)</a:t>
            </a:r>
          </a:p>
        </p:txBody>
      </p:sp>
    </p:spTree>
    <p:extLst>
      <p:ext uri="{BB962C8B-B14F-4D97-AF65-F5344CB8AC3E}">
        <p14:creationId xmlns:p14="http://schemas.microsoft.com/office/powerpoint/2010/main" val="349985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a:t>
            </a:r>
          </a:p>
        </p:txBody>
      </p:sp>
      <p:sp>
        <p:nvSpPr>
          <p:cNvPr id="3" name="Zástupný symbol pro obsah 2"/>
          <p:cNvSpPr>
            <a:spLocks noGrp="1"/>
          </p:cNvSpPr>
          <p:nvPr>
            <p:ph idx="1"/>
          </p:nvPr>
        </p:nvSpPr>
        <p:spPr/>
        <p:txBody>
          <a:bodyPr/>
          <a:lstStyle/>
          <a:p>
            <a:pPr algn="just"/>
            <a:endParaRPr lang="cs-CZ" dirty="0"/>
          </a:p>
          <a:p>
            <a:pPr marL="0" indent="0" algn="just">
              <a:buNone/>
            </a:pPr>
            <a:r>
              <a:rPr lang="cs-CZ" dirty="0"/>
              <a:t>Svým podnětem se na Veřejného ochránce práv obrátil pan Zoufalý a žádal, aby Veřejný ochránce práv zasáhl ve věci řízení o odstranění překážek na údajné veřejně přístupné účelové pozemní komunikaci, kterou jeho soused zablokoval. Ve svém podání uvádí, že ve věci stále nebylo vydáno žádné rozhodnutí ve věci závory - závora je stále spuštěna a zamčena.</a:t>
            </a:r>
          </a:p>
        </p:txBody>
      </p:sp>
    </p:spTree>
    <p:extLst>
      <p:ext uri="{BB962C8B-B14F-4D97-AF65-F5344CB8AC3E}">
        <p14:creationId xmlns:p14="http://schemas.microsoft.com/office/powerpoint/2010/main" val="4049233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20725"/>
          </a:xfrm>
        </p:spPr>
        <p:txBody>
          <a:bodyPr/>
          <a:lstStyle/>
          <a:p>
            <a:r>
              <a:rPr lang="cs-CZ" dirty="0"/>
              <a:t>Otázky</a:t>
            </a:r>
          </a:p>
        </p:txBody>
      </p:sp>
      <p:sp>
        <p:nvSpPr>
          <p:cNvPr id="3" name="Zástupný symbol pro obsah 2"/>
          <p:cNvSpPr>
            <a:spLocks noGrp="1"/>
          </p:cNvSpPr>
          <p:nvPr>
            <p:ph idx="1"/>
          </p:nvPr>
        </p:nvSpPr>
        <p:spPr>
          <a:xfrm>
            <a:off x="838200" y="1409700"/>
            <a:ext cx="10515600" cy="4767263"/>
          </a:xfrm>
        </p:spPr>
        <p:txBody>
          <a:bodyPr>
            <a:normAutofit/>
          </a:bodyPr>
          <a:lstStyle/>
          <a:p>
            <a:r>
              <a:rPr lang="cs-CZ" dirty="0"/>
              <a:t>Jakou formou mohl pan Zoufalý podnět VOP podat? Pouze písemně? Podléhá nějakému poplatku?</a:t>
            </a:r>
          </a:p>
          <a:p>
            <a:pPr marL="0" indent="0">
              <a:buNone/>
            </a:pPr>
            <a:endParaRPr lang="cs-CZ" dirty="0"/>
          </a:p>
          <a:p>
            <a:r>
              <a:rPr lang="cs-CZ" dirty="0"/>
              <a:t>Spadá uvedená situace do působnosti veřejného ochránce práv?</a:t>
            </a:r>
          </a:p>
          <a:p>
            <a:endParaRPr lang="cs-CZ" dirty="0"/>
          </a:p>
          <a:p>
            <a:r>
              <a:rPr lang="cs-CZ" dirty="0"/>
              <a:t>Jaké pravomoci při šetření VOP má?</a:t>
            </a:r>
          </a:p>
          <a:p>
            <a:pPr marL="0" indent="0">
              <a:buNone/>
            </a:pPr>
            <a:endParaRPr lang="cs-CZ" dirty="0"/>
          </a:p>
          <a:p>
            <a:r>
              <a:rPr lang="cs-CZ" dirty="0"/>
              <a:t>Jak bude VOP postupovat, pokud při šetření zjistí, že se úřad skutečně dopustil pochybení?</a:t>
            </a:r>
          </a:p>
          <a:p>
            <a:pPr marL="0" indent="0">
              <a:buNone/>
            </a:pPr>
            <a:endParaRPr lang="cs-CZ" dirty="0"/>
          </a:p>
        </p:txBody>
      </p:sp>
    </p:spTree>
    <p:extLst>
      <p:ext uri="{BB962C8B-B14F-4D97-AF65-F5344CB8AC3E}">
        <p14:creationId xmlns:p14="http://schemas.microsoft.com/office/powerpoint/2010/main" val="4002100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52450" y="-52388"/>
            <a:ext cx="10515600" cy="1325563"/>
          </a:xfrm>
        </p:spPr>
        <p:txBody>
          <a:bodyPr/>
          <a:lstStyle/>
          <a:p>
            <a:r>
              <a:rPr lang="cs-CZ" dirty="0"/>
              <a:t>Soudní kontrola veřejné správy</a:t>
            </a:r>
          </a:p>
        </p:txBody>
      </p:sp>
      <p:sp>
        <p:nvSpPr>
          <p:cNvPr id="3" name="Zástupný symbol pro obsah 2"/>
          <p:cNvSpPr>
            <a:spLocks noGrp="1"/>
          </p:cNvSpPr>
          <p:nvPr>
            <p:ph idx="1"/>
          </p:nvPr>
        </p:nvSpPr>
        <p:spPr>
          <a:xfrm>
            <a:off x="552450" y="1273174"/>
            <a:ext cx="11163300" cy="5051425"/>
          </a:xfrm>
        </p:spPr>
        <p:txBody>
          <a:bodyPr/>
          <a:lstStyle/>
          <a:p>
            <a:r>
              <a:rPr lang="cs-CZ" dirty="0"/>
              <a:t>Článek 36 odst. 2 Listiny základních práv a svobod</a:t>
            </a:r>
          </a:p>
          <a:p>
            <a:r>
              <a:rPr lang="cs-CZ" i="1" dirty="0"/>
              <a:t>„Kdo tvrdí, že byl na svých právech zkrácen </a:t>
            </a:r>
            <a:r>
              <a:rPr lang="cs-CZ" b="1" i="1" dirty="0"/>
              <a:t>rozhodnutím orgánu veřejné </a:t>
            </a:r>
            <a:r>
              <a:rPr lang="cs-CZ" i="1" dirty="0"/>
              <a:t>správy, může se obrátit na soud, aby přezkoumal zákonnost takového rozhodnutí, </a:t>
            </a:r>
            <a:r>
              <a:rPr lang="cs-CZ" i="1" u="sng" dirty="0"/>
              <a:t>nestanoví-li zákon jinak</a:t>
            </a:r>
            <a:r>
              <a:rPr lang="cs-CZ" i="1" dirty="0"/>
              <a:t>. Z pravomoci soudu však nesmí být vyloučeno přezkoumávání rozhodnutí týkajících se základních práv a svobod podle Listiny.“</a:t>
            </a:r>
          </a:p>
          <a:p>
            <a:r>
              <a:rPr lang="cs-CZ" dirty="0"/>
              <a:t>správní soudnictví</a:t>
            </a:r>
          </a:p>
          <a:p>
            <a:r>
              <a:rPr lang="cs-CZ" dirty="0"/>
              <a:t>civilní soudnictví</a:t>
            </a:r>
          </a:p>
          <a:p>
            <a:r>
              <a:rPr lang="cs-CZ" dirty="0"/>
              <a:t>zvláštní úloha Ústavního soudu</a:t>
            </a:r>
          </a:p>
          <a:p>
            <a:endParaRPr lang="cs-CZ" dirty="0"/>
          </a:p>
        </p:txBody>
      </p:sp>
    </p:spTree>
    <p:extLst>
      <p:ext uri="{BB962C8B-B14F-4D97-AF65-F5344CB8AC3E}">
        <p14:creationId xmlns:p14="http://schemas.microsoft.com/office/powerpoint/2010/main" val="3274861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04726"/>
            <a:ext cx="10515600" cy="1325563"/>
          </a:xfrm>
        </p:spPr>
        <p:txBody>
          <a:bodyPr/>
          <a:lstStyle/>
          <a:p>
            <a:r>
              <a:rPr lang="cs-CZ" dirty="0"/>
              <a:t>Úloha Ústavního soudu</a:t>
            </a:r>
          </a:p>
        </p:txBody>
      </p:sp>
      <p:sp>
        <p:nvSpPr>
          <p:cNvPr id="3" name="Zástupný symbol pro obsah 2"/>
          <p:cNvSpPr>
            <a:spLocks noGrp="1"/>
          </p:cNvSpPr>
          <p:nvPr>
            <p:ph idx="1"/>
          </p:nvPr>
        </p:nvSpPr>
        <p:spPr>
          <a:xfrm>
            <a:off x="434163" y="634778"/>
            <a:ext cx="10515600" cy="6010571"/>
          </a:xfrm>
        </p:spPr>
        <p:txBody>
          <a:bodyPr>
            <a:normAutofit fontScale="92500" lnSpcReduction="20000"/>
          </a:bodyPr>
          <a:lstStyle/>
          <a:p>
            <a:pPr algn="just"/>
            <a:r>
              <a:rPr lang="cs-CZ" dirty="0"/>
              <a:t>Zákon č. 182/1993 Sb. o Ústavním soudu</a:t>
            </a:r>
          </a:p>
          <a:p>
            <a:pPr algn="just"/>
            <a:r>
              <a:rPr lang="cs-CZ" dirty="0"/>
              <a:t>je soudním </a:t>
            </a:r>
            <a:r>
              <a:rPr lang="cs-CZ" b="1" dirty="0"/>
              <a:t>orgánem ochrany ústavnosti </a:t>
            </a:r>
            <a:r>
              <a:rPr lang="cs-CZ" dirty="0"/>
              <a:t>(čl. 83 Ústavy), který stojí mimo soustavu soudů (čl. 91 odst. 1 Ústavy)</a:t>
            </a:r>
          </a:p>
          <a:p>
            <a:pPr algn="just"/>
            <a:r>
              <a:rPr lang="cs-CZ" dirty="0"/>
              <a:t>jeho úkolem je „toliko“ přezkoumat </a:t>
            </a:r>
            <a:r>
              <a:rPr lang="cs-CZ" b="1" dirty="0"/>
              <a:t>ústavnost soudních rozhodnutí (či jiných zásahů), jakož i řízení, které jejich vydání předcházelo</a:t>
            </a:r>
            <a:r>
              <a:rPr lang="cs-CZ" dirty="0"/>
              <a:t> - subsidiarita ústavní stížnosti - výjimky</a:t>
            </a:r>
          </a:p>
          <a:p>
            <a:pPr marL="0" indent="0" algn="just">
              <a:buNone/>
            </a:pPr>
            <a:r>
              <a:rPr lang="cs-CZ" dirty="0"/>
              <a:t>Ústavní soud neodmítne přijetí ústavní stížnosti, i když není splněna podmínka podle předchozího odstavce, jestliže (§ 75 </a:t>
            </a:r>
            <a:r>
              <a:rPr lang="cs-CZ" dirty="0" err="1"/>
              <a:t>ZoÚS</a:t>
            </a:r>
            <a:endParaRPr lang="cs-CZ" dirty="0"/>
          </a:p>
          <a:p>
            <a:pPr marL="0" indent="0" algn="just">
              <a:buNone/>
            </a:pPr>
            <a:r>
              <a:rPr lang="cs-CZ" dirty="0"/>
              <a:t>a) </a:t>
            </a:r>
            <a:r>
              <a:rPr lang="cs-CZ" i="1" dirty="0"/>
              <a:t>stížnost svým významem podstatně přesahuje vlastní zájmy stěžovatele a byla podána do jednoho roku ode dne, kdy ke skutečnosti, která je předmětem ústavní stížnosti, došlo, nebo</a:t>
            </a:r>
          </a:p>
          <a:p>
            <a:pPr marL="0" indent="0" algn="just">
              <a:buNone/>
            </a:pPr>
            <a:r>
              <a:rPr lang="cs-CZ" dirty="0"/>
              <a:t>b) </a:t>
            </a:r>
            <a:r>
              <a:rPr lang="cs-CZ" i="1" dirty="0"/>
              <a:t>v řízení o podaném opravném prostředku podle odstavce 1 dochází ke značným průtahům, z nichž stěžovateli vzniká nebo může vzniknout vážná a neodvratitelná újma</a:t>
            </a:r>
            <a:endParaRPr lang="cs-CZ" dirty="0"/>
          </a:p>
          <a:p>
            <a:pPr algn="just"/>
            <a:r>
              <a:rPr lang="cs-CZ" dirty="0"/>
              <a:t>o zásahu Ústavního soudu do lze uvažovat za situace, je-li jejich rozhodování stiženo vadami, které mají za následek porušení ústavnosti (tzv. kvalifikované vady)</a:t>
            </a:r>
          </a:p>
          <a:p>
            <a:pPr algn="just"/>
            <a:r>
              <a:rPr lang="cs-CZ" dirty="0"/>
              <a:t>také </a:t>
            </a:r>
            <a:r>
              <a:rPr lang="cs-CZ" b="1" dirty="0"/>
              <a:t>přezkum podzákonných právních předpisů</a:t>
            </a:r>
          </a:p>
        </p:txBody>
      </p:sp>
    </p:spTree>
    <p:extLst>
      <p:ext uri="{BB962C8B-B14F-4D97-AF65-F5344CB8AC3E}">
        <p14:creationId xmlns:p14="http://schemas.microsoft.com/office/powerpoint/2010/main" val="3059159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a:t>Ústavní soud</a:t>
            </a:r>
          </a:p>
        </p:txBody>
      </p:sp>
      <p:sp>
        <p:nvSpPr>
          <p:cNvPr id="3" name="Zástupný symbol pro obsah 2"/>
          <p:cNvSpPr>
            <a:spLocks noGrp="1"/>
          </p:cNvSpPr>
          <p:nvPr>
            <p:ph idx="1"/>
          </p:nvPr>
        </p:nvSpPr>
        <p:spPr>
          <a:xfrm>
            <a:off x="838200" y="1244600"/>
            <a:ext cx="10515600" cy="4932363"/>
          </a:xfrm>
        </p:spPr>
        <p:txBody>
          <a:bodyPr/>
          <a:lstStyle/>
          <a:p>
            <a:pPr algn="just"/>
            <a:r>
              <a:rPr lang="cs-CZ" dirty="0"/>
              <a:t>Obec Horní vydala podle § 10 zákona o obcích obecně závaznou vyhlášku k zabezpečení místních záležitostí veřejného pořádku, kterou se v obci stanovilo omezení provozních hodin pohostinských zařízení tak, že nemohou být otevřeny v nočních hodinách od 2 do 5 hodin ráno. Provozovatel restauračního zařízení NON-STOP bar v obci Horní má právě v těchto očních hodinách největší tržby a domnívá se, že taková obecně závazná vyhláška je protiústavní.</a:t>
            </a:r>
          </a:p>
          <a:p>
            <a:pPr marL="0" indent="0" algn="just">
              <a:buNone/>
            </a:pPr>
            <a:r>
              <a:rPr lang="cs-CZ" dirty="0"/>
              <a:t> </a:t>
            </a:r>
          </a:p>
          <a:p>
            <a:pPr algn="just"/>
            <a:r>
              <a:rPr lang="cs-CZ" dirty="0"/>
              <a:t>Může se obrátit na Ústavní soud? </a:t>
            </a:r>
          </a:p>
          <a:p>
            <a:pPr algn="just"/>
            <a:r>
              <a:rPr lang="cs-CZ" dirty="0"/>
              <a:t>Jakým způsobem?</a:t>
            </a:r>
          </a:p>
        </p:txBody>
      </p:sp>
    </p:spTree>
    <p:extLst>
      <p:ext uri="{BB962C8B-B14F-4D97-AF65-F5344CB8AC3E}">
        <p14:creationId xmlns:p14="http://schemas.microsoft.com/office/powerpoint/2010/main" val="2258340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8693" y="198871"/>
            <a:ext cx="11148753" cy="1081289"/>
          </a:xfrm>
        </p:spPr>
        <p:txBody>
          <a:bodyPr>
            <a:normAutofit fontScale="90000"/>
          </a:bodyPr>
          <a:lstStyle/>
          <a:p>
            <a:r>
              <a:rPr lang="cs-CZ" dirty="0"/>
              <a:t>Určete, který soud je příslušný k přezkumu uvedených správních rozhodnutí?</a:t>
            </a:r>
          </a:p>
        </p:txBody>
      </p:sp>
      <p:sp>
        <p:nvSpPr>
          <p:cNvPr id="3" name="Zástupný symbol pro obsah 2"/>
          <p:cNvSpPr>
            <a:spLocks noGrp="1"/>
          </p:cNvSpPr>
          <p:nvPr>
            <p:ph idx="1"/>
          </p:nvPr>
        </p:nvSpPr>
        <p:spPr/>
        <p:txBody>
          <a:bodyPr>
            <a:normAutofit lnSpcReduction="10000"/>
          </a:bodyPr>
          <a:lstStyle/>
          <a:p>
            <a:pPr marL="0" indent="0" algn="just">
              <a:buNone/>
            </a:pPr>
            <a:r>
              <a:rPr lang="cs-CZ" dirty="0"/>
              <a:t>1) Rozhodnutí Úřadu pro ochranu hospodářské soutěže, podle kterého mobilní operátoři Oskar, a. s. a Eurotel, a. s. uzavřeli kartelovou dohodu.</a:t>
            </a:r>
          </a:p>
          <a:p>
            <a:pPr marL="0" indent="0" algn="just">
              <a:buNone/>
            </a:pPr>
            <a:endParaRPr lang="cs-CZ" dirty="0"/>
          </a:p>
          <a:p>
            <a:pPr marL="0" indent="0" algn="just">
              <a:buNone/>
            </a:pPr>
            <a:r>
              <a:rPr lang="cs-CZ" dirty="0"/>
              <a:t>2) Rozhodnutí Českého telekomunikačního úřadu o sporu mezi mobilním operátorem Oskar, a. s. a paní Upovídanou o její povinnosti zaplatit za telefonní služby.</a:t>
            </a:r>
          </a:p>
          <a:p>
            <a:pPr marL="0" indent="0" algn="just">
              <a:buNone/>
            </a:pPr>
            <a:endParaRPr lang="cs-CZ" dirty="0"/>
          </a:p>
          <a:p>
            <a:pPr marL="0" indent="0" algn="just">
              <a:buNone/>
            </a:pPr>
            <a:r>
              <a:rPr lang="cs-CZ" dirty="0"/>
              <a:t>3)  Rozhodnutí správního orgánu o vyvlastnění pozemku a náhradě za něj.</a:t>
            </a:r>
          </a:p>
        </p:txBody>
      </p:sp>
    </p:spTree>
    <p:extLst>
      <p:ext uri="{BB962C8B-B14F-4D97-AF65-F5344CB8AC3E}">
        <p14:creationId xmlns:p14="http://schemas.microsoft.com/office/powerpoint/2010/main" val="214445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Civilní soudnictví – část V. o. s. ř.</a:t>
            </a:r>
          </a:p>
        </p:txBody>
      </p:sp>
      <p:sp>
        <p:nvSpPr>
          <p:cNvPr id="4" name="Zástupný symbol pro obsah 2"/>
          <p:cNvSpPr>
            <a:spLocks noGrp="1"/>
          </p:cNvSpPr>
          <p:nvPr>
            <p:ph idx="1"/>
          </p:nvPr>
        </p:nvSpPr>
        <p:spPr/>
        <p:txBody>
          <a:bodyPr/>
          <a:lstStyle/>
          <a:p>
            <a:pPr marL="0" indent="0">
              <a:buNone/>
            </a:pPr>
            <a:r>
              <a:rPr lang="cs-CZ" dirty="0"/>
              <a:t>§ 244</a:t>
            </a:r>
          </a:p>
          <a:p>
            <a:pPr marL="514350" indent="-514350" algn="just">
              <a:buAutoNum type="arabicParenBoth"/>
            </a:pPr>
            <a:r>
              <a:rPr lang="cs-CZ" i="1" dirty="0"/>
              <a:t>Rozhodl-li orgán moci výkonné, orgán územního samosprávného celku, orgán zájmové nebo profesní samosprávy, popřípadě smírčí orgán zřízený podle zvláštního právního předpisu (dále jen "správní orgán") podle zvláštního zákona o sporu nebo o jiné právní věci, která vyplývá ze vztahů soukromého práva (§ 7 odst. 1), a nabylo-li rozhodnutí správního orgánu právní moci, může být tatáž věc projednána na návrh v občanském soudním řízení.</a:t>
            </a:r>
          </a:p>
          <a:p>
            <a:pPr marL="0" indent="0" algn="just">
              <a:buNone/>
            </a:pPr>
            <a:endParaRPr lang="cs-CZ" i="1" dirty="0"/>
          </a:p>
          <a:p>
            <a:pPr algn="just"/>
            <a:r>
              <a:rPr lang="cs-CZ" dirty="0"/>
              <a:t>porovnání s přezkumem rozhodnutí podle s. ř. s.</a:t>
            </a:r>
          </a:p>
        </p:txBody>
      </p:sp>
    </p:spTree>
    <p:extLst>
      <p:ext uri="{BB962C8B-B14F-4D97-AF65-F5344CB8AC3E}">
        <p14:creationId xmlns:p14="http://schemas.microsoft.com/office/powerpoint/2010/main" val="2624058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Žádost o informaci podle 106/1999</a:t>
            </a:r>
          </a:p>
        </p:txBody>
      </p:sp>
      <p:sp>
        <p:nvSpPr>
          <p:cNvPr id="3" name="Zástupný symbol pro obsah 2"/>
          <p:cNvSpPr>
            <a:spLocks noGrp="1"/>
          </p:cNvSpPr>
          <p:nvPr>
            <p:ph idx="1"/>
          </p:nvPr>
        </p:nvSpPr>
        <p:spPr/>
        <p:txBody>
          <a:bodyPr>
            <a:normAutofit fontScale="70000" lnSpcReduction="20000"/>
          </a:bodyPr>
          <a:lstStyle/>
          <a:p>
            <a:pPr algn="just"/>
            <a:r>
              <a:rPr lang="cs-CZ" dirty="0"/>
              <a:t>§ 14</a:t>
            </a:r>
          </a:p>
          <a:p>
            <a:pPr algn="just"/>
            <a:endParaRPr lang="cs-CZ" dirty="0"/>
          </a:p>
          <a:p>
            <a:pPr marL="0" indent="0" algn="just">
              <a:buNone/>
            </a:pPr>
            <a:r>
              <a:rPr lang="cs-CZ" dirty="0"/>
              <a:t>Postup při podávání a vyřizování písemných žádostí o poskytnutí informace</a:t>
            </a:r>
          </a:p>
          <a:p>
            <a:pPr marL="0" indent="0" algn="just">
              <a:buNone/>
            </a:pPr>
            <a:r>
              <a:rPr lang="cs-CZ" dirty="0"/>
              <a:t>(1) Žádost je podána dnem, kdy ji obdržel povinný subjekt.</a:t>
            </a:r>
          </a:p>
          <a:p>
            <a:pPr marL="0" indent="0" algn="just">
              <a:buNone/>
            </a:pPr>
            <a:r>
              <a:rPr lang="cs-CZ" dirty="0"/>
              <a:t>(2) Ze žádosti </a:t>
            </a:r>
            <a:r>
              <a:rPr lang="cs-CZ" b="1" dirty="0"/>
              <a:t>musí být zřejmé</a:t>
            </a:r>
            <a:r>
              <a:rPr lang="cs-CZ" dirty="0"/>
              <a:t>, kterému povinnému subjektu je určena, a že se žadatel domáhá poskytnutí informace ve smyslu tohoto zákona. Fyzická osoba uvede v žádosti jméno, příjmení, datum narození, adresu místa trvalého pobytu nebo, není-li přihlášena k trvalému pobytu, adresu bydliště a adresu pro doručování, liší-li se od adresy místa trvalého pobytu nebo bydliště. Právnická osoba uvede název, identifikační číslo osoby, adresu sídla a adresu pro doručování, liší-li se od adresy sídla. Adresou pro doručování se </a:t>
            </a:r>
            <a:r>
              <a:rPr lang="cs-CZ" b="1" dirty="0"/>
              <a:t>rozumí též elektronická adresa.</a:t>
            </a:r>
          </a:p>
          <a:p>
            <a:pPr marL="0" indent="0" algn="just">
              <a:buNone/>
            </a:pPr>
            <a:r>
              <a:rPr lang="cs-CZ" dirty="0"/>
              <a:t>(3) Je-li žádost učiněna elektronicky, musí být podána </a:t>
            </a:r>
            <a:r>
              <a:rPr lang="cs-CZ" b="1" dirty="0"/>
              <a:t>prostřednictvím elektronické adresy podatelny povinného</a:t>
            </a:r>
            <a:r>
              <a:rPr lang="cs-CZ" dirty="0"/>
              <a:t> subjektu, pokud ji povinný subjekt zřídil. Pokud elektronické adresy podatelny nejsou zveřejněny, postačí podání na jakoukoliv elektronickou adresu povinného subjektu.</a:t>
            </a:r>
          </a:p>
          <a:p>
            <a:pPr marL="0" indent="0" algn="just">
              <a:buNone/>
            </a:pPr>
            <a:r>
              <a:rPr lang="cs-CZ" dirty="0"/>
              <a:t>(4) Neobsahuje-li žádost náležitosti podle odstavce 2 věty první a adresu pro doručování, případně není-li elektronická žádost podána podle odstavce 3, </a:t>
            </a:r>
            <a:r>
              <a:rPr lang="cs-CZ" b="1" dirty="0"/>
              <a:t>není žádostí ve smyslu tohoto zákona</a:t>
            </a:r>
            <a:r>
              <a:rPr lang="cs-CZ" dirty="0"/>
              <a:t>.</a:t>
            </a:r>
          </a:p>
        </p:txBody>
      </p:sp>
    </p:spTree>
    <p:extLst>
      <p:ext uri="{BB962C8B-B14F-4D97-AF65-F5344CB8AC3E}">
        <p14:creationId xmlns:p14="http://schemas.microsoft.com/office/powerpoint/2010/main" val="3136896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
            <a:ext cx="10515600" cy="964276"/>
          </a:xfrm>
        </p:spPr>
        <p:txBody>
          <a:bodyPr/>
          <a:lstStyle/>
          <a:p>
            <a:r>
              <a:rPr lang="cs-CZ" dirty="0"/>
              <a:t>Správní soudnictví</a:t>
            </a:r>
          </a:p>
        </p:txBody>
      </p:sp>
      <p:sp>
        <p:nvSpPr>
          <p:cNvPr id="3" name="Zástupný symbol pro obsah 2"/>
          <p:cNvSpPr>
            <a:spLocks noGrp="1"/>
          </p:cNvSpPr>
          <p:nvPr>
            <p:ph idx="1"/>
          </p:nvPr>
        </p:nvSpPr>
        <p:spPr>
          <a:xfrm>
            <a:off x="838200" y="964277"/>
            <a:ext cx="10515600" cy="5403272"/>
          </a:xfrm>
        </p:spPr>
        <p:txBody>
          <a:bodyPr>
            <a:normAutofit/>
          </a:bodyPr>
          <a:lstStyle/>
          <a:p>
            <a:pPr marL="0" indent="0">
              <a:buNone/>
            </a:pPr>
            <a:r>
              <a:rPr lang="cs-CZ" dirty="0"/>
              <a:t>§ 2 soudního řádu správního</a:t>
            </a:r>
          </a:p>
          <a:p>
            <a:pPr algn="just"/>
            <a:r>
              <a:rPr lang="cs-CZ" i="1" dirty="0"/>
              <a:t>„Ve správním soudnictví poskytují soudy </a:t>
            </a:r>
            <a:r>
              <a:rPr lang="cs-CZ" i="1" u="sng" dirty="0"/>
              <a:t>ochranu veřejným subjektivním právům</a:t>
            </a:r>
            <a:r>
              <a:rPr lang="cs-CZ" i="1" dirty="0"/>
              <a:t> fyzických i právnických osob způsobem stanoveným tímto zákonem a za podmínek stanovených tímto nebo zvláštním zákonem a rozhodují v dalších věcech, v nichž tak stanoví tento zákon.“</a:t>
            </a:r>
          </a:p>
          <a:p>
            <a:pPr algn="just"/>
            <a:r>
              <a:rPr lang="cs-CZ" dirty="0"/>
              <a:t>krajské soudy, prostřednictvím specializovaných senátů či samosoudců a Nejvyšší správní soud</a:t>
            </a:r>
          </a:p>
          <a:p>
            <a:pPr algn="just"/>
            <a:r>
              <a:rPr lang="cs-CZ" dirty="0"/>
              <a:t>nejfrekventovanější žaloby proti správnímu rozhodnutí</a:t>
            </a:r>
          </a:p>
          <a:p>
            <a:pPr lvl="1" algn="just"/>
            <a:r>
              <a:rPr lang="cs-CZ" dirty="0"/>
              <a:t>plná jurisdikce</a:t>
            </a:r>
          </a:p>
          <a:p>
            <a:pPr lvl="1" algn="just"/>
            <a:r>
              <a:rPr lang="cs-CZ" dirty="0"/>
              <a:t>kasační princip</a:t>
            </a:r>
          </a:p>
          <a:p>
            <a:pPr lvl="1" algn="just"/>
            <a:r>
              <a:rPr lang="cs-CZ" dirty="0"/>
              <a:t>subsidiarita</a:t>
            </a:r>
          </a:p>
          <a:p>
            <a:endParaRPr lang="cs-CZ" dirty="0"/>
          </a:p>
        </p:txBody>
      </p:sp>
    </p:spTree>
    <p:extLst>
      <p:ext uri="{BB962C8B-B14F-4D97-AF65-F5344CB8AC3E}">
        <p14:creationId xmlns:p14="http://schemas.microsoft.com/office/powerpoint/2010/main" val="766666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382385"/>
            <a:ext cx="10515600" cy="5794578"/>
          </a:xfrm>
        </p:spPr>
        <p:txBody>
          <a:bodyPr>
            <a:normAutofit/>
          </a:bodyPr>
          <a:lstStyle/>
          <a:p>
            <a:pPr marL="0" indent="0">
              <a:buNone/>
            </a:pPr>
            <a:r>
              <a:rPr lang="cs-CZ" b="1" dirty="0"/>
              <a:t>Soudy ve správním soudnictví rozhodují dále</a:t>
            </a:r>
            <a:r>
              <a:rPr lang="cs-CZ" dirty="0"/>
              <a:t>:</a:t>
            </a:r>
          </a:p>
          <a:p>
            <a:pPr lvl="0"/>
            <a:r>
              <a:rPr lang="cs-CZ" dirty="0"/>
              <a:t>o žalobách proti nečinnosti,</a:t>
            </a:r>
          </a:p>
          <a:p>
            <a:pPr lvl="0"/>
            <a:r>
              <a:rPr lang="cs-CZ" dirty="0"/>
              <a:t>o žalobách proti nezákonnému zásahu, pokynu nebo donucení správního orgánu,</a:t>
            </a:r>
          </a:p>
          <a:p>
            <a:pPr lvl="0"/>
            <a:r>
              <a:rPr lang="cs-CZ" dirty="0"/>
              <a:t>kompetenční žaloby.</a:t>
            </a:r>
          </a:p>
          <a:p>
            <a:pPr lvl="0"/>
            <a:r>
              <a:rPr lang="cs-CZ" dirty="0"/>
              <a:t>ve věcech místního referenda,</a:t>
            </a:r>
          </a:p>
          <a:p>
            <a:pPr lvl="0"/>
            <a:r>
              <a:rPr lang="cs-CZ" dirty="0"/>
              <a:t>v řízení o zrušení opatření obecné povahy,</a:t>
            </a:r>
          </a:p>
          <a:p>
            <a:pPr lvl="0"/>
            <a:r>
              <a:rPr lang="cs-CZ" dirty="0"/>
              <a:t>řízení o zrušení služebního předpisu</a:t>
            </a:r>
          </a:p>
          <a:p>
            <a:pPr lvl="0"/>
            <a:r>
              <a:rPr lang="cs-CZ" dirty="0"/>
              <a:t>kárné žaloby (soudci, státní zástupci, exekutoři),</a:t>
            </a:r>
          </a:p>
          <a:p>
            <a:pPr lvl="0"/>
            <a:r>
              <a:rPr lang="cs-CZ" dirty="0"/>
              <a:t>ve věcech krajského referenda,</a:t>
            </a:r>
          </a:p>
          <a:p>
            <a:r>
              <a:rPr lang="cs-CZ" dirty="0"/>
              <a:t>ve věcech politických stran a hnutí.</a:t>
            </a:r>
          </a:p>
        </p:txBody>
      </p:sp>
    </p:spTree>
    <p:extLst>
      <p:ext uri="{BB962C8B-B14F-4D97-AF65-F5344CB8AC3E}">
        <p14:creationId xmlns:p14="http://schemas.microsoft.com/office/powerpoint/2010/main" val="1141118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5443" y="-216765"/>
            <a:ext cx="10515600" cy="1325563"/>
          </a:xfrm>
        </p:spPr>
        <p:txBody>
          <a:bodyPr/>
          <a:lstStyle/>
          <a:p>
            <a:r>
              <a:rPr lang="cs-CZ" dirty="0"/>
              <a:t>Zvolte správný žalobní typ</a:t>
            </a:r>
          </a:p>
        </p:txBody>
      </p:sp>
      <p:sp>
        <p:nvSpPr>
          <p:cNvPr id="3" name="Zástupný symbol pro obsah 2"/>
          <p:cNvSpPr>
            <a:spLocks noGrp="1"/>
          </p:cNvSpPr>
          <p:nvPr>
            <p:ph idx="1"/>
          </p:nvPr>
        </p:nvSpPr>
        <p:spPr>
          <a:xfrm>
            <a:off x="482138" y="980902"/>
            <a:ext cx="10871662" cy="5196061"/>
          </a:xfrm>
        </p:spPr>
        <p:txBody>
          <a:bodyPr>
            <a:normAutofit fontScale="92500" lnSpcReduction="20000"/>
          </a:bodyPr>
          <a:lstStyle/>
          <a:p>
            <a:r>
              <a:rPr lang="cs-CZ" dirty="0"/>
              <a:t>Ministr školství, mládeže a tělovýchovy předložil prezidentu republiky návrh na jmenování 45 nových profesorů pro určitý obor. V přiloženém seznamu kandidátů na jmenování profesorem byl na 31. místě uveden i pan Moudrý jako kandidát na jmenování profesorem pro obor Fyzika. Prezident republiky však ve věci jmenování pana Moudrého žádný postup neučinil a nejmenoval jej, pouze k dotazu ministra školství sdělil následující:</a:t>
            </a:r>
          </a:p>
          <a:p>
            <a:pPr marL="0" indent="0">
              <a:buNone/>
            </a:pPr>
            <a:r>
              <a:rPr lang="cs-CZ" dirty="0"/>
              <a:t>„</a:t>
            </a:r>
            <a:r>
              <a:rPr lang="cs-CZ" i="1" dirty="0"/>
              <a:t>Vážená paní ministryně,</a:t>
            </a:r>
          </a:p>
          <a:p>
            <a:pPr marL="0" indent="0">
              <a:buNone/>
            </a:pPr>
            <a:r>
              <a:rPr lang="cs-CZ" i="1" dirty="0"/>
              <a:t>tímto dopisem potvrzuji své rozhodnutí nejmenovat kandidáta na profesora vysoké školy pana doc. Moudrého</a:t>
            </a:r>
          </a:p>
          <a:p>
            <a:pPr marL="0" indent="0" algn="just">
              <a:buNone/>
            </a:pPr>
            <a:r>
              <a:rPr lang="cs-CZ" i="1" dirty="0"/>
              <a:t>Důvody, které mne vedly k tomu, že jsem se neztotožnil s návrhem vědeckých a uměleckých rad vysokých škol jmenovat výše uvedeného profesora vysoké školy, byly veřejně publikovány na oficiálních webových stránkách www.hrad.cz, a to dne 28. května 2015: https://www.hrad.cz/cs/pro-media/tiskove-zpravy/aktualni-tiskove-zpravy/prezident-republiky- se-rozhodl-nejmenovat-tri-profesory-11098.</a:t>
            </a:r>
            <a:r>
              <a:rPr lang="cs-CZ" dirty="0"/>
              <a:t>“</a:t>
            </a:r>
          </a:p>
        </p:txBody>
      </p:sp>
    </p:spTree>
    <p:extLst>
      <p:ext uri="{BB962C8B-B14F-4D97-AF65-F5344CB8AC3E}">
        <p14:creationId xmlns:p14="http://schemas.microsoft.com/office/powerpoint/2010/main" val="148374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err="1"/>
              <a:t>Pl</a:t>
            </a:r>
            <a:r>
              <a:rPr lang="cs-CZ" dirty="0"/>
              <a:t>. ÚS 12/17</a:t>
            </a:r>
          </a:p>
        </p:txBody>
      </p:sp>
      <p:sp>
        <p:nvSpPr>
          <p:cNvPr id="3" name="Zástupný symbol pro obsah 2"/>
          <p:cNvSpPr>
            <a:spLocks noGrp="1"/>
          </p:cNvSpPr>
          <p:nvPr>
            <p:ph idx="1"/>
          </p:nvPr>
        </p:nvSpPr>
        <p:spPr>
          <a:xfrm>
            <a:off x="838200" y="1139824"/>
            <a:ext cx="10515600" cy="4943475"/>
          </a:xfrm>
        </p:spPr>
        <p:txBody>
          <a:bodyPr>
            <a:normAutofit/>
          </a:bodyPr>
          <a:lstStyle/>
          <a:p>
            <a:pPr algn="just"/>
            <a:r>
              <a:rPr lang="cs-CZ" i="1" dirty="0"/>
              <a:t>Pokud totiž dospěly k závěru, že prezident republiky o podaném návrhu rozhodl a byť toto rozhodnutí nebylo vydáno ve formalizované podobě a nemělo obvyklou strukturu rozhodnutí správního orgánu, je zcela zřejmé, že prezident republiky učinil jednoznačný úkon, který byl způsobilý zasáhnout právní sféru stěžovatelů a zároveň byl učiněn </a:t>
            </a:r>
            <a:r>
              <a:rPr lang="cs-CZ" i="1" dirty="0" err="1"/>
              <a:t>seznatelným</a:t>
            </a:r>
            <a:r>
              <a:rPr lang="cs-CZ" i="1" dirty="0"/>
              <a:t> a srozumitelným způsobem</a:t>
            </a:r>
            <a:r>
              <a:rPr lang="cs-CZ" dirty="0"/>
              <a:t>…</a:t>
            </a:r>
            <a:r>
              <a:rPr lang="cs-CZ" i="1" dirty="0"/>
              <a:t>Na dané věci nemůže nic podstatného změnit ani okolnost, že předmětné rozhodnutí nebylo stěžovatelům doručeno prezidentem republiky. Jak totiž správně uvedl Nejvyšší správní soud, chyba v doručení nemůže založit nečinnost orgánu veřejné moci, …I takové rozhodnutí, které nebylo účastníkovi řízení předáno, totiž bylo vydáno, a tedy existuje a není proto případné namítat nečinnost rozhodujícího orgánu.</a:t>
            </a:r>
          </a:p>
        </p:txBody>
      </p:sp>
    </p:spTree>
    <p:extLst>
      <p:ext uri="{BB962C8B-B14F-4D97-AF65-F5344CB8AC3E}">
        <p14:creationId xmlns:p14="http://schemas.microsoft.com/office/powerpoint/2010/main" val="178251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err="1"/>
              <a:t>Pl</a:t>
            </a:r>
            <a:r>
              <a:rPr lang="cs-CZ" dirty="0"/>
              <a:t>. ÚS 12/17 – odlišné stanovisko</a:t>
            </a:r>
          </a:p>
        </p:txBody>
      </p:sp>
      <p:sp>
        <p:nvSpPr>
          <p:cNvPr id="3" name="Zástupný symbol pro obsah 2"/>
          <p:cNvSpPr>
            <a:spLocks noGrp="1"/>
          </p:cNvSpPr>
          <p:nvPr>
            <p:ph idx="1"/>
          </p:nvPr>
        </p:nvSpPr>
        <p:spPr>
          <a:xfrm>
            <a:off x="838200" y="1139824"/>
            <a:ext cx="10515600" cy="4943475"/>
          </a:xfrm>
        </p:spPr>
        <p:txBody>
          <a:bodyPr>
            <a:normAutofit/>
          </a:bodyPr>
          <a:lstStyle/>
          <a:p>
            <a:pPr algn="just"/>
            <a:r>
              <a:rPr lang="cs-CZ" i="1" dirty="0"/>
              <a:t>Správní soudy však pochybily v další části svých úvah, když hodnotily vlastní činnost či nečinnost prezidenta republiky. Podle mého názoru totiž dopis ze dne 19. ledna 2016, kterým měl být vypořádán návrh vědecké rady na jmenování stěžovatele profesorem, žádným rozhodnutím není. Tento dopis nemá náležitosti individuálního správního aktu, což vyplývá již z toho, že nebyl ani jednomu ze stěžovatelů adresován. Jde o pouhé sdělení, kterým byla tehdejší ministryně školství, mládeže a tělovýchovy informována o stanovisku prezidenta republiky, respektive o součást vzájemné komunikace mezi těmito ústavními činiteli.</a:t>
            </a:r>
          </a:p>
        </p:txBody>
      </p:sp>
    </p:spTree>
    <p:extLst>
      <p:ext uri="{BB962C8B-B14F-4D97-AF65-F5344CB8AC3E}">
        <p14:creationId xmlns:p14="http://schemas.microsoft.com/office/powerpoint/2010/main" val="699542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a:t>Omezení v poskytování </a:t>
            </a:r>
            <a:r>
              <a:rPr lang="cs-CZ" dirty="0" err="1"/>
              <a:t>info</a:t>
            </a:r>
            <a:endParaRPr lang="cs-CZ" dirty="0"/>
          </a:p>
        </p:txBody>
      </p:sp>
      <p:sp>
        <p:nvSpPr>
          <p:cNvPr id="3" name="Zástupný symbol pro obsah 2"/>
          <p:cNvSpPr>
            <a:spLocks noGrp="1"/>
          </p:cNvSpPr>
          <p:nvPr>
            <p:ph idx="1"/>
          </p:nvPr>
        </p:nvSpPr>
        <p:spPr>
          <a:xfrm>
            <a:off x="838200" y="1455313"/>
            <a:ext cx="10515600" cy="5007832"/>
          </a:xfrm>
        </p:spPr>
        <p:txBody>
          <a:bodyPr>
            <a:normAutofit fontScale="85000" lnSpcReduction="20000"/>
          </a:bodyPr>
          <a:lstStyle/>
          <a:p>
            <a:pPr marL="0" indent="0">
              <a:buNone/>
            </a:pPr>
            <a:r>
              <a:rPr lang="cs-CZ" dirty="0"/>
              <a:t>Neposkytuje se - § 6 až § 12</a:t>
            </a:r>
          </a:p>
          <a:p>
            <a:pPr marL="0" indent="0">
              <a:buNone/>
            </a:pPr>
            <a:r>
              <a:rPr lang="cs-CZ" dirty="0"/>
              <a:t>§ 11 odst. 3 </a:t>
            </a:r>
          </a:p>
          <a:p>
            <a:pPr marL="0" indent="0" algn="just">
              <a:buNone/>
            </a:pPr>
            <a:r>
              <a:rPr lang="cs-CZ" i="1" dirty="0"/>
              <a:t>(3) Informace, které získal povinný subjekt od třetí osoby při plnění úkolů v rámci kontrolní, dozorové, dohledové nebo obdobné činnosti prováděné na základě zvláštního právního předpisu11), podle kterého se na ně vztahuje povinnost mlčenlivosti anebo jiný postup chránící je před zveřejněním nebo zneužitím, se neposkytují. </a:t>
            </a:r>
            <a:r>
              <a:rPr lang="cs-CZ" b="1" i="1" dirty="0"/>
              <a:t>Povinný subjekt poskytne pouze ty informace, které při plnění těchto úkolů vznikly jeho činností.</a:t>
            </a:r>
          </a:p>
          <a:p>
            <a:pPr marL="0" indent="0" algn="just">
              <a:buNone/>
            </a:pPr>
            <a:endParaRPr lang="cs-CZ" i="1" dirty="0"/>
          </a:p>
          <a:p>
            <a:pPr marL="0" indent="0" algn="just">
              <a:buNone/>
            </a:pPr>
            <a:r>
              <a:rPr lang="cs-CZ" dirty="0"/>
              <a:t>§ 15</a:t>
            </a:r>
          </a:p>
          <a:p>
            <a:r>
              <a:rPr lang="cs-CZ" dirty="0"/>
              <a:t>Rozhodnutí o odmítnutí žádosti</a:t>
            </a:r>
          </a:p>
          <a:p>
            <a:pPr marL="0" indent="0" algn="just">
              <a:buNone/>
            </a:pPr>
            <a:r>
              <a:rPr lang="cs-CZ" dirty="0"/>
              <a:t>(1) Pokud povinný subjekt žádosti, byť i jen zčásti, nevyhoví, vydá ve lhůtě pro vyřízení žádosti rozhodnutí o odmítnutí žádosti, popřípadě o odmítnutí části žádosti (dále jen "rozhodnutí o odmítnutí žádosti"), s výjimkou případů, kdy se žádost odloží.</a:t>
            </a:r>
          </a:p>
        </p:txBody>
      </p:sp>
    </p:spTree>
    <p:extLst>
      <p:ext uri="{BB962C8B-B14F-4D97-AF65-F5344CB8AC3E}">
        <p14:creationId xmlns:p14="http://schemas.microsoft.com/office/powerpoint/2010/main" val="2131734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348916"/>
            <a:ext cx="10515600" cy="5828047"/>
          </a:xfrm>
        </p:spPr>
        <p:txBody>
          <a:bodyPr>
            <a:normAutofit fontScale="55000" lnSpcReduction="20000"/>
          </a:bodyPr>
          <a:lstStyle/>
          <a:p>
            <a:pPr marL="0" indent="0" algn="just">
              <a:buNone/>
            </a:pPr>
            <a:r>
              <a:rPr lang="cs-CZ" sz="5100" b="1" dirty="0"/>
              <a:t>§ 8b </a:t>
            </a:r>
          </a:p>
          <a:p>
            <a:pPr marL="0" indent="0" algn="just">
              <a:buNone/>
            </a:pPr>
            <a:r>
              <a:rPr lang="cs-CZ" sz="4400" i="1" dirty="0"/>
              <a:t>Příjemci veřejných prostředků</a:t>
            </a:r>
          </a:p>
          <a:p>
            <a:pPr marL="0" indent="0" algn="just">
              <a:buNone/>
            </a:pPr>
            <a:r>
              <a:rPr lang="cs-CZ" sz="4400" i="1" dirty="0"/>
              <a:t>(1) Povinný subjekt poskytne základní osobní údaje o osobě, které poskytl veřejné prostředky.</a:t>
            </a:r>
          </a:p>
          <a:p>
            <a:pPr marL="0" indent="0" algn="just">
              <a:buNone/>
            </a:pPr>
            <a:r>
              <a:rPr lang="cs-CZ" sz="4400" i="1" dirty="0"/>
              <a:t>(2) Ustanovení odstavce 1 se nevztahuje na poskytování veřejných prostředků podle zákonů v oblasti sociální, poskytování zdravotních služeb, hmotného zabezpečení v nezaměstnanosti, státní podpory stavebního spoření a státní pomoci při obnově území.</a:t>
            </a:r>
          </a:p>
          <a:p>
            <a:pPr marL="0" indent="0" algn="just">
              <a:buNone/>
            </a:pPr>
            <a:r>
              <a:rPr lang="cs-CZ" sz="4400" i="1" dirty="0"/>
              <a:t>(3) Základní osobní údaje podle odstavce 1 se poskytnou pouze v tomto rozsahu: jméno, příjmení, rok narození, obec, kde má příjemce trvalý pobyt, výše, účel a podmínky poskytnutých veřejných prostředků.</a:t>
            </a:r>
          </a:p>
          <a:p>
            <a:pPr marL="0" indent="0" algn="just">
              <a:buNone/>
            </a:pPr>
            <a:endParaRPr lang="cs-CZ" dirty="0"/>
          </a:p>
          <a:p>
            <a:pPr marL="0" indent="0" algn="just">
              <a:buNone/>
            </a:pPr>
            <a:endParaRPr lang="cs-CZ" dirty="0"/>
          </a:p>
          <a:p>
            <a:pPr marL="0" indent="0" algn="just">
              <a:buNone/>
            </a:pPr>
            <a:endParaRPr lang="cs-CZ" dirty="0"/>
          </a:p>
          <a:p>
            <a:pPr marL="0" indent="0" algn="just">
              <a:buNone/>
            </a:pPr>
            <a:r>
              <a:rPr lang="cs-CZ" sz="4400" b="1" dirty="0"/>
              <a:t>OTÁZKA: </a:t>
            </a:r>
            <a:r>
              <a:rPr lang="cs-CZ" sz="4400" dirty="0"/>
              <a:t>je povinný subjekt povinen poskytnout informaci i o platech „zaměstnanců veřejné správy“ vždy, anebo zda v některých případech, a případně v jakých, musí či může její poskytnutí odmítnout pro </a:t>
            </a:r>
            <a:r>
              <a:rPr lang="cs-CZ" sz="4400" dirty="0" err="1"/>
              <a:t>neproporcionalitu</a:t>
            </a:r>
            <a:r>
              <a:rPr lang="cs-CZ" sz="4400" dirty="0"/>
              <a:t> takového zásahu do soukromí zaměstnance.</a:t>
            </a:r>
          </a:p>
        </p:txBody>
      </p:sp>
    </p:spTree>
    <p:extLst>
      <p:ext uri="{BB962C8B-B14F-4D97-AF65-F5344CB8AC3E}">
        <p14:creationId xmlns:p14="http://schemas.microsoft.com/office/powerpoint/2010/main" val="2926916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Judikatura</a:t>
            </a:r>
          </a:p>
        </p:txBody>
      </p:sp>
      <p:sp>
        <p:nvSpPr>
          <p:cNvPr id="3" name="Zástupný symbol pro obsah 2"/>
          <p:cNvSpPr>
            <a:spLocks noGrp="1"/>
          </p:cNvSpPr>
          <p:nvPr>
            <p:ph idx="1"/>
          </p:nvPr>
        </p:nvSpPr>
        <p:spPr/>
        <p:txBody>
          <a:bodyPr/>
          <a:lstStyle/>
          <a:p>
            <a:r>
              <a:rPr lang="cs-CZ" dirty="0"/>
              <a:t>NSS – č. j. 8 As 55/2012 – 62</a:t>
            </a:r>
          </a:p>
          <a:p>
            <a:endParaRPr lang="cs-CZ" dirty="0"/>
          </a:p>
          <a:p>
            <a:r>
              <a:rPr lang="cs-CZ" dirty="0"/>
              <a:t>ÚS – sp. zn. IV. ÚS 1378/16</a:t>
            </a:r>
          </a:p>
          <a:p>
            <a:endParaRPr lang="cs-CZ" dirty="0"/>
          </a:p>
          <a:p>
            <a:r>
              <a:rPr lang="cs-CZ" dirty="0"/>
              <a:t>NSS – </a:t>
            </a:r>
            <a:r>
              <a:rPr lang="cs-CZ" dirty="0" err="1"/>
              <a:t>sp</a:t>
            </a:r>
            <a:r>
              <a:rPr lang="cs-CZ" dirty="0"/>
              <a:t>. zn. 2 As 88/2019 </a:t>
            </a:r>
          </a:p>
        </p:txBody>
      </p:sp>
    </p:spTree>
    <p:extLst>
      <p:ext uri="{BB962C8B-B14F-4D97-AF65-F5344CB8AC3E}">
        <p14:creationId xmlns:p14="http://schemas.microsoft.com/office/powerpoint/2010/main" val="2685920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Veřejný ochránce práv – „ombudsman“</a:t>
            </a:r>
          </a:p>
        </p:txBody>
      </p:sp>
      <p:sp>
        <p:nvSpPr>
          <p:cNvPr id="3" name="Zástupný symbol pro obsah 2"/>
          <p:cNvSpPr>
            <a:spLocks noGrp="1"/>
          </p:cNvSpPr>
          <p:nvPr>
            <p:ph idx="1"/>
          </p:nvPr>
        </p:nvSpPr>
        <p:spPr/>
        <p:txBody>
          <a:bodyPr>
            <a:normAutofit/>
          </a:bodyPr>
          <a:lstStyle/>
          <a:p>
            <a:pPr marL="0" indent="0">
              <a:buNone/>
            </a:pPr>
            <a:r>
              <a:rPr lang="cs-CZ" dirty="0"/>
              <a:t>Zákon č. 349/1999 Sb., o Veřejném ochránci práv</a:t>
            </a:r>
          </a:p>
          <a:p>
            <a:pPr marL="0" indent="0">
              <a:buNone/>
            </a:pPr>
            <a:endParaRPr lang="cs-CZ" dirty="0"/>
          </a:p>
          <a:p>
            <a:pPr marL="0" indent="0">
              <a:buNone/>
            </a:pPr>
            <a:r>
              <a:rPr lang="cs-CZ" dirty="0"/>
              <a:t>§ 1</a:t>
            </a:r>
          </a:p>
          <a:p>
            <a:pPr marL="0" indent="0" algn="just">
              <a:buNone/>
            </a:pPr>
            <a:r>
              <a:rPr lang="cs-CZ" dirty="0"/>
              <a:t>(1) </a:t>
            </a:r>
            <a:r>
              <a:rPr lang="cs-CZ" i="1" dirty="0"/>
              <a:t>Veřejný ochránce práv působí k ochraně osob před jednáním úřadů a dalších institucí uvedených v tomto zákoně, pokud je v rozporu s právem, neodpovídá principům demokratického právního státu a dobré správy, jakož i před jejich nečinností, a tím přispívá k ochraně základních práv a svobod.</a:t>
            </a:r>
          </a:p>
        </p:txBody>
      </p:sp>
    </p:spTree>
    <p:extLst>
      <p:ext uri="{BB962C8B-B14F-4D97-AF65-F5344CB8AC3E}">
        <p14:creationId xmlns:p14="http://schemas.microsoft.com/office/powerpoint/2010/main" val="1100700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16382" y="1"/>
            <a:ext cx="5334000" cy="961680"/>
          </a:xfrm>
        </p:spPr>
        <p:txBody>
          <a:bodyPr/>
          <a:lstStyle/>
          <a:p>
            <a:r>
              <a:rPr lang="cs-CZ" dirty="0"/>
              <a:t>Veřejný ochránce práv</a:t>
            </a:r>
          </a:p>
        </p:txBody>
      </p:sp>
      <p:pic>
        <p:nvPicPr>
          <p:cNvPr id="5" name="Obrázek 4" descr="http://www.ochrance.cz/uploads/RTEmagicC_VOP-schema-2014.jpg.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5821" y="689927"/>
            <a:ext cx="7002087" cy="6168073"/>
          </a:xfrm>
          <a:prstGeom prst="rect">
            <a:avLst/>
          </a:prstGeom>
          <a:noFill/>
          <a:ln>
            <a:noFill/>
          </a:ln>
        </p:spPr>
      </p:pic>
    </p:spTree>
    <p:extLst>
      <p:ext uri="{BB962C8B-B14F-4D97-AF65-F5344CB8AC3E}">
        <p14:creationId xmlns:p14="http://schemas.microsoft.com/office/powerpoint/2010/main" val="939581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Působnost veřejného ochránce práv podle § zákona č. 349/1999 Sb.</a:t>
            </a:r>
          </a:p>
        </p:txBody>
      </p:sp>
      <p:sp>
        <p:nvSpPr>
          <p:cNvPr id="3" name="Zástupný symbol pro obsah 2"/>
          <p:cNvSpPr>
            <a:spLocks noGrp="1"/>
          </p:cNvSpPr>
          <p:nvPr>
            <p:ph idx="1"/>
          </p:nvPr>
        </p:nvSpPr>
        <p:spPr>
          <a:xfrm>
            <a:off x="838200" y="1825624"/>
            <a:ext cx="10515600" cy="4653833"/>
          </a:xfrm>
        </p:spPr>
        <p:txBody>
          <a:bodyPr>
            <a:normAutofit fontScale="92500" lnSpcReduction="20000"/>
          </a:bodyPr>
          <a:lstStyle/>
          <a:p>
            <a:pPr marL="0" indent="0">
              <a:buNone/>
            </a:pPr>
            <a:r>
              <a:rPr lang="cs-CZ" dirty="0"/>
              <a:t>Co kontroluje?</a:t>
            </a:r>
          </a:p>
          <a:p>
            <a:pPr marL="0" indent="0" algn="just">
              <a:buNone/>
            </a:pPr>
            <a:r>
              <a:rPr lang="cs-CZ" dirty="0"/>
              <a:t>§ 1 odst. 1 </a:t>
            </a:r>
            <a:r>
              <a:rPr lang="cs-CZ" i="1" dirty="0"/>
              <a:t>„Veřejný ochránce práv (dále jen "ochránce") působí k ochraně osob před jednáním úřadů a dalších institucí uvedených v tomto zákoně, pokud je v rozporu s právem, neodpovídá principům demokratického právního státu </a:t>
            </a:r>
            <a:r>
              <a:rPr lang="cs-CZ" b="1" i="1" dirty="0"/>
              <a:t>a dobré správy</a:t>
            </a:r>
            <a:r>
              <a:rPr lang="cs-CZ" i="1" dirty="0"/>
              <a:t>, jakož i před jejich nečinností, a tím přispívá k ochraně základních práv a svobod.“</a:t>
            </a:r>
          </a:p>
          <a:p>
            <a:pPr marL="0" indent="0" algn="just">
              <a:buNone/>
            </a:pPr>
            <a:r>
              <a:rPr lang="cs-CZ" dirty="0"/>
              <a:t>§ 1 odst. 3</a:t>
            </a:r>
            <a:r>
              <a:rPr lang="cs-CZ" i="1" dirty="0"/>
              <a:t> Ochránce provádí systematické návštěvy míst, kde se nacházejí nebo mohou nacházet osoby omezené na svobodě veřejnou mocí nebo v důsledku závislosti na poskytované péči, s cílem posílit ochranu těchto osob před mučením, krutým, nelidským, ponižujícím zacházením nebo trestáním a jiným špatným zacházením.</a:t>
            </a:r>
          </a:p>
          <a:p>
            <a:pPr marL="0" indent="0" algn="just">
              <a:buNone/>
            </a:pPr>
            <a:r>
              <a:rPr lang="cs-CZ" i="1" dirty="0"/>
              <a:t>(5) Ochránce vykonává působnost ve věcech práva na rovné zacházení a ochrany před diskriminací</a:t>
            </a:r>
          </a:p>
          <a:p>
            <a:pPr marL="0" indent="0" algn="just">
              <a:buNone/>
            </a:pPr>
            <a:r>
              <a:rPr lang="cs-CZ" i="1" dirty="0"/>
              <a:t>…</a:t>
            </a:r>
          </a:p>
          <a:p>
            <a:endParaRPr lang="cs-CZ" dirty="0"/>
          </a:p>
        </p:txBody>
      </p:sp>
    </p:spTree>
    <p:extLst>
      <p:ext uri="{BB962C8B-B14F-4D97-AF65-F5344CB8AC3E}">
        <p14:creationId xmlns:p14="http://schemas.microsoft.com/office/powerpoint/2010/main" val="1838300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3249" y="0"/>
            <a:ext cx="10515600" cy="1325563"/>
          </a:xfrm>
        </p:spPr>
        <p:txBody>
          <a:bodyPr/>
          <a:lstStyle/>
          <a:p>
            <a:r>
              <a:rPr lang="cs-CZ" dirty="0"/>
              <a:t>Principy dobré správy</a:t>
            </a:r>
          </a:p>
        </p:txBody>
      </p:sp>
      <p:sp>
        <p:nvSpPr>
          <p:cNvPr id="3" name="Zástupný symbol pro obsah 2"/>
          <p:cNvSpPr>
            <a:spLocks noGrp="1"/>
          </p:cNvSpPr>
          <p:nvPr>
            <p:ph idx="1"/>
          </p:nvPr>
        </p:nvSpPr>
        <p:spPr>
          <a:xfrm>
            <a:off x="838200" y="1325563"/>
            <a:ext cx="10515600" cy="4851400"/>
          </a:xfrm>
        </p:spPr>
        <p:txBody>
          <a:bodyPr>
            <a:normAutofit lnSpcReduction="10000"/>
          </a:bodyPr>
          <a:lstStyle/>
          <a:p>
            <a:pPr marL="0" indent="0">
              <a:buNone/>
            </a:pPr>
            <a:r>
              <a:rPr lang="cs-CZ" b="1" dirty="0"/>
              <a:t>1. Soulad s právem</a:t>
            </a:r>
            <a:r>
              <a:rPr lang="cs-CZ" dirty="0"/>
              <a:t>.</a:t>
            </a:r>
          </a:p>
          <a:p>
            <a:pPr marL="0" indent="0">
              <a:buNone/>
            </a:pPr>
            <a:r>
              <a:rPr lang="cs-CZ" b="1" dirty="0"/>
              <a:t>2. Nestrannost</a:t>
            </a:r>
          </a:p>
          <a:p>
            <a:pPr marL="0" indent="0">
              <a:buNone/>
            </a:pPr>
            <a:r>
              <a:rPr lang="cs-CZ" b="1" dirty="0"/>
              <a:t>3. Včasnost</a:t>
            </a:r>
          </a:p>
          <a:p>
            <a:pPr marL="0" indent="0">
              <a:buNone/>
            </a:pPr>
            <a:r>
              <a:rPr lang="cs-CZ" b="1" dirty="0"/>
              <a:t>4. Předvídatelnost</a:t>
            </a:r>
          </a:p>
          <a:p>
            <a:pPr marL="0" indent="0">
              <a:buNone/>
            </a:pPr>
            <a:r>
              <a:rPr lang="cs-CZ" b="1" dirty="0"/>
              <a:t>5. Přesvědčivost</a:t>
            </a:r>
          </a:p>
          <a:p>
            <a:pPr marL="0" indent="0">
              <a:buNone/>
            </a:pPr>
            <a:r>
              <a:rPr lang="cs-CZ" b="1" dirty="0"/>
              <a:t>6. Přiměřenost</a:t>
            </a:r>
          </a:p>
          <a:p>
            <a:pPr marL="0" indent="0">
              <a:buNone/>
            </a:pPr>
            <a:r>
              <a:rPr lang="cs-CZ" b="1" dirty="0"/>
              <a:t>7. Efektivnost</a:t>
            </a:r>
          </a:p>
          <a:p>
            <a:pPr marL="0" indent="0">
              <a:buNone/>
            </a:pPr>
            <a:r>
              <a:rPr lang="cs-CZ" b="1" dirty="0"/>
              <a:t>8. Odpovědnost</a:t>
            </a:r>
          </a:p>
          <a:p>
            <a:pPr marL="0" indent="0">
              <a:buNone/>
            </a:pPr>
            <a:r>
              <a:rPr lang="cs-CZ" b="1" dirty="0"/>
              <a:t>9. Otevřenost</a:t>
            </a:r>
          </a:p>
          <a:p>
            <a:pPr marL="0" indent="0">
              <a:buNone/>
            </a:pPr>
            <a:r>
              <a:rPr lang="cs-CZ" b="1" dirty="0"/>
              <a:t>10. Vstřícnost</a:t>
            </a:r>
          </a:p>
          <a:p>
            <a:endParaRPr lang="cs-CZ" dirty="0"/>
          </a:p>
        </p:txBody>
      </p:sp>
    </p:spTree>
    <p:extLst>
      <p:ext uri="{BB962C8B-B14F-4D97-AF65-F5344CB8AC3E}">
        <p14:creationId xmlns:p14="http://schemas.microsoft.com/office/powerpoint/2010/main" val="195803251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846</TotalTime>
  <Words>2387</Words>
  <Application>Microsoft Office PowerPoint</Application>
  <PresentationFormat>Širokoúhlá obrazovka</PresentationFormat>
  <Paragraphs>159</Paragraphs>
  <Slides>24</Slides>
  <Notes>12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Calibri Light</vt:lpstr>
      <vt:lpstr>Motiv Office</vt:lpstr>
      <vt:lpstr>Příklad v režimu zákona 106/1999 Sb.</vt:lpstr>
      <vt:lpstr>Žádost o informaci podle 106/1999</vt:lpstr>
      <vt:lpstr>Omezení v poskytování info</vt:lpstr>
      <vt:lpstr>Prezentace aplikace PowerPoint</vt:lpstr>
      <vt:lpstr>Judikatura</vt:lpstr>
      <vt:lpstr>Veřejný ochránce práv – „ombudsman“</vt:lpstr>
      <vt:lpstr>Veřejný ochránce práv</vt:lpstr>
      <vt:lpstr>Působnost veřejného ochránce práv podle § zákona č. 349/1999 Sb.</vt:lpstr>
      <vt:lpstr>Principy dobré správy</vt:lpstr>
      <vt:lpstr>Působnost veřejného ochránce práv</vt:lpstr>
      <vt:lpstr>Působnost veřejného ochránce práv</vt:lpstr>
      <vt:lpstr>Zvláštní oprávnění VOP </vt:lpstr>
      <vt:lpstr>Příklad</vt:lpstr>
      <vt:lpstr>Otázky</vt:lpstr>
      <vt:lpstr>Soudní kontrola veřejné správy</vt:lpstr>
      <vt:lpstr>Úloha Ústavního soudu</vt:lpstr>
      <vt:lpstr>Ústavní soud</vt:lpstr>
      <vt:lpstr>Určete, který soud je příslušný k přezkumu uvedených správních rozhodnutí?</vt:lpstr>
      <vt:lpstr>Civilní soudnictví – část V. o. s. ř.</vt:lpstr>
      <vt:lpstr>Správní soudnictví</vt:lpstr>
      <vt:lpstr>Prezentace aplikace PowerPoint</vt:lpstr>
      <vt:lpstr>Zvolte správný žalobní typ</vt:lpstr>
      <vt:lpstr>Pl. ÚS 12/17</vt:lpstr>
      <vt:lpstr>Pl. ÚS 12/17 – odlišné stanovisko</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Příklad v režimu zákona 106/1999 Sb.</dc:title>
  <dc:creator>David Hejč</dc:creator>
  <cp:lastModifiedBy>David Hejč</cp:lastModifiedBy>
  <cp:revision>51</cp:revision>
  <dcterms:created xsi:type="dcterms:W3CDTF">2018-11-25T11:26:54Z</dcterms:created>
  <dcterms:modified xsi:type="dcterms:W3CDTF">2020-12-15T22:01:36Z</dcterms:modified>
</cp:coreProperties>
</file>