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72" r:id="rId2"/>
    <p:sldId id="273" r:id="rId3"/>
    <p:sldId id="282" r:id="rId4"/>
    <p:sldId id="283" r:id="rId5"/>
    <p:sldId id="284" r:id="rId6"/>
    <p:sldId id="280" r:id="rId7"/>
    <p:sldId id="281" r:id="rId8"/>
    <p:sldId id="285" r:id="rId9"/>
    <p:sldId id="287" r:id="rId10"/>
    <p:sldId id="261" r:id="rId11"/>
    <p:sldId id="263" r:id="rId12"/>
    <p:sldId id="288" r:id="rId13"/>
    <p:sldId id="289" r:id="rId14"/>
    <p:sldId id="290" r:id="rId15"/>
    <p:sldId id="291" r:id="rId16"/>
    <p:sldId id="292" r:id="rId17"/>
    <p:sldId id="309" r:id="rId18"/>
    <p:sldId id="311" r:id="rId19"/>
    <p:sldId id="266" r:id="rId20"/>
    <p:sldId id="299" r:id="rId21"/>
    <p:sldId id="300" r:id="rId22"/>
    <p:sldId id="308" r:id="rId23"/>
    <p:sldId id="301" r:id="rId24"/>
    <p:sldId id="302" r:id="rId25"/>
    <p:sldId id="303" r:id="rId26"/>
    <p:sldId id="304" r:id="rId27"/>
    <p:sldId id="293" r:id="rId28"/>
    <p:sldId id="294" r:id="rId29"/>
    <p:sldId id="295" r:id="rId30"/>
    <p:sldId id="296" r:id="rId31"/>
    <p:sldId id="297" r:id="rId32"/>
    <p:sldId id="298" r:id="rId33"/>
    <p:sldId id="312" r:id="rId34"/>
    <p:sldId id="313" r:id="rId35"/>
    <p:sldId id="314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74734" autoAdjust="0"/>
  </p:normalViewPr>
  <p:slideViewPr>
    <p:cSldViewPr snapToGrid="0">
      <p:cViewPr varScale="1">
        <p:scale>
          <a:sx n="68" d="100"/>
          <a:sy n="68" d="100"/>
        </p:scale>
        <p:origin x="640" y="4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55C0B-1E5E-4C66-AA81-182D824DBFE6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C43C5-A29B-449B-AA87-AEC8F6F020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37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835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422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836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5846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832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650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0404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6993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C43C5-A29B-449B-AA87-AEC8F6F02016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949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44473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0238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3634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22756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46844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61313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27734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26751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99098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15560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41219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43993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3277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83547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6478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18490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643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2436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3138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1780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C43C5-A29B-449B-AA87-AEC8F6F0201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63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3498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8738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4459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21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48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10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63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767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23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34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13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2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16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87C1D-B221-493A-B25C-B0377FDDC29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D9B08-F435-4C6D-8178-769AC3197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20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Právní záruky zákonnosti 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7875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souhrn právních prostředků určených k zabezpečení dodržování a zákonné realizace práva pro případ jeho porušení.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vztahují </a:t>
            </a:r>
            <a:r>
              <a:rPr lang="cs-CZ" u="sng" dirty="0"/>
              <a:t>jak na vlastní činnost veřejné správy</a:t>
            </a:r>
            <a:r>
              <a:rPr lang="cs-CZ" dirty="0"/>
              <a:t>, </a:t>
            </a:r>
            <a:r>
              <a:rPr lang="cs-CZ" u="sng" dirty="0"/>
              <a:t>tak na chování subjektů</a:t>
            </a:r>
            <a:r>
              <a:rPr lang="cs-CZ" dirty="0"/>
              <a:t>, které jsou adresáty práv a povinnosti správně právního charakteru, tedy směřují jako </a:t>
            </a:r>
            <a:r>
              <a:rPr lang="cs-CZ" u="sng" dirty="0"/>
              <a:t>dovnitř veřejné správy, tak i navenek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07793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dirty="0"/>
              <a:t>Zákon č. 250/2016 Sb.  – základní hmotněprávní úprava - </a:t>
            </a:r>
            <a:r>
              <a:rPr lang="cs-CZ" altLang="cs-CZ" b="1" dirty="0"/>
              <a:t>lex </a:t>
            </a:r>
            <a:r>
              <a:rPr lang="cs-CZ" altLang="cs-CZ" b="1" dirty="0" err="1"/>
              <a:t>generalis</a:t>
            </a:r>
            <a:endParaRPr lang="cs-CZ" altLang="cs-CZ" b="1" dirty="0"/>
          </a:p>
          <a:p>
            <a:pPr algn="just"/>
            <a:r>
              <a:rPr lang="cs-CZ" altLang="cs-CZ" dirty="0"/>
              <a:t>Zákon č. 251/2016 Sb.,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dirty="0"/>
              <a:t>lex specialis 1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Zvláštní zákony </a:t>
            </a:r>
            <a:r>
              <a:rPr lang="cs-CZ" altLang="cs-CZ" dirty="0"/>
              <a:t>– skutkové podstaty jednotlivých přestupků + mohou vyloučit či modifikovat obecná ustanovení z lex </a:t>
            </a:r>
            <a:r>
              <a:rPr lang="cs-CZ" altLang="cs-CZ" dirty="0" err="1"/>
              <a:t>generalis</a:t>
            </a:r>
            <a:r>
              <a:rPr lang="cs-CZ" altLang="cs-CZ" dirty="0"/>
              <a:t> – např. ohledně sankcí nebo prekluzivní lhůty pro zánik odpovědnosti (</a:t>
            </a:r>
            <a:r>
              <a:rPr lang="cs-CZ" altLang="cs-CZ" b="1" dirty="0"/>
              <a:t>lex specialis 2)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b="1" dirty="0"/>
              <a:t>Procesní úprava</a:t>
            </a:r>
            <a:r>
              <a:rPr lang="cs-CZ" altLang="cs-CZ" dirty="0"/>
              <a:t>: správní řád - Zákon č. 250/2016 Sb. – zvláštní zákony </a:t>
            </a:r>
          </a:p>
        </p:txBody>
      </p:sp>
    </p:spTree>
    <p:extLst>
      <p:ext uri="{BB962C8B-B14F-4D97-AF65-F5344CB8AC3E}">
        <p14:creationId xmlns:p14="http://schemas.microsoft.com/office/powerpoint/2010/main" val="2416971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Působnost časová (§ 2)</a:t>
            </a:r>
          </a:p>
          <a:p>
            <a:pPr lvl="1" algn="just"/>
            <a:r>
              <a:rPr lang="cs-CZ" dirty="0"/>
              <a:t> </a:t>
            </a:r>
            <a:r>
              <a:rPr lang="cs-CZ" i="1" dirty="0"/>
              <a:t>jakého zákona se má použít, jestliže v mezidobí od spáchání přestupku (skutku naplňujícího znaky přestupku) do rozhodnutí o něm došlo ke změnám právní úpravy, které mají vliv na posuzovaný případ?</a:t>
            </a:r>
            <a:endParaRPr lang="cs-CZ" altLang="cs-CZ" i="1" dirty="0"/>
          </a:p>
          <a:p>
            <a:pPr algn="just"/>
            <a:r>
              <a:rPr lang="cs-CZ" altLang="cs-CZ" dirty="0"/>
              <a:t>Působnost územní (§ 3)</a:t>
            </a:r>
          </a:p>
          <a:p>
            <a:pPr lvl="1" algn="just"/>
            <a:r>
              <a:rPr lang="cs-CZ" i="1" dirty="0"/>
              <a:t>Na jaké území se vztahuje působnost zákona – vztah k tomu, na jakém území byl  spáchán přestupek</a:t>
            </a:r>
            <a:endParaRPr lang="cs-CZ" altLang="cs-CZ" i="1" dirty="0"/>
          </a:p>
          <a:p>
            <a:pPr algn="just"/>
            <a:r>
              <a:rPr lang="cs-CZ" altLang="cs-CZ" dirty="0"/>
              <a:t>Působnost osobní (§ 4)</a:t>
            </a:r>
          </a:p>
          <a:p>
            <a:pPr lvl="1" algn="just"/>
            <a:r>
              <a:rPr lang="cs-CZ" i="1" dirty="0"/>
              <a:t>jakých osob se zákon týká</a:t>
            </a:r>
            <a:r>
              <a:rPr lang="cs-CZ" dirty="0"/>
              <a:t> </a:t>
            </a:r>
            <a:endParaRPr lang="cs-CZ" altLang="cs-CZ" dirty="0"/>
          </a:p>
          <a:p>
            <a:pPr marL="914400" lvl="2" indent="0" algn="just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6974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0143" y="194206"/>
            <a:ext cx="10196590" cy="618594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1876" y="812800"/>
            <a:ext cx="8082321" cy="54403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Působnost územní:</a:t>
            </a:r>
          </a:p>
          <a:p>
            <a:r>
              <a:rPr lang="cs-CZ" dirty="0"/>
              <a:t>přestupek byl spáchán </a:t>
            </a:r>
            <a:r>
              <a:rPr lang="cs-CZ" b="1" dirty="0"/>
              <a:t>na území ČR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pt-BR" dirty="0"/>
              <a:t>jednal-li pachatel</a:t>
            </a:r>
            <a:r>
              <a:rPr lang="cs-CZ" dirty="0"/>
              <a:t> </a:t>
            </a:r>
            <a:r>
              <a:rPr lang="pt-BR" dirty="0"/>
              <a:t>zcela nebo zčásti na území Č</a:t>
            </a:r>
            <a:r>
              <a:rPr lang="cs-CZ" dirty="0"/>
              <a:t>R</a:t>
            </a:r>
          </a:p>
          <a:p>
            <a:pPr marL="0" indent="0">
              <a:buNone/>
            </a:pPr>
            <a:r>
              <a:rPr lang="cs-CZ" dirty="0"/>
              <a:t>	(následek kdekoliv) – </a:t>
            </a:r>
            <a:r>
              <a:rPr lang="cs-CZ" i="1" dirty="0"/>
              <a:t>zásada teritoriality</a:t>
            </a:r>
          </a:p>
          <a:p>
            <a:r>
              <a:rPr lang="cs-CZ" dirty="0"/>
              <a:t>přestupek spáchaný </a:t>
            </a:r>
            <a:r>
              <a:rPr lang="cs-CZ" b="1" dirty="0"/>
              <a:t>v cizině</a:t>
            </a:r>
          </a:p>
          <a:p>
            <a:pPr marL="457200" lvl="1" indent="0">
              <a:buNone/>
            </a:pPr>
            <a:r>
              <a:rPr lang="cs-CZ" dirty="0"/>
              <a:t>	pokud porušení nebo ohrožení zájmu chráněného 	zákonem nastalo nebo mělo nastat zcela nebo zčásti 	na území ČR - </a:t>
            </a:r>
            <a:r>
              <a:rPr lang="cs-CZ" i="1" dirty="0"/>
              <a:t>zásada teritoriality</a:t>
            </a:r>
            <a:endParaRPr lang="cs-CZ" dirty="0"/>
          </a:p>
          <a:p>
            <a:r>
              <a:rPr lang="cs-CZ" dirty="0"/>
              <a:t>přestupek byl spáchán </a:t>
            </a:r>
            <a:r>
              <a:rPr lang="cs-CZ" b="1" dirty="0"/>
              <a:t>v cizině</a:t>
            </a:r>
          </a:p>
          <a:p>
            <a:pPr lvl="2"/>
            <a:r>
              <a:rPr lang="cs-CZ" dirty="0" err="1"/>
              <a:t>FO</a:t>
            </a:r>
            <a:r>
              <a:rPr lang="cs-CZ" dirty="0"/>
              <a:t> – občan ČR, </a:t>
            </a:r>
            <a:r>
              <a:rPr lang="cs-CZ" dirty="0" err="1"/>
              <a:t>apatrida</a:t>
            </a:r>
            <a:r>
              <a:rPr lang="cs-CZ" dirty="0"/>
              <a:t> s </a:t>
            </a:r>
            <a:r>
              <a:rPr lang="cs-CZ" dirty="0" err="1"/>
              <a:t>TP</a:t>
            </a:r>
            <a:r>
              <a:rPr lang="cs-CZ" dirty="0"/>
              <a:t> v ČR</a:t>
            </a:r>
          </a:p>
          <a:p>
            <a:pPr lvl="2"/>
            <a:r>
              <a:rPr lang="cs-CZ" dirty="0"/>
              <a:t>PO nebo podnikající FO se sídlem nebo výkonem činnost anebo nemovitým majetkem v ČR, </a:t>
            </a:r>
          </a:p>
          <a:p>
            <a:pPr lvl="2"/>
            <a:r>
              <a:rPr lang="cs-CZ" dirty="0"/>
              <a:t>za podmínek § 3 odst. 3 – </a:t>
            </a:r>
            <a:r>
              <a:rPr lang="cs-CZ" i="1" dirty="0"/>
              <a:t>zásada personality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30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9276" y="173039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947739"/>
            <a:ext cx="8082321" cy="54403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cs-CZ" dirty="0"/>
              <a:t>Působnost osobní:</a:t>
            </a:r>
          </a:p>
          <a:p>
            <a:pPr marL="0" indent="0" algn="just">
              <a:buNone/>
            </a:pPr>
            <a:r>
              <a:rPr lang="cs-CZ" dirty="0"/>
              <a:t>Jednání, které má znaky přestupku, jehož se dopustila osoba požívající </a:t>
            </a:r>
            <a:r>
              <a:rPr lang="cs-CZ" b="1" dirty="0"/>
              <a:t>výsad a imunit </a:t>
            </a:r>
            <a:r>
              <a:rPr lang="cs-CZ" dirty="0"/>
              <a:t>podle jiného </a:t>
            </a:r>
            <a:r>
              <a:rPr lang="cs-CZ" b="1" dirty="0"/>
              <a:t>zákona</a:t>
            </a:r>
            <a:r>
              <a:rPr lang="cs-CZ" dirty="0"/>
              <a:t> nebo </a:t>
            </a:r>
            <a:r>
              <a:rPr lang="cs-CZ" b="1" dirty="0"/>
              <a:t>mezinárodního práva</a:t>
            </a:r>
            <a:r>
              <a:rPr lang="cs-CZ" dirty="0"/>
              <a:t>, nelze jako přestupek projednat.</a:t>
            </a:r>
          </a:p>
          <a:p>
            <a:pPr algn="just"/>
            <a:r>
              <a:rPr lang="cs-CZ" b="1" dirty="0"/>
              <a:t>Prezidenta republiky</a:t>
            </a:r>
            <a:r>
              <a:rPr lang="cs-CZ" dirty="0"/>
              <a:t> nelze po dobu výkonu jeho funkce zadržet, trestně stíhat ani stíhat pro přestupek nebo jiný správní delikt (Čl. 56 odst. 1 Ústavy ).</a:t>
            </a:r>
          </a:p>
          <a:p>
            <a:pPr algn="just"/>
            <a:r>
              <a:rPr lang="cs-CZ" b="1" dirty="0"/>
              <a:t>Soudce Ústavního soudu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do 30. 11. 2018 - nelze stíhat pro přestupek (§ 4 odst. 2 zákona č. 182/1993 Sb.) – návrh na zrušení ustanovení § 4 odst. 2 a § 133 odst. 2 zákona č. 182/1993 Sb. – navrhovatel sám Ústavní soud (předseda kárného senátu Ústavního soudu) - Pl. ÚS 29/16.</a:t>
            </a:r>
          </a:p>
          <a:p>
            <a:pPr algn="just"/>
            <a:r>
              <a:rPr lang="cs-CZ" dirty="0"/>
              <a:t>DNES: § 4 odst. 4 z. 250/2016 Sb.: </a:t>
            </a:r>
            <a:r>
              <a:rPr lang="cs-CZ" i="1" dirty="0"/>
              <a:t>Podle tohoto zákona se dále projednávají přestupky, kterých se dopustili soudci Ústavního soudu, pokud nepožádají orgán příslušný k projednání přestupku o projednání přestupku v kárném řízení podle jiného zákona</a:t>
            </a:r>
            <a:r>
              <a:rPr lang="cs-CZ" dirty="0"/>
              <a:t>.</a:t>
            </a:r>
          </a:p>
          <a:p>
            <a:pPr lvl="1" algn="just"/>
            <a:r>
              <a:rPr lang="cs-CZ" sz="2000" dirty="0"/>
              <a:t>V případě soudců obecných soudů zrušeno zákonem č. 314/2008 Sb. (novela zákona o soudech a soudcích).</a:t>
            </a:r>
          </a:p>
          <a:p>
            <a:pPr lvl="1" algn="just"/>
            <a:endParaRPr lang="cs-CZ" sz="2000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629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878796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640342"/>
            <a:ext cx="8082321" cy="521765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Podle tohoto zákona se projednávají přestupky, kterých se dopustili </a:t>
            </a:r>
            <a:r>
              <a:rPr lang="cs-CZ" b="1" dirty="0"/>
              <a:t>poslanci a senátoři</a:t>
            </a:r>
            <a:r>
              <a:rPr lang="cs-CZ" dirty="0"/>
              <a:t>, pokud nepožádají orgán příslušný k projednání přestupku o projednání přestupku v disciplinárním řízení podle jiných zákonů.</a:t>
            </a:r>
          </a:p>
          <a:p>
            <a:pPr marL="0" indent="0" algn="just">
              <a:buNone/>
            </a:pPr>
            <a:endParaRPr lang="cs-CZ" sz="1600" i="1" dirty="0"/>
          </a:p>
          <a:p>
            <a:pPr algn="just"/>
            <a:r>
              <a:rPr lang="cs-CZ" dirty="0"/>
              <a:t>Čl. 27 odst. 3 Ústavy Za přestupky poslanec nebo senátor podléhá jen disciplinární pravomoci komory, jejímž je členem, pokud zákon </a:t>
            </a:r>
            <a:r>
              <a:rPr lang="cs-CZ" b="1" dirty="0"/>
              <a:t>nestanoví jinak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Členové Parlamentu volí, zda jejich protiprávní jednání bude projednáno jako přestupek správním orgánem nebo jako disciplinární delikt mandátovým a imunitním výborem příslušné komory parlamentu – </a:t>
            </a:r>
            <a:r>
              <a:rPr lang="cs-CZ" b="1" dirty="0"/>
              <a:t>důsledky pro soudní ochranu</a:t>
            </a:r>
            <a:r>
              <a:rPr lang="cs-CZ" dirty="0"/>
              <a:t> – viz dále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36352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878796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640342"/>
            <a:ext cx="8082321" cy="5217658"/>
          </a:xfrm>
        </p:spPr>
        <p:txBody>
          <a:bodyPr/>
          <a:lstStyle/>
          <a:p>
            <a:r>
              <a:rPr lang="cs-CZ" dirty="0"/>
              <a:t>Pl. ÚS 17/14 ze 13. 1. 2015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600" i="1" dirty="0"/>
              <a:t>Rozhodnutí, jimiž parlamentní orgány rozhodují v disciplinárním řízení o přestupcích poslanců a senátorů, patří mezi ta rozhodnutí, která jsou výrazem autonomie Parlamentu jako zákonodárného sboru a jež nepodléhají kontrole Ústavního soudu. Jinými slovy řečeno, taková rozhodnutí nemohou být napadena ústavní stížností.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600" i="1" dirty="0"/>
              <a:t>Orgány komor Parlamentu při výkonu disciplinární pravomoci nerozhodují v postavení orgánů veřejné správy a jejich rozhodnutí nepodléhají soudnímu přezkumu podle čl. 36 odst. 2 Listiny. V tomto úsudku se Ústavní soud ztotožňuje se závěry, vyslovenými v judikatuře správních soudů, které odmítají přezkum </a:t>
            </a:r>
            <a:r>
              <a:rPr lang="cs-CZ" sz="1600" i="1" dirty="0" err="1"/>
              <a:t>rozhodutí</a:t>
            </a:r>
            <a:r>
              <a:rPr lang="cs-CZ" sz="1600" i="1" dirty="0"/>
              <a:t> parlamentních orgánů vydaných při výkonu jejich disciplinární pravomoci v systému správního soudnictví.</a:t>
            </a:r>
            <a:endParaRPr lang="cs-CZ" dirty="0"/>
          </a:p>
          <a:p>
            <a:r>
              <a:rPr lang="cs-CZ" dirty="0"/>
              <a:t>srov. NSS 3 As 11/2012 ze 23. 5. 2012</a:t>
            </a:r>
          </a:p>
          <a:p>
            <a:pPr marL="0" indent="0" algn="just">
              <a:buNone/>
            </a:pPr>
            <a:r>
              <a:rPr lang="cs-CZ" sz="1600" i="1" dirty="0"/>
              <a:t>Rozhodnutí Poslanecké sněmovny o odvolání proti usnesení mandátového a imunitního výboru o uložení sankce za disciplinární provinění spočívající v urážlivých projevech učiněných ve Sněmovně není rozhodnutím správního orgánu ve smyslu § 65 odst. 1 s. ř. s., a je tak vyloučeno z přezkumu ve správním soudnictví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1600" i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5028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3036" y="1477385"/>
            <a:ext cx="8918428" cy="4878965"/>
          </a:xfrm>
        </p:spPr>
        <p:txBody>
          <a:bodyPr/>
          <a:lstStyle/>
          <a:p>
            <a:pPr algn="just"/>
            <a:r>
              <a:rPr lang="cs-CZ" sz="2100" dirty="0"/>
              <a:t>Osobami požívajícími výsad a imunit podle </a:t>
            </a:r>
            <a:r>
              <a:rPr lang="cs-CZ" sz="2100" b="1" dirty="0"/>
              <a:t>mezinárodního práva </a:t>
            </a:r>
            <a:r>
              <a:rPr lang="cs-CZ" sz="2100" dirty="0"/>
              <a:t>jsou především ty osoby, na něž se vztahují tzv. Vídeňské úmluvy o diplomatických a konzulárních stycích a další mezinárodní dokumenty a mezinárodní obyčejové právo.</a:t>
            </a:r>
          </a:p>
          <a:p>
            <a:pPr algn="just"/>
            <a:r>
              <a:rPr lang="cs-CZ" sz="2100" b="1" dirty="0"/>
              <a:t>Podle jiných zákonů </a:t>
            </a:r>
            <a:r>
              <a:rPr lang="cs-CZ" sz="2100" dirty="0"/>
              <a:t>se projedná (jako </a:t>
            </a:r>
            <a:r>
              <a:rPr lang="cs-CZ" sz="2100" b="1" dirty="0"/>
              <a:t>disciplinární</a:t>
            </a:r>
            <a:r>
              <a:rPr lang="cs-CZ" sz="2100" dirty="0"/>
              <a:t>/kázeňský delikt) jednání, které má </a:t>
            </a:r>
            <a:r>
              <a:rPr lang="cs-CZ" sz="2100" b="1" dirty="0"/>
              <a:t>znaky přestupku</a:t>
            </a:r>
            <a:r>
              <a:rPr lang="cs-CZ" sz="2100" dirty="0"/>
              <a:t>, dopustí-li se jej</a:t>
            </a:r>
          </a:p>
          <a:p>
            <a:pPr marL="0" indent="0" algn="just">
              <a:buNone/>
            </a:pPr>
            <a:r>
              <a:rPr lang="cs-CZ" sz="2100" dirty="0"/>
              <a:t>a) </a:t>
            </a:r>
            <a:r>
              <a:rPr lang="cs-CZ" sz="2100" b="1" dirty="0"/>
              <a:t>příslušník bezpečnostního sboru </a:t>
            </a:r>
            <a:r>
              <a:rPr lang="cs-CZ" sz="2100" dirty="0"/>
              <a:t>(zákona č. 361/2003 Sb., o služebním poměru příslušníků bezpečnostních sborů)</a:t>
            </a:r>
          </a:p>
          <a:p>
            <a:pPr marL="0" indent="0" algn="just">
              <a:buNone/>
            </a:pPr>
            <a:r>
              <a:rPr lang="cs-CZ" sz="2100" dirty="0"/>
              <a:t>b) osoba podléhající </a:t>
            </a:r>
            <a:r>
              <a:rPr lang="cs-CZ" sz="2100" b="1" dirty="0"/>
              <a:t>vojenské kázeňské pravomoci</a:t>
            </a:r>
            <a:r>
              <a:rPr lang="cs-CZ" sz="2100" dirty="0"/>
              <a:t> (zákona č. 221/1999 Sb., o vojácích z povolání)</a:t>
            </a:r>
          </a:p>
          <a:p>
            <a:pPr marL="0" indent="0" algn="just">
              <a:buNone/>
            </a:pPr>
            <a:r>
              <a:rPr lang="cs-CZ" sz="2100" dirty="0"/>
              <a:t>c) osoba během </a:t>
            </a:r>
            <a:r>
              <a:rPr lang="cs-CZ" sz="2100" b="1" dirty="0"/>
              <a:t>výkonu vazby, trestu odnětí svobody nebo zabezpečovací detence </a:t>
            </a:r>
            <a:r>
              <a:rPr lang="cs-CZ" sz="2100" dirty="0"/>
              <a:t>(zákona č. 293/1993 Sb., o výkonu vazby, zákona č. 169/1999 Sb., o výkonu trestu odnětí svobody, a zákona č. 129/2008 Sb., o výkonu zabezpečovací detence)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855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Pojem přestupek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60945"/>
            <a:ext cx="9277711" cy="5297055"/>
          </a:xfrm>
        </p:spPr>
        <p:txBody>
          <a:bodyPr/>
          <a:lstStyle/>
          <a:p>
            <a:pPr algn="just"/>
            <a:r>
              <a:rPr lang="cs-CZ" altLang="cs-CZ" sz="1800" b="1" dirty="0"/>
              <a:t>§ 5 a přestupek</a:t>
            </a:r>
          </a:p>
          <a:p>
            <a:pPr algn="just"/>
            <a:r>
              <a:rPr lang="cs-CZ" altLang="cs-CZ" sz="1800" i="1" dirty="0"/>
              <a:t>Přestupkem je </a:t>
            </a:r>
            <a:r>
              <a:rPr lang="cs-CZ" altLang="cs-CZ" sz="1800" dirty="0"/>
              <a:t>1) </a:t>
            </a:r>
            <a:r>
              <a:rPr lang="cs-CZ" altLang="cs-CZ" sz="1800" i="1" dirty="0"/>
              <a:t>společensky škodlivý </a:t>
            </a:r>
            <a:r>
              <a:rPr lang="cs-CZ" altLang="cs-CZ" sz="1800" dirty="0"/>
              <a:t>2) </a:t>
            </a:r>
            <a:r>
              <a:rPr lang="cs-CZ" altLang="cs-CZ" sz="1800" i="1" dirty="0"/>
              <a:t>protiprávní čin, </a:t>
            </a:r>
            <a:r>
              <a:rPr lang="cs-CZ" altLang="cs-CZ" sz="1800" dirty="0"/>
              <a:t>3) </a:t>
            </a:r>
            <a:r>
              <a:rPr lang="cs-CZ" altLang="cs-CZ" sz="1800" i="1" dirty="0"/>
              <a:t>který je v zákoně za přestupek výslovně označen a </a:t>
            </a:r>
            <a:r>
              <a:rPr lang="cs-CZ" altLang="cs-CZ" sz="1800" dirty="0"/>
              <a:t>4) </a:t>
            </a:r>
            <a:r>
              <a:rPr lang="cs-CZ" altLang="cs-CZ" sz="1800" i="1" dirty="0"/>
              <a:t>který vykazuje znaky stanovené zákonem, </a:t>
            </a:r>
            <a:r>
              <a:rPr lang="cs-CZ" altLang="cs-CZ" sz="1800" dirty="0"/>
              <a:t>5) </a:t>
            </a:r>
            <a:r>
              <a:rPr lang="cs-CZ" altLang="cs-CZ" sz="1800" i="1" dirty="0"/>
              <a:t>nejde-li o trestný čin. (x Přestupkem je </a:t>
            </a:r>
            <a:r>
              <a:rPr lang="cs-CZ" altLang="cs-CZ" sz="1800" i="1" dirty="0">
                <a:solidFill>
                  <a:srgbClr val="FF0000"/>
                </a:solidFill>
              </a:rPr>
              <a:t>zaviněné</a:t>
            </a:r>
            <a:r>
              <a:rPr lang="cs-CZ" altLang="cs-CZ" sz="18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/>
            <a:r>
              <a:rPr lang="cs-CZ" altLang="cs-CZ" sz="1800" b="1" dirty="0"/>
              <a:t>Pozitivní a negativní vymezení přestupku</a:t>
            </a:r>
          </a:p>
          <a:p>
            <a:pPr algn="just"/>
            <a:r>
              <a:rPr lang="cs-CZ" altLang="cs-CZ" sz="1800" b="1" dirty="0"/>
              <a:t>Formálně – materiální (společenská škodlivost) </a:t>
            </a:r>
            <a:r>
              <a:rPr lang="cs-CZ" altLang="cs-CZ" sz="1800" dirty="0"/>
              <a:t>pojetí</a:t>
            </a:r>
          </a:p>
          <a:p>
            <a:pPr marL="0" indent="0" algn="just">
              <a:buNone/>
            </a:pPr>
            <a:r>
              <a:rPr lang="cs-CZ" altLang="cs-CZ" sz="1800" dirty="0"/>
              <a:t>NSS sp. zn. 5 As 104/2008: </a:t>
            </a:r>
            <a:r>
              <a:rPr lang="cs-CZ" altLang="cs-CZ" sz="1800" i="1" dirty="0"/>
              <a:t>Pokud se k okolnostem jednání, jež naplní formální znaky skutkové podstaty přestupku, přidruží takové další významné okolnosti, které vylučují, aby takovým jednáním byl porušen nebo ohrožen právem chráněný zájem společnosti, nedojde k naplnění materiálního znaku přestupku a takové jednání potom nemůže být označeno za přestupek</a:t>
            </a:r>
          </a:p>
          <a:p>
            <a:pPr marL="0" indent="0" algn="just">
              <a:buNone/>
            </a:pPr>
            <a:endParaRPr lang="cs-CZ" altLang="cs-CZ" sz="1800" i="1" dirty="0"/>
          </a:p>
          <a:p>
            <a:pPr marL="0" indent="0" algn="ctr">
              <a:buNone/>
            </a:pPr>
            <a:r>
              <a:rPr lang="cs-CZ" sz="1800" b="1" dirty="0"/>
              <a:t>rychlost 51 Km/h v obci?</a:t>
            </a:r>
          </a:p>
          <a:p>
            <a:pPr marL="0" indent="0" algn="just">
              <a:buNone/>
            </a:pPr>
            <a:endParaRPr lang="cs-CZ" altLang="cs-CZ" sz="1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392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Společenská škodlivost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sp. zn. 5 As 104/2008 NSS: </a:t>
            </a:r>
            <a:r>
              <a:rPr lang="cs-CZ" i="1" dirty="0"/>
              <a:t>Samotná skutečnost, že řidič vozidla v provozu na pozemní komunikaci sice překročil nejvyšší dovolenou rychlost stanovenou právním předpisem nebo dopravní značkou, nicméně </a:t>
            </a:r>
            <a:r>
              <a:rPr lang="cs-CZ" b="1" i="1" dirty="0"/>
              <a:t>rychlost jeho jízdy se hranici nejvyšší dovolené rychlosti blížila, sama o sobě nepostačuje pro závěr o tom, že nebyla naplněna materiální přestupku proti bezpečnosti a plynulosti provozu na pozemních komunikacích</a:t>
            </a:r>
            <a:r>
              <a:rPr lang="cs-CZ" i="1" dirty="0"/>
              <a:t>. Měla by však vést správní orgán k tomu, aby na materiální stránku tohoto jednání zaměřil svou pozornost, neboť je třeba posoudit, zda </a:t>
            </a:r>
            <a:r>
              <a:rPr lang="cs-CZ" b="1" i="1" dirty="0"/>
              <a:t>zde nejsou další pro věc relevantní okolnosti, které by teprve ve svém souhrnu takový závěr odůvodňovaly.</a:t>
            </a:r>
          </a:p>
        </p:txBody>
      </p:sp>
    </p:spTree>
    <p:extLst>
      <p:ext uri="{BB962C8B-B14F-4D97-AF65-F5344CB8AC3E}">
        <p14:creationId xmlns:p14="http://schemas.microsoft.com/office/powerpoint/2010/main" val="2293856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/>
              <a:t>Příklad – Bujará oslava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24025"/>
            <a:ext cx="10515600" cy="52529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dirty="0"/>
              <a:t>Adam Gumák se svými kamarády na oslavě svých 15. narozenin hrál hru „vadí – nevadí“ v domě jednoho z kamarádů. Jelikož oslavenec s přáteli našli v domě alkohol, brzy již byli všichni notně pod vlivem. Jedním z úkolů v rámci hry bylo také pozřít alespoň polovinu zarámované fotografie matky jednoho z Adamových přátel, kterou Adam a kamarádi nejdříve rozmáčely v červeném víně. Adam však prohrál, protože se mu podařilo sníst pouze polovinu určené dávky.</a:t>
            </a:r>
          </a:p>
          <a:p>
            <a:pPr marL="0" indent="0" algn="just">
              <a:buNone/>
            </a:pPr>
            <a:endParaRPr lang="cs-CZ" sz="2400" dirty="0"/>
          </a:p>
          <a:p>
            <a:pPr marL="514350" indent="-514350" algn="just">
              <a:buAutoNum type="arabicParenR"/>
            </a:pPr>
            <a:r>
              <a:rPr lang="cs-CZ" sz="2400" dirty="0"/>
              <a:t>Skutková podstata jakého přestupku mohla být uvedeným jednáním ve vztahu k předmětné fotografii naplněna?</a:t>
            </a:r>
          </a:p>
          <a:p>
            <a:pPr marL="514350" indent="-514350" algn="just">
              <a:buAutoNum type="arabicParenR"/>
            </a:pPr>
            <a:r>
              <a:rPr lang="cs-CZ" sz="2400" dirty="0"/>
              <a:t>Může být Adam z přestupku odpovědný? Za jaký podmínek? Hraje roli opilost?</a:t>
            </a:r>
          </a:p>
          <a:p>
            <a:pPr marL="514350" indent="-514350" algn="just">
              <a:buAutoNum type="arabicParenR"/>
            </a:pPr>
            <a:r>
              <a:rPr lang="cs-CZ" sz="2400" dirty="0"/>
              <a:t>Jaká sankce Adamovi hrozí a jaká by hrozila, kdyby se jednalo o oslavu jeho 30. narozenin?</a:t>
            </a:r>
          </a:p>
          <a:p>
            <a:pPr marL="514350" indent="-514350" algn="just">
              <a:buAutoNum type="arabicParenR"/>
            </a:pPr>
            <a:r>
              <a:rPr lang="cs-CZ" sz="2400" dirty="0"/>
              <a:t>Změnila by se situace, kdyby týden před oslavou narozenin Adam zničil fotografii na příkaz svého učitele tělocviku, který je pro Adama přirozenou autoritou, a který chtěl fotografii nejdříve zničit sám z osobních důvodů?</a:t>
            </a:r>
          </a:p>
        </p:txBody>
      </p:sp>
    </p:spTree>
    <p:extLst>
      <p:ext uri="{BB962C8B-B14F-4D97-AF65-F5344CB8AC3E}">
        <p14:creationId xmlns:p14="http://schemas.microsoft.com/office/powerpoint/2010/main" val="302420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kontrola veřejné správy </a:t>
            </a:r>
            <a:r>
              <a:rPr lang="cs-CZ" b="1" dirty="0"/>
              <a:t>- </a:t>
            </a:r>
            <a:r>
              <a:rPr lang="cs-CZ" dirty="0"/>
              <a:t>dovnitř/navenek</a:t>
            </a:r>
          </a:p>
          <a:p>
            <a:pPr lvl="0"/>
            <a:r>
              <a:rPr lang="cs-CZ" dirty="0"/>
              <a:t>právo na informace ve veřejné správě - dovnitř</a:t>
            </a:r>
          </a:p>
          <a:p>
            <a:pPr lvl="0"/>
            <a:r>
              <a:rPr lang="cs-CZ" dirty="0"/>
              <a:t>zrušení, změna a sistace vadných právních aktů - dovnitř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uplatňování odpovědnosti za porušení právních povinností </a:t>
            </a:r>
            <a:r>
              <a:rPr lang="cs-CZ" dirty="0"/>
              <a:t>- navenek</a:t>
            </a:r>
          </a:p>
          <a:p>
            <a:pPr lvl="0"/>
            <a:r>
              <a:rPr lang="cs-CZ" dirty="0"/>
              <a:t>přímé donucení ke splnění právní povinnosti - navenek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44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" y="450274"/>
            <a:ext cx="10671464" cy="608591"/>
          </a:xfrm>
        </p:spPr>
        <p:txBody>
          <a:bodyPr>
            <a:normAutofit fontScale="90000"/>
          </a:bodyPr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2218" y="1325564"/>
            <a:ext cx="8181523" cy="5129212"/>
          </a:xfrm>
        </p:spPr>
        <p:txBody>
          <a:bodyPr/>
          <a:lstStyle/>
          <a:p>
            <a:pPr algn="just"/>
            <a:r>
              <a:rPr lang="cs-CZ" sz="2000" dirty="0" err="1"/>
              <a:t>FO</a:t>
            </a:r>
            <a:r>
              <a:rPr lang="cs-CZ" sz="2000" dirty="0"/>
              <a:t> může být subjektem, resp. pachatelem přestupku pouze osoba:</a:t>
            </a:r>
          </a:p>
          <a:p>
            <a:pPr lvl="1" algn="just"/>
            <a:r>
              <a:rPr lang="cs-CZ" sz="2000" dirty="0"/>
              <a:t>odpovídajícího </a:t>
            </a:r>
            <a:r>
              <a:rPr lang="cs-CZ" sz="2000" b="1" dirty="0"/>
              <a:t>věku</a:t>
            </a:r>
            <a:r>
              <a:rPr lang="cs-CZ" sz="2000" dirty="0"/>
              <a:t> – den následující po 15. narozeninách(§ 18)</a:t>
            </a:r>
          </a:p>
          <a:p>
            <a:pPr lvl="1" algn="just"/>
            <a:r>
              <a:rPr lang="cs-CZ" sz="2000" b="1" dirty="0"/>
              <a:t>příčetná</a:t>
            </a:r>
            <a:r>
              <a:rPr lang="cs-CZ" sz="2000" dirty="0"/>
              <a:t> X duševní porucha v době spáchání přestupku neumožňující rozpoznat protiprávnost jednání nebo  jednání ovládat X t</a:t>
            </a:r>
            <a:r>
              <a:rPr lang="it-IT" sz="2000" dirty="0"/>
              <a:t>en, kdo se do stavu nepříčetnosti přivedl, byť i z nedbalosti</a:t>
            </a:r>
            <a:r>
              <a:rPr lang="cs-CZ" sz="2000" dirty="0"/>
              <a:t> (§ 19)</a:t>
            </a:r>
          </a:p>
          <a:p>
            <a:pPr algn="just"/>
            <a:r>
              <a:rPr lang="cs-CZ" sz="2000" dirty="0" err="1"/>
              <a:t>FO</a:t>
            </a:r>
            <a:r>
              <a:rPr lang="cs-CZ" sz="2000" dirty="0"/>
              <a:t> je </a:t>
            </a:r>
            <a:r>
              <a:rPr lang="cs-CZ" sz="2000" b="1" dirty="0"/>
              <a:t>pachatelem</a:t>
            </a:r>
            <a:r>
              <a:rPr lang="cs-CZ" sz="2000" dirty="0"/>
              <a:t>, jestliže svým </a:t>
            </a:r>
            <a:r>
              <a:rPr lang="cs-CZ" sz="2000" b="1" dirty="0"/>
              <a:t>zaviněným</a:t>
            </a:r>
            <a:r>
              <a:rPr lang="cs-CZ" sz="2000" dirty="0"/>
              <a:t> jednáním naplnila </a:t>
            </a:r>
            <a:r>
              <a:rPr lang="cs-CZ" sz="2000" b="1" dirty="0"/>
              <a:t>znaky přestupku </a:t>
            </a:r>
            <a:r>
              <a:rPr lang="cs-CZ" sz="2000" dirty="0"/>
              <a:t>nebo jeho </a:t>
            </a:r>
            <a:r>
              <a:rPr lang="cs-CZ" sz="2000" b="1" dirty="0"/>
              <a:t>pokusu</a:t>
            </a:r>
            <a:r>
              <a:rPr lang="cs-CZ" sz="2000" dirty="0"/>
              <a:t>, je-li trestný (§ 13 odst. 1)</a:t>
            </a:r>
          </a:p>
          <a:p>
            <a:pPr algn="just"/>
            <a:r>
              <a:rPr lang="cs-CZ" sz="2000" b="1" dirty="0"/>
              <a:t>nepřímý pachatel - </a:t>
            </a:r>
            <a:r>
              <a:rPr lang="cs-CZ" sz="2000" dirty="0"/>
              <a:t> k provedení činu užita jiná fyzická osoba (§ 13/2), která však nebude moci být odpovědná za přestupek (nedostatek věku nebo pro nepříčetnost nebo proto, že jednala za okolnosti vylučující protiprávnost) - tzv. „živý nástroj“ + „nástrojem“ může být i PO, která </a:t>
            </a:r>
            <a:r>
              <a:rPr lang="cs-CZ" sz="2000" b="1" dirty="0"/>
              <a:t>není za přestupek sama odpovědná </a:t>
            </a:r>
            <a:r>
              <a:rPr lang="cs-CZ" sz="2000" dirty="0"/>
              <a:t>(§ 13/3)</a:t>
            </a:r>
          </a:p>
          <a:p>
            <a:pPr algn="just"/>
            <a:r>
              <a:rPr lang="cs-CZ" sz="2000" dirty="0"/>
              <a:t>Pachatelem další fyzické osoby (úmyslné jednání)</a:t>
            </a:r>
            <a:r>
              <a:rPr lang="cs-CZ" sz="2000" b="1" dirty="0"/>
              <a:t>:</a:t>
            </a:r>
          </a:p>
          <a:p>
            <a:pPr lvl="1" algn="just"/>
            <a:r>
              <a:rPr lang="cs-CZ" sz="2000" dirty="0"/>
              <a:t>organizátor; návodce; pomocník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8663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07436" cy="1325563"/>
          </a:xfrm>
        </p:spPr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 odpovědnosti fyzické osoby za přestupek se vyžaduje </a:t>
            </a:r>
            <a:r>
              <a:rPr lang="cs-CZ" b="1" dirty="0"/>
              <a:t>zavinění</a:t>
            </a:r>
            <a:r>
              <a:rPr lang="cs-CZ" dirty="0"/>
              <a:t> – subjektivní stránka – formy zavinění:</a:t>
            </a:r>
          </a:p>
          <a:p>
            <a:pPr lvl="1" algn="just"/>
            <a:r>
              <a:rPr lang="cs-CZ" dirty="0"/>
              <a:t>úmysl – přímý, nepřímý</a:t>
            </a:r>
          </a:p>
          <a:p>
            <a:pPr lvl="1" algn="just"/>
            <a:r>
              <a:rPr lang="cs-CZ" dirty="0"/>
              <a:t>nedbalost – vědomá, nevědomá</a:t>
            </a:r>
          </a:p>
          <a:p>
            <a:pPr algn="just"/>
            <a:r>
              <a:rPr lang="cs-CZ" dirty="0"/>
              <a:t>postačí zavinění z </a:t>
            </a:r>
            <a:r>
              <a:rPr lang="cs-CZ" b="1" dirty="0"/>
              <a:t>nedbalosti</a:t>
            </a:r>
            <a:r>
              <a:rPr lang="cs-CZ" dirty="0"/>
              <a:t>, nestanoví-li </a:t>
            </a:r>
            <a:r>
              <a:rPr lang="cs-CZ" b="1" dirty="0"/>
              <a:t>zákon</a:t>
            </a:r>
            <a:r>
              <a:rPr lang="cs-CZ" dirty="0"/>
              <a:t> výslovně, že je třeba </a:t>
            </a:r>
            <a:r>
              <a:rPr lang="cs-CZ" b="1" dirty="0"/>
              <a:t>úmyslného</a:t>
            </a:r>
            <a:r>
              <a:rPr lang="cs-CZ" dirty="0"/>
              <a:t> zavinění</a:t>
            </a:r>
          </a:p>
          <a:p>
            <a:pPr algn="just"/>
            <a:r>
              <a:rPr lang="cs-CZ" dirty="0"/>
              <a:t>Forma zavinění může mít význam při určení druhu správního trestu a jeho výměry (§ 37)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07604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USTANOVENÍ O MLADISTVÝCH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7904" y="1449389"/>
            <a:ext cx="8082321" cy="4799011"/>
          </a:xfrm>
        </p:spPr>
        <p:txBody>
          <a:bodyPr>
            <a:normAutofit/>
          </a:bodyPr>
          <a:lstStyle/>
          <a:p>
            <a:r>
              <a:rPr lang="cs-CZ" b="1" dirty="0"/>
              <a:t>Mladistvý</a:t>
            </a:r>
          </a:p>
          <a:p>
            <a:pPr lvl="1" algn="just"/>
            <a:r>
              <a:rPr lang="cs-CZ" dirty="0"/>
              <a:t>v době spáchání přestupku dovršil </a:t>
            </a:r>
            <a:r>
              <a:rPr lang="cs-CZ" b="1" dirty="0"/>
              <a:t>patnáctý</a:t>
            </a:r>
            <a:r>
              <a:rPr lang="cs-CZ" dirty="0"/>
              <a:t> rok a nepřekročil osmnáctý rok svého věku</a:t>
            </a:r>
          </a:p>
          <a:p>
            <a:pPr lvl="1" algn="just"/>
            <a:r>
              <a:rPr lang="cs-CZ" dirty="0"/>
              <a:t>přihlíží k jeho osobnosti včetně jeho věku a rozumové a mravní vyspělosti, jakož i k jeho osobním poměrům tak, </a:t>
            </a:r>
            <a:r>
              <a:rPr lang="cs-CZ" b="1" dirty="0"/>
              <a:t>aby jeho další vývoj byl co nejméně ohrožen</a:t>
            </a:r>
          </a:p>
          <a:p>
            <a:pPr lvl="1" algn="just"/>
            <a:r>
              <a:rPr lang="cs-CZ" dirty="0"/>
              <a:t>u </a:t>
            </a:r>
            <a:r>
              <a:rPr lang="cs-CZ" b="1" dirty="0"/>
              <a:t>mladistvého</a:t>
            </a:r>
            <a:r>
              <a:rPr lang="cs-CZ" dirty="0"/>
              <a:t> se horní hranice snižuje na polovinu – nikdy však nesmí přesahovat 5 000 Kč; to neplatí, je-li mladistvý podnikající fyzickou osobou.</a:t>
            </a:r>
            <a:endParaRPr lang="cs-CZ" b="1" dirty="0"/>
          </a:p>
          <a:p>
            <a:pPr lvl="1" algn="just"/>
            <a:r>
              <a:rPr lang="cs-CZ" b="1" dirty="0"/>
              <a:t>zákaz činnosti</a:t>
            </a:r>
            <a:r>
              <a:rPr lang="cs-CZ" dirty="0"/>
              <a:t> max. na 1 rok + nelze uložit, jestliže by to bránilo přípravě na jeho povolání</a:t>
            </a:r>
          </a:p>
          <a:p>
            <a:pPr lvl="1" algn="just"/>
            <a:r>
              <a:rPr lang="cs-CZ" dirty="0"/>
              <a:t>Od uložení správního trestu lze </a:t>
            </a:r>
            <a:r>
              <a:rPr lang="cs-CZ" b="1" dirty="0"/>
              <a:t>též upustit </a:t>
            </a:r>
            <a:r>
              <a:rPr lang="cs-CZ" dirty="0"/>
              <a:t>za podmínky  v § 59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9046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5245" y="365125"/>
            <a:ext cx="11513128" cy="1325563"/>
          </a:xfrm>
        </p:spPr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je subjektem, resp. pachatelem přestupku, jestliže:</a:t>
            </a:r>
          </a:p>
          <a:p>
            <a:pPr lvl="1" algn="just"/>
            <a:r>
              <a:rPr lang="cs-CZ" dirty="0"/>
              <a:t>k naplnění znaků přestupku došlo jednáním </a:t>
            </a:r>
            <a:r>
              <a:rPr lang="cs-CZ" dirty="0" err="1"/>
              <a:t>FO</a:t>
            </a:r>
            <a:r>
              <a:rPr lang="cs-CZ" dirty="0"/>
              <a:t>, které je přičitatelné PO</a:t>
            </a:r>
          </a:p>
          <a:p>
            <a:pPr lvl="1" algn="just"/>
            <a:r>
              <a:rPr lang="cs-CZ" dirty="0"/>
              <a:t>byla porušena právní povinnost uložená PO (nebo organizační složce nebo jinému útvaru, který je součástí PO), a to: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při činnosti PO, 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v přímé souvislosti s činností PO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nebo ku prospěchu PO nebo v jejím zájmu;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93995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365125"/>
            <a:ext cx="11575473" cy="1325563"/>
          </a:xfrm>
        </p:spPr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2017713"/>
            <a:ext cx="8082321" cy="4600801"/>
          </a:xfrm>
        </p:spPr>
        <p:txBody>
          <a:bodyPr/>
          <a:lstStyle/>
          <a:p>
            <a:pPr algn="just"/>
            <a:r>
              <a:rPr lang="cs-CZ" dirty="0"/>
              <a:t>Osoby, jejichž jednání je přičitatelné PO:</a:t>
            </a:r>
          </a:p>
          <a:p>
            <a:pPr lvl="1" algn="just"/>
            <a:r>
              <a:rPr lang="cs-CZ" dirty="0"/>
              <a:t>statutární orgán nebo člen statutárního orgánu,</a:t>
            </a:r>
          </a:p>
          <a:p>
            <a:pPr lvl="1" algn="just"/>
            <a:r>
              <a:rPr lang="cs-CZ" dirty="0"/>
              <a:t>jiný orgán PO nebo jeho člen,</a:t>
            </a:r>
          </a:p>
          <a:p>
            <a:pPr lvl="1" algn="just"/>
            <a:r>
              <a:rPr lang="cs-CZ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která plní úkoly PO,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kterou PO používá při své činnosti,</a:t>
            </a:r>
          </a:p>
          <a:p>
            <a:pPr lvl="1" algn="just"/>
            <a:r>
              <a:rPr lang="cs-CZ" dirty="0"/>
              <a:t>FO, která za PO jednala, jestliže PO výsledku takového jednání využila</a:t>
            </a:r>
          </a:p>
          <a:p>
            <a:pPr algn="just"/>
            <a:r>
              <a:rPr lang="cs-CZ" dirty="0"/>
              <a:t>Objektivní odpovědnost PO – možnost liberace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32000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968" y="536134"/>
            <a:ext cx="11897591" cy="647700"/>
          </a:xfrm>
        </p:spPr>
        <p:txBody>
          <a:bodyPr>
            <a:normAutofit fontScale="90000"/>
          </a:bodyPr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505954"/>
            <a:ext cx="7973229" cy="5352047"/>
          </a:xfrm>
        </p:spPr>
        <p:txBody>
          <a:bodyPr/>
          <a:lstStyle/>
          <a:p>
            <a:r>
              <a:rPr lang="cs-CZ" sz="2200" dirty="0"/>
              <a:t>Podnikající FO je pachatelem (</a:t>
            </a:r>
            <a:r>
              <a:rPr lang="cs-CZ" sz="2200" b="1" dirty="0"/>
              <a:t>případ kdy jedná sama)</a:t>
            </a:r>
            <a:r>
              <a:rPr lang="cs-CZ" sz="2200" dirty="0"/>
              <a:t>, jestliže:</a:t>
            </a:r>
          </a:p>
          <a:p>
            <a:pPr lvl="1" algn="just"/>
            <a:r>
              <a:rPr lang="cs-CZ" sz="2200" dirty="0"/>
              <a:t>k naplnění znaků přestupku došlo při jejím podnikání nebo v přímé souvislosti s ním a</a:t>
            </a:r>
          </a:p>
          <a:p>
            <a:pPr lvl="1" algn="just"/>
            <a:r>
              <a:rPr lang="cs-CZ" sz="2200" dirty="0"/>
              <a:t>byla porušena právní povinnost uložená FO/podnikající</a:t>
            </a:r>
          </a:p>
          <a:p>
            <a:pPr marL="457200" lvl="1" indent="0" algn="just">
              <a:buNone/>
            </a:pPr>
            <a:r>
              <a:rPr lang="cs-CZ" sz="2200" dirty="0"/>
              <a:t>= Podnikající FO je též pachatelem (</a:t>
            </a:r>
            <a:r>
              <a:rPr lang="cs-CZ" sz="2200" b="1" dirty="0"/>
              <a:t>jedná prostřednictvím</a:t>
            </a:r>
            <a:r>
              <a:rPr lang="cs-CZ" sz="2200" dirty="0"/>
              <a:t>)</a:t>
            </a:r>
            <a:r>
              <a:rPr lang="cs-CZ" sz="2200" b="1" dirty="0"/>
              <a:t>,</a:t>
            </a:r>
            <a:r>
              <a:rPr lang="cs-CZ" sz="2200" dirty="0"/>
              <a:t> jestliže:</a:t>
            </a:r>
          </a:p>
          <a:p>
            <a:pPr lvl="1"/>
            <a:r>
              <a:rPr lang="cs-CZ" sz="2200" dirty="0"/>
              <a:t>k naplnění znaků přestupku došlo jednáním FO, které je přičitatelné podnikající FO</a:t>
            </a:r>
          </a:p>
          <a:p>
            <a:pPr lvl="1"/>
            <a:r>
              <a:rPr lang="cs-CZ" sz="2200" dirty="0"/>
              <a:t>byla porušena právní povinnost uložená FO/podnikající a to: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při podnikání FO, 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v přímé souvislosti s podnikáním FO, nebo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ku prospěchu podnikající FO nebo v jejím zájmu</a:t>
            </a:r>
          </a:p>
          <a:p>
            <a:pPr lvl="2"/>
            <a:endParaRPr lang="cs-CZ" sz="2200" dirty="0"/>
          </a:p>
          <a:p>
            <a:pPr lvl="2"/>
            <a:endParaRPr lang="cs-CZ" sz="2200" dirty="0"/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59000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4564" y="567308"/>
            <a:ext cx="9455207" cy="647700"/>
          </a:xfrm>
        </p:spPr>
        <p:txBody>
          <a:bodyPr>
            <a:normAutofit fontScale="90000"/>
          </a:bodyPr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505954"/>
            <a:ext cx="7973229" cy="5352047"/>
          </a:xfrm>
        </p:spPr>
        <p:txBody>
          <a:bodyPr/>
          <a:lstStyle/>
          <a:p>
            <a:pPr algn="just"/>
            <a:r>
              <a:rPr lang="cs-CZ" dirty="0"/>
              <a:t>Osoby, jejichž jednání je </a:t>
            </a:r>
            <a:r>
              <a:rPr lang="cs-CZ" b="1" dirty="0"/>
              <a:t>přičitatelné</a:t>
            </a:r>
            <a:r>
              <a:rPr lang="cs-CZ" dirty="0"/>
              <a:t> podnikající FO:</a:t>
            </a:r>
          </a:p>
          <a:p>
            <a:pPr lvl="1" algn="just"/>
            <a:r>
              <a:rPr lang="cs-CZ" sz="2200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sz="2200" dirty="0"/>
              <a:t>fyzická osoba, která plní úkoly podnikající fyzické osoby,</a:t>
            </a:r>
          </a:p>
          <a:p>
            <a:pPr lvl="1" algn="just"/>
            <a:r>
              <a:rPr lang="cs-CZ" sz="2200" dirty="0"/>
              <a:t>fyzická osoba, kterou podnikající fyzická osoba používá při své činnosti, nebo</a:t>
            </a:r>
          </a:p>
          <a:p>
            <a:pPr lvl="1" algn="just"/>
            <a:r>
              <a:rPr lang="cs-CZ" sz="2200" dirty="0"/>
              <a:t>fyzická osoba, která za podnikající fyzickou osobu jednala, jestliže podnikající fyzická osoba výsledku takového jednání využila.</a:t>
            </a:r>
          </a:p>
          <a:p>
            <a:pPr algn="just"/>
            <a:r>
              <a:rPr lang="cs-CZ" sz="2200" b="1" dirty="0"/>
              <a:t>Obdobné použití</a:t>
            </a:r>
            <a:r>
              <a:rPr lang="cs-CZ" sz="2200" dirty="0"/>
              <a:t> právní úpravy odpovědnosti právnických osob, s výslovnými výjimkami, zohledňujícími odlišné povahy (podnikající) fyzické osoby a právnické osoby</a:t>
            </a:r>
          </a:p>
          <a:p>
            <a:pPr algn="just"/>
            <a:r>
              <a:rPr lang="cs-CZ" sz="2200" dirty="0"/>
              <a:t>Objektivní odpovědnost – možnost liberace</a:t>
            </a:r>
          </a:p>
          <a:p>
            <a:pPr algn="just"/>
            <a:r>
              <a:rPr lang="cs-CZ" sz="2200" dirty="0"/>
              <a:t>Odpovědnost </a:t>
            </a:r>
            <a:r>
              <a:rPr lang="cs-CZ" sz="2200" b="1" dirty="0"/>
              <a:t>nezaniká</a:t>
            </a:r>
            <a:r>
              <a:rPr lang="cs-CZ" sz="2200" dirty="0"/>
              <a:t> přestane-li FO podnikat (§ 23/2)</a:t>
            </a:r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0111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6974" y="477982"/>
            <a:ext cx="9403252" cy="831023"/>
          </a:xfrm>
        </p:spPr>
        <p:txBody>
          <a:bodyPr>
            <a:normAutofit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" y="1423555"/>
            <a:ext cx="9544411" cy="4708958"/>
          </a:xfrm>
        </p:spPr>
        <p:txBody>
          <a:bodyPr/>
          <a:lstStyle/>
          <a:p>
            <a:pPr algn="just"/>
            <a:r>
              <a:rPr lang="cs-CZ" dirty="0"/>
              <a:t>Případy, kdy jednání naplňující </a:t>
            </a:r>
            <a:r>
              <a:rPr lang="cs-CZ" b="1" dirty="0"/>
              <a:t>formální znaky </a:t>
            </a:r>
            <a:r>
              <a:rPr lang="cs-CZ" dirty="0"/>
              <a:t>přestupkem </a:t>
            </a:r>
            <a:r>
              <a:rPr lang="cs-CZ" b="1" dirty="0"/>
              <a:t>přesto (ze zákonných důvodů) není</a:t>
            </a:r>
            <a:r>
              <a:rPr lang="cs-CZ" dirty="0"/>
              <a:t> – patří k </a:t>
            </a:r>
            <a:r>
              <a:rPr lang="cs-CZ" b="1" dirty="0"/>
              <a:t>negativnímu vymezení</a:t>
            </a:r>
            <a:r>
              <a:rPr lang="cs-CZ" dirty="0"/>
              <a:t> přestupku:</a:t>
            </a:r>
          </a:p>
          <a:p>
            <a:pPr algn="just"/>
            <a:r>
              <a:rPr lang="cs-CZ" i="1" dirty="0"/>
              <a:t>Čin jinak trestný jako přestupek není přestupkem, </a:t>
            </a:r>
            <a:r>
              <a:rPr lang="cs-CZ" dirty="0"/>
              <a:t>v případě:</a:t>
            </a:r>
          </a:p>
          <a:p>
            <a:pPr lvl="1" algn="just"/>
            <a:r>
              <a:rPr lang="cs-CZ" dirty="0"/>
              <a:t>Krajní nouze</a:t>
            </a:r>
          </a:p>
          <a:p>
            <a:pPr lvl="1" algn="just"/>
            <a:r>
              <a:rPr lang="cs-CZ" dirty="0"/>
              <a:t>Nutné obrany</a:t>
            </a:r>
          </a:p>
          <a:p>
            <a:pPr lvl="1" algn="just"/>
            <a:r>
              <a:rPr lang="cs-CZ" dirty="0"/>
              <a:t>Svolení poškozeného</a:t>
            </a:r>
          </a:p>
          <a:p>
            <a:pPr lvl="1" algn="just"/>
            <a:r>
              <a:rPr lang="cs-CZ" dirty="0"/>
              <a:t>Přípustného riziko</a:t>
            </a:r>
          </a:p>
          <a:p>
            <a:pPr lvl="1" algn="just"/>
            <a:r>
              <a:rPr lang="cs-CZ" dirty="0"/>
              <a:t>Oprávněné použití zbraně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0404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33845"/>
            <a:ext cx="9434425" cy="675160"/>
          </a:xfrm>
        </p:spPr>
        <p:txBody>
          <a:bodyPr>
            <a:normAutofit fontScale="90000"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534" y="1456267"/>
            <a:ext cx="9362378" cy="5401733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Nutná obrana (§ 25)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i="1" dirty="0"/>
              <a:t>jestliže se odvrací </a:t>
            </a:r>
            <a:r>
              <a:rPr lang="cs-CZ" b="1" i="1" dirty="0"/>
              <a:t>přímo</a:t>
            </a:r>
            <a:r>
              <a:rPr lang="cs-CZ" i="1" dirty="0"/>
              <a:t> hrozící nebo trvající útok na zájem chráněný zákonem</a:t>
            </a:r>
          </a:p>
          <a:p>
            <a:pPr algn="just"/>
            <a:r>
              <a:rPr lang="cs-CZ" dirty="0"/>
              <a:t>Útok musí bezprostředně hrozit nebo trvat. Jestliže byl útok ukončen nebo přerušen a nebezpečí již přímo nehrozí, </a:t>
            </a:r>
            <a:r>
              <a:rPr lang="cs-CZ" b="1" dirty="0"/>
              <a:t>nepřichází nutná obrana v úvahu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i="1" dirty="0"/>
              <a:t>nejde o nutnou obranu, byla-li tato obrana </a:t>
            </a:r>
            <a:r>
              <a:rPr lang="cs-CZ" b="1" i="1" dirty="0"/>
              <a:t>zcela zjevně nepřiměřená</a:t>
            </a:r>
            <a:r>
              <a:rPr lang="cs-CZ" i="1" dirty="0"/>
              <a:t> způsobu útoku</a:t>
            </a:r>
          </a:p>
          <a:p>
            <a:r>
              <a:rPr lang="cs-CZ" dirty="0"/>
              <a:t>obrana tak může být tak intenzivní, aby útok jistě a </a:t>
            </a:r>
            <a:r>
              <a:rPr lang="cs-CZ" b="1" dirty="0"/>
              <a:t>bez rizika pro napadeného odvrátila</a:t>
            </a:r>
            <a:r>
              <a:rPr lang="cs-CZ" dirty="0"/>
              <a:t>, tj. může být silnější než útok, avšak nesmí být </a:t>
            </a:r>
            <a:r>
              <a:rPr lang="cs-CZ" b="1" dirty="0"/>
              <a:t>zcela zjevně přehnaná (exces)</a:t>
            </a:r>
            <a:endParaRPr lang="cs-CZ" b="1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74677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4174" y="696191"/>
            <a:ext cx="8946052" cy="612814"/>
          </a:xfrm>
        </p:spPr>
        <p:txBody>
          <a:bodyPr>
            <a:normAutofit fontScale="90000"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420837"/>
            <a:ext cx="8086635" cy="5284763"/>
          </a:xfrm>
        </p:spPr>
        <p:txBody>
          <a:bodyPr/>
          <a:lstStyle/>
          <a:p>
            <a:pPr algn="just"/>
            <a:r>
              <a:rPr lang="cs-CZ" sz="2300" dirty="0"/>
              <a:t>Krajní nouze (§ 24)</a:t>
            </a:r>
          </a:p>
          <a:p>
            <a:pPr marL="0" indent="0" algn="just">
              <a:buNone/>
            </a:pPr>
            <a:r>
              <a:rPr lang="cs-CZ" sz="2300" i="1" dirty="0"/>
              <a:t>jestliže se odvrací </a:t>
            </a:r>
            <a:r>
              <a:rPr lang="cs-CZ" sz="2300" b="1" i="1" dirty="0"/>
              <a:t>nebezpečí</a:t>
            </a:r>
            <a:r>
              <a:rPr lang="cs-CZ" sz="2300" i="1" dirty="0"/>
              <a:t> přímo hrozící zájmu chráněnému zákonem</a:t>
            </a:r>
          </a:p>
          <a:p>
            <a:pPr algn="just"/>
            <a:r>
              <a:rPr lang="cs-CZ" sz="2300" dirty="0"/>
              <a:t>Nebezpečí musí hrozit přímo, bezprostředně. O případ krajní nouze by se nejednalo, pokud by nebezpečí již pominulo, nebo by hrozilo teprve v budoucnu, ale nikoli v bezprostřední budoucnosti</a:t>
            </a:r>
            <a:endParaRPr lang="cs-CZ" sz="2300" i="1" dirty="0"/>
          </a:p>
          <a:p>
            <a:pPr marL="0" indent="0" algn="just">
              <a:buNone/>
            </a:pPr>
            <a:r>
              <a:rPr lang="cs-CZ" sz="2300" i="1" dirty="0"/>
              <a:t>Nejde o krajní nouzi, jestliže </a:t>
            </a:r>
            <a:r>
              <a:rPr lang="cs-CZ" sz="2300" dirty="0"/>
              <a:t>(</a:t>
            </a:r>
            <a:r>
              <a:rPr lang="cs-CZ" sz="2300" b="1" dirty="0"/>
              <a:t>exces</a:t>
            </a:r>
            <a:r>
              <a:rPr lang="cs-CZ" sz="2300" dirty="0"/>
              <a:t>)</a:t>
            </a:r>
            <a:r>
              <a:rPr lang="cs-CZ" sz="2300" i="1" dirty="0"/>
              <a:t> </a:t>
            </a:r>
          </a:p>
          <a:p>
            <a:pPr algn="just"/>
            <a:r>
              <a:rPr lang="cs-CZ" sz="2300" i="1" dirty="0"/>
              <a:t>toto nebezpečí bylo možno za daných okolností odvrátit jinak </a:t>
            </a:r>
            <a:r>
              <a:rPr lang="cs-CZ" sz="2300" dirty="0"/>
              <a:t>( požadavek </a:t>
            </a:r>
            <a:r>
              <a:rPr lang="cs-CZ" sz="2300" b="1" dirty="0"/>
              <a:t>subsidiarity</a:t>
            </a:r>
            <a:r>
              <a:rPr lang="cs-CZ" sz="2300" dirty="0"/>
              <a:t>) </a:t>
            </a:r>
            <a:r>
              <a:rPr lang="cs-CZ" sz="2300" i="1" dirty="0"/>
              <a:t>nebo </a:t>
            </a:r>
          </a:p>
          <a:p>
            <a:pPr algn="just"/>
            <a:r>
              <a:rPr lang="cs-CZ" sz="2300" i="1" dirty="0"/>
              <a:t>následek tímto odvracením způsobený je zřejmě stejně závažný nebo ještě závažnější než ten, který hrozil, </a:t>
            </a:r>
            <a:r>
              <a:rPr lang="cs-CZ" sz="2300" dirty="0"/>
              <a:t>(požadavek </a:t>
            </a:r>
            <a:r>
              <a:rPr lang="cs-CZ" sz="2300" b="1" dirty="0"/>
              <a:t>proporcionality</a:t>
            </a:r>
            <a:r>
              <a:rPr lang="cs-CZ" sz="2300" dirty="0"/>
              <a:t>) </a:t>
            </a:r>
            <a:r>
              <a:rPr lang="cs-CZ" sz="2300" i="1" dirty="0"/>
              <a:t>anebo </a:t>
            </a:r>
          </a:p>
          <a:p>
            <a:pPr algn="just"/>
            <a:r>
              <a:rPr lang="cs-CZ" sz="2300" i="1" dirty="0"/>
              <a:t>byl-li ten, komu nebezpečí hrozilo, povinen je </a:t>
            </a:r>
            <a:r>
              <a:rPr lang="cs-CZ" sz="2300" b="1" i="1" dirty="0"/>
              <a:t>snášet</a:t>
            </a:r>
            <a:endParaRPr lang="cs-CZ" sz="2300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513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Systematika správního 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organizační</a:t>
            </a:r>
            <a:r>
              <a:rPr lang="cs-CZ" dirty="0"/>
              <a:t> („</a:t>
            </a:r>
            <a:r>
              <a:rPr lang="cs-CZ" i="1" dirty="0"/>
              <a:t>KDO</a:t>
            </a:r>
            <a:r>
              <a:rPr lang="cs-CZ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hmotné</a:t>
            </a:r>
            <a:r>
              <a:rPr lang="cs-CZ" dirty="0"/>
              <a:t> („</a:t>
            </a:r>
            <a:r>
              <a:rPr lang="cs-CZ" i="1" dirty="0"/>
              <a:t>CO</a:t>
            </a:r>
            <a:r>
              <a:rPr lang="cs-CZ" dirty="0"/>
              <a:t>“) – normy upravující </a:t>
            </a:r>
            <a:r>
              <a:rPr lang="cs-CZ" dirty="0" err="1"/>
              <a:t>P+Po</a:t>
            </a:r>
            <a:r>
              <a:rPr lang="cs-CZ" dirty="0"/>
              <a:t>, úprava jednotlivých oblastí a úseků veřejné správy (ztotožňováno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procesní</a:t>
            </a:r>
            <a:r>
              <a:rPr lang="cs-CZ" dirty="0"/>
              <a:t> („</a:t>
            </a:r>
            <a:r>
              <a:rPr lang="cs-CZ" i="1" dirty="0"/>
              <a:t>JAK</a:t>
            </a:r>
            <a:r>
              <a:rPr lang="cs-CZ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u="sng" dirty="0">
                <a:solidFill>
                  <a:srgbClr val="FF3300"/>
                </a:solidFill>
              </a:rPr>
              <a:t>SP trestní</a:t>
            </a:r>
            <a:r>
              <a:rPr lang="cs-CZ" u="sng" dirty="0"/>
              <a:t> </a:t>
            </a:r>
            <a:r>
              <a:rPr lang="cs-CZ" dirty="0"/>
              <a:t>– stanovuje následky za porušení právních norem, správně právní odpovědnost, oprávnění veřejné správy trestat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917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4174" y="706581"/>
            <a:ext cx="8946052" cy="602423"/>
          </a:xfrm>
        </p:spPr>
        <p:txBody>
          <a:bodyPr>
            <a:normAutofit fontScale="90000"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420837"/>
            <a:ext cx="8086635" cy="5284763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cs-CZ" dirty="0"/>
              <a:t>Svolení poškozeného (§ 26)</a:t>
            </a:r>
          </a:p>
          <a:p>
            <a:pPr marL="57150" indent="0" algn="just">
              <a:buNone/>
            </a:pPr>
            <a:r>
              <a:rPr lang="cs-CZ" i="1" dirty="0"/>
              <a:t>jestliže někdo jedná na základě svolení osoby, jejíž zájmy, o nichž tato osoba </a:t>
            </a:r>
            <a:r>
              <a:rPr lang="cs-CZ" b="1" i="1" dirty="0"/>
              <a:t>může bez omezení oprávněně rozhodovat</a:t>
            </a:r>
            <a:r>
              <a:rPr lang="cs-CZ" i="1" dirty="0"/>
              <a:t>, jsou činem dotčeny</a:t>
            </a:r>
          </a:p>
          <a:p>
            <a:pPr marL="57150" indent="0" algn="just">
              <a:buNone/>
            </a:pPr>
            <a:endParaRPr lang="cs-CZ" i="1" dirty="0"/>
          </a:p>
          <a:p>
            <a:pPr marL="57150" indent="0" algn="just">
              <a:buNone/>
            </a:pPr>
            <a:r>
              <a:rPr lang="cs-CZ" dirty="0"/>
              <a:t>Svolení musí být dáno:</a:t>
            </a:r>
          </a:p>
          <a:p>
            <a:pPr marL="400050" algn="just"/>
            <a:r>
              <a:rPr lang="cs-CZ" dirty="0"/>
              <a:t>předem nebo současně s jednáním X jinak podmínka (§26/2)</a:t>
            </a:r>
          </a:p>
          <a:p>
            <a:pPr marL="400050" algn="just"/>
            <a:r>
              <a:rPr lang="cs-CZ" dirty="0"/>
              <a:t>dobrovolně, určitě, vážně a srozumitelně</a:t>
            </a:r>
          </a:p>
          <a:p>
            <a:pPr marL="57150" indent="0" algn="just">
              <a:buNone/>
            </a:pPr>
            <a:endParaRPr lang="cs-CZ" dirty="0"/>
          </a:p>
          <a:p>
            <a:pPr marL="57150" indent="0" algn="just">
              <a:buNone/>
            </a:pPr>
            <a:r>
              <a:rPr lang="cs-CZ" dirty="0"/>
              <a:t>Vyloučen souhlas k </a:t>
            </a:r>
            <a:r>
              <a:rPr lang="cs-CZ" b="1" dirty="0"/>
              <a:t>ublížení na zdraví</a:t>
            </a:r>
            <a:r>
              <a:rPr lang="cs-CZ" dirty="0"/>
              <a:t>, ledaže jde svolení k lékařským zákrokům (v souladu s právním řádem a poznatky lékařské vědy a praxe - </a:t>
            </a:r>
            <a:r>
              <a:rPr lang="cs-CZ" i="1" dirty="0"/>
              <a:t>lege </a:t>
            </a:r>
            <a:r>
              <a:rPr lang="cs-CZ" i="1" dirty="0" err="1"/>
              <a:t>artis</a:t>
            </a:r>
            <a:r>
              <a:rPr lang="cs-CZ" dirty="0"/>
              <a:t>)</a:t>
            </a:r>
            <a:endParaRPr lang="cs-CZ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042990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5736" y="654627"/>
            <a:ext cx="8904489" cy="654378"/>
          </a:xfrm>
        </p:spPr>
        <p:txBody>
          <a:bodyPr>
            <a:normAutofit fontScale="90000"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Přípustné riziko (§ 27)</a:t>
            </a:r>
          </a:p>
          <a:p>
            <a:pPr marL="0" indent="0" algn="just">
              <a:buNone/>
            </a:pPr>
            <a:r>
              <a:rPr lang="cs-CZ" dirty="0"/>
              <a:t>Znaky:</a:t>
            </a:r>
          </a:p>
          <a:p>
            <a:pPr lvl="1" algn="just"/>
            <a:r>
              <a:rPr lang="cs-CZ" sz="2000" dirty="0"/>
              <a:t>v souladu s dosaženým </a:t>
            </a:r>
            <a:r>
              <a:rPr lang="cs-CZ" sz="2000" b="1" dirty="0"/>
              <a:t>stavem poznání a informacemi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v době rozhodování o </a:t>
            </a:r>
            <a:r>
              <a:rPr lang="cs-CZ" sz="2000" b="1" dirty="0"/>
              <a:t>dalším postupu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v rámci </a:t>
            </a:r>
            <a:r>
              <a:rPr lang="cs-CZ" sz="2000" b="1" dirty="0"/>
              <a:t>zaměstnání, povolání, postavení nebo funkce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b="1" dirty="0"/>
              <a:t>společensky prospěšnou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při níž dochází k </a:t>
            </a:r>
            <a:r>
              <a:rPr lang="cs-CZ" sz="2000" b="1" dirty="0"/>
              <a:t>ohrožení nebo porušení zájmu </a:t>
            </a:r>
            <a:r>
              <a:rPr lang="cs-CZ" sz="2000" dirty="0"/>
              <a:t>chráněného zákonem,</a:t>
            </a:r>
          </a:p>
          <a:p>
            <a:pPr lvl="1" algn="just"/>
            <a:r>
              <a:rPr lang="cs-CZ" sz="2000" dirty="0"/>
              <a:t>jestliže společensky prospěšného výsledku </a:t>
            </a:r>
            <a:r>
              <a:rPr lang="cs-CZ" sz="2000" b="1" dirty="0"/>
              <a:t>nelze dosáhnout jinak</a:t>
            </a:r>
          </a:p>
          <a:p>
            <a:pPr lvl="1" algn="just"/>
            <a:endParaRPr lang="cs-CZ" sz="2000" b="1" dirty="0"/>
          </a:p>
          <a:p>
            <a:pPr marL="57150" indent="0" algn="just">
              <a:buNone/>
            </a:pPr>
            <a:r>
              <a:rPr lang="cs-CZ" dirty="0"/>
              <a:t>Meze přípustného rizika – viz § 27/2</a:t>
            </a:r>
            <a:endParaRPr lang="cs-CZ" sz="2000" b="1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4017350" y="6314017"/>
            <a:ext cx="4114800" cy="365125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10311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1664" y="654627"/>
            <a:ext cx="9278561" cy="654378"/>
          </a:xfrm>
        </p:spPr>
        <p:txBody>
          <a:bodyPr>
            <a:normAutofit fontScale="90000"/>
          </a:bodyPr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Oprávněné použití zbraně (28)</a:t>
            </a:r>
          </a:p>
          <a:p>
            <a:pPr marL="0" indent="0" algn="just">
              <a:buNone/>
            </a:pPr>
            <a:r>
              <a:rPr lang="cs-CZ" i="1" dirty="0"/>
              <a:t>přestupek nespáchá, kdo použije zbraně v mezích stanovených </a:t>
            </a:r>
            <a:r>
              <a:rPr lang="cs-CZ" b="1" i="1" dirty="0"/>
              <a:t>jiným právním předpisem</a:t>
            </a:r>
          </a:p>
          <a:p>
            <a:pPr marL="0" indent="0" algn="just">
              <a:buNone/>
            </a:pPr>
            <a:endParaRPr lang="cs-CZ" b="1" i="1" dirty="0"/>
          </a:p>
          <a:p>
            <a:pPr lvl="1" algn="just"/>
            <a:r>
              <a:rPr lang="cs-CZ" dirty="0"/>
              <a:t>Zákon č. 273/2008 Sb., o Policii České republiky - § 51</a:t>
            </a:r>
          </a:p>
          <a:p>
            <a:pPr lvl="1" algn="just"/>
            <a:r>
              <a:rPr lang="pl-PL" dirty="0"/>
              <a:t>Zákon č. 553/1991 Sb., o obecní policii - § 20</a:t>
            </a:r>
          </a:p>
          <a:p>
            <a:pPr lvl="1" algn="just"/>
            <a:r>
              <a:rPr lang="cs-CZ" dirty="0"/>
              <a:t>Zákon č. 154/1994 Sb., o Bezpečnostní informační službě - § 5</a:t>
            </a:r>
          </a:p>
          <a:p>
            <a:pPr lvl="1" algn="just"/>
            <a:r>
              <a:rPr lang="cs-CZ" dirty="0"/>
              <a:t>Zákon č. 219/1999 Sb., o ozbrojených silách České republiky - § 42</a:t>
            </a:r>
          </a:p>
          <a:p>
            <a:pPr lvl="1" algn="just"/>
            <a:r>
              <a:rPr lang="cs-CZ" dirty="0"/>
              <a:t>…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93811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630239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1419225"/>
            <a:ext cx="8190151" cy="5159375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Smrtí </a:t>
            </a:r>
            <a:r>
              <a:rPr lang="cs-CZ" b="1" dirty="0" err="1"/>
              <a:t>FO</a:t>
            </a:r>
            <a:r>
              <a:rPr lang="cs-CZ" b="1" dirty="0"/>
              <a:t> </a:t>
            </a:r>
          </a:p>
          <a:p>
            <a:pPr>
              <a:buFontTx/>
              <a:buChar char="-"/>
            </a:pPr>
            <a:r>
              <a:rPr lang="cs-CZ" dirty="0"/>
              <a:t>zánik právní osobnosti (§ 23 OZ),</a:t>
            </a:r>
          </a:p>
          <a:p>
            <a:pPr>
              <a:buFontTx/>
              <a:buChar char="-"/>
            </a:pPr>
            <a:r>
              <a:rPr lang="cs-CZ" dirty="0"/>
              <a:t> prohlášení člověka za mrtvého určí soud v rozhodnutí den, který platí za den smrti (§ 26 občanského zákoníku)</a:t>
            </a:r>
          </a:p>
          <a:p>
            <a:r>
              <a:rPr lang="cs-CZ" b="1" dirty="0"/>
              <a:t>zánikem PO</a:t>
            </a:r>
          </a:p>
          <a:p>
            <a:pPr algn="just">
              <a:buFontTx/>
              <a:buChar char="-"/>
            </a:pPr>
            <a:r>
              <a:rPr lang="cs-CZ" dirty="0"/>
              <a:t>zaniká dnem výmazu z veřejného rejstříku, pokud je v něm zapsaná, jinak skončením likvidace (§ 185 OZ</a:t>
            </a:r>
          </a:p>
          <a:p>
            <a:pPr algn="just">
              <a:buFontTx/>
              <a:buChar char="-"/>
            </a:pPr>
            <a:r>
              <a:rPr lang="cs-CZ" dirty="0"/>
              <a:t>s výjimkou přechodu odpovědnosti za přestupek na právního nástupce</a:t>
            </a:r>
          </a:p>
          <a:p>
            <a:pPr algn="just"/>
            <a:r>
              <a:rPr lang="cs-CZ" b="1" dirty="0"/>
              <a:t>amnestie </a:t>
            </a:r>
            <a:r>
              <a:rPr lang="cs-CZ" dirty="0"/>
              <a:t>(§ 104)</a:t>
            </a:r>
            <a:endParaRPr lang="cs-CZ" b="1" dirty="0"/>
          </a:p>
          <a:p>
            <a:pPr algn="just">
              <a:buFontTx/>
              <a:buChar char="-"/>
            </a:pPr>
            <a:r>
              <a:rPr lang="cs-CZ" dirty="0"/>
              <a:t>uděluje prezident republiky</a:t>
            </a:r>
          </a:p>
          <a:p>
            <a:pPr algn="just">
              <a:buFontTx/>
              <a:buChar char="-"/>
            </a:pPr>
            <a:r>
              <a:rPr lang="cs-CZ" dirty="0"/>
              <a:t>nabývá účinnosti dnem vyhlášení ve Sbírce zákonů.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30857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682" y="204220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4079" y="909014"/>
            <a:ext cx="8190150" cy="543877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Uplynutím „promlčecí“ doby</a:t>
            </a:r>
          </a:p>
          <a:p>
            <a:pPr marL="0" indent="0" algn="just">
              <a:buNone/>
            </a:pPr>
            <a:r>
              <a:rPr lang="cs-CZ" dirty="0"/>
              <a:t> - de facto se jedná o </a:t>
            </a:r>
            <a:r>
              <a:rPr lang="cs-CZ" b="1" dirty="0"/>
              <a:t>prekluzivní</a:t>
            </a:r>
            <a:r>
              <a:rPr lang="cs-CZ" dirty="0"/>
              <a:t> lhůtu, neboť se k ní přihlíží z úřední povinnosti (tedy nikoli na základě námitky účastníka řízení) a jejím uplynutím odpovědnost za přestupek zaniká</a:t>
            </a:r>
          </a:p>
          <a:p>
            <a:pPr algn="just"/>
            <a:r>
              <a:rPr lang="cs-CZ" b="1" dirty="0"/>
              <a:t>Promlčecí doba činí</a:t>
            </a:r>
          </a:p>
          <a:p>
            <a:pPr marL="0" indent="0" algn="just">
              <a:buNone/>
            </a:pPr>
            <a:r>
              <a:rPr lang="cs-CZ" dirty="0"/>
              <a:t> - 1 rok, nebo</a:t>
            </a:r>
          </a:p>
          <a:p>
            <a:pPr marL="0" indent="0" algn="just">
              <a:buNone/>
            </a:pPr>
            <a:r>
              <a:rPr lang="cs-CZ" dirty="0"/>
              <a:t> - 3 roky, jde-li o přestupek, za který zákon stanoví sazbu pokuty, jejíž horní hranice je alespoň 100 000 Kč</a:t>
            </a:r>
          </a:p>
          <a:p>
            <a:pPr algn="just"/>
            <a:r>
              <a:rPr lang="cs-CZ" b="1" dirty="0"/>
              <a:t>Počíná </a:t>
            </a:r>
            <a:r>
              <a:rPr lang="cs-CZ" dirty="0"/>
              <a:t>běžet</a:t>
            </a:r>
            <a:r>
              <a:rPr lang="cs-CZ" b="1" dirty="0"/>
              <a:t> </a:t>
            </a:r>
            <a:r>
              <a:rPr lang="cs-CZ" dirty="0"/>
              <a:t>dnem následujícím </a:t>
            </a:r>
            <a:r>
              <a:rPr lang="cs-CZ" b="1" dirty="0"/>
              <a:t>po dni spáchání </a:t>
            </a:r>
            <a:r>
              <a:rPr lang="cs-CZ" dirty="0"/>
              <a:t>přestupku – tj. kdy došlo k ukončení jednání/kdy nastal účinek, je-li to znakem přestupku</a:t>
            </a:r>
          </a:p>
          <a:p>
            <a:pPr algn="just"/>
            <a:r>
              <a:rPr lang="cs-CZ" dirty="0"/>
              <a:t>Zvláštní úprava počátku běhu promlčecí doby u </a:t>
            </a:r>
            <a:r>
              <a:rPr lang="cs-CZ" b="1" dirty="0"/>
              <a:t>pokračujícího, hromadného a trvajícího přestupku </a:t>
            </a:r>
            <a:r>
              <a:rPr lang="cs-CZ" dirty="0"/>
              <a:t>- § 31/2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9859617" y="6347791"/>
            <a:ext cx="364123" cy="357809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20634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486" y="408668"/>
            <a:ext cx="10515600" cy="1325563"/>
          </a:xfrm>
        </p:spPr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90" y="2017713"/>
            <a:ext cx="8086635" cy="468788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Stavení</a:t>
            </a:r>
            <a:r>
              <a:rPr lang="cs-CZ" dirty="0"/>
              <a:t> promlčecí doby:</a:t>
            </a:r>
          </a:p>
          <a:p>
            <a:pPr marL="0" indent="0" algn="just">
              <a:buNone/>
            </a:pPr>
            <a:r>
              <a:rPr lang="cs-CZ" dirty="0"/>
              <a:t>po dobu, po kterou trvá určitá překážka uvedená v zákoně, promlčecí doba neběží, avšak po odpadnutí překážky její běh pokračuje – tato doba se do promlčení nezapočítává – viz § 32/1</a:t>
            </a:r>
          </a:p>
          <a:p>
            <a:pPr marL="0" indent="0" algn="just">
              <a:buNone/>
            </a:pPr>
            <a:endParaRPr lang="cs-CZ" dirty="0"/>
          </a:p>
          <a:p>
            <a:r>
              <a:rPr lang="cs-CZ" b="1" dirty="0"/>
              <a:t>Přerušení</a:t>
            </a:r>
            <a:r>
              <a:rPr lang="cs-CZ" dirty="0"/>
              <a:t> promlčení doby:</a:t>
            </a:r>
          </a:p>
          <a:p>
            <a:pPr marL="0" indent="0" algn="just">
              <a:buNone/>
            </a:pPr>
            <a:r>
              <a:rPr lang="cs-CZ" dirty="0"/>
              <a:t>okolnost, která brání správnímu orgánu vést řízení o přestupku – viz § 32/2; přerušením promlčecí doby počíná promlčecí doba, která je stanovena jako objektivní v délce max. 3 roky nebo 5 let od spáchání, jejímž uplynutím odpovědnost za přestupek definitivně zaniká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800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defRPr/>
            </a:pPr>
            <a:r>
              <a:rPr lang="cs-CZ" sz="20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2000" u="sng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(využívají jiná odvětví, než SP – FP, PŽP, </a:t>
            </a:r>
            <a:r>
              <a:rPr lang="cs-CZ" sz="2000" dirty="0" err="1"/>
              <a:t>SocZab</a:t>
            </a:r>
            <a:r>
              <a:rPr lang="cs-CZ" sz="2000" dirty="0"/>
              <a:t>)* </a:t>
            </a:r>
            <a:r>
              <a:rPr lang="cs-CZ" sz="2000" b="1" dirty="0"/>
              <a:t>odpovědnost za porušení norem správního práva</a:t>
            </a:r>
            <a:r>
              <a:rPr lang="cs-CZ" sz="2000" dirty="0"/>
              <a:t> (i jinými odvětvími – TP, OP)</a:t>
            </a:r>
            <a:endParaRPr lang="cs-CZ" sz="2000" dirty="0">
              <a:solidFill>
                <a:srgbClr val="FF3300"/>
              </a:solidFill>
            </a:endParaRPr>
          </a:p>
          <a:p>
            <a:pPr marL="457200" indent="-457200" algn="just">
              <a:defRPr/>
            </a:pPr>
            <a:r>
              <a:rPr lang="cs-CZ" sz="20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upravuje správně právní odpovědnost;</a:t>
            </a:r>
            <a:r>
              <a:rPr lang="cs-CZ" sz="2000" dirty="0"/>
              <a:t> stanovuje </a:t>
            </a:r>
            <a:r>
              <a:rPr lang="cs-CZ" sz="2000" b="1" dirty="0"/>
              <a:t>následky (tj. odpovědnost)</a:t>
            </a:r>
            <a:r>
              <a:rPr lang="cs-CZ" sz="2000" dirty="0"/>
              <a:t> za porušení právních norem (</a:t>
            </a:r>
            <a:r>
              <a:rPr lang="cs-CZ" sz="2000" b="1" dirty="0"/>
              <a:t>správní delikt</a:t>
            </a:r>
            <a:r>
              <a:rPr lang="cs-CZ" sz="2000" dirty="0"/>
              <a:t>) v oblasti veřejné správy; je realizováno tzv. </a:t>
            </a:r>
            <a:r>
              <a:rPr lang="cs-CZ" sz="2000" b="1" dirty="0"/>
              <a:t>správními orgány </a:t>
            </a:r>
          </a:p>
          <a:p>
            <a:pPr marL="457200" indent="-457200" algn="just"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b="1" u="sng" dirty="0">
                <a:solidFill>
                  <a:srgbClr val="FF0000"/>
                </a:solidFill>
              </a:rPr>
              <a:t>SPRÁVNÍ DELIKTY </a:t>
            </a:r>
            <a:r>
              <a:rPr lang="cs-CZ" sz="2000" u="sng" dirty="0"/>
              <a:t>(předpokladem je správní delikt)</a:t>
            </a:r>
            <a:r>
              <a:rPr lang="cs-CZ" sz="2000" dirty="0"/>
              <a:t>, </a:t>
            </a:r>
          </a:p>
          <a:p>
            <a:pPr marL="457200" indent="-457200" algn="just">
              <a:defRPr/>
            </a:pPr>
            <a:r>
              <a:rPr lang="cs-CZ" sz="2000" dirty="0"/>
              <a:t>oprávnění veřejné správy (správních orgánů) trestat – </a:t>
            </a:r>
            <a:r>
              <a:rPr lang="cs-CZ" sz="2000" b="1" dirty="0"/>
              <a:t>odrazem</a:t>
            </a:r>
            <a:r>
              <a:rPr lang="cs-CZ" sz="2000" dirty="0"/>
              <a:t> je </a:t>
            </a:r>
            <a:r>
              <a:rPr lang="cs-CZ" sz="2000" b="1" u="sng" dirty="0">
                <a:solidFill>
                  <a:srgbClr val="FF0000"/>
                </a:solidFill>
              </a:rPr>
              <a:t>SPRÁVNÍ TRESTÁNÍ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55238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SPRÁVNÍ DELIKT – stav do 30. 6. 2017: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dirty="0"/>
              <a:t>Přestupky (pojmenované a výslovně označené) </a:t>
            </a:r>
            <a:r>
              <a:rPr lang="cs-CZ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Správní delikty právnických osob a podnikajících fyzických osob (smíšené správní delikty)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270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Příčina:</a:t>
            </a:r>
            <a:r>
              <a:rPr lang="cs-CZ" altLang="cs-CZ" dirty="0"/>
              <a:t> roztříštěnost právní úpravy, není návaznost, </a:t>
            </a:r>
            <a:r>
              <a:rPr lang="cs-CZ" altLang="cs-CZ" dirty="0" err="1"/>
              <a:t>rezortismus</a:t>
            </a:r>
            <a:r>
              <a:rPr lang="cs-CZ" altLang="cs-CZ" dirty="0"/>
              <a:t>, nedostatečnost právní úpravy, absence vzájemných vztahů v oblasti správního trestání</a:t>
            </a:r>
          </a:p>
          <a:p>
            <a:pPr algn="just"/>
            <a:r>
              <a:rPr lang="cs-CZ" altLang="cs-CZ" b="1" dirty="0"/>
              <a:t>Řešení: </a:t>
            </a:r>
            <a:r>
              <a:rPr lang="cs-CZ" altLang="cs-CZ" dirty="0"/>
              <a:t>v</a:t>
            </a:r>
            <a:r>
              <a:rPr lang="cs-CZ" altLang="cs-CZ" dirty="0">
                <a:solidFill>
                  <a:srgbClr val="000000"/>
                </a:solidFill>
              </a:rPr>
              <a:t> otázkách výslovně neupravených – vzájemná </a:t>
            </a:r>
            <a:r>
              <a:rPr lang="cs-CZ" altLang="cs-CZ" b="1" dirty="0">
                <a:solidFill>
                  <a:srgbClr val="000000"/>
                </a:solidFill>
              </a:rPr>
              <a:t>inspirace</a:t>
            </a:r>
            <a:r>
              <a:rPr lang="cs-CZ" altLang="cs-CZ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Aplikace LZPS, EÚLP </a:t>
            </a:r>
            <a:r>
              <a:rPr lang="cs-CZ" altLang="cs-CZ" dirty="0"/>
              <a:t>(č. 209/1992 Sb. – „trestní obvinění“ a tzv. kritéria </a:t>
            </a:r>
            <a:r>
              <a:rPr lang="cs-CZ" altLang="cs-CZ" dirty="0" err="1"/>
              <a:t>Engel</a:t>
            </a:r>
            <a:r>
              <a:rPr lang="cs-CZ" altLang="cs-CZ" dirty="0"/>
              <a:t>) – nejen soudní přezkum, ale i kvalita rozhodovacího procesu (spravedlivý proces)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7048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algn="just"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544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(veřejné) disciplinární (kárné, kázeňské) delikty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která je součástí organizačního uskupení (člen, příslušník, státní zaměstnanec, student VŠ, …), v němž jsou uplatňována </a:t>
            </a:r>
            <a:r>
              <a:rPr lang="cs-CZ" altLang="cs-CZ" b="1" dirty="0"/>
              <a:t>vnitřní pravidla</a:t>
            </a:r>
          </a:p>
          <a:p>
            <a:pPr algn="just"/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předpisů</a:t>
            </a:r>
          </a:p>
          <a:p>
            <a:pPr algn="just"/>
            <a:r>
              <a:rPr lang="cs-CZ" altLang="cs-CZ" dirty="0"/>
              <a:t>Jednání mající znaky přestupku – možný postih za toto jednání a v jeho důsledku „souběžný“ postih za kárný/kázeňský/disciplinární delikt</a:t>
            </a: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pPr marL="0" indent="0" algn="just">
              <a:buNone/>
            </a:pPr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75797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Pořádkový delikt</a:t>
            </a:r>
          </a:p>
          <a:p>
            <a:pPr algn="just"/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/>
            <a:r>
              <a:rPr lang="cs-CZ" altLang="cs-CZ" dirty="0"/>
              <a:t>FO</a:t>
            </a:r>
          </a:p>
          <a:p>
            <a:pPr algn="just"/>
            <a:r>
              <a:rPr lang="cs-CZ" altLang="cs-CZ" dirty="0"/>
              <a:t>Donucovací prostředek</a:t>
            </a:r>
          </a:p>
          <a:p>
            <a:r>
              <a:rPr lang="cs-CZ" altLang="cs-CZ" dirty="0"/>
              <a:t>příklad - Pořádková pokuta - § 62 SpŘ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862979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3476</Words>
  <Application>Microsoft Office PowerPoint</Application>
  <PresentationFormat>Širokoúhlá obrazovka</PresentationFormat>
  <Paragraphs>328</Paragraphs>
  <Slides>35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Motiv Office</vt:lpstr>
      <vt:lpstr>Právní záruky zákonnosti ve veřejné správě</vt:lpstr>
      <vt:lpstr>Systém PZ</vt:lpstr>
      <vt:lpstr>Systematika správního práva </vt:lpstr>
      <vt:lpstr>Pojmy</vt:lpstr>
      <vt:lpstr>Správně právní odpovědnost </vt:lpstr>
      <vt:lpstr>Reforma správního trestání</vt:lpstr>
      <vt:lpstr>Reforma správního trestání</vt:lpstr>
      <vt:lpstr>Disciplinární a pořádkové delikty</vt:lpstr>
      <vt:lpstr>Disciplinární a pořádkové delikty</vt:lpstr>
      <vt:lpstr>Systematika právní úpravy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Pojem přestupek</vt:lpstr>
      <vt:lpstr>Společenská škodlivost</vt:lpstr>
      <vt:lpstr>Příklad – Bujará oslava</vt:lpstr>
      <vt:lpstr>ODPOVĚDNOST FYZICKÉ OSOBY ZA PŘESTUPEK</vt:lpstr>
      <vt:lpstr>ODPOVĚDNOST FYZICKÉ OSOBY ZA PŘESTUPEK</vt:lpstr>
      <vt:lpstr>ZVLÁŠTNÍ USTANOVENÍ O MLADISTVÝCH </vt:lpstr>
      <vt:lpstr>ODPOVĚDNOST PRÁVNICKÉ OSOBY ZA PŘESTUPEK</vt:lpstr>
      <vt:lpstr>ODPOVĚDNOST PRÁVNICKÉ OSOBY ZA PŘESTUPEK</vt:lpstr>
      <vt:lpstr>ODPOVĚDNOST PODNIKAJÍCÍ FYZICKÉ OSOBY ZA PŘESTUPEK</vt:lpstr>
      <vt:lpstr>ODPOVĚDNOST PODNIKAJÍCÍ FYZICKÉ OSOBY ZA PŘESTUPEK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ZÁNIK ODPOVĚDNOSTI ZA PŘESTUPEK</vt:lpstr>
      <vt:lpstr>ZÁNIK ODPOVĚDNOSTI ZA PŘESTUPEK</vt:lpstr>
      <vt:lpstr>ZÁNIK ODPOVĚDNOSTI ZA PŘESTUPEK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 v režimu zákona 106/1999 Sb.</dc:title>
  <dc:creator>David Hejč</dc:creator>
  <cp:lastModifiedBy>David Hejč</cp:lastModifiedBy>
  <cp:revision>81</cp:revision>
  <dcterms:created xsi:type="dcterms:W3CDTF">2018-11-25T11:26:54Z</dcterms:created>
  <dcterms:modified xsi:type="dcterms:W3CDTF">2021-01-05T21:03:05Z</dcterms:modified>
</cp:coreProperties>
</file>