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72" r:id="rId2"/>
    <p:sldId id="273" r:id="rId3"/>
    <p:sldId id="260" r:id="rId4"/>
    <p:sldId id="268" r:id="rId5"/>
    <p:sldId id="262" r:id="rId6"/>
    <p:sldId id="300" r:id="rId7"/>
    <p:sldId id="257" r:id="rId8"/>
    <p:sldId id="263" r:id="rId9"/>
    <p:sldId id="274" r:id="rId10"/>
    <p:sldId id="256" r:id="rId11"/>
    <p:sldId id="266" r:id="rId12"/>
    <p:sldId id="264" r:id="rId13"/>
    <p:sldId id="275" r:id="rId14"/>
    <p:sldId id="297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2" r:id="rId31"/>
    <p:sldId id="293" r:id="rId32"/>
    <p:sldId id="294" r:id="rId33"/>
    <p:sldId id="295" r:id="rId34"/>
    <p:sldId id="298" r:id="rId35"/>
    <p:sldId id="296" r:id="rId36"/>
    <p:sldId id="299" r:id="rId3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0000CC"/>
    <a:srgbClr val="993300"/>
    <a:srgbClr val="000099"/>
    <a:srgbClr val="B9FDA1"/>
    <a:srgbClr val="66FF66"/>
    <a:srgbClr val="2DF332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C17DED4-9E2C-4047-B3DB-937FB3321F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1EFFBF-4B95-44F0-AD08-C5CB5603C11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FE2B381-3E55-47E0-8E47-63A0F41F3F7E}" type="datetimeFigureOut">
              <a:rPr lang="cs-CZ"/>
              <a:pPr>
                <a:defRPr/>
              </a:pPr>
              <a:t>17.10.2020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19ED002B-1DA5-46A3-B5B6-28DE2ED505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3F23218-9AF1-464E-9048-D0F445F84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ED3BE4-9FD5-402B-AC87-5AD1165424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CBCB29-4B4D-4197-AB0C-83C5C2F09C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1C9909-2D32-400A-A9FB-815E1ACD54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6D857B0F-9D02-4B23-B33D-C4F89C23BB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BD2349-50DF-48EB-865E-8A95B61602B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82B2784F-B7D6-4A02-AFCE-075C419266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6238AEDD-78DB-435D-85D2-A540B27ECFB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3FE3AFCB-485B-4AAF-9163-AC87DA612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E3968F-EC59-43DE-A7A1-3BBBD83BF4B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02A38A37-12C0-49DF-81A8-7E5E252C19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61CF0BD5-0300-4F47-9B12-83D194D6FE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>
            <a:extLst>
              <a:ext uri="{FF2B5EF4-FFF2-40B4-BE49-F238E27FC236}">
                <a16:creationId xmlns:a16="http://schemas.microsoft.com/office/drawing/2014/main" id="{73024240-5C99-4CC8-8447-F495FB0F7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A61E73-36FB-4A38-9124-9B71942359D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1569FC3-6BDB-4FEA-8B77-EDD26194D8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5571970-197B-44FE-AF46-53F2298BED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B53F5A8A-C044-4070-A865-CFE37AE16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7C176-0B77-4934-8811-6A8AACC627F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416171AF-8BDB-4222-8233-695EE00818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516BABD8-3C7E-4067-878A-EFD3401F71A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1B43B27A-043D-4863-B464-95A0DA9EB9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D3638B-60D1-44D5-AAC9-319BBF01FE0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871CFCAA-C09C-4F22-96F3-9024D31B19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C4BA29BE-A8AB-4F4C-8EC5-57A40F3D5C5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453E43E4-2C46-4713-8965-84B5CA4AF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9CBD6C-6B4B-4F21-9B12-DF4B40CB3BA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7770C3F0-ADCE-49FC-96DB-AD737FCD98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F6E7F4DC-27F8-4DAC-9C85-25A738EC234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>
            <a:extLst>
              <a:ext uri="{FF2B5EF4-FFF2-40B4-BE49-F238E27FC236}">
                <a16:creationId xmlns:a16="http://schemas.microsoft.com/office/drawing/2014/main" id="{AD0644D1-928A-4BE3-9B07-663AA2C3ED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3F37C4-F4C3-4E66-B32B-625F278A320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91F2CD1-3DC0-4361-8403-12CF07A784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6D4F441-EE4D-44C2-8928-90894CE271D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CD9BE4-A47A-4DA9-AB64-D853787E84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0E3BA-9ACC-42D0-8C30-8A44D4AF21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487726-C0BB-4575-82F9-2B6F965B4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8C5E1-2AEA-4D33-B90C-59C0733CE9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11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460AD6-FBAE-42EF-94A1-AE6EC0B26F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E32709-AC6F-4A69-8793-DAFD5130B1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2E83D5-5C36-4B45-98FF-26F08CA25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6A6F3-BE5E-4B64-9995-7049473FC9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460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E38671-69BB-4204-8C7B-5AC990A303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E16E27-61EC-4CC0-B1E4-E15A1AA9EF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0D6E36-84B3-4899-8D8E-EE1D35BE28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2CB3C-4D78-4F25-9C48-518267330B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40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E5CCC1-803E-4BF5-BB4F-59E583D86D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E8EF9E-D59C-451B-BFC7-065BB3D82D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536A5-6780-4F2A-A4A1-677A703A4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7DAE6-2CE1-49C8-AE40-4C704DAA93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81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EDE012-92BD-484C-8BB2-53DFC0F052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FB767F-F6EC-4789-B3F6-86EF3944CA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9DD639-78C3-4603-8EEC-79EEC95FF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E715A-EF00-4EF7-9B18-78DB681748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984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DB7262-ACC9-4508-A0E3-BFEDE85BB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9BB9D6-0B8E-431C-989E-1F51AC8997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4A71AD-B2DF-436B-BBCB-6FF0C97BE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8D8BF-16C0-405A-9335-9A538C30FA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48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2076486-0048-47FF-9C71-32C5802A6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A53F04-6917-4CC0-9B4E-8CEB29FE59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F949E6-63B7-4BAD-9075-D3C31C868B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CFE83-3881-4803-8AD8-055054B9C5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12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B15BA2-B8C4-468C-850A-8B431CEE0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B5FD46-D13D-4DB7-A966-B17EDB2C6A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87CB32-35A3-42B6-91BD-C6AE6DCAE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DC120-EF82-44C0-A9CC-65689ED4DC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05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F682DF-866B-47CE-84B9-41FEDE51F0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1F82627-5B92-4689-BE7E-BFEA5AE45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A69F5C-BA94-4A25-8ECF-A95C74026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B7817-D9FF-4A79-A5AB-4B27272739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95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58D509-72CE-4C34-95B9-811ADE9CC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CB5A9C-1745-4143-9660-A5820FFCF1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34D9EF-F574-4202-9D1B-6235C23FD1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5E5BC-D5C9-431A-BFE6-A4BE415BDB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815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673941-8F82-4294-A4FB-AC867E7355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B70A1E-2884-4B02-B04E-4E935C7D1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17EB-54D4-4C0E-B876-CE25369F13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3915B-8664-44D7-955B-F99CB8F9C5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99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7C306E-58C9-4CEE-87C3-BF8FE061B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76A3B2-9506-49A7-8056-A7AEC7DE7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CC01137-3721-4079-828D-939F46B81D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AE8FB6-CB29-488B-8C5F-899653A37D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3E12B5-21AA-48DF-859C-359DC7A354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C40F843-C44B-41A5-84C0-5BF1731619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poznan@honorary.mzv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91D48088-7776-481B-954A-B9DD32CAE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2DF332"/>
          </a:solidFill>
        </p:spPr>
        <p:txBody>
          <a:bodyPr/>
          <a:lstStyle/>
          <a:p>
            <a:r>
              <a:rPr lang="cs-CZ" altLang="cs-CZ"/>
              <a:t>Diplomatické a konzulární právo</a:t>
            </a:r>
          </a:p>
        </p:txBody>
      </p:sp>
      <p:sp>
        <p:nvSpPr>
          <p:cNvPr id="3075" name="Podnadpis 2">
            <a:extLst>
              <a:ext uri="{FF2B5EF4-FFF2-40B4-BE49-F238E27FC236}">
                <a16:creationId xmlns:a16="http://schemas.microsoft.com/office/drawing/2014/main" id="{98D88766-55B2-42C9-A4BF-E96E5DCAD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400800" cy="792163"/>
          </a:xfrm>
          <a:solidFill>
            <a:srgbClr val="99FF99"/>
          </a:solidFill>
        </p:spPr>
        <p:txBody>
          <a:bodyPr/>
          <a:lstStyle/>
          <a:p>
            <a:r>
              <a:rPr lang="cs-CZ" altLang="cs-CZ" dirty="0"/>
              <a:t>Mezinárodní právo veřejné –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A887AAB-1690-4432-938A-FED145347F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366838"/>
          </a:xfrm>
        </p:spPr>
        <p:txBody>
          <a:bodyPr/>
          <a:lstStyle/>
          <a:p>
            <a:pPr eaLnBrk="1" hangingPunct="1"/>
            <a:r>
              <a:rPr lang="cs-CZ" altLang="cs-CZ"/>
              <a:t>Struktura diplomatické mise</a:t>
            </a:r>
          </a:p>
        </p:txBody>
      </p:sp>
      <p:sp>
        <p:nvSpPr>
          <p:cNvPr id="12291" name="Oval 4">
            <a:extLst>
              <a:ext uri="{FF2B5EF4-FFF2-40B4-BE49-F238E27FC236}">
                <a16:creationId xmlns:a16="http://schemas.microsoft.com/office/drawing/2014/main" id="{06238D2F-FCD6-42D0-BC98-F68E2FF2B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860800"/>
            <a:ext cx="649288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2" name="Oval 8">
            <a:extLst>
              <a:ext uri="{FF2B5EF4-FFF2-40B4-BE49-F238E27FC236}">
                <a16:creationId xmlns:a16="http://schemas.microsoft.com/office/drawing/2014/main" id="{F436C686-FD5E-4AE6-96FC-262E75641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3" name="Oval 9">
            <a:extLst>
              <a:ext uri="{FF2B5EF4-FFF2-40B4-BE49-F238E27FC236}">
                <a16:creationId xmlns:a16="http://schemas.microsoft.com/office/drawing/2014/main" id="{CACD2CED-9A18-4A68-8199-1EC20B77E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365625"/>
            <a:ext cx="360362" cy="3603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4" name="Oval 10">
            <a:extLst>
              <a:ext uri="{FF2B5EF4-FFF2-40B4-BE49-F238E27FC236}">
                <a16:creationId xmlns:a16="http://schemas.microsoft.com/office/drawing/2014/main" id="{5BFEFF9B-5AE8-48A8-B954-236861F75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052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5" name="Oval 11">
            <a:extLst>
              <a:ext uri="{FF2B5EF4-FFF2-40B4-BE49-F238E27FC236}">
                <a16:creationId xmlns:a16="http://schemas.microsoft.com/office/drawing/2014/main" id="{F0E894E1-26F6-4008-8075-063E9619A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8688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6" name="Oval 12">
            <a:extLst>
              <a:ext uri="{FF2B5EF4-FFF2-40B4-BE49-F238E27FC236}">
                <a16:creationId xmlns:a16="http://schemas.microsoft.com/office/drawing/2014/main" id="{E506437C-E476-4075-9B5A-95163E369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53006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7" name="Oval 13">
            <a:extLst>
              <a:ext uri="{FF2B5EF4-FFF2-40B4-BE49-F238E27FC236}">
                <a16:creationId xmlns:a16="http://schemas.microsoft.com/office/drawing/2014/main" id="{C1884A56-A076-4EEE-AD73-BCF9D42D3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157788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8" name="Oval 14">
            <a:extLst>
              <a:ext uri="{FF2B5EF4-FFF2-40B4-BE49-F238E27FC236}">
                <a16:creationId xmlns:a16="http://schemas.microsoft.com/office/drawing/2014/main" id="{C6B93697-143C-4798-A90B-BF3736719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360363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9" name="Oval 15">
            <a:extLst>
              <a:ext uri="{FF2B5EF4-FFF2-40B4-BE49-F238E27FC236}">
                <a16:creationId xmlns:a16="http://schemas.microsoft.com/office/drawing/2014/main" id="{56815683-67DC-4E36-BB5A-8EDAAEFC1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0052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FFDB7C79-050C-4BDD-A135-0357BCE30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29241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03A4BA17-FF86-4F43-B0A6-83234E9C4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724400"/>
            <a:ext cx="360362" cy="360363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2" name="Oval 21">
            <a:extLst>
              <a:ext uri="{FF2B5EF4-FFF2-40B4-BE49-F238E27FC236}">
                <a16:creationId xmlns:a16="http://schemas.microsoft.com/office/drawing/2014/main" id="{C5053304-218E-4865-9C2F-847DF667B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3" name="Oval 22">
            <a:extLst>
              <a:ext uri="{FF2B5EF4-FFF2-40B4-BE49-F238E27FC236}">
                <a16:creationId xmlns:a16="http://schemas.microsoft.com/office/drawing/2014/main" id="{E5C65B36-5E23-4AF6-A18B-626FDC304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4" name="Oval 23">
            <a:extLst>
              <a:ext uri="{FF2B5EF4-FFF2-40B4-BE49-F238E27FC236}">
                <a16:creationId xmlns:a16="http://schemas.microsoft.com/office/drawing/2014/main" id="{7F67EB15-BF86-4B46-B081-C63235C48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5085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5" name="Oval 24">
            <a:extLst>
              <a:ext uri="{FF2B5EF4-FFF2-40B4-BE49-F238E27FC236}">
                <a16:creationId xmlns:a16="http://schemas.microsoft.com/office/drawing/2014/main" id="{98AE81C0-9A9D-4E40-8DB7-6B749B175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5654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6" name="Oval 25">
            <a:extLst>
              <a:ext uri="{FF2B5EF4-FFF2-40B4-BE49-F238E27FC236}">
                <a16:creationId xmlns:a16="http://schemas.microsoft.com/office/drawing/2014/main" id="{BC6E532A-511B-422C-A565-1DB41A37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933825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7" name="Oval 27">
            <a:extLst>
              <a:ext uri="{FF2B5EF4-FFF2-40B4-BE49-F238E27FC236}">
                <a16:creationId xmlns:a16="http://schemas.microsoft.com/office/drawing/2014/main" id="{B6079233-5F55-407B-B5C9-AB3598D6D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8527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8" name="Oval 28">
            <a:extLst>
              <a:ext uri="{FF2B5EF4-FFF2-40B4-BE49-F238E27FC236}">
                <a16:creationId xmlns:a16="http://schemas.microsoft.com/office/drawing/2014/main" id="{471BB2D2-84C6-41C2-9C4F-A5335FC34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4290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9" name="Oval 29">
            <a:extLst>
              <a:ext uri="{FF2B5EF4-FFF2-40B4-BE49-F238E27FC236}">
                <a16:creationId xmlns:a16="http://schemas.microsoft.com/office/drawing/2014/main" id="{ECB596F9-2839-4AB0-A195-7A596F5D9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8688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0" name="Oval 30">
            <a:extLst>
              <a:ext uri="{FF2B5EF4-FFF2-40B4-BE49-F238E27FC236}">
                <a16:creationId xmlns:a16="http://schemas.microsoft.com/office/drawing/2014/main" id="{E0E09B81-E483-4C5A-9264-F4FB22535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5516563"/>
            <a:ext cx="360363" cy="360362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1" name="Text Box 31">
            <a:extLst>
              <a:ext uri="{FF2B5EF4-FFF2-40B4-BE49-F238E27FC236}">
                <a16:creationId xmlns:a16="http://schemas.microsoft.com/office/drawing/2014/main" id="{CD298B11-777D-4B20-871F-7E9E823BC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2414588"/>
            <a:ext cx="186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diplomatický p.</a:t>
            </a:r>
          </a:p>
        </p:txBody>
      </p:sp>
      <p:sp>
        <p:nvSpPr>
          <p:cNvPr id="12312" name="Text Box 32">
            <a:extLst>
              <a:ext uri="{FF2B5EF4-FFF2-40B4-BE49-F238E27FC236}">
                <a16:creationId xmlns:a16="http://schemas.microsoft.com/office/drawing/2014/main" id="{8444F92C-7DA1-42C7-8DFD-F3C8ECD4E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35313"/>
            <a:ext cx="215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administrativní p.</a:t>
            </a:r>
          </a:p>
        </p:txBody>
      </p:sp>
      <p:sp>
        <p:nvSpPr>
          <p:cNvPr id="12313" name="Text Box 33">
            <a:extLst>
              <a:ext uri="{FF2B5EF4-FFF2-40B4-BE49-F238E27FC236}">
                <a16:creationId xmlns:a16="http://schemas.microsoft.com/office/drawing/2014/main" id="{C4A04722-11DE-4A57-BC69-E0524F4C0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3908425"/>
            <a:ext cx="2020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technický pers.</a:t>
            </a:r>
          </a:p>
        </p:txBody>
      </p:sp>
      <p:sp>
        <p:nvSpPr>
          <p:cNvPr id="12314" name="Text Box 34">
            <a:extLst>
              <a:ext uri="{FF2B5EF4-FFF2-40B4-BE49-F238E27FC236}">
                <a16:creationId xmlns:a16="http://schemas.microsoft.com/office/drawing/2014/main" id="{12D0646A-C8C8-4FD5-95B2-D5BCD32FC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4648200"/>
            <a:ext cx="1763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služební pers.</a:t>
            </a:r>
          </a:p>
        </p:txBody>
      </p:sp>
      <p:sp>
        <p:nvSpPr>
          <p:cNvPr id="12315" name="Oval 35">
            <a:extLst>
              <a:ext uri="{FF2B5EF4-FFF2-40B4-BE49-F238E27FC236}">
                <a16:creationId xmlns:a16="http://schemas.microsoft.com/office/drawing/2014/main" id="{1FFB71CE-A094-4A09-BA78-C536D9F5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4538"/>
            <a:ext cx="360363" cy="3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6" name="Oval 36">
            <a:extLst>
              <a:ext uri="{FF2B5EF4-FFF2-40B4-BE49-F238E27FC236}">
                <a16:creationId xmlns:a16="http://schemas.microsoft.com/office/drawing/2014/main" id="{5C7A33E8-EE59-4B46-A629-C5464E803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649287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7" name="Text Box 37">
            <a:extLst>
              <a:ext uri="{FF2B5EF4-FFF2-40B4-BE49-F238E27FC236}">
                <a16:creationId xmlns:a16="http://schemas.microsoft.com/office/drawing/2014/main" id="{19C3EA53-EB5B-4938-B2AA-18CBD53BE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224088"/>
            <a:ext cx="1319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šéf mise</a:t>
            </a:r>
          </a:p>
        </p:txBody>
      </p:sp>
      <p:sp>
        <p:nvSpPr>
          <p:cNvPr id="12318" name="Text Box 38">
            <a:extLst>
              <a:ext uri="{FF2B5EF4-FFF2-40B4-BE49-F238E27FC236}">
                <a16:creationId xmlns:a16="http://schemas.microsoft.com/office/drawing/2014/main" id="{BE0D7D1C-94E5-4141-9251-1051658E8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206750"/>
            <a:ext cx="1423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člen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personálu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mise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887AA65-88CC-4FFA-900A-A867BAEA2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Diplomatický a konzulární sbor, doyen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48CC5A-1C55-4A80-9538-B62E0DF60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2060575"/>
            <a:ext cx="8785225" cy="4464050"/>
          </a:xfrm>
          <a:solidFill>
            <a:srgbClr val="C7F9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Diplomatický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diplomatique</a:t>
            </a:r>
            <a:r>
              <a:rPr lang="cs-CZ" altLang="cs-CZ" dirty="0"/>
              <a:t> = </a:t>
            </a:r>
            <a:r>
              <a:rPr lang="cs-CZ" altLang="cs-CZ" b="1" dirty="0"/>
              <a:t>CD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Konzulární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consulaire</a:t>
            </a:r>
            <a:r>
              <a:rPr lang="cs-CZ" altLang="cs-CZ" dirty="0"/>
              <a:t> = </a:t>
            </a:r>
            <a:r>
              <a:rPr lang="cs-CZ" altLang="cs-CZ" b="1" dirty="0"/>
              <a:t>CC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1600" dirty="0"/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Doyen: </a:t>
            </a:r>
            <a:r>
              <a:rPr lang="cs-CZ" altLang="cs-CZ" dirty="0">
                <a:solidFill>
                  <a:srgbClr val="CC0000"/>
                </a:solidFill>
              </a:rPr>
              <a:t>hodností a pořadím nejstarší diplomatický zástupce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téměř výhradně protokolární funkce, může zastupovat celý sbor v jednání s vládou přijímajícího státu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F3DB05B-D6D2-4225-B1A3-349867164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37130"/>
              </a:gs>
              <a:gs pos="50000">
                <a:srgbClr val="F8F567"/>
              </a:gs>
              <a:gs pos="100000">
                <a:srgbClr val="73713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Persona non grata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21ACDC3-7D2D-42E0-A72B-B2852A2A9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  <a:solidFill>
            <a:srgbClr val="FBFCD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přijímající stát </a:t>
            </a:r>
            <a:r>
              <a:rPr lang="cs-CZ" altLang="cs-CZ" sz="2800"/>
              <a:t>může prohlásit </a:t>
            </a:r>
            <a:r>
              <a:rPr lang="cs-CZ" altLang="cs-CZ" sz="2800" i="1"/>
              <a:t>šéfa mise nebo člena dipl. personálu</a:t>
            </a:r>
            <a:r>
              <a:rPr lang="cs-CZ" altLang="cs-CZ" sz="2800"/>
              <a:t> </a:t>
            </a:r>
            <a:r>
              <a:rPr lang="cs-CZ" altLang="cs-CZ" sz="2800">
                <a:solidFill>
                  <a:srgbClr val="CC0000"/>
                </a:solidFill>
              </a:rPr>
              <a:t>za nežádoucího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rgbClr val="3333CC"/>
                </a:solidFill>
              </a:rPr>
              <a:t>kdykoli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>
                <a:solidFill>
                  <a:srgbClr val="3333CC"/>
                </a:solidFill>
              </a:rPr>
              <a:t>bez uvedení důvodů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rgbClr val="3333CC"/>
                </a:solidFill>
              </a:rPr>
              <a:t> = vyhoštění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rgbClr val="3333CC"/>
                </a:solidFill>
              </a:rPr>
              <a:t>i před příjezdem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>
                <a:solidFill>
                  <a:srgbClr val="3333CC"/>
                </a:solidFill>
              </a:rPr>
              <a:t>lhůta pro opuštění území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přestane požívat výsad a imunit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reakce vysílajícího státu: příp. </a:t>
            </a:r>
            <a:r>
              <a:rPr lang="cs-CZ" altLang="cs-CZ" sz="2800">
                <a:solidFill>
                  <a:srgbClr val="CC0000"/>
                </a:solidFill>
              </a:rPr>
              <a:t>retorze, </a:t>
            </a:r>
            <a:r>
              <a:rPr lang="cs-CZ" altLang="cs-CZ" sz="2800">
                <a:solidFill>
                  <a:schemeClr val="accent2"/>
                </a:solidFill>
              </a:rPr>
              <a:t>nic jiného</a:t>
            </a:r>
            <a:r>
              <a:rPr lang="cs-CZ" altLang="cs-CZ" sz="2800">
                <a:solidFill>
                  <a:srgbClr val="CC0000"/>
                </a:solidFill>
              </a:rPr>
              <a:t> </a:t>
            </a:r>
            <a:endParaRPr lang="cs-CZ" altLang="cs-CZ" sz="2800"/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tento spor lze řešit jen </a:t>
            </a:r>
            <a:r>
              <a:rPr lang="cs-CZ" altLang="cs-CZ" sz="2800" b="1"/>
              <a:t>jednáním </a:t>
            </a:r>
            <a:r>
              <a:rPr lang="cs-CZ" altLang="cs-CZ" sz="2800"/>
              <a:t>(není právní)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A2B94B90-182E-4E9A-9926-40D71990B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1223863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Výsady a imunity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AB5E44E-1DAF-4F47-AA51-851A3C971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8013" cy="4775175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>
                <a:solidFill>
                  <a:srgbClr val="FF0000"/>
                </a:solidFill>
              </a:rPr>
              <a:t>výsady hmotně právní </a:t>
            </a:r>
            <a:endParaRPr lang="cs-CZ" altLang="cs-CZ" dirty="0">
              <a:solidFill>
                <a:srgbClr val="FF0000"/>
              </a:solidFill>
            </a:endParaRP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>
                <a:solidFill>
                  <a:srgbClr val="FF0000"/>
                </a:solidFill>
              </a:rPr>
              <a:t>imunity procesně právní (kromě daňové)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i="1" dirty="0">
                <a:solidFill>
                  <a:srgbClr val="FF0000"/>
                </a:solidFill>
              </a:rPr>
              <a:t>imunita = vynětí z pravomoci orgánů 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nositel imunity: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mise (úřad)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člen mise (osoba)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45906ED0-785A-473A-A577-5DFF7E623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diplomatické mise</a:t>
            </a:r>
            <a:r>
              <a:rPr lang="cs-CZ" altLang="cs-CZ"/>
              <a:t> - 1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7445943-C81B-4C41-B4EC-773ED7BD0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60563"/>
            <a:ext cx="8228013" cy="4443412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Nedotknutelnost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místností a pozemků mise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archívů, písemností a úř. korespondence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ochrana mise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Místnosti a majetek, vozidla</a:t>
            </a:r>
            <a:r>
              <a:rPr lang="cs-CZ" altLang="cs-CZ"/>
              <a:t> – imunní proti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prohlídce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zabavení, exekuci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B45D1CF-1359-4C52-AD18-ADA88FB9C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diplomatické mise</a:t>
            </a:r>
            <a:r>
              <a:rPr lang="cs-CZ" altLang="cs-CZ"/>
              <a:t> - 2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BBB5FF3-EEA9-48BC-8CAA-4C85D6F6B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040560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Daňová imunita </a:t>
            </a:r>
            <a:r>
              <a:rPr lang="cs-CZ" altLang="cs-CZ" b="1" i="1" dirty="0"/>
              <a:t>(je výjimečně hmotněprávní)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osvobození od daní a dávek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včetně poplatků za víza aj.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kromě placených služeb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Nedotknutelnost diplomatické pošty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zadržení, otevření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zásilky, kurýr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Ochrana spojení mise s ústředím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7F95B97A-4CD9-4CC4-9CF7-FE2B5D5D7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1223963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600" b="1"/>
              <a:t>Imunity </a:t>
            </a:r>
            <a:r>
              <a:rPr lang="cs-CZ" altLang="cs-CZ" sz="3600" b="1" u="sng"/>
              <a:t>členů</a:t>
            </a:r>
            <a:r>
              <a:rPr lang="cs-CZ" altLang="cs-CZ" sz="3600" b="1"/>
              <a:t> dipl. mise – 1</a:t>
            </a:r>
            <a:br>
              <a:rPr lang="cs-CZ" altLang="cs-CZ" sz="3600" b="1"/>
            </a:br>
            <a:r>
              <a:rPr lang="cs-CZ" altLang="cs-CZ" sz="3200"/>
              <a:t>(vč. rodinných příslušníků)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9465682-D2F2-477E-BAF8-4D741BB49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84312"/>
            <a:ext cx="8229600" cy="5113337"/>
          </a:xfrm>
        </p:spPr>
        <p:txBody>
          <a:bodyPr tIns="32002"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>
                <a:solidFill>
                  <a:srgbClr val="C00000"/>
                </a:solidFill>
              </a:rPr>
              <a:t>Imunita absolutní  x  funkční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Nedotknutelnost osoby člena mise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nepřípustnost zatčení, zadržení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útoky x osobě, svobodě, důstojnosti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vč. </a:t>
            </a:r>
            <a:r>
              <a:rPr lang="cs-CZ" altLang="cs-CZ" sz="2500" i="1" dirty="0"/>
              <a:t>soukromého obydlí</a:t>
            </a:r>
            <a:r>
              <a:rPr lang="cs-CZ" altLang="cs-CZ" sz="2500" dirty="0"/>
              <a:t> a majetku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Vynětí z jurisdikce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trestní (absolutní)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civilní a správní (</a:t>
            </a:r>
            <a:r>
              <a:rPr lang="cs-CZ" altLang="cs-CZ" sz="2500" dirty="0" err="1"/>
              <a:t>dipl</a:t>
            </a:r>
            <a:r>
              <a:rPr lang="cs-CZ" altLang="cs-CZ" sz="2500" dirty="0"/>
              <a:t>. </a:t>
            </a:r>
            <a:r>
              <a:rPr lang="cs-CZ" altLang="cs-CZ" sz="2500" dirty="0" err="1"/>
              <a:t>zást</a:t>
            </a:r>
            <a:r>
              <a:rPr lang="cs-CZ" altLang="cs-CZ" sz="2500" dirty="0"/>
              <a:t>. – absolutní s výjimkami v případech soukromých kauz, ATP – funkční)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svědek, exekuce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6187A0B2-6FF5-41EF-A0C3-8C1829F81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260350"/>
            <a:ext cx="8228013" cy="88423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členů</a:t>
            </a:r>
            <a:r>
              <a:rPr lang="cs-CZ" altLang="cs-CZ"/>
              <a:t> dipl. mise - 2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7A86A7-5514-4294-A002-58E4CE1EE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8013" cy="5040313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vynětí ze sociálního zabezpečení (pojištění)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daňová imunita: 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netýká se nepřímých daní (ale...)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výjimky pro soukromé věci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bezcelní dovoz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potřeby mise, osobní potřeby, domácnost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osobní zavazadlo: prohlídka (ano – ne)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platí i pro členy rodiny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služební personál: </a:t>
            </a:r>
            <a:r>
              <a:rPr lang="cs-CZ" altLang="cs-CZ" sz="2500"/>
              <a:t>všude funkční imunita, daňová imunita: jen mzda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34B3CAE8-AD68-47D6-9CEB-417D397AA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8013" cy="955675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členů</a:t>
            </a:r>
            <a:r>
              <a:rPr lang="cs-CZ" altLang="cs-CZ"/>
              <a:t> dipl. mise - 3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99830B8-72F5-44E5-ADB9-900771A64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30375"/>
            <a:ext cx="8228013" cy="4506913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svoboda pohybu a pobytu na území 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zřeknutí se imunity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jen vysílající stát! (tj. MZV)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výslovně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výslovně pro exekuci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imunity se nemůže vzdát sama osoba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F1F883B-2FC6-42E9-A537-4DC44320F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0"/>
            <a:ext cx="8228013" cy="1144588"/>
          </a:xfrm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Ukončení funkce dipl. zástupce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BDE19E0-4A4C-4F6F-AEF0-762320D38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8012" cy="5111750"/>
          </a:xfrm>
        </p:spPr>
        <p:txBody>
          <a:bodyPr/>
          <a:lstStyle/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2500" b="1" dirty="0"/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sdělením vysílajícího státu, </a:t>
            </a:r>
            <a:r>
              <a:rPr lang="cs-CZ" altLang="cs-CZ" dirty="0"/>
              <a:t>že funkce skončila (běžná situace = odvolání)</a:t>
            </a:r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sdělením přijímajícího státu </a:t>
            </a:r>
            <a:r>
              <a:rPr lang="cs-CZ" altLang="cs-CZ" dirty="0"/>
              <a:t>že neuznává </a:t>
            </a:r>
            <a:r>
              <a:rPr lang="cs-CZ" altLang="cs-CZ" dirty="0" err="1"/>
              <a:t>dipl</a:t>
            </a:r>
            <a:r>
              <a:rPr lang="cs-CZ" altLang="cs-CZ" dirty="0"/>
              <a:t>. zástupce jako člena mise – </a:t>
            </a:r>
            <a:r>
              <a:rPr lang="cs-CZ" altLang="cs-CZ" dirty="0">
                <a:solidFill>
                  <a:srgbClr val="C00000"/>
                </a:solidFill>
              </a:rPr>
              <a:t>persona non grata</a:t>
            </a:r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přerušením diplomatických styků:</a:t>
            </a:r>
          </a:p>
          <a:p>
            <a:pPr lvl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200" dirty="0"/>
              <a:t>svěření ochrany zájmů třetímu státu (zastupuje nás)</a:t>
            </a:r>
          </a:p>
          <a:p>
            <a:pPr lvl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200" dirty="0"/>
              <a:t>převzetí dočasné ochrany třetího státu (my zastupujeme jeho)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09533115-4D2B-4198-9315-2C14BA2A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2DF332"/>
          </a:solidFill>
        </p:spPr>
        <p:txBody>
          <a:bodyPr/>
          <a:lstStyle/>
          <a:p>
            <a:r>
              <a:rPr lang="cs-CZ" altLang="cs-CZ" sz="3600" b="1" dirty="0"/>
              <a:t>Diplomatické právo a diplomacie</a:t>
            </a:r>
            <a:br>
              <a:rPr lang="cs-CZ" altLang="cs-CZ" sz="3600" b="1" dirty="0"/>
            </a:br>
            <a:r>
              <a:rPr lang="cs-CZ" altLang="cs-CZ" sz="3600" b="1" dirty="0"/>
              <a:t>(terminologie)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23C19F97-7088-442B-AE23-F4B2CF37B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372"/>
          </a:xfrm>
          <a:solidFill>
            <a:srgbClr val="B9FDA1"/>
          </a:solidFill>
        </p:spPr>
        <p:txBody>
          <a:bodyPr/>
          <a:lstStyle/>
          <a:p>
            <a:r>
              <a:rPr lang="cs-CZ" altLang="cs-CZ" sz="2600" b="1" dirty="0">
                <a:solidFill>
                  <a:srgbClr val="FF0000"/>
                </a:solidFill>
              </a:rPr>
              <a:t>Diplomacie v </a:t>
            </a:r>
            <a:r>
              <a:rPr lang="cs-CZ" altLang="cs-CZ" sz="2600" b="1" i="1" dirty="0">
                <a:solidFill>
                  <a:srgbClr val="FF0000"/>
                </a:solidFill>
              </a:rPr>
              <a:t>širším</a:t>
            </a:r>
            <a:r>
              <a:rPr lang="cs-CZ" altLang="cs-CZ" sz="2600" b="1" dirty="0">
                <a:solidFill>
                  <a:srgbClr val="FF0000"/>
                </a:solidFill>
              </a:rPr>
              <a:t> smyslu: </a:t>
            </a:r>
            <a:r>
              <a:rPr lang="cs-CZ" altLang="cs-CZ" sz="2600" dirty="0"/>
              <a:t>realizace vztahů mezi státy, zejména politických, </a:t>
            </a:r>
            <a:r>
              <a:rPr lang="cs-CZ" altLang="cs-CZ" sz="2600" b="1" dirty="0"/>
              <a:t>vyjednávání jako </a:t>
            </a:r>
            <a:r>
              <a:rPr lang="cs-CZ" altLang="cs-CZ" sz="2600" b="1" i="1" dirty="0"/>
              <a:t>metoda</a:t>
            </a:r>
          </a:p>
          <a:p>
            <a:pPr lvl="1"/>
            <a:r>
              <a:rPr lang="cs-CZ" altLang="cs-CZ" sz="2600" dirty="0"/>
              <a:t>mnohostranná a dvoustranná diplomacie</a:t>
            </a:r>
          </a:p>
          <a:p>
            <a:pPr lvl="1"/>
            <a:r>
              <a:rPr lang="cs-CZ" altLang="cs-CZ" sz="2600" dirty="0"/>
              <a:t>vnitrostátní kompetence ministerstva zahraničních věcí, </a:t>
            </a:r>
            <a:r>
              <a:rPr lang="cs-CZ" altLang="cs-CZ" sz="2600" i="1" dirty="0"/>
              <a:t>šéf diplomacie </a:t>
            </a:r>
            <a:r>
              <a:rPr lang="cs-CZ" altLang="cs-CZ" sz="2600" dirty="0"/>
              <a:t>ve státě: ministr zahraničních věcí</a:t>
            </a:r>
          </a:p>
          <a:p>
            <a:r>
              <a:rPr lang="cs-CZ" altLang="cs-CZ" sz="2600" b="1" u="sng" dirty="0">
                <a:solidFill>
                  <a:srgbClr val="FF0000"/>
                </a:solidFill>
              </a:rPr>
              <a:t>Diplomatické vztahy v </a:t>
            </a:r>
            <a:r>
              <a:rPr lang="cs-CZ" altLang="cs-CZ" sz="2600" b="1" i="1" u="sng" dirty="0">
                <a:solidFill>
                  <a:srgbClr val="FF0000"/>
                </a:solidFill>
              </a:rPr>
              <a:t>užším</a:t>
            </a:r>
            <a:r>
              <a:rPr lang="cs-CZ" altLang="cs-CZ" sz="2600" b="1" u="sng" dirty="0">
                <a:solidFill>
                  <a:srgbClr val="FF0000"/>
                </a:solidFill>
              </a:rPr>
              <a:t> smyslu: </a:t>
            </a:r>
            <a:r>
              <a:rPr lang="cs-CZ" altLang="cs-CZ" sz="2600" b="1" dirty="0"/>
              <a:t>institucionalizované právní vztahy mezi státy </a:t>
            </a:r>
            <a:r>
              <a:rPr lang="cs-CZ" altLang="cs-CZ" sz="2600" dirty="0"/>
              <a:t>– diplomatické styky, zvláštní orgány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7809A5E-574C-4E1E-B6A7-D166438F17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F6F61A"/>
          </a:solidFill>
        </p:spPr>
        <p:txBody>
          <a:bodyPr/>
          <a:lstStyle/>
          <a:p>
            <a:r>
              <a:rPr lang="cs-CZ" altLang="cs-CZ" sz="4800"/>
              <a:t>Konzulární styky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9206345-845D-466E-A4CD-89C7B59EF1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E67F70F-3561-434F-B9BD-065D618DA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r>
              <a:rPr lang="cs-CZ" altLang="cs-CZ"/>
              <a:t>Konzulární úřady a obvody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99517F2-8D54-421B-85C3-402A780C7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altLang="cs-CZ" b="1" dirty="0"/>
              <a:t>úrovně a třídy vedoucích KÚ</a:t>
            </a:r>
          </a:p>
          <a:p>
            <a:pPr lvl="1"/>
            <a:r>
              <a:rPr lang="cs-CZ" altLang="cs-CZ" dirty="0"/>
              <a:t>generální konzulát</a:t>
            </a:r>
          </a:p>
          <a:p>
            <a:pPr lvl="1"/>
            <a:r>
              <a:rPr lang="cs-CZ" altLang="cs-CZ" dirty="0"/>
              <a:t>konzulát</a:t>
            </a:r>
          </a:p>
          <a:p>
            <a:pPr lvl="1"/>
            <a:r>
              <a:rPr lang="cs-CZ" altLang="cs-CZ" dirty="0" err="1"/>
              <a:t>vicekonzulát</a:t>
            </a:r>
            <a:endParaRPr lang="cs-CZ" altLang="cs-CZ" dirty="0"/>
          </a:p>
          <a:p>
            <a:pPr lvl="1"/>
            <a:r>
              <a:rPr lang="cs-CZ" altLang="cs-CZ" dirty="0"/>
              <a:t>konzulární jednatelství</a:t>
            </a:r>
          </a:p>
          <a:p>
            <a:r>
              <a:rPr lang="cs-CZ" altLang="cs-CZ" b="1" dirty="0"/>
              <a:t>konzulární obvody</a:t>
            </a:r>
          </a:p>
          <a:p>
            <a:pPr lvl="1"/>
            <a:r>
              <a:rPr lang="cs-CZ" altLang="cs-CZ" dirty="0"/>
              <a:t>více obvodů a tím více konzulátů v jednom přijímajícím státě, územní působnost konzula = obvod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EA73ADD-BD62-4D06-A0ED-77578203F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89F396"/>
          </a:solidFill>
        </p:spPr>
        <p:txBody>
          <a:bodyPr/>
          <a:lstStyle/>
          <a:p>
            <a:r>
              <a:rPr lang="cs-CZ" altLang="cs-CZ" sz="4000"/>
              <a:t>Kategorie vedoucích a členů </a:t>
            </a:r>
            <a:br>
              <a:rPr lang="cs-CZ" altLang="cs-CZ" sz="4000"/>
            </a:br>
            <a:r>
              <a:rPr lang="cs-CZ" altLang="cs-CZ" sz="4000"/>
              <a:t>konzulárních úřadů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56AFFAA-5446-4FFD-99A4-6DBA3D04C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D7FDD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u="sng" dirty="0">
                <a:solidFill>
                  <a:srgbClr val="CC0000"/>
                </a:solidFill>
              </a:rPr>
              <a:t>Profesionální</a:t>
            </a:r>
            <a:r>
              <a:rPr lang="cs-CZ" altLang="cs-CZ" dirty="0"/>
              <a:t> (z povolání) a </a:t>
            </a:r>
            <a:r>
              <a:rPr lang="cs-CZ" altLang="cs-CZ" b="1" u="sng" dirty="0">
                <a:solidFill>
                  <a:srgbClr val="CC0000"/>
                </a:solidFill>
              </a:rPr>
              <a:t>honorární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  <a:r>
              <a:rPr lang="cs-CZ" altLang="cs-CZ" dirty="0"/>
              <a:t>(čestná funkce - obdobné pravomoci)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Kategorie členů KÚ: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vedoucí (generální konzul)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konzulární úředník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konzulární zaměstnanec (</a:t>
            </a:r>
            <a:r>
              <a:rPr lang="cs-CZ" altLang="cs-CZ" dirty="0" err="1"/>
              <a:t>admin</a:t>
            </a:r>
            <a:r>
              <a:rPr lang="cs-CZ" altLang="cs-CZ" dirty="0"/>
              <a:t>., technický)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33CC"/>
                </a:solidFill>
              </a:rPr>
              <a:t>Konzul zastupuje svůj stát u místních orgánů, nikoli u vlády přijímajícího státu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8BCA470-C29A-492B-8372-6E3EFD5BA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altLang="cs-CZ"/>
              <a:t>Navázání styků, zřízení KÚ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0C84EF3-AB0C-41BF-A47F-CD02F8221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r>
              <a:rPr lang="cs-CZ" altLang="cs-CZ"/>
              <a:t>dvoustrannou dohodou (úroveň, obvody..)</a:t>
            </a:r>
          </a:p>
          <a:p>
            <a:r>
              <a:rPr lang="cs-CZ" altLang="cs-CZ" b="1" i="1">
                <a:solidFill>
                  <a:srgbClr val="CC0000"/>
                </a:solidFill>
              </a:rPr>
              <a:t>konzulární úmluvy</a:t>
            </a:r>
          </a:p>
          <a:p>
            <a:r>
              <a:rPr lang="cs-CZ" altLang="cs-CZ"/>
              <a:t>diplomatické styky obvykle zahrnují konzulární, ne naopak</a:t>
            </a:r>
          </a:p>
          <a:p>
            <a:r>
              <a:rPr lang="cs-CZ" altLang="cs-CZ"/>
              <a:t>konzulární styky mohou existovat samostatně</a:t>
            </a:r>
          </a:p>
          <a:p>
            <a:r>
              <a:rPr lang="cs-CZ" altLang="cs-CZ" i="1">
                <a:solidFill>
                  <a:srgbClr val="0033CC"/>
                </a:solidFill>
              </a:rPr>
              <a:t>diplomatická mise: konzulární funkce</a:t>
            </a:r>
          </a:p>
          <a:p>
            <a:r>
              <a:rPr lang="cs-CZ" altLang="cs-CZ"/>
              <a:t>KÚ může vykonávat diplomatické úkony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D73269B-38CE-4B4B-99FD-0D2E11CFE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altLang="cs-CZ"/>
              <a:t>Nástup funkce vedoucího KÚ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0E826B4-7369-4604-A97E-E78E232BC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konzulský patent</a:t>
            </a:r>
            <a:r>
              <a:rPr lang="cs-CZ" altLang="cs-CZ" sz="4000"/>
              <a:t> (= „pověřovací listiny“)</a:t>
            </a:r>
          </a:p>
          <a:p>
            <a:pPr>
              <a:lnSpc>
                <a:spcPct val="90000"/>
              </a:lnSpc>
            </a:pPr>
            <a:r>
              <a:rPr lang="cs-CZ" altLang="cs-CZ" sz="4000" i="1">
                <a:solidFill>
                  <a:srgbClr val="006600"/>
                </a:solidFill>
              </a:rPr>
              <a:t>   (u diplomatů: skutečné pověřovací listiny)</a:t>
            </a:r>
          </a:p>
          <a:p>
            <a:pPr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exequatur</a:t>
            </a:r>
            <a:r>
              <a:rPr lang="cs-CZ" altLang="cs-CZ" sz="4000"/>
              <a:t> = přivolení přijímajícího státu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 i="1">
                <a:solidFill>
                  <a:srgbClr val="006600"/>
                </a:solidFill>
              </a:rPr>
              <a:t>   (u diplomatů: agrément)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08F622A-1EE3-496C-BDFC-7AFE98A03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r>
              <a:rPr lang="cs-CZ" altLang="cs-CZ"/>
              <a:t>KONZULÁRNÍ FUNKCE - 1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88436DC-936E-4101-9A82-8D1282464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1E8"/>
          </a:solidFill>
        </p:spPr>
        <p:txBody>
          <a:bodyPr/>
          <a:lstStyle/>
          <a:p>
            <a:r>
              <a:rPr lang="cs-CZ" altLang="cs-CZ"/>
              <a:t>Obecné:</a:t>
            </a:r>
          </a:p>
          <a:p>
            <a:pPr lvl="1"/>
            <a:r>
              <a:rPr lang="cs-CZ" altLang="cs-CZ" sz="3200"/>
              <a:t>ochrana zájmů vysílajícího státu a jeho příslušníků (protéger)</a:t>
            </a:r>
          </a:p>
          <a:p>
            <a:pPr lvl="1"/>
            <a:r>
              <a:rPr lang="cs-CZ" altLang="cs-CZ" sz="3200"/>
              <a:t>podpora rozvoje obchodních, hospodářských, kulturních a vědeckých styků</a:t>
            </a:r>
          </a:p>
          <a:p>
            <a:pPr lvl="1"/>
            <a:r>
              <a:rPr lang="cs-CZ" altLang="cs-CZ" sz="3200"/>
              <a:t>zjišťování stavu (informer)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A13A4AD-984F-4EDA-BE78-9202D847C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r>
              <a:rPr lang="cs-CZ" altLang="cs-CZ"/>
              <a:t>KONZULÁRNÍ FUNKCE - 2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1777822-2FBD-4BEB-9688-CD95231B3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1E8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Speciální: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cestovní doklady a </a:t>
            </a:r>
            <a:r>
              <a:rPr lang="cs-CZ" altLang="cs-CZ">
                <a:solidFill>
                  <a:srgbClr val="CC0000"/>
                </a:solidFill>
              </a:rPr>
              <a:t>víza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pomoc </a:t>
            </a:r>
            <a:r>
              <a:rPr lang="cs-CZ" altLang="cs-CZ"/>
              <a:t>příslušníkům vysíl. státu – kritické sit.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notář, civilní matrikář, sňatky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dědické</a:t>
            </a:r>
            <a:r>
              <a:rPr lang="cs-CZ" altLang="cs-CZ"/>
              <a:t> věci – ochrana zájmů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nezletilí,</a:t>
            </a:r>
            <a:r>
              <a:rPr lang="cs-CZ" altLang="cs-CZ"/>
              <a:t> osoby bez plné způsobilosti: ochrana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zastupování před </a:t>
            </a:r>
            <a:r>
              <a:rPr lang="cs-CZ" altLang="cs-CZ">
                <a:solidFill>
                  <a:srgbClr val="CC0000"/>
                </a:solidFill>
              </a:rPr>
              <a:t>soudy:</a:t>
            </a:r>
            <a:r>
              <a:rPr lang="cs-CZ" altLang="cs-CZ"/>
              <a:t> ochrana, nepřítomn.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doručování</a:t>
            </a:r>
            <a:r>
              <a:rPr lang="cs-CZ" altLang="cs-CZ"/>
              <a:t> soudních a mimosoud. písemností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lodi a letadla: dozor a inspekce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48443BC-F3D7-4990-98C5-E3FE6A625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cs-CZ" altLang="cs-CZ" sz="2800" b="1"/>
              <a:t>Jakou pomoc lze od českých zastupitelských úřadů v zahraničí očekávat </a:t>
            </a:r>
            <a:r>
              <a:rPr lang="cs-CZ" altLang="cs-CZ" sz="2800" b="1" i="1">
                <a:solidFill>
                  <a:srgbClr val="993300"/>
                </a:solidFill>
              </a:rPr>
              <a:t>(jen informace):</a:t>
            </a:r>
            <a:endParaRPr lang="cs-CZ" altLang="cs-CZ" sz="2800" i="1">
              <a:solidFill>
                <a:srgbClr val="993300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9B338A5-60AF-438B-A4B7-76A6F6F5EB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183187"/>
          </a:xfrm>
          <a:solidFill>
            <a:srgbClr val="E3F1E8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vystavení </a:t>
            </a:r>
            <a:r>
              <a:rPr lang="cs-CZ" altLang="cs-CZ" sz="2000" b="1" u="sng"/>
              <a:t>cestovního průkazu</a:t>
            </a:r>
            <a:r>
              <a:rPr lang="cs-CZ" altLang="cs-CZ" sz="2000"/>
              <a:t> při ztrátě cestovního dokladu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poskytnutí</a:t>
            </a:r>
            <a:r>
              <a:rPr lang="cs-CZ" altLang="cs-CZ" sz="2000" u="sng"/>
              <a:t> </a:t>
            </a:r>
            <a:r>
              <a:rPr lang="cs-CZ" altLang="cs-CZ" sz="2000" b="1" u="sng"/>
              <a:t>informací</a:t>
            </a:r>
            <a:r>
              <a:rPr lang="cs-CZ" altLang="cs-CZ" sz="2000" b="1"/>
              <a:t>,</a:t>
            </a:r>
            <a:r>
              <a:rPr lang="cs-CZ" altLang="cs-CZ" sz="2000"/>
              <a:t> příp. pomoci při obstarání finančních prostředků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informování příbuzných</a:t>
            </a:r>
            <a:r>
              <a:rPr lang="cs-CZ" altLang="cs-CZ" sz="2000"/>
              <a:t> při nehodách a úmrtích (v případě, že byly zastupitelskému úřadu ohlášeny)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poskytování kontaktních údajů pro nezávislý výběr lékařů, zdravotnických zařízení, advokátů, tlumočníků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pomoc při </a:t>
            </a:r>
            <a:r>
              <a:rPr lang="cs-CZ" altLang="cs-CZ" sz="2000" b="1" u="sng"/>
              <a:t>repatriaci</a:t>
            </a:r>
            <a:r>
              <a:rPr lang="cs-CZ" altLang="cs-CZ" sz="2000"/>
              <a:t> nemocných, zraněných nebo zemřelých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 případě </a:t>
            </a:r>
            <a:r>
              <a:rPr lang="cs-CZ" altLang="cs-CZ" sz="2000" b="1" u="sng"/>
              <a:t>omezení osobní svobody</a:t>
            </a:r>
            <a:r>
              <a:rPr lang="cs-CZ" altLang="cs-CZ" sz="2000"/>
              <a:t> předávání informací příbuzným, zprostředkování právního zástupce na náklady zatčených osob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pomoc při zajišťování </a:t>
            </a:r>
            <a:r>
              <a:rPr lang="cs-CZ" altLang="cs-CZ" sz="2000" b="1" u="sng"/>
              <a:t>návštěv uvězněných osob,</a:t>
            </a:r>
            <a:r>
              <a:rPr lang="cs-CZ" altLang="cs-CZ" sz="2000"/>
              <a:t> upozorňování místních orgánů na zjevná porušování práv našich občanů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podnět k pátrání po </a:t>
            </a:r>
            <a:r>
              <a:rPr lang="cs-CZ" altLang="cs-CZ" sz="2000" b="1" u="sng"/>
              <a:t>pohřešovaných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zprostředkování </a:t>
            </a:r>
            <a:r>
              <a:rPr lang="cs-CZ" altLang="cs-CZ" sz="2000" b="1" u="sng"/>
              <a:t>naléhavých informací postiženým</a:t>
            </a:r>
            <a:r>
              <a:rPr lang="cs-CZ" altLang="cs-CZ" sz="2000"/>
              <a:t> nebo jejich příbuzným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zajištění </a:t>
            </a:r>
            <a:r>
              <a:rPr lang="cs-CZ" altLang="cs-CZ" sz="2000" b="1" u="sng"/>
              <a:t>ochrany nezletilých dětí,</a:t>
            </a:r>
            <a:r>
              <a:rPr lang="cs-CZ" altLang="cs-CZ" sz="2000"/>
              <a:t> které se nacházejí v zahraničí bez doprovodu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0D7C899-EB84-4A31-82A0-7F586F877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282700"/>
          </a:xfrm>
        </p:spPr>
        <p:txBody>
          <a:bodyPr/>
          <a:lstStyle/>
          <a:p>
            <a:r>
              <a:rPr lang="cs-CZ" altLang="cs-CZ" sz="3200" b="1"/>
              <a:t>Co naopak český zastupitelský úřad udělat </a:t>
            </a:r>
            <a:r>
              <a:rPr lang="cs-CZ" altLang="cs-CZ" sz="3200" b="1" u="sng"/>
              <a:t>nemůže</a:t>
            </a:r>
            <a:r>
              <a:rPr lang="cs-CZ" altLang="cs-CZ" sz="3200" b="1"/>
              <a:t> </a:t>
            </a:r>
            <a:r>
              <a:rPr lang="cs-CZ" altLang="cs-CZ" sz="3200" b="1" i="1">
                <a:solidFill>
                  <a:srgbClr val="993300"/>
                </a:solidFill>
              </a:rPr>
              <a:t>(jen informace):</a:t>
            </a:r>
            <a:endParaRPr lang="cs-CZ" altLang="cs-CZ" sz="3200" i="1">
              <a:solidFill>
                <a:srgbClr val="993300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C7126AA-DD09-41A2-8212-069060DDF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FAFCA2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 u="sng"/>
              <a:t>platit účty</a:t>
            </a:r>
            <a:r>
              <a:rPr lang="cs-CZ" altLang="cs-CZ" sz="2000"/>
              <a:t> za hotelové a jiné služby, pokuty, poplatky za pobyt v nemocnici a kauce při omezení osobní svobody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financovat další pobyt</a:t>
            </a:r>
            <a:r>
              <a:rPr lang="cs-CZ" altLang="cs-CZ" sz="2000"/>
              <a:t> v zahraničí při ztrátě finančních prostředků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vykonávat činnosti, které mají v náplni práce </a:t>
            </a:r>
            <a:r>
              <a:rPr lang="cs-CZ" altLang="cs-CZ" sz="2000" b="1" u="sng"/>
              <a:t>komerční instituce</a:t>
            </a:r>
            <a:r>
              <a:rPr lang="cs-CZ" altLang="cs-CZ" sz="2000"/>
              <a:t> jako jsou banky, cestovní kanceláře, zdravotní pojišťovny, advokáti, tlumočníci a detektivní kanceláře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vykonávat činnosti </a:t>
            </a:r>
            <a:r>
              <a:rPr lang="cs-CZ" altLang="cs-CZ" sz="2000" b="1" u="sng"/>
              <a:t>poštovního či pracovního úřadu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poskytovat pomoc při obstarání víza cizího státu a zaručit vstup na území cizího státu, pokud občan nemá platný pas, resp. vízum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garantovat </a:t>
            </a:r>
            <a:r>
              <a:rPr lang="cs-CZ" altLang="cs-CZ" sz="2000" b="1" u="sng"/>
              <a:t>lepší péči</a:t>
            </a:r>
            <a:r>
              <a:rPr lang="cs-CZ" altLang="cs-CZ" sz="2000"/>
              <a:t> v nemocnicích či zacházení ve věznicích, než je místní standard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provádět </a:t>
            </a:r>
            <a:r>
              <a:rPr lang="cs-CZ" altLang="cs-CZ" sz="2000" b="1"/>
              <a:t>vyšetřování</a:t>
            </a:r>
            <a:r>
              <a:rPr lang="cs-CZ" altLang="cs-CZ" sz="2000"/>
              <a:t> protiprávního jednání, zasahovat do probíhajících </a:t>
            </a:r>
            <a:r>
              <a:rPr lang="cs-CZ" altLang="cs-CZ" sz="2000" b="1" u="sng"/>
              <a:t>soudních řízení</a:t>
            </a:r>
            <a:r>
              <a:rPr lang="cs-CZ" altLang="cs-CZ" sz="2000"/>
              <a:t> a vyvíjet činnost jako obhájce u soudu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přebírat náklady</a:t>
            </a:r>
            <a:r>
              <a:rPr lang="cs-CZ" altLang="cs-CZ" sz="2000"/>
              <a:t> pátrací nebo záchranné akce a náklady repatriace zemřelých do vlasti nebo náklady pohřbu v místě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D6A77DF-6560-47B7-80D7-ADF4F1D31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cs-CZ" altLang="cs-CZ" sz="4000" b="1"/>
              <a:t>NÁROK NA KONZULÁRNÍ OCHRANU EU:</a:t>
            </a:r>
            <a:endParaRPr lang="cs-CZ" altLang="cs-CZ" sz="40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124A3BD-C028-488D-892E-FEE116056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7F8FD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1) Jste </a:t>
            </a:r>
            <a:r>
              <a:rPr lang="cs-CZ" altLang="cs-CZ" sz="1600" b="1" i="1" dirty="0"/>
              <a:t>státním občanem České republiky;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2) Jste </a:t>
            </a:r>
            <a:r>
              <a:rPr lang="cs-CZ" altLang="cs-CZ" sz="1600" b="1" i="1" dirty="0"/>
              <a:t>v nouzi v zahraničí a potřebujete konzulární ochranu;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3) V zemi, kde se nacházíte, </a:t>
            </a:r>
            <a:r>
              <a:rPr lang="cs-CZ" altLang="cs-CZ" sz="1600" b="1" i="1" dirty="0"/>
              <a:t>není </a:t>
            </a:r>
            <a:r>
              <a:rPr lang="cs-CZ" altLang="cs-CZ" sz="1600" b="1" i="1" dirty="0">
                <a:solidFill>
                  <a:srgbClr val="0033CC"/>
                </a:solidFill>
              </a:rPr>
              <a:t>dostupné</a:t>
            </a:r>
            <a:r>
              <a:rPr lang="cs-CZ" altLang="cs-CZ" sz="1600" dirty="0"/>
              <a:t> diplomatické ani konzulární zastoupení České republiky.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Při splnění těchto podmínek můžete požádat o konzulární ochranu velvyslanectví nebo konzulát kteréhokoli členského státu EU, který vám poskytne pomoc tohoto typu:</a:t>
            </a:r>
          </a:p>
          <a:p>
            <a:pPr>
              <a:lnSpc>
                <a:spcPct val="140000"/>
              </a:lnSpc>
            </a:pPr>
            <a:r>
              <a:rPr lang="cs-CZ" altLang="cs-CZ" sz="1600" dirty="0"/>
              <a:t>· </a:t>
            </a:r>
            <a:r>
              <a:rPr lang="cs-CZ" altLang="cs-CZ" sz="1800" dirty="0"/>
              <a:t>pomoc v případě úmrtí;</a:t>
            </a:r>
            <a:br>
              <a:rPr lang="cs-CZ" altLang="cs-CZ" sz="1800" dirty="0"/>
            </a:br>
            <a:r>
              <a:rPr lang="cs-CZ" altLang="cs-CZ" sz="1800" dirty="0"/>
              <a:t>· pomoc v případě vážné nehody či nemoci;</a:t>
            </a:r>
            <a:br>
              <a:rPr lang="cs-CZ" altLang="cs-CZ" sz="1800" dirty="0"/>
            </a:br>
            <a:r>
              <a:rPr lang="cs-CZ" altLang="cs-CZ" sz="1800" dirty="0"/>
              <a:t>· pomoc v případě zatčení či zadržení;</a:t>
            </a:r>
            <a:br>
              <a:rPr lang="cs-CZ" altLang="cs-CZ" sz="1800" dirty="0"/>
            </a:br>
            <a:r>
              <a:rPr lang="cs-CZ" altLang="cs-CZ" sz="1800" dirty="0"/>
              <a:t>· pomoc obětem násilných trestných činů;</a:t>
            </a:r>
            <a:br>
              <a:rPr lang="cs-CZ" altLang="cs-CZ" sz="1800" dirty="0"/>
            </a:br>
            <a:r>
              <a:rPr lang="cs-CZ" altLang="cs-CZ" sz="1800" dirty="0"/>
              <a:t>· pomoc v nouzi a repatriace;</a:t>
            </a:r>
            <a:br>
              <a:rPr lang="cs-CZ" altLang="cs-CZ" sz="1800" dirty="0"/>
            </a:br>
            <a:r>
              <a:rPr lang="cs-CZ" altLang="cs-CZ" sz="1800" dirty="0"/>
              <a:t>· vydání náhradního cestovního dokladu EU.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05D91E6-1A2A-4210-B8F5-A02771E19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8000"/>
                </a:solidFill>
              </a:rPr>
              <a:t>Historie diplomatických vztahů </a:t>
            </a:r>
            <a:endParaRPr lang="cs-CZ" altLang="cs-CZ" b="1" dirty="0">
              <a:solidFill>
                <a:srgbClr val="008000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71AC9E0-9C21-4FDB-8CE4-E41E779EF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640638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původně: stát = panovník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pak: suverenita vnitřní i vnější – moderní stát</a:t>
            </a:r>
          </a:p>
          <a:p>
            <a:pPr eaLnBrk="1" hangingPunct="1"/>
            <a:r>
              <a:rPr lang="cs-CZ" altLang="cs-CZ" i="1" dirty="0"/>
              <a:t>moderní mezinárodní právo: </a:t>
            </a:r>
            <a:r>
              <a:rPr lang="cs-CZ" altLang="cs-CZ" b="1" dirty="0"/>
              <a:t>ius </a:t>
            </a:r>
            <a:r>
              <a:rPr lang="cs-CZ" altLang="cs-CZ" b="1" dirty="0" err="1"/>
              <a:t>legationis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0D38F1"/>
                </a:solidFill>
              </a:rPr>
              <a:t>(aktivní a pasivní právo vyslanecké)</a:t>
            </a: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/>
              <a:t>XIX. století: vydělování </a:t>
            </a:r>
            <a:r>
              <a:rPr lang="cs-CZ" altLang="cs-CZ" dirty="0">
                <a:solidFill>
                  <a:srgbClr val="CC0000"/>
                </a:solidFill>
              </a:rPr>
              <a:t>konzulů</a:t>
            </a:r>
          </a:p>
          <a:p>
            <a:pPr eaLnBrk="1" hangingPunct="1"/>
            <a:r>
              <a:rPr lang="cs-CZ" altLang="cs-CZ" sz="2800" dirty="0"/>
              <a:t>poslání diplomacie: realizace zahraniční politiky státu, každodenní operativní činnost – řešení konkrétních problémů (viz funkce diplomatické mise)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B59F736-8563-4596-B702-C9C8503B0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r>
              <a:rPr lang="cs-CZ" altLang="cs-CZ" sz="4000"/>
              <a:t>Výsady a imunity – konzulární úřad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AEA166C-B4F3-47D6-8BCB-A5638874F3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800" b="1" dirty="0"/>
              <a:t>Odlišnosti od diplomatických misí</a:t>
            </a:r>
          </a:p>
          <a:p>
            <a:r>
              <a:rPr lang="cs-CZ" altLang="cs-CZ" sz="2800" dirty="0"/>
              <a:t>nedotknutelnost místností užší</a:t>
            </a:r>
          </a:p>
          <a:p>
            <a:r>
              <a:rPr lang="cs-CZ" altLang="cs-CZ" sz="2800" dirty="0"/>
              <a:t>daňová imunita: analogicky 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misím</a:t>
            </a:r>
          </a:p>
          <a:p>
            <a:pPr>
              <a:buFontTx/>
              <a:buNone/>
            </a:pPr>
            <a:r>
              <a:rPr lang="cs-CZ" altLang="cs-CZ" sz="2800" b="1" dirty="0"/>
              <a:t>Další výsady (oproti </a:t>
            </a:r>
            <a:r>
              <a:rPr lang="cs-CZ" altLang="cs-CZ" sz="2800" b="1" dirty="0" err="1"/>
              <a:t>dipl</a:t>
            </a:r>
            <a:r>
              <a:rPr lang="cs-CZ" altLang="cs-CZ" sz="2800" b="1" dirty="0"/>
              <a:t>. misím)</a:t>
            </a:r>
          </a:p>
          <a:p>
            <a:r>
              <a:rPr lang="cs-CZ" altLang="cs-CZ" sz="2800" dirty="0"/>
              <a:t>styk a spojení s příslušníky </a:t>
            </a:r>
            <a:r>
              <a:rPr lang="cs-CZ" altLang="cs-CZ" sz="2800" dirty="0" err="1"/>
              <a:t>vysíl</a:t>
            </a:r>
            <a:r>
              <a:rPr lang="cs-CZ" altLang="cs-CZ" sz="2800" dirty="0"/>
              <a:t>. státu (stejné)</a:t>
            </a:r>
          </a:p>
          <a:p>
            <a:r>
              <a:rPr lang="cs-CZ" altLang="cs-CZ" sz="2800" dirty="0"/>
              <a:t>povinnost informovat KÚ o zadržení, předávání zpráv</a:t>
            </a:r>
          </a:p>
          <a:p>
            <a:r>
              <a:rPr lang="cs-CZ" altLang="cs-CZ" sz="2800" dirty="0"/>
              <a:t>právo KÚ navštěvovat zadržené, zastupování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27A6EA8-33EA-4050-B3CA-ABB1F8377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r>
              <a:rPr lang="cs-CZ" altLang="cs-CZ"/>
              <a:t>Související výsady a imunity KÚ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07479BF-2653-4FD4-833E-546E0A3C8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/>
              <a:t>Povinnost přijímajícího státu informovat</a:t>
            </a:r>
            <a:r>
              <a:rPr lang="cs-CZ" altLang="cs-CZ" dirty="0"/>
              <a:t> o mimořádných událostech, smrti apod.</a:t>
            </a:r>
          </a:p>
          <a:p>
            <a:r>
              <a:rPr lang="cs-CZ" altLang="cs-CZ" b="1" dirty="0"/>
              <a:t>spojení</a:t>
            </a:r>
            <a:r>
              <a:rPr lang="cs-CZ" altLang="cs-CZ" dirty="0"/>
              <a:t> s orgány přijímajícího státu, zejména místními orgány svého obvodu</a:t>
            </a:r>
          </a:p>
          <a:p>
            <a:r>
              <a:rPr lang="cs-CZ" altLang="cs-CZ" dirty="0"/>
              <a:t>KÚ může za úkony (udělování víz) </a:t>
            </a:r>
            <a:r>
              <a:rPr lang="cs-CZ" altLang="cs-CZ" b="1" dirty="0"/>
              <a:t>vybírat poplatky</a:t>
            </a:r>
            <a:r>
              <a:rPr lang="cs-CZ" altLang="cs-CZ" dirty="0"/>
              <a:t> podle svého práva, osvobození od daně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74C23B8-59EC-4776-B667-E7040E815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r>
              <a:rPr lang="cs-CZ" altLang="cs-CZ" sz="4000"/>
              <a:t>Výsady a imunity – konzulární úředníci (osoby) – odlišnosti -1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016F311-B8A8-4A9F-B489-E4D5F508C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u="sng" dirty="0">
                <a:solidFill>
                  <a:srgbClr val="0033CC"/>
                </a:solidFill>
              </a:rPr>
              <a:t>Vedoucí KÚ</a:t>
            </a:r>
            <a:r>
              <a:rPr lang="cs-CZ" altLang="cs-CZ" sz="2800" b="1" dirty="0">
                <a:solidFill>
                  <a:srgbClr val="0033CC"/>
                </a:solidFill>
              </a:rPr>
              <a:t>: jako diplomatický zástupce</a:t>
            </a:r>
          </a:p>
          <a:p>
            <a:pPr>
              <a:lnSpc>
                <a:spcPct val="90000"/>
              </a:lnSpc>
            </a:pPr>
            <a:r>
              <a:rPr lang="cs-CZ" altLang="cs-CZ" sz="2800" b="1" i="1" dirty="0">
                <a:solidFill>
                  <a:srgbClr val="CC0000"/>
                </a:solidFill>
              </a:rPr>
              <a:t>Trestní imunita:</a:t>
            </a:r>
            <a:r>
              <a:rPr lang="cs-CZ" altLang="cs-CZ" sz="2800" b="1" dirty="0">
                <a:solidFill>
                  <a:srgbClr val="CC0000"/>
                </a:solidFill>
              </a:rPr>
              <a:t> </a:t>
            </a:r>
            <a:r>
              <a:rPr lang="cs-CZ" altLang="cs-CZ" sz="2800" b="1" dirty="0" err="1">
                <a:solidFill>
                  <a:srgbClr val="CC0000"/>
                </a:solidFill>
              </a:rPr>
              <a:t>quasiabsolutní</a:t>
            </a:r>
            <a:r>
              <a:rPr lang="cs-CZ" altLang="cs-CZ" sz="2800" b="1" dirty="0">
                <a:solidFill>
                  <a:srgbClr val="CC0000"/>
                </a:solidFill>
              </a:rPr>
              <a:t>, ale</a:t>
            </a:r>
            <a:r>
              <a:rPr lang="cs-CZ" altLang="cs-CZ" sz="2800" dirty="0"/>
              <a:t> nevztahuje se na těžké zločiny + rozhodnutí soudu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Konzulární úředníci: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solidFill>
                  <a:srgbClr val="CC0000"/>
                </a:solidFill>
              </a:rPr>
              <a:t>zadržení:</a:t>
            </a:r>
            <a:r>
              <a:rPr lang="cs-CZ" altLang="cs-CZ" sz="2400" dirty="0"/>
              <a:t> jen na základě pravomocného soudního rozhodnutí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povinnost účastnit se trestního řízení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oznámení zadržení vedoucímu KÚ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solidFill>
                  <a:srgbClr val="CC0000"/>
                </a:solidFill>
              </a:rPr>
              <a:t>soudní (civ.) a správní: funkční,</a:t>
            </a:r>
            <a:r>
              <a:rPr lang="cs-CZ" altLang="cs-CZ" sz="2400" dirty="0"/>
              <a:t> výjimky: soukromá smlouva, následky nehody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64AB080-8B67-4DAA-8BBB-FD3A1ECE6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r>
              <a:rPr lang="cs-CZ" altLang="cs-CZ" sz="4000"/>
              <a:t>Výsady a imunity – </a:t>
            </a:r>
            <a:r>
              <a:rPr lang="cs-CZ" altLang="cs-CZ" sz="4000" u="sng"/>
              <a:t>konzulární úředníci</a:t>
            </a:r>
            <a:r>
              <a:rPr lang="cs-CZ" altLang="cs-CZ" sz="4000"/>
              <a:t> (osoby) – odlišnosti - 2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25694B1-9420-4E80-A5A4-60A208D8B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dirty="0"/>
              <a:t>Povinnost podat svědectví</a:t>
            </a:r>
          </a:p>
          <a:p>
            <a:pPr>
              <a:buFontTx/>
              <a:buNone/>
            </a:pPr>
            <a:r>
              <a:rPr lang="cs-CZ" altLang="cs-CZ" dirty="0"/>
              <a:t>	- členové mohou být vyzváni</a:t>
            </a:r>
          </a:p>
          <a:p>
            <a:pPr>
              <a:buFontTx/>
              <a:buNone/>
            </a:pPr>
            <a:r>
              <a:rPr lang="cs-CZ" altLang="cs-CZ" dirty="0"/>
              <a:t>	- konzulární zaměstnanec (ATP) nesmí odmítnout</a:t>
            </a:r>
          </a:p>
          <a:p>
            <a:pPr>
              <a:buFontTx/>
              <a:buNone/>
            </a:pPr>
            <a:r>
              <a:rPr lang="cs-CZ" altLang="cs-CZ" dirty="0"/>
              <a:t>	- svědectví konzulárního úředníka: šetřit a nevměšovat se</a:t>
            </a:r>
          </a:p>
          <a:p>
            <a:pPr>
              <a:buFontTx/>
              <a:buNone/>
            </a:pPr>
            <a:r>
              <a:rPr lang="cs-CZ" altLang="cs-CZ" i="1" dirty="0"/>
              <a:t>Vzdání se imunity: vysílající stát – výslovně a písemně (jako u diplomatů)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0AC20DC5-0D11-4C1D-B35E-F85FBD4AB97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9FD5D"/>
          </a:solidFill>
        </p:spPr>
        <p:txBody>
          <a:bodyPr/>
          <a:lstStyle/>
          <a:p>
            <a:r>
              <a:rPr lang="pl-PL" altLang="cs-CZ"/>
              <a:t>HONORÁRNÍ KONZUL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36FBC3-28B7-4459-BDBE-A32904A65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solidFill>
            <a:srgbClr val="FFFF81"/>
          </a:solidFill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Honorární konzul </a:t>
            </a:r>
            <a:r>
              <a:rPr lang="cs-CZ" dirty="0"/>
              <a:t>= občan přijímajícího státu</a:t>
            </a:r>
          </a:p>
          <a:p>
            <a:pPr lvl="1">
              <a:defRPr/>
            </a:pPr>
            <a:r>
              <a:rPr lang="cs-CZ" dirty="0"/>
              <a:t>není státním úředníkem vysílajícího státu, </a:t>
            </a:r>
          </a:p>
          <a:p>
            <a:pPr lvl="1">
              <a:defRPr/>
            </a:pPr>
            <a:r>
              <a:rPr lang="cs-CZ" dirty="0"/>
              <a:t>nedostává odměnu za výkon funkce (!)</a:t>
            </a:r>
          </a:p>
          <a:p>
            <a:pPr lvl="1">
              <a:defRPr/>
            </a:pPr>
            <a:r>
              <a:rPr lang="cs-CZ" dirty="0">
                <a:solidFill>
                  <a:srgbClr val="FF0000"/>
                </a:solidFill>
              </a:rPr>
              <a:t>funkce a pravomoci obdobné jako konzul z povolání</a:t>
            </a:r>
          </a:p>
          <a:p>
            <a:pPr>
              <a:defRPr/>
            </a:pPr>
            <a:r>
              <a:rPr lang="cs-CZ" dirty="0"/>
              <a:t>zásadně nepožívá výsad a imunit, ale nesmí být činěny překážky výkonu jeho funkce. </a:t>
            </a:r>
          </a:p>
          <a:p>
            <a:pPr>
              <a:defRPr/>
            </a:pPr>
            <a:r>
              <a:rPr lang="cs-CZ" dirty="0"/>
              <a:t>zachována nedotknutelnost archivu a dokumentů, ochrana úředních místností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9B6DB9D-5A0A-485C-80B6-1A5251129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Odchylky pro honorární konzuly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E1BD03A-EC92-486A-BD4B-E8BB152E1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Výsady a imunity: stejné, kromě těch, které z povahy věci nejsou slučitelné se státním občanstvím přijímajícího státu (není nedotknutelnost osoby, imunita proti zatčení apod.)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444EC0E9-6CFE-460E-B0E1-C0AB50A3D9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9FD5D"/>
          </a:solidFill>
        </p:spPr>
        <p:txBody>
          <a:bodyPr/>
          <a:lstStyle/>
          <a:p>
            <a:r>
              <a:rPr lang="cs-CZ" altLang="cs-CZ" sz="3600" b="1">
                <a:cs typeface="Arial" panose="020B0604020202020204" pitchFamily="34" charset="0"/>
              </a:rPr>
              <a:t>Konsulat Honorowy Republiki Czeskiej w Częstochowie</a:t>
            </a:r>
            <a:endParaRPr lang="cs-CZ" altLang="cs-CZ" sz="360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8CEBEB8-30FD-44F7-B6BD-C16F0B9974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6013" y="3068638"/>
          <a:ext cx="6837362" cy="2560635"/>
        </p:xfrm>
        <a:graphic>
          <a:graphicData uri="http://schemas.openxmlformats.org/drawingml/2006/table">
            <a:tbl>
              <a:tblPr/>
              <a:tblGrid>
                <a:gridCol w="341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05">
                <a:tc>
                  <a:txBody>
                    <a:bodyPr/>
                    <a:lstStyle/>
                    <a:p>
                      <a:r>
                        <a:rPr lang="cs-CZ" sz="1800" dirty="0"/>
                        <a:t>Telefon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+48/ 343 720 551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Faks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+48/ 343 720 553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E-mail: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hlinkClick r:id="rId2"/>
                        </a:rPr>
                        <a:t>czestochowa@honorary.mzv.cz</a:t>
                      </a:r>
                      <a:endParaRPr lang="cs-CZ" sz="180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Konsul Honorowy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Jarosław</a:t>
                      </a:r>
                      <a:r>
                        <a:rPr lang="cs-CZ" sz="1800" dirty="0"/>
                        <a:t> KRYKWIŃSKI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Okręg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konsularny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Województwo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Śląskie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Przesunięcie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czasu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0 </a:t>
                      </a:r>
                      <a:r>
                        <a:rPr lang="cs-CZ" sz="1800" dirty="0" err="1"/>
                        <a:t>godz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Godziny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otwarcia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środa</a:t>
                      </a:r>
                      <a:r>
                        <a:rPr lang="cs-CZ" sz="1800" dirty="0"/>
                        <a:t> 10 - 14 </a:t>
                      </a:r>
                      <a:r>
                        <a:rPr lang="cs-CZ" sz="1800" dirty="0" err="1"/>
                        <a:t>godz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5074" name="Rectangle 1">
            <a:extLst>
              <a:ext uri="{FF2B5EF4-FFF2-40B4-BE49-F238E27FC236}">
                <a16:creationId xmlns:a16="http://schemas.microsoft.com/office/drawing/2014/main" id="{C445861D-E172-4356-8B8E-6425060E1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628775"/>
            <a:ext cx="6980238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cs typeface="Arial" panose="020B0604020202020204" pitchFamily="34" charset="0"/>
              </a:rPr>
              <a:t>Konsulat Honorowy Republiki Czeskiej w Częstochowie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cs typeface="Arial" panose="020B0604020202020204" pitchFamily="34" charset="0"/>
              </a:rPr>
              <a:t>Al. Najświętszej Maryi Panny 24/18</a:t>
            </a:r>
            <a:br>
              <a:rPr lang="cs-CZ" altLang="cs-CZ" sz="2000">
                <a:cs typeface="Arial" panose="020B0604020202020204" pitchFamily="34" charset="0"/>
              </a:rPr>
            </a:br>
            <a:r>
              <a:rPr lang="cs-CZ" altLang="cs-CZ" sz="2000">
                <a:cs typeface="Arial" panose="020B0604020202020204" pitchFamily="34" charset="0"/>
              </a:rPr>
              <a:t>42-200 Częstochowa</a:t>
            </a:r>
            <a:br>
              <a:rPr lang="cs-CZ" altLang="cs-CZ" sz="800">
                <a:cs typeface="Arial" panose="020B0604020202020204" pitchFamily="34" charset="0"/>
              </a:rPr>
            </a:br>
            <a:endParaRPr lang="cs-CZ" altLang="cs-CZ" sz="18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E73C8D8-3DAB-48F3-BADB-E83E7BB34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8000"/>
                </a:solidFill>
              </a:rPr>
              <a:t>Diplomatické a konzulární styky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15D18A3-1B87-422A-B117-124C96A11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12777"/>
            <a:ext cx="8713663" cy="496897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b="1" dirty="0"/>
              <a:t>XIX. stol.: oddělení </a:t>
            </a:r>
          </a:p>
          <a:p>
            <a:pPr marL="0" indent="0" eaLnBrk="1" hangingPunct="1">
              <a:buNone/>
            </a:pPr>
            <a:r>
              <a:rPr lang="cs-CZ" altLang="cs-CZ" sz="2800" b="1" u="sng" dirty="0">
                <a:solidFill>
                  <a:srgbClr val="CC0000"/>
                </a:solidFill>
              </a:rPr>
              <a:t>diplomatických styků</a:t>
            </a:r>
            <a:r>
              <a:rPr lang="cs-CZ" altLang="cs-CZ" sz="2800" dirty="0"/>
              <a:t> (realizace zahraniční politiky státu – náplň </a:t>
            </a:r>
            <a:r>
              <a:rPr lang="cs-CZ" altLang="cs-CZ" sz="2800" b="1" dirty="0"/>
              <a:t>politická,</a:t>
            </a:r>
            <a:r>
              <a:rPr lang="cs-CZ" altLang="cs-CZ" sz="2800" dirty="0"/>
              <a:t> ekonomická, kulturní) a</a:t>
            </a:r>
          </a:p>
          <a:p>
            <a:pPr marL="0" indent="0" eaLnBrk="1" hangingPunct="1">
              <a:buNone/>
            </a:pPr>
            <a:r>
              <a:rPr lang="cs-CZ" altLang="cs-CZ" sz="2800" b="1" u="sng" dirty="0">
                <a:solidFill>
                  <a:srgbClr val="CC0000"/>
                </a:solidFill>
              </a:rPr>
              <a:t>konzulárních styků</a:t>
            </a:r>
            <a:r>
              <a:rPr lang="cs-CZ" altLang="cs-CZ" sz="2800" dirty="0"/>
              <a:t> (</a:t>
            </a:r>
            <a:r>
              <a:rPr lang="cs-CZ" altLang="cs-CZ" sz="2800" b="1" dirty="0"/>
              <a:t>správní</a:t>
            </a:r>
            <a:r>
              <a:rPr lang="cs-CZ" altLang="cs-CZ" sz="2800" dirty="0"/>
              <a:t> a občanskoprávní agenda) (zcela </a:t>
            </a:r>
            <a:r>
              <a:rPr lang="cs-CZ" altLang="cs-CZ" sz="2800" b="1" dirty="0"/>
              <a:t>nepolitická</a:t>
            </a:r>
            <a:r>
              <a:rPr lang="cs-CZ" altLang="cs-CZ" sz="2800" dirty="0"/>
              <a:t> oblast)</a:t>
            </a:r>
          </a:p>
          <a:p>
            <a:pPr marL="457200" lvl="1" indent="0" eaLnBrk="1" hangingPunct="1">
              <a:buNone/>
            </a:pPr>
            <a:r>
              <a:rPr lang="cs-CZ" altLang="cs-CZ" sz="3200" dirty="0"/>
              <a:t>D N E S :</a:t>
            </a:r>
          </a:p>
          <a:p>
            <a:pPr eaLnBrk="1" hangingPunct="1"/>
            <a:r>
              <a:rPr lang="cs-CZ" altLang="cs-CZ" sz="2400" dirty="0"/>
              <a:t>typy diplomatické reprezentace: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stálé (diplomatické mise - úřady)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ad hoc (zvláštní jednorázové mise)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přímý styk ústavních činitelů</a:t>
            </a:r>
          </a:p>
          <a:p>
            <a:pPr marL="457200" lvl="1" indent="0" eaLnBrk="1" hangingPunct="1">
              <a:buNone/>
            </a:pPr>
            <a:endParaRPr lang="cs-CZ" altLang="cs-CZ" sz="3200" dirty="0"/>
          </a:p>
          <a:p>
            <a:pPr marL="457200" lvl="1" indent="0" eaLnBrk="1" hangingPunct="1">
              <a:buNone/>
            </a:pPr>
            <a:endParaRPr lang="cs-CZ" alt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7BEAD7A-634D-4957-A92F-83D54BD0D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336600"/>
                </a:solidFill>
              </a:rPr>
              <a:t>Mezinárodní kodifikace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186D3E4-A577-4D76-928E-22D505718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1961: Vídeňská úmluva o </a:t>
            </a:r>
            <a:r>
              <a:rPr lang="cs-CZ" altLang="cs-CZ" b="1">
                <a:solidFill>
                  <a:srgbClr val="0D38F1"/>
                </a:solidFill>
              </a:rPr>
              <a:t>diplomatických</a:t>
            </a:r>
            <a:r>
              <a:rPr lang="cs-CZ" altLang="cs-CZ" b="1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i="1"/>
              <a:t>1963: Vídeňská úmluva o </a:t>
            </a:r>
            <a:r>
              <a:rPr lang="cs-CZ" altLang="cs-CZ" b="1" i="1">
                <a:solidFill>
                  <a:srgbClr val="0D38F1"/>
                </a:solidFill>
              </a:rPr>
              <a:t>konzulárních</a:t>
            </a:r>
            <a:r>
              <a:rPr lang="cs-CZ" altLang="cs-CZ" b="1" i="1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1969: Vídeňská úmluva o </a:t>
            </a:r>
            <a:r>
              <a:rPr lang="cs-CZ" altLang="cs-CZ" b="1">
                <a:solidFill>
                  <a:srgbClr val="0D38F1"/>
                </a:solidFill>
              </a:rPr>
              <a:t>zvláštních misích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CC0000"/>
                </a:solidFill>
              </a:rPr>
              <a:t>Mezinárodní obyčej</a:t>
            </a:r>
            <a:r>
              <a:rPr lang="cs-CZ" altLang="cs-CZ"/>
              <a:t> nadále reguluje: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mezi stranami úmluv: instituty neupravené úmluvami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vůči nesmluvním státům: vše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3550F-E705-4C6B-A17E-EF77FD68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Navázání</a:t>
            </a:r>
            <a:r>
              <a:rPr lang="pl-PL" dirty="0"/>
              <a:t> </a:t>
            </a:r>
            <a:r>
              <a:rPr lang="pl-PL" dirty="0" err="1"/>
              <a:t>diplomatických</a:t>
            </a:r>
            <a:r>
              <a:rPr lang="pl-PL" dirty="0"/>
              <a:t> </a:t>
            </a:r>
            <a:r>
              <a:rPr lang="pl-PL" dirty="0" err="1"/>
              <a:t>styků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02E3F2-A353-47E3-972C-56673BD9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nezbytná</a:t>
            </a:r>
            <a:r>
              <a:rPr lang="pl-PL" dirty="0"/>
              <a:t> </a:t>
            </a:r>
            <a:r>
              <a:rPr lang="pl-PL" dirty="0" err="1"/>
              <a:t>dvoustranná</a:t>
            </a:r>
            <a:r>
              <a:rPr lang="pl-PL" dirty="0"/>
              <a:t> </a:t>
            </a:r>
            <a:r>
              <a:rPr lang="pl-PL" dirty="0" err="1"/>
              <a:t>dohoda</a:t>
            </a:r>
            <a:endParaRPr lang="pl-PL" dirty="0"/>
          </a:p>
          <a:p>
            <a:r>
              <a:rPr lang="pl-PL" dirty="0" err="1"/>
              <a:t>jejím</a:t>
            </a:r>
            <a:r>
              <a:rPr lang="pl-PL" dirty="0"/>
              <a:t> </a:t>
            </a:r>
            <a:r>
              <a:rPr lang="pl-PL" dirty="0" err="1"/>
              <a:t>předpokladem</a:t>
            </a:r>
            <a:r>
              <a:rPr lang="pl-PL" dirty="0"/>
              <a:t> je </a:t>
            </a:r>
            <a:r>
              <a:rPr lang="pl-PL" dirty="0" err="1"/>
              <a:t>vzájemné</a:t>
            </a:r>
            <a:r>
              <a:rPr lang="pl-PL" dirty="0"/>
              <a:t> </a:t>
            </a:r>
            <a:r>
              <a:rPr lang="pl-PL" dirty="0" err="1"/>
              <a:t>uznání</a:t>
            </a:r>
            <a:r>
              <a:rPr lang="pl-PL" dirty="0"/>
              <a:t> </a:t>
            </a:r>
            <a:r>
              <a:rPr lang="pl-PL" dirty="0" err="1"/>
              <a:t>protistrany</a:t>
            </a:r>
            <a:endParaRPr lang="pl-PL" dirty="0"/>
          </a:p>
          <a:p>
            <a:r>
              <a:rPr lang="pl-PL" dirty="0"/>
              <a:t>tato </a:t>
            </a:r>
            <a:r>
              <a:rPr lang="pl-PL" dirty="0" err="1"/>
              <a:t>dohoda</a:t>
            </a:r>
            <a:r>
              <a:rPr lang="pl-PL" dirty="0"/>
              <a:t> </a:t>
            </a:r>
            <a:r>
              <a:rPr lang="pl-PL" dirty="0" err="1"/>
              <a:t>také</a:t>
            </a:r>
            <a:r>
              <a:rPr lang="pl-PL" dirty="0"/>
              <a:t> </a:t>
            </a:r>
            <a:r>
              <a:rPr lang="pl-PL" dirty="0" err="1"/>
              <a:t>stanoví</a:t>
            </a:r>
            <a:r>
              <a:rPr lang="pl-PL" dirty="0"/>
              <a:t> </a:t>
            </a:r>
          </a:p>
          <a:p>
            <a:pPr lvl="1"/>
            <a:r>
              <a:rPr lang="pl-PL" dirty="0" err="1"/>
              <a:t>třídu</a:t>
            </a:r>
            <a:r>
              <a:rPr lang="pl-PL" dirty="0"/>
              <a:t> (</a:t>
            </a:r>
            <a:r>
              <a:rPr lang="pl-PL" dirty="0" err="1"/>
              <a:t>úroveň</a:t>
            </a:r>
            <a:r>
              <a:rPr lang="pl-PL" dirty="0"/>
              <a:t> </a:t>
            </a:r>
            <a:r>
              <a:rPr lang="pl-PL" dirty="0" err="1"/>
              <a:t>misí</a:t>
            </a:r>
            <a:r>
              <a:rPr lang="pl-PL" dirty="0"/>
              <a:t> a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šéfů</a:t>
            </a:r>
            <a:r>
              <a:rPr lang="pl-PL" dirty="0"/>
              <a:t>),</a:t>
            </a:r>
          </a:p>
          <a:p>
            <a:pPr lvl="1"/>
            <a:r>
              <a:rPr lang="pl-PL" dirty="0" err="1"/>
              <a:t>početnost</a:t>
            </a:r>
            <a:r>
              <a:rPr lang="pl-PL" dirty="0"/>
              <a:t> </a:t>
            </a:r>
            <a:r>
              <a:rPr lang="pl-PL" dirty="0" err="1"/>
              <a:t>diplomatického</a:t>
            </a:r>
            <a:r>
              <a:rPr lang="pl-PL" dirty="0"/>
              <a:t> </a:t>
            </a:r>
            <a:r>
              <a:rPr lang="pl-PL" dirty="0" err="1"/>
              <a:t>personálu</a:t>
            </a:r>
            <a:r>
              <a:rPr lang="pl-PL" dirty="0"/>
              <a:t>,</a:t>
            </a:r>
          </a:p>
          <a:p>
            <a:pPr lvl="1"/>
            <a:r>
              <a:rPr lang="pl-PL" dirty="0" err="1"/>
              <a:t>další</a:t>
            </a:r>
            <a:r>
              <a:rPr lang="pl-PL" dirty="0"/>
              <a:t> </a:t>
            </a:r>
            <a:r>
              <a:rPr lang="pl-PL" dirty="0" err="1"/>
              <a:t>provozní</a:t>
            </a:r>
            <a:r>
              <a:rPr lang="pl-PL" dirty="0"/>
              <a:t> </a:t>
            </a:r>
            <a:r>
              <a:rPr lang="pl-PL" dirty="0" err="1"/>
              <a:t>otázky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42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3CE5946-77A7-4CFF-98EE-7C33A6399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2954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800">
                <a:solidFill>
                  <a:srgbClr val="CC0000"/>
                </a:solidFill>
              </a:rPr>
              <a:t>Funkce</a:t>
            </a:r>
            <a:r>
              <a:rPr lang="cs-CZ" altLang="cs-CZ">
                <a:solidFill>
                  <a:srgbClr val="CC0000"/>
                </a:solidFill>
              </a:rPr>
              <a:t> diplomatické mise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EAD0936-5EBE-4518-8F9E-78FE4F97C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représenter</a:t>
            </a:r>
            <a:r>
              <a:rPr lang="cs-CZ" altLang="cs-CZ" sz="3600" dirty="0"/>
              <a:t> (zastupovat svůj stát)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protéger</a:t>
            </a:r>
            <a:r>
              <a:rPr lang="cs-CZ" altLang="cs-CZ" sz="3600" dirty="0"/>
              <a:t> (chránit zájmy státu a občanů)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négocier</a:t>
            </a:r>
            <a:r>
              <a:rPr lang="cs-CZ" altLang="cs-CZ" sz="3600" dirty="0"/>
              <a:t> (vést jednání)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informer</a:t>
            </a:r>
            <a:r>
              <a:rPr lang="cs-CZ" altLang="cs-CZ" sz="3600" dirty="0"/>
              <a:t> (sbírat informace)</a:t>
            </a:r>
          </a:p>
          <a:p>
            <a:pPr eaLnBrk="1" hangingPunct="1"/>
            <a:r>
              <a:rPr lang="cs-CZ" altLang="cs-CZ" sz="3600" dirty="0">
                <a:solidFill>
                  <a:srgbClr val="0000CC"/>
                </a:solidFill>
              </a:rPr>
              <a:t>podporovat přátelské vztahy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6ECEF00-42C6-4DB9-A3B4-8B4B3B4EA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F153BD6-AA36-49CA-A83E-BBFBC8769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  <a:solidFill>
            <a:srgbClr val="DEF6F2"/>
          </a:solidFill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CC"/>
                </a:solidFill>
              </a:rPr>
              <a:t>Diplomatická mise = zastupitelský úřad = velvyslanectví (vyslanectví) = ambasáda</a:t>
            </a:r>
          </a:p>
          <a:p>
            <a:pPr eaLnBrk="1" hangingPunct="1"/>
            <a:r>
              <a:rPr lang="cs-CZ" altLang="cs-CZ" sz="2400" b="1" dirty="0">
                <a:solidFill>
                  <a:srgbClr val="FF6600"/>
                </a:solidFill>
              </a:rPr>
              <a:t>   Dva nezbytné dokumenty pro nového šéfa mise (velvyslance):</a:t>
            </a:r>
          </a:p>
          <a:p>
            <a:pPr eaLnBrk="1" hangingPunct="1"/>
            <a:r>
              <a:rPr lang="cs-CZ" altLang="cs-CZ" sz="2800" b="1" dirty="0"/>
              <a:t>šéf mise: </a:t>
            </a:r>
            <a:r>
              <a:rPr lang="cs-CZ" altLang="cs-CZ" sz="2800" dirty="0"/>
              <a:t>musí získat </a:t>
            </a:r>
            <a:r>
              <a:rPr lang="cs-CZ" altLang="cs-CZ" sz="2800" b="1" u="sng" dirty="0" err="1">
                <a:solidFill>
                  <a:srgbClr val="CC0000"/>
                </a:solidFill>
              </a:rPr>
              <a:t>agrément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dirty="0"/>
              <a:t>na základě předchozí žádosti </a:t>
            </a:r>
            <a:r>
              <a:rPr lang="cs-CZ" altLang="cs-CZ" sz="2800" b="1" i="1" dirty="0"/>
              <a:t>přijímajícímu</a:t>
            </a:r>
            <a:r>
              <a:rPr lang="cs-CZ" altLang="cs-CZ" sz="2800" dirty="0"/>
              <a:t> státu</a:t>
            </a:r>
          </a:p>
          <a:p>
            <a:pPr lvl="1" eaLnBrk="1" hangingPunct="1"/>
            <a:r>
              <a:rPr lang="cs-CZ" altLang="cs-CZ" sz="2400" dirty="0"/>
              <a:t>lze odmítnout bez uvedení důvodů</a:t>
            </a:r>
          </a:p>
          <a:p>
            <a:pPr lvl="1" eaLnBrk="1" hangingPunct="1"/>
            <a:r>
              <a:rPr lang="cs-CZ" altLang="cs-CZ" sz="2400" dirty="0"/>
              <a:t>akreditace (pověření)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u="sng" dirty="0">
                <a:solidFill>
                  <a:srgbClr val="CC0000"/>
                </a:solidFill>
              </a:rPr>
              <a:t>pověřovací listiny</a:t>
            </a:r>
            <a:r>
              <a:rPr lang="cs-CZ" altLang="cs-CZ" sz="2800" dirty="0"/>
              <a:t> vystaví hlava </a:t>
            </a:r>
            <a:r>
              <a:rPr lang="cs-CZ" altLang="cs-CZ" sz="2800" b="1" i="1" dirty="0"/>
              <a:t>vysílajícího</a:t>
            </a:r>
            <a:r>
              <a:rPr lang="cs-CZ" altLang="cs-CZ" sz="2800" dirty="0"/>
              <a:t> státu = odevzdání hlavě přijímajícího státu: převzetí funkce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5E5E310-6614-4B61-824F-F0BBD3845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Třídy a hodnosti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BBDD2FA-80EF-484A-A6DE-6758E55B4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5098578"/>
          </a:xfrm>
          <a:solidFill>
            <a:srgbClr val="DEF6F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šéfové misí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dirty="0"/>
              <a:t>– </a:t>
            </a:r>
            <a:r>
              <a:rPr lang="cs-CZ" altLang="cs-CZ" sz="2800" b="1" dirty="0">
                <a:solidFill>
                  <a:srgbClr val="C00000"/>
                </a:solidFill>
              </a:rPr>
              <a:t>funkce</a:t>
            </a:r>
            <a:r>
              <a:rPr lang="cs-CZ" altLang="cs-CZ" sz="2800" dirty="0"/>
              <a:t> - třídy </a:t>
            </a:r>
            <a:r>
              <a:rPr lang="cs-CZ" altLang="cs-CZ" sz="2800" b="1" dirty="0"/>
              <a:t>navenek: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0099"/>
                </a:solidFill>
              </a:rPr>
              <a:t>velvyslanci </a:t>
            </a:r>
            <a:r>
              <a:rPr lang="cs-CZ" altLang="cs-CZ" dirty="0">
                <a:solidFill>
                  <a:srgbClr val="3333CC"/>
                </a:solidFill>
              </a:rPr>
              <a:t>– nunciové (</a:t>
            </a:r>
            <a:r>
              <a:rPr lang="cs-CZ" altLang="cs-CZ" dirty="0" err="1">
                <a:solidFill>
                  <a:srgbClr val="3333CC"/>
                </a:solidFill>
              </a:rPr>
              <a:t>akred</a:t>
            </a:r>
            <a:r>
              <a:rPr lang="cs-CZ" altLang="cs-CZ" dirty="0">
                <a:solidFill>
                  <a:srgbClr val="3333CC"/>
                </a:solidFill>
              </a:rPr>
              <a:t>. u hlav států) </a:t>
            </a:r>
            <a:r>
              <a:rPr lang="cs-CZ" altLang="cs-CZ" b="1" dirty="0">
                <a:solidFill>
                  <a:srgbClr val="FF3300"/>
                </a:solidFill>
              </a:rPr>
              <a:t>mimořádný a zplnomocněný velvyslanec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0099"/>
                </a:solidFill>
              </a:rPr>
              <a:t>vyslanci</a:t>
            </a:r>
            <a:r>
              <a:rPr lang="cs-CZ" altLang="cs-CZ" dirty="0">
                <a:solidFill>
                  <a:srgbClr val="3333CC"/>
                </a:solidFill>
              </a:rPr>
              <a:t> – internunciové (u hlav států)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 err="1">
                <a:solidFill>
                  <a:srgbClr val="000099"/>
                </a:solidFill>
              </a:rPr>
              <a:t>chargés</a:t>
            </a:r>
            <a:r>
              <a:rPr lang="cs-CZ" altLang="cs-CZ" b="1" dirty="0">
                <a:solidFill>
                  <a:srgbClr val="000099"/>
                </a:solidFill>
              </a:rPr>
              <a:t> d</a:t>
            </a:r>
            <a:r>
              <a:rPr lang="en-US" altLang="cs-CZ" b="1" dirty="0">
                <a:solidFill>
                  <a:srgbClr val="000099"/>
                </a:solidFill>
                <a:cs typeface="Arial" panose="020B0604020202020204" pitchFamily="34" charset="0"/>
              </a:rPr>
              <a:t>`</a:t>
            </a:r>
            <a:r>
              <a:rPr lang="cs-CZ" altLang="cs-CZ" b="1" dirty="0" err="1">
                <a:solidFill>
                  <a:srgbClr val="000099"/>
                </a:solidFill>
                <a:cs typeface="Arial" panose="020B0604020202020204" pitchFamily="34" charset="0"/>
              </a:rPr>
              <a:t>affaires</a:t>
            </a:r>
            <a:r>
              <a:rPr lang="cs-CZ" altLang="cs-CZ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>
                <a:solidFill>
                  <a:srgbClr val="3333CC"/>
                </a:solidFill>
                <a:cs typeface="Arial" panose="020B0604020202020204" pitchFamily="34" charset="0"/>
              </a:rPr>
              <a:t>(akreditováni u MZV)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dirty="0">
              <a:solidFill>
                <a:srgbClr val="33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00000"/>
                </a:solidFill>
              </a:rPr>
              <a:t>hodnosti a funkce domácí, </a:t>
            </a:r>
            <a:r>
              <a:rPr lang="cs-CZ" altLang="cs-CZ" sz="2400" b="1" dirty="0"/>
              <a:t>používané na MZV i na misích (funkce na misi zpravidla odpovídá hodnosti):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velvyslanec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rada-vyslanec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velvyslanecký rada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seniorní</a:t>
            </a:r>
            <a:r>
              <a:rPr lang="cs-CZ" altLang="cs-CZ" sz="2400" dirty="0"/>
              <a:t> diplomat)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I. až III. tajemník   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juniorní</a:t>
            </a:r>
            <a:r>
              <a:rPr lang="cs-CZ" altLang="cs-CZ" sz="2400" dirty="0"/>
              <a:t> diplomaté)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 err="1"/>
              <a:t>attaché</a:t>
            </a:r>
            <a:r>
              <a:rPr lang="cs-CZ" altLang="cs-CZ" sz="2400" b="1" i="1" dirty="0"/>
              <a:t>  </a:t>
            </a:r>
            <a:r>
              <a:rPr lang="cs-CZ" altLang="cs-CZ" sz="2400" dirty="0"/>
              <a:t>(nejmladší – nováčci)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1907</Words>
  <Application>Microsoft Office PowerPoint</Application>
  <PresentationFormat>Předvádění na obrazovce (4:3)</PresentationFormat>
  <Paragraphs>278</Paragraphs>
  <Slides>36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Wingdings</vt:lpstr>
      <vt:lpstr>Výchozí návrh</vt:lpstr>
      <vt:lpstr>Diplomatické a konzulární právo</vt:lpstr>
      <vt:lpstr>Diplomatické právo a diplomacie (terminologie)</vt:lpstr>
      <vt:lpstr>Historie diplomatických vztahů </vt:lpstr>
      <vt:lpstr>Diplomatické a konzulární styky</vt:lpstr>
      <vt:lpstr>Mezinárodní kodifikace</vt:lpstr>
      <vt:lpstr>Navázání diplomatických styků</vt:lpstr>
      <vt:lpstr>Funkce diplomatické mise</vt:lpstr>
      <vt:lpstr>Ustavení diplomatické mise</vt:lpstr>
      <vt:lpstr>Třídy a hodnosti</vt:lpstr>
      <vt:lpstr>Struktura diplomatické mise</vt:lpstr>
      <vt:lpstr>Diplomatický a konzulární sbor, doyen</vt:lpstr>
      <vt:lpstr>Persona non grata</vt:lpstr>
      <vt:lpstr>Výsady a imunity</vt:lpstr>
      <vt:lpstr>Imunity diplomatické mise - 1</vt:lpstr>
      <vt:lpstr>Imunity diplomatické mise - 2</vt:lpstr>
      <vt:lpstr>Imunity členů dipl. mise – 1 (vč. rodinných příslušníků)</vt:lpstr>
      <vt:lpstr>Imunity členů dipl. mise - 2</vt:lpstr>
      <vt:lpstr>Imunity členů dipl. mise - 3</vt:lpstr>
      <vt:lpstr>Ukončení funkce dipl. zástupce</vt:lpstr>
      <vt:lpstr>Konzulární styky</vt:lpstr>
      <vt:lpstr>Konzulární úřady a obvody</vt:lpstr>
      <vt:lpstr>Kategorie vedoucích a členů  konzulárních úřadů</vt:lpstr>
      <vt:lpstr>Navázání styků, zřízení KÚ</vt:lpstr>
      <vt:lpstr>Nástup funkce vedoucího KÚ</vt:lpstr>
      <vt:lpstr>KONZULÁRNÍ FUNKCE - 1</vt:lpstr>
      <vt:lpstr>KONZULÁRNÍ FUNKCE - 2</vt:lpstr>
      <vt:lpstr>Jakou pomoc lze od českých zastupitelských úřadů v zahraničí očekávat (jen informace):</vt:lpstr>
      <vt:lpstr>Co naopak český zastupitelský úřad udělat nemůže (jen informace):</vt:lpstr>
      <vt:lpstr>NÁROK NA KONZULÁRNÍ OCHRANU EU:</vt:lpstr>
      <vt:lpstr>Výsady a imunity – konzulární úřad</vt:lpstr>
      <vt:lpstr>Související výsady a imunity KÚ</vt:lpstr>
      <vt:lpstr>Výsady a imunity – konzulární úředníci (osoby) – odlišnosti -1</vt:lpstr>
      <vt:lpstr>Výsady a imunity – konzulární úředníci (osoby) – odlišnosti - 2</vt:lpstr>
      <vt:lpstr>HONORÁRNÍ KONZUL</vt:lpstr>
      <vt:lpstr>Odchylky pro honorární konzuly</vt:lpstr>
      <vt:lpstr>Konsulat Honorowy Republiki Czeskiej w Częstochowie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diplomatické mise</dc:title>
  <dc:creator>1224</dc:creator>
  <cp:lastModifiedBy>Tyc Vladimir</cp:lastModifiedBy>
  <cp:revision>52</cp:revision>
  <dcterms:created xsi:type="dcterms:W3CDTF">2009-09-29T13:04:21Z</dcterms:created>
  <dcterms:modified xsi:type="dcterms:W3CDTF">2020-10-17T12:12:50Z</dcterms:modified>
</cp:coreProperties>
</file>