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5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FCDC5-6FEC-4055-A5BC-D8FFFDB5804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F129D-2290-4866-AB82-F4ED737F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20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B26B-3A4D-45F3-B57A-668FA77D959F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42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8DF5-845A-4EEB-9E0A-AACB4F190966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62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F2FB-877E-47EF-A46D-54CFE14C31B2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363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5D4-1BEB-4A64-BB8F-A06C9CCBD9C8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84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662F-15E1-4DD6-B28D-92691C4D2B7A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5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A9D8-B151-425A-8006-C764B4149693}" type="datetime1">
              <a:rPr lang="cs-CZ" smtClean="0"/>
              <a:t>04.11.2020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634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A8E7-A518-46B4-8848-DB87FB2B2F3F}" type="datetime1">
              <a:rPr lang="cs-CZ" smtClean="0"/>
              <a:t>04.11.2020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240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55BD-6A40-4593-8DCC-FEED2EC35713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22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E39C-A507-4F41-9DE7-CEF9CC56BEE5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64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FEB2-574F-41C5-9902-76716A401FE0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F24D-2B6B-45B7-832C-1C9966987414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95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33D9-05D5-4E59-A32B-DD355D34ACBC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E6D2-A664-44D5-97F5-423C8D52CBEA}" type="datetime1">
              <a:rPr lang="cs-CZ" smtClean="0"/>
              <a:t>04.11.2020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52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B604-8492-4B4D-8533-2507BCE36669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A454-0F41-40E8-92C6-FF0345F8A1BA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0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60A7-BB91-4894-B455-337D49405D80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2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77C6-9634-44D5-BB4E-79485BF92A95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35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3BFC1D-9394-4CB5-A376-4E4CFA863B0A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cs-CZ"/>
              <a:t>Commission v. Hungary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7559-5F58-44A5-A078-B4B8D1BE9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8453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CBF9D-FB30-48C0-B697-656AE5DC3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err="1"/>
              <a:t>Commission</a:t>
            </a:r>
            <a:r>
              <a:rPr lang="cs-CZ" sz="4400" dirty="0"/>
              <a:t> v. </a:t>
            </a:r>
            <a:r>
              <a:rPr lang="cs-CZ" sz="4400" dirty="0" err="1"/>
              <a:t>Hungary</a:t>
            </a:r>
            <a:br>
              <a:rPr lang="cs-CZ" sz="4400" dirty="0"/>
            </a:br>
            <a:r>
              <a:rPr lang="cs-CZ" sz="4400" dirty="0"/>
              <a:t>C-66/18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37B38D-B734-49E9-AB87-6C4FDF7FA3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Public International </a:t>
            </a:r>
            <a:r>
              <a:rPr lang="cs-CZ" dirty="0" err="1"/>
              <a:t>Law</a:t>
            </a:r>
            <a:r>
              <a:rPr lang="cs-CZ" dirty="0"/>
              <a:t>: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cs-CZ" dirty="0"/>
          </a:p>
          <a:p>
            <a:pPr algn="ctr"/>
            <a:r>
              <a:rPr lang="cs-CZ" dirty="0"/>
              <a:t>Zdeněk Nový</a:t>
            </a:r>
          </a:p>
        </p:txBody>
      </p:sp>
    </p:spTree>
    <p:extLst>
      <p:ext uri="{BB962C8B-B14F-4D97-AF65-F5344CB8AC3E}">
        <p14:creationId xmlns:p14="http://schemas.microsoft.com/office/powerpoint/2010/main" val="2919109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1A84E-DDF5-42CA-A05B-C7B5F04E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FE715E-5EA7-4FD2-8E1B-4735775C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BD1A85-ACB7-446E-B534-184B47BB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FEB2-574F-41C5-9902-76716A401FE0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826EDA-FCFE-4F4F-9436-702133C20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A13F2-28BA-4F60-B157-D589196A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7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EF626-681C-4302-9442-5C277E87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issue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49CC06-E86E-47EC-BEA8-99DCC3447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Does the Hungarian statute on higher education comply with its WTO (i.e. international-law) obligations?</a:t>
            </a:r>
          </a:p>
          <a:p>
            <a:r>
              <a:rPr lang="cs-CZ" dirty="0"/>
              <a:t>But: w</a:t>
            </a:r>
            <a:r>
              <a:rPr lang="en-GB" dirty="0"/>
              <a:t>here is the infringement of EU law?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0D22A5-3D1F-4FC7-8B85-D06A4D40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65F1-8D33-4310-99CD-7B235F8DE611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B26632-A071-4394-AE38-82173832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D5BF8-76F1-41FA-A6F4-99831664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21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C7937-4714-43B2-A7C5-6C29D8D7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Context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647B83-904C-4EAF-A307-418E6CD6F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Art. 258 TFEU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infringement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  <a:p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involved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Commission</a:t>
            </a:r>
            <a:endParaRPr lang="cs-CZ" dirty="0"/>
          </a:p>
          <a:p>
            <a:pPr lvl="1"/>
            <a:r>
              <a:rPr lang="cs-CZ" dirty="0"/>
              <a:t>CJEU</a:t>
            </a:r>
          </a:p>
          <a:p>
            <a:pPr lvl="1"/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(s)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3A2AEC-C027-49D3-A8DE-CCDFDF34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5A8B-E9BC-4CFE-8FF4-04B479BCD038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7AE2-8FEE-4F41-8AA8-1BFB665E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E8C9E-A17A-4CB5-9F1E-D3FCB8684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99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46FF0-1523-4648-A9A5-D2B33AA3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</a:t>
            </a:r>
            <a:r>
              <a:rPr lang="cs-CZ" dirty="0"/>
              <a:t> argument by </a:t>
            </a:r>
            <a:r>
              <a:rPr lang="cs-CZ" dirty="0" err="1"/>
              <a:t>Hungary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985FEC-396D-481A-9E6D-FD95E2057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CJEU </a:t>
            </a:r>
            <a:r>
              <a:rPr lang="cs-CZ" dirty="0" err="1"/>
              <a:t>lacks</a:t>
            </a:r>
            <a:r>
              <a:rPr lang="cs-CZ" dirty="0"/>
              <a:t> </a:t>
            </a:r>
            <a:r>
              <a:rPr lang="cs-CZ" dirty="0" err="1"/>
              <a:t>jurisdiction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MS</a:t>
            </a:r>
            <a:r>
              <a:rPr lang="en-US" dirty="0"/>
              <a:t>’ compliance with its obligations arising from WTO treaties  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983BD9-6FEB-4C11-8B8F-2935C73C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7D59-B033-42A9-AA62-4AAE7669A65C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E2D0B0-2D18-4645-B61E-4F515B99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9FEE52-9839-4B5F-8073-DD8934D1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03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7A5ED-78D8-4278-9962-655260BA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International </a:t>
            </a:r>
            <a:r>
              <a:rPr lang="cs-CZ" dirty="0" err="1"/>
              <a:t>treaties</a:t>
            </a:r>
            <a:r>
              <a:rPr lang="cs-CZ" dirty="0"/>
              <a:t> </a:t>
            </a:r>
            <a:r>
              <a:rPr lang="cs-CZ" dirty="0" err="1"/>
              <a:t>concluded</a:t>
            </a:r>
            <a:r>
              <a:rPr lang="cs-CZ" dirty="0"/>
              <a:t> by EU a</a:t>
            </a:r>
            <a:r>
              <a:rPr lang="en-US" dirty="0"/>
              <a:t>re</a:t>
            </a:r>
            <a:r>
              <a:rPr lang="cs-CZ" dirty="0"/>
              <a:t> a source </a:t>
            </a:r>
            <a:r>
              <a:rPr lang="cs-CZ" dirty="0" err="1"/>
              <a:t>of</a:t>
            </a:r>
            <a:r>
              <a:rPr lang="en-US" dirty="0"/>
              <a:t> EU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4D231-85DC-418A-BD95-52D6BFF4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/>
              <a:t>EU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6409AF-E173-428C-9AFE-8ED53F78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2437-11E1-41A4-8A99-B1605EA36528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BA7DC-7E8D-4345-A9B4-20B3564AB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847B4F-D0AD-4DE6-A60D-D8486430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75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2A8C5-67E4-4FCA-8018-90AA21D05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261" y="542569"/>
            <a:ext cx="9351279" cy="1730847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CJEU?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562A0D-4764-4D70-996C-D474729E6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388604"/>
            <a:ext cx="8820864" cy="3859795"/>
          </a:xfrm>
        </p:spPr>
        <p:txBody>
          <a:bodyPr/>
          <a:lstStyle/>
          <a:p>
            <a:r>
              <a:rPr lang="cs-CZ" dirty="0"/>
              <a:t>CJEU (</a:t>
            </a:r>
            <a:r>
              <a:rPr lang="cs-CZ" dirty="0" err="1"/>
              <a:t>Commission</a:t>
            </a:r>
            <a:r>
              <a:rPr lang="cs-CZ" dirty="0"/>
              <a:t>) as a </a:t>
            </a:r>
            <a:r>
              <a:rPr lang="cs-CZ" dirty="0" err="1"/>
              <a:t>supervisory</a:t>
            </a:r>
            <a:r>
              <a:rPr lang="cs-CZ" dirty="0"/>
              <a:t> </a:t>
            </a:r>
            <a:r>
              <a:rPr lang="cs-CZ" dirty="0" err="1"/>
              <a:t>mechanism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breaches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WTO (GATS) </a:t>
            </a:r>
            <a:r>
              <a:rPr lang="cs-CZ" dirty="0" err="1"/>
              <a:t>obligations</a:t>
            </a:r>
            <a:r>
              <a:rPr lang="cs-CZ" dirty="0"/>
              <a:t> (?)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FE4196-1B38-4928-94B7-0C677C3B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E16E-7E21-4D18-B132-8ED52E727E42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114997-65DC-4495-B51C-EF67937F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17037-E1F3-4FA9-8D64-1A91FD62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93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6333E-BE52-4916-AD58-C26E88797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references to international law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7F1972-4B41-47BE-B45A-88757CC7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Observance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(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) – VCLT (para 92)</a:t>
            </a:r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DARSIWA </a:t>
            </a:r>
            <a:r>
              <a:rPr lang="cs-CZ" dirty="0" err="1"/>
              <a:t>embodying</a:t>
            </a:r>
            <a:r>
              <a:rPr lang="cs-CZ" dirty="0"/>
              <a:t> </a:t>
            </a:r>
            <a:r>
              <a:rPr lang="cs-CZ" dirty="0" err="1"/>
              <a:t>customary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: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domestic</a:t>
            </a:r>
            <a:r>
              <a:rPr lang="cs-CZ" dirty="0"/>
              <a:t>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:</a:t>
            </a:r>
          </a:p>
          <a:p>
            <a:r>
              <a:rPr lang="cs-CZ" dirty="0" err="1"/>
              <a:t>Characterization</a:t>
            </a:r>
            <a:r>
              <a:rPr lang="cs-CZ" dirty="0"/>
              <a:t> (para 88)</a:t>
            </a:r>
          </a:p>
          <a:p>
            <a:r>
              <a:rPr lang="cs-CZ" dirty="0"/>
              <a:t>Non-</a:t>
            </a:r>
            <a:r>
              <a:rPr lang="cs-CZ" dirty="0" err="1"/>
              <a:t>invocation</a:t>
            </a:r>
            <a:r>
              <a:rPr lang="cs-CZ" dirty="0"/>
              <a:t> (para 90)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D53CC0-1E60-4D9F-9DC8-DB97C9E1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8F0C4-F509-4626-9A8A-53967DF202B2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0817DD-793D-42F9-B2B4-7089959B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F00A0C-3506-42A5-B82D-E4A9C2D8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96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0C1B4-A287-4ACB-83B5-737A53CE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7262D7-8EB2-4166-AC91-BF45DF386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Hungary</a:t>
            </a:r>
            <a:r>
              <a:rPr lang="cs-CZ" dirty="0"/>
              <a:t> has </a:t>
            </a:r>
            <a:r>
              <a:rPr lang="cs-CZ" dirty="0" err="1"/>
              <a:t>breached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 by </a:t>
            </a:r>
            <a:r>
              <a:rPr lang="cs-CZ" dirty="0" err="1"/>
              <a:t>discrimination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institutions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in </a:t>
            </a:r>
            <a:r>
              <a:rPr lang="cs-CZ" dirty="0" err="1"/>
              <a:t>establishing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country</a:t>
            </a:r>
          </a:p>
          <a:p>
            <a:r>
              <a:rPr lang="cs-CZ" dirty="0" err="1"/>
              <a:t>Strictly</a:t>
            </a:r>
            <a:r>
              <a:rPr lang="cs-CZ" dirty="0"/>
              <a:t> </a:t>
            </a:r>
            <a:r>
              <a:rPr lang="cs-CZ" dirty="0" err="1"/>
              <a:t>speaking</a:t>
            </a:r>
            <a:r>
              <a:rPr lang="cs-CZ" dirty="0"/>
              <a:t>, </a:t>
            </a:r>
            <a:r>
              <a:rPr lang="cs-CZ" dirty="0" err="1"/>
              <a:t>Hungary</a:t>
            </a:r>
            <a:r>
              <a:rPr lang="cs-CZ" dirty="0"/>
              <a:t> has </a:t>
            </a:r>
            <a:r>
              <a:rPr lang="cs-CZ" dirty="0" err="1"/>
              <a:t>violated</a:t>
            </a:r>
            <a:r>
              <a:rPr lang="cs-CZ" dirty="0"/>
              <a:t> no </a:t>
            </a:r>
            <a:r>
              <a:rPr lang="cs-CZ" dirty="0" err="1"/>
              <a:t>provision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itself</a:t>
            </a:r>
            <a:r>
              <a:rPr lang="cs-CZ" dirty="0"/>
              <a:t>, but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latter</a:t>
            </a:r>
            <a:r>
              <a:rPr lang="cs-CZ" dirty="0"/>
              <a:t> has </a:t>
            </a:r>
            <a:r>
              <a:rPr lang="cs-CZ" dirty="0" err="1"/>
              <a:t>entered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(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internat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7FF773-68DB-4F84-8CD8-4FBE3FE1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FEB2-574F-41C5-9902-76716A401FE0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24379B-9E1C-4E0A-BFE7-34B436A3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B16D94-75BE-452F-B57F-D8663FF2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95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2BDFF-EA39-420A-B048-ADD77E99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interesting</a:t>
            </a:r>
            <a:r>
              <a:rPr lang="cs-CZ" dirty="0"/>
              <a:t> argument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491A39-EC10-4F54-B578-BC75503CA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Consequently, that </a:t>
            </a:r>
            <a:r>
              <a:rPr lang="en-US" i="1" dirty="0" err="1"/>
              <a:t>characterisation</a:t>
            </a:r>
            <a:r>
              <a:rPr lang="en-US" i="1" dirty="0"/>
              <a:t> cannot be affected by any </a:t>
            </a:r>
            <a:r>
              <a:rPr lang="en-US" i="1" dirty="0" err="1"/>
              <a:t>characterisation</a:t>
            </a:r>
            <a:r>
              <a:rPr lang="en-US" i="1" dirty="0"/>
              <a:t> of the same act that might be made under EU law</a:t>
            </a:r>
            <a:r>
              <a:rPr lang="en-US" dirty="0"/>
              <a:t>.” </a:t>
            </a:r>
            <a:r>
              <a:rPr lang="cs-CZ" dirty="0"/>
              <a:t>(</a:t>
            </a:r>
            <a:r>
              <a:rPr lang="cs-CZ" dirty="0" err="1"/>
              <a:t>Judgment</a:t>
            </a:r>
            <a:r>
              <a:rPr lang="cs-CZ" dirty="0"/>
              <a:t>, para 88)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30A87B-53C9-455B-AE3B-B01DAB21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0C12-EE6A-4672-9E6F-0EE5C3A0BBCD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18D221-B709-4AD2-BF4B-B82F78A7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Commission v. Hungary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BFC29D-5964-4B4B-A284-8BBF8D4E6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7559-5F58-44A5-A078-B4B8D1BE9B5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409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</TotalTime>
  <Words>333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Commission v. Hungary C-66/18 </vt:lpstr>
      <vt:lpstr>The central issue</vt:lpstr>
      <vt:lpstr>Context</vt:lpstr>
      <vt:lpstr>An argument by Hungary</vt:lpstr>
      <vt:lpstr>International treaties concluded by EU are a source of EU law</vt:lpstr>
      <vt:lpstr>What is the relationship between domestic law and international law in the eyes of CJEU?</vt:lpstr>
      <vt:lpstr>Key references to international law </vt:lpstr>
      <vt:lpstr>The result</vt:lpstr>
      <vt:lpstr>An interesting argument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v. Hungary C-66/18</dc:title>
  <dc:creator>Uživatel systému Windows</dc:creator>
  <cp:lastModifiedBy>Uživatel systému Windows</cp:lastModifiedBy>
  <cp:revision>5</cp:revision>
  <dcterms:created xsi:type="dcterms:W3CDTF">2020-11-04T19:09:06Z</dcterms:created>
  <dcterms:modified xsi:type="dcterms:W3CDTF">2020-11-04T19:54:27Z</dcterms:modified>
</cp:coreProperties>
</file>