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8" r:id="rId16"/>
    <p:sldId id="284" r:id="rId17"/>
    <p:sldId id="278" r:id="rId18"/>
    <p:sldId id="279" r:id="rId19"/>
    <p:sldId id="280" r:id="rId20"/>
    <p:sldId id="281" r:id="rId21"/>
    <p:sldId id="286" r:id="rId22"/>
    <p:sldId id="285" r:id="rId23"/>
    <p:sldId id="289" r:id="rId24"/>
    <p:sldId id="290" r:id="rId25"/>
    <p:sldId id="291" r:id="rId26"/>
    <p:sldId id="292" r:id="rId27"/>
    <p:sldId id="270" r:id="rId28"/>
    <p:sldId id="273" r:id="rId29"/>
    <p:sldId id="274" r:id="rId30"/>
    <p:sldId id="293" r:id="rId31"/>
    <p:sldId id="294" r:id="rId32"/>
    <p:sldId id="295" r:id="rId33"/>
    <p:sldId id="296" r:id="rId34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208B1-9D5F-474A-81CD-611C9408F7F1}" v="3" dt="2020-10-29T09:00:40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6326"/>
  </p:normalViewPr>
  <p:slideViewPr>
    <p:cSldViewPr snapToGrid="0">
      <p:cViewPr varScale="1">
        <p:scale>
          <a:sx n="147" d="100"/>
          <a:sy n="147" d="100"/>
        </p:scale>
        <p:origin x="3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Janovec" userId="a620ffdc-f3f4-4d87-845c-ceda78ca3c9c" providerId="ADAL" clId="{4B7208B1-9D5F-474A-81CD-611C9408F7F1}"/>
    <pc:docChg chg="custSel addSld modSld">
      <pc:chgData name="Michal Janovec" userId="a620ffdc-f3f4-4d87-845c-ceda78ca3c9c" providerId="ADAL" clId="{4B7208B1-9D5F-474A-81CD-611C9408F7F1}" dt="2020-10-29T10:27:30.802" v="77" actId="404"/>
      <pc:docMkLst>
        <pc:docMk/>
      </pc:docMkLst>
      <pc:sldChg chg="modSp">
        <pc:chgData name="Michal Janovec" userId="a620ffdc-f3f4-4d87-845c-ceda78ca3c9c" providerId="ADAL" clId="{4B7208B1-9D5F-474A-81CD-611C9408F7F1}" dt="2020-10-29T08:57:49.699" v="0" actId="1076"/>
        <pc:sldMkLst>
          <pc:docMk/>
          <pc:sldMk cId="2417401794" sldId="265"/>
        </pc:sldMkLst>
        <pc:spChg chg="mod">
          <ac:chgData name="Michal Janovec" userId="a620ffdc-f3f4-4d87-845c-ceda78ca3c9c" providerId="ADAL" clId="{4B7208B1-9D5F-474A-81CD-611C9408F7F1}" dt="2020-10-29T08:57:49.699" v="0" actId="1076"/>
          <ac:spMkLst>
            <pc:docMk/>
            <pc:sldMk cId="2417401794" sldId="265"/>
            <ac:spMk id="3" creationId="{00000000-0000-0000-0000-000000000000}"/>
          </ac:spMkLst>
        </pc:spChg>
      </pc:sldChg>
      <pc:sldChg chg="modSp">
        <pc:chgData name="Michal Janovec" userId="a620ffdc-f3f4-4d87-845c-ceda78ca3c9c" providerId="ADAL" clId="{4B7208B1-9D5F-474A-81CD-611C9408F7F1}" dt="2020-10-29T08:57:56.259" v="1" actId="1076"/>
        <pc:sldMkLst>
          <pc:docMk/>
          <pc:sldMk cId="742170459" sldId="267"/>
        </pc:sldMkLst>
        <pc:spChg chg="mod">
          <ac:chgData name="Michal Janovec" userId="a620ffdc-f3f4-4d87-845c-ceda78ca3c9c" providerId="ADAL" clId="{4B7208B1-9D5F-474A-81CD-611C9408F7F1}" dt="2020-10-29T08:57:56.259" v="1" actId="1076"/>
          <ac:spMkLst>
            <pc:docMk/>
            <pc:sldMk cId="742170459" sldId="267"/>
            <ac:spMk id="3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04.441" v="20" actId="20577"/>
        <pc:sldMkLst>
          <pc:docMk/>
          <pc:sldMk cId="3158362675" sldId="270"/>
        </pc:sldMkLst>
        <pc:spChg chg="mod">
          <ac:chgData name="Michal Janovec" userId="a620ffdc-f3f4-4d87-845c-ceda78ca3c9c" providerId="ADAL" clId="{4B7208B1-9D5F-474A-81CD-611C9408F7F1}" dt="2020-10-29T10:26:04.441" v="20" actId="20577"/>
          <ac:spMkLst>
            <pc:docMk/>
            <pc:sldMk cId="3158362675" sldId="270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00.136" v="19" actId="20577"/>
        <pc:sldMkLst>
          <pc:docMk/>
          <pc:sldMk cId="2518189844" sldId="273"/>
        </pc:sldMkLst>
        <pc:spChg chg="mod">
          <ac:chgData name="Michal Janovec" userId="a620ffdc-f3f4-4d87-845c-ceda78ca3c9c" providerId="ADAL" clId="{4B7208B1-9D5F-474A-81CD-611C9408F7F1}" dt="2020-10-29T10:26:00.136" v="19" actId="20577"/>
          <ac:spMkLst>
            <pc:docMk/>
            <pc:sldMk cId="2518189844" sldId="273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5:56.516" v="18" actId="20577"/>
        <pc:sldMkLst>
          <pc:docMk/>
          <pc:sldMk cId="2041137191" sldId="274"/>
        </pc:sldMkLst>
        <pc:spChg chg="mod">
          <ac:chgData name="Michal Janovec" userId="a620ffdc-f3f4-4d87-845c-ceda78ca3c9c" providerId="ADAL" clId="{4B7208B1-9D5F-474A-81CD-611C9408F7F1}" dt="2020-10-29T10:25:56.516" v="18" actId="20577"/>
          <ac:spMkLst>
            <pc:docMk/>
            <pc:sldMk cId="2041137191" sldId="274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49.888" v="30" actId="20577"/>
        <pc:sldMkLst>
          <pc:docMk/>
          <pc:sldMk cId="1339231174" sldId="278"/>
        </pc:sldMkLst>
        <pc:spChg chg="mod">
          <ac:chgData name="Michal Janovec" userId="a620ffdc-f3f4-4d87-845c-ceda78ca3c9c" providerId="ADAL" clId="{4B7208B1-9D5F-474A-81CD-611C9408F7F1}" dt="2020-10-29T09:00:41.067" v="4" actId="27636"/>
          <ac:spMkLst>
            <pc:docMk/>
            <pc:sldMk cId="1339231174" sldId="278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49.888" v="30" actId="20577"/>
          <ac:spMkLst>
            <pc:docMk/>
            <pc:sldMk cId="1339231174" sldId="278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45.751" v="29" actId="20577"/>
        <pc:sldMkLst>
          <pc:docMk/>
          <pc:sldMk cId="1126126665" sldId="279"/>
        </pc:sldMkLst>
        <pc:spChg chg="mod">
          <ac:chgData name="Michal Janovec" userId="a620ffdc-f3f4-4d87-845c-ceda78ca3c9c" providerId="ADAL" clId="{4B7208B1-9D5F-474A-81CD-611C9408F7F1}" dt="2020-10-29T10:26:45.751" v="29" actId="20577"/>
          <ac:spMkLst>
            <pc:docMk/>
            <pc:sldMk cId="1126126665" sldId="279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41.792" v="28" actId="20577"/>
        <pc:sldMkLst>
          <pc:docMk/>
          <pc:sldMk cId="4219061769" sldId="280"/>
        </pc:sldMkLst>
        <pc:spChg chg="mod">
          <ac:chgData name="Michal Janovec" userId="a620ffdc-f3f4-4d87-845c-ceda78ca3c9c" providerId="ADAL" clId="{4B7208B1-9D5F-474A-81CD-611C9408F7F1}" dt="2020-10-29T10:26:41.792" v="28" actId="20577"/>
          <ac:spMkLst>
            <pc:docMk/>
            <pc:sldMk cId="4219061769" sldId="280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37.286" v="27" actId="20577"/>
        <pc:sldMkLst>
          <pc:docMk/>
          <pc:sldMk cId="3630386111" sldId="281"/>
        </pc:sldMkLst>
        <pc:spChg chg="mod">
          <ac:chgData name="Michal Janovec" userId="a620ffdc-f3f4-4d87-845c-ceda78ca3c9c" providerId="ADAL" clId="{4B7208B1-9D5F-474A-81CD-611C9408F7F1}" dt="2020-10-29T10:26:37.286" v="27" actId="20577"/>
          <ac:spMkLst>
            <pc:docMk/>
            <pc:sldMk cId="3630386111" sldId="281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53.866" v="31" actId="20577"/>
        <pc:sldMkLst>
          <pc:docMk/>
          <pc:sldMk cId="878525756" sldId="284"/>
        </pc:sldMkLst>
        <pc:spChg chg="mod">
          <ac:chgData name="Michal Janovec" userId="a620ffdc-f3f4-4d87-845c-ceda78ca3c9c" providerId="ADAL" clId="{4B7208B1-9D5F-474A-81CD-611C9408F7F1}" dt="2020-10-29T10:26:53.866" v="31" actId="20577"/>
          <ac:spMkLst>
            <pc:docMk/>
            <pc:sldMk cId="878525756" sldId="284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28.012" v="25" actId="20577"/>
        <pc:sldMkLst>
          <pc:docMk/>
          <pc:sldMk cId="3522274877" sldId="285"/>
        </pc:sldMkLst>
        <pc:spChg chg="mod">
          <ac:chgData name="Michal Janovec" userId="a620ffdc-f3f4-4d87-845c-ceda78ca3c9c" providerId="ADAL" clId="{4B7208B1-9D5F-474A-81CD-611C9408F7F1}" dt="2020-10-29T10:26:28.012" v="25" actId="20577"/>
          <ac:spMkLst>
            <pc:docMk/>
            <pc:sldMk cId="3522274877" sldId="285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33.336" v="26" actId="20577"/>
        <pc:sldMkLst>
          <pc:docMk/>
          <pc:sldMk cId="1742354621" sldId="286"/>
        </pc:sldMkLst>
        <pc:spChg chg="mod">
          <ac:chgData name="Michal Janovec" userId="a620ffdc-f3f4-4d87-845c-ceda78ca3c9c" providerId="ADAL" clId="{4B7208B1-9D5F-474A-81CD-611C9408F7F1}" dt="2020-10-29T10:26:33.336" v="26" actId="20577"/>
          <ac:spMkLst>
            <pc:docMk/>
            <pc:sldMk cId="1742354621" sldId="286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7:30.802" v="77" actId="404"/>
        <pc:sldMkLst>
          <pc:docMk/>
          <pc:sldMk cId="3104801504" sldId="288"/>
        </pc:sldMkLst>
        <pc:spChg chg="mod">
          <ac:chgData name="Michal Janovec" userId="a620ffdc-f3f4-4d87-845c-ceda78ca3c9c" providerId="ADAL" clId="{4B7208B1-9D5F-474A-81CD-611C9408F7F1}" dt="2020-10-29T10:27:30.802" v="77" actId="404"/>
          <ac:spMkLst>
            <pc:docMk/>
            <pc:sldMk cId="3104801504" sldId="288"/>
            <ac:spMk id="2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09:00:40.942" v="3" actId="27636"/>
          <ac:spMkLst>
            <pc:docMk/>
            <pc:sldMk cId="3104801504" sldId="288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57.765" v="32" actId="20577"/>
          <ac:spMkLst>
            <pc:docMk/>
            <pc:sldMk cId="3104801504" sldId="288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23.959" v="24" actId="20577"/>
        <pc:sldMkLst>
          <pc:docMk/>
          <pc:sldMk cId="3200204023" sldId="289"/>
        </pc:sldMkLst>
        <pc:spChg chg="mod">
          <ac:chgData name="Michal Janovec" userId="a620ffdc-f3f4-4d87-845c-ceda78ca3c9c" providerId="ADAL" clId="{4B7208B1-9D5F-474A-81CD-611C9408F7F1}" dt="2020-10-29T09:00:41.119" v="5" actId="27636"/>
          <ac:spMkLst>
            <pc:docMk/>
            <pc:sldMk cId="3200204023" sldId="289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23.959" v="24" actId="20577"/>
          <ac:spMkLst>
            <pc:docMk/>
            <pc:sldMk cId="3200204023" sldId="289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18.783" v="23" actId="20577"/>
        <pc:sldMkLst>
          <pc:docMk/>
          <pc:sldMk cId="3255727356" sldId="290"/>
        </pc:sldMkLst>
        <pc:spChg chg="mod">
          <ac:chgData name="Michal Janovec" userId="a620ffdc-f3f4-4d87-845c-ceda78ca3c9c" providerId="ADAL" clId="{4B7208B1-9D5F-474A-81CD-611C9408F7F1}" dt="2020-10-29T09:00:41.147" v="6" actId="27636"/>
          <ac:spMkLst>
            <pc:docMk/>
            <pc:sldMk cId="3255727356" sldId="290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18.783" v="23" actId="20577"/>
          <ac:spMkLst>
            <pc:docMk/>
            <pc:sldMk cId="3255727356" sldId="290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14.856" v="22" actId="20577"/>
        <pc:sldMkLst>
          <pc:docMk/>
          <pc:sldMk cId="3572296409" sldId="291"/>
        </pc:sldMkLst>
        <pc:spChg chg="mod">
          <ac:chgData name="Michal Janovec" userId="a620ffdc-f3f4-4d87-845c-ceda78ca3c9c" providerId="ADAL" clId="{4B7208B1-9D5F-474A-81CD-611C9408F7F1}" dt="2020-10-29T09:00:41.211" v="7" actId="27636"/>
          <ac:spMkLst>
            <pc:docMk/>
            <pc:sldMk cId="3572296409" sldId="291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14.856" v="22" actId="20577"/>
          <ac:spMkLst>
            <pc:docMk/>
            <pc:sldMk cId="3572296409" sldId="291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6:09.237" v="21" actId="20577"/>
        <pc:sldMkLst>
          <pc:docMk/>
          <pc:sldMk cId="409038125" sldId="292"/>
        </pc:sldMkLst>
        <pc:spChg chg="mod">
          <ac:chgData name="Michal Janovec" userId="a620ffdc-f3f4-4d87-845c-ceda78ca3c9c" providerId="ADAL" clId="{4B7208B1-9D5F-474A-81CD-611C9408F7F1}" dt="2020-10-29T09:00:41.250" v="8" actId="27636"/>
          <ac:spMkLst>
            <pc:docMk/>
            <pc:sldMk cId="409038125" sldId="292"/>
            <ac:spMk id="3" creationId="{00000000-0000-0000-0000-000000000000}"/>
          </ac:spMkLst>
        </pc:spChg>
        <pc:spChg chg="mod">
          <ac:chgData name="Michal Janovec" userId="a620ffdc-f3f4-4d87-845c-ceda78ca3c9c" providerId="ADAL" clId="{4B7208B1-9D5F-474A-81CD-611C9408F7F1}" dt="2020-10-29T10:26:09.237" v="21" actId="20577"/>
          <ac:spMkLst>
            <pc:docMk/>
            <pc:sldMk cId="409038125" sldId="292"/>
            <ac:spMk id="4" creationId="{00000000-0000-0000-0000-000000000000}"/>
          </ac:spMkLst>
        </pc:spChg>
      </pc:sldChg>
      <pc:sldChg chg="modSp add mod">
        <pc:chgData name="Michal Janovec" userId="a620ffdc-f3f4-4d87-845c-ceda78ca3c9c" providerId="ADAL" clId="{4B7208B1-9D5F-474A-81CD-611C9408F7F1}" dt="2020-10-29T10:25:53.179" v="17" actId="20577"/>
        <pc:sldMkLst>
          <pc:docMk/>
          <pc:sldMk cId="924599191" sldId="293"/>
        </pc:sldMkLst>
        <pc:spChg chg="mod">
          <ac:chgData name="Michal Janovec" userId="a620ffdc-f3f4-4d87-845c-ceda78ca3c9c" providerId="ADAL" clId="{4B7208B1-9D5F-474A-81CD-611C9408F7F1}" dt="2020-10-29T10:25:53.179" v="17" actId="20577"/>
          <ac:spMkLst>
            <pc:docMk/>
            <pc:sldMk cId="924599191" sldId="293"/>
            <ac:spMk id="4" creationId="{20728A97-7DFF-41FF-8ED4-56D6970FF949}"/>
          </ac:spMkLst>
        </pc:spChg>
      </pc:sldChg>
      <pc:sldChg chg="modSp add mod">
        <pc:chgData name="Michal Janovec" userId="a620ffdc-f3f4-4d87-845c-ceda78ca3c9c" providerId="ADAL" clId="{4B7208B1-9D5F-474A-81CD-611C9408F7F1}" dt="2020-10-29T10:25:49.438" v="16" actId="20577"/>
        <pc:sldMkLst>
          <pc:docMk/>
          <pc:sldMk cId="1458087299" sldId="294"/>
        </pc:sldMkLst>
        <pc:spChg chg="mod">
          <ac:chgData name="Michal Janovec" userId="a620ffdc-f3f4-4d87-845c-ceda78ca3c9c" providerId="ADAL" clId="{4B7208B1-9D5F-474A-81CD-611C9408F7F1}" dt="2020-10-29T09:00:41.315" v="9" actId="27636"/>
          <ac:spMkLst>
            <pc:docMk/>
            <pc:sldMk cId="1458087299" sldId="294"/>
            <ac:spMk id="3" creationId="{2F64C8D7-C38E-4EA1-9B2A-22CE6FD2BD83}"/>
          </ac:spMkLst>
        </pc:spChg>
        <pc:spChg chg="mod">
          <ac:chgData name="Michal Janovec" userId="a620ffdc-f3f4-4d87-845c-ceda78ca3c9c" providerId="ADAL" clId="{4B7208B1-9D5F-474A-81CD-611C9408F7F1}" dt="2020-10-29T10:25:49.438" v="16" actId="20577"/>
          <ac:spMkLst>
            <pc:docMk/>
            <pc:sldMk cId="1458087299" sldId="294"/>
            <ac:spMk id="4" creationId="{16418034-D937-4D9C-8567-CE6EB71501F2}"/>
          </ac:spMkLst>
        </pc:spChg>
      </pc:sldChg>
      <pc:sldChg chg="modSp add mod">
        <pc:chgData name="Michal Janovec" userId="a620ffdc-f3f4-4d87-845c-ceda78ca3c9c" providerId="ADAL" clId="{4B7208B1-9D5F-474A-81CD-611C9408F7F1}" dt="2020-10-29T10:25:45.801" v="15" actId="20577"/>
        <pc:sldMkLst>
          <pc:docMk/>
          <pc:sldMk cId="3020247636" sldId="295"/>
        </pc:sldMkLst>
        <pc:spChg chg="mod">
          <ac:chgData name="Michal Janovec" userId="a620ffdc-f3f4-4d87-845c-ceda78ca3c9c" providerId="ADAL" clId="{4B7208B1-9D5F-474A-81CD-611C9408F7F1}" dt="2020-10-29T09:00:41.337" v="10" actId="27636"/>
          <ac:spMkLst>
            <pc:docMk/>
            <pc:sldMk cId="3020247636" sldId="295"/>
            <ac:spMk id="3" creationId="{A31E36E3-4533-47CE-9E35-7EEDC0C36A96}"/>
          </ac:spMkLst>
        </pc:spChg>
        <pc:spChg chg="mod">
          <ac:chgData name="Michal Janovec" userId="a620ffdc-f3f4-4d87-845c-ceda78ca3c9c" providerId="ADAL" clId="{4B7208B1-9D5F-474A-81CD-611C9408F7F1}" dt="2020-10-29T10:25:45.801" v="15" actId="20577"/>
          <ac:spMkLst>
            <pc:docMk/>
            <pc:sldMk cId="3020247636" sldId="295"/>
            <ac:spMk id="4" creationId="{965BDFF2-7C2F-4B91-8087-709C9EB70790}"/>
          </ac:spMkLst>
        </pc:spChg>
      </pc:sldChg>
      <pc:sldChg chg="modSp add mod">
        <pc:chgData name="Michal Janovec" userId="a620ffdc-f3f4-4d87-845c-ceda78ca3c9c" providerId="ADAL" clId="{4B7208B1-9D5F-474A-81CD-611C9408F7F1}" dt="2020-10-29T10:25:42.661" v="14" actId="20577"/>
        <pc:sldMkLst>
          <pc:docMk/>
          <pc:sldMk cId="3856786667" sldId="296"/>
        </pc:sldMkLst>
        <pc:spChg chg="mod">
          <ac:chgData name="Michal Janovec" userId="a620ffdc-f3f4-4d87-845c-ceda78ca3c9c" providerId="ADAL" clId="{4B7208B1-9D5F-474A-81CD-611C9408F7F1}" dt="2020-10-29T10:25:42.661" v="14" actId="20577"/>
          <ac:spMkLst>
            <pc:docMk/>
            <pc:sldMk cId="3856786667" sldId="296"/>
            <ac:spMk id="4" creationId="{190BE138-1772-4518-88D8-9BE7CC91B59E}"/>
          </ac:spMkLst>
        </pc:spChg>
      </pc:sldChg>
    </pc:docChg>
  </pc:docChgLst>
  <pc:docChgLst>
    <pc:chgData name="Michal Janovec" userId="a620ffdc-f3f4-4d87-845c-ceda78ca3c9c" providerId="ADAL" clId="{EAC51BDA-D9B3-1B4D-8EA0-052241EDBBE8}"/>
    <pc:docChg chg="custSel modSld">
      <pc:chgData name="Michal Janovec" userId="a620ffdc-f3f4-4d87-845c-ceda78ca3c9c" providerId="ADAL" clId="{EAC51BDA-D9B3-1B4D-8EA0-052241EDBBE8}" dt="2020-10-09T14:00:44.671" v="5" actId="1076"/>
      <pc:docMkLst>
        <pc:docMk/>
      </pc:docMkLst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1511026729" sldId="256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1511026729" sldId="256"/>
            <ac:spMk id="2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3908895734" sldId="257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908895734" sldId="257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908895734" sldId="257"/>
            <ac:spMk id="3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2511175277" sldId="258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2511175277" sldId="258"/>
            <ac:spMk id="2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704911845" sldId="259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704911845" sldId="259"/>
            <ac:spMk id="2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787042711" sldId="260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787042711" sldId="260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787042711" sldId="260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EAC51BDA-D9B3-1B4D-8EA0-052241EDBBE8}" dt="2020-10-09T14:00:25.308" v="1" actId="27636"/>
        <pc:sldMkLst>
          <pc:docMk/>
          <pc:sldMk cId="2557833606" sldId="261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2557833606" sldId="261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5.308" v="1" actId="27636"/>
          <ac:spMkLst>
            <pc:docMk/>
            <pc:sldMk cId="2557833606" sldId="261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EAC51BDA-D9B3-1B4D-8EA0-052241EDBBE8}" dt="2020-10-09T14:00:25.393" v="2" actId="27636"/>
        <pc:sldMkLst>
          <pc:docMk/>
          <pc:sldMk cId="3962337416" sldId="262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962337416" sldId="262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5.393" v="2" actId="27636"/>
          <ac:spMkLst>
            <pc:docMk/>
            <pc:sldMk cId="3962337416" sldId="262"/>
            <ac:spMk id="3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2395848731" sldId="263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2395848731" sldId="263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2395848731" sldId="263"/>
            <ac:spMk id="3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489082975" sldId="264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489082975" sldId="264"/>
            <ac:spMk id="2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3088541883" sldId="266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088541883" sldId="266"/>
            <ac:spMk id="2" creationId="{00000000-0000-0000-0000-000000000000}"/>
          </ac:spMkLst>
        </pc:spChg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088541883" sldId="266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EAC51BDA-D9B3-1B4D-8EA0-052241EDBBE8}" dt="2020-10-09T14:00:25.471" v="3" actId="27636"/>
        <pc:sldMkLst>
          <pc:docMk/>
          <pc:sldMk cId="742170459" sldId="267"/>
        </pc:sldMkLst>
        <pc:spChg chg="mod">
          <ac:chgData name="Michal Janovec" userId="a620ffdc-f3f4-4d87-845c-ceda78ca3c9c" providerId="ADAL" clId="{EAC51BDA-D9B3-1B4D-8EA0-052241EDBBE8}" dt="2020-10-09T14:00:25.471" v="3" actId="27636"/>
          <ac:spMkLst>
            <pc:docMk/>
            <pc:sldMk cId="742170459" sldId="267"/>
            <ac:spMk id="3" creationId="{00000000-0000-0000-0000-000000000000}"/>
          </ac:spMkLst>
        </pc:spChg>
      </pc:sldChg>
      <pc:sldChg chg="modSp">
        <pc:chgData name="Michal Janovec" userId="a620ffdc-f3f4-4d87-845c-ceda78ca3c9c" providerId="ADAL" clId="{EAC51BDA-D9B3-1B4D-8EA0-052241EDBBE8}" dt="2020-10-09T14:00:24.570" v="0"/>
        <pc:sldMkLst>
          <pc:docMk/>
          <pc:sldMk cId="3035960897" sldId="268"/>
        </pc:sldMkLst>
        <pc:spChg chg="mod">
          <ac:chgData name="Michal Janovec" userId="a620ffdc-f3f4-4d87-845c-ceda78ca3c9c" providerId="ADAL" clId="{EAC51BDA-D9B3-1B4D-8EA0-052241EDBBE8}" dt="2020-10-09T14:00:24.570" v="0"/>
          <ac:spMkLst>
            <pc:docMk/>
            <pc:sldMk cId="3035960897" sldId="268"/>
            <ac:spMk id="2" creationId="{00000000-0000-0000-0000-000000000000}"/>
          </ac:spMkLst>
        </pc:spChg>
      </pc:sldChg>
      <pc:sldChg chg="modSp mod">
        <pc:chgData name="Michal Janovec" userId="a620ffdc-f3f4-4d87-845c-ceda78ca3c9c" providerId="ADAL" clId="{EAC51BDA-D9B3-1B4D-8EA0-052241EDBBE8}" dt="2020-10-09T14:00:44.671" v="5" actId="1076"/>
        <pc:sldMkLst>
          <pc:docMk/>
          <pc:sldMk cId="3039471153" sldId="269"/>
        </pc:sldMkLst>
        <pc:spChg chg="mod">
          <ac:chgData name="Michal Janovec" userId="a620ffdc-f3f4-4d87-845c-ceda78ca3c9c" providerId="ADAL" clId="{EAC51BDA-D9B3-1B4D-8EA0-052241EDBBE8}" dt="2020-10-09T14:00:44.671" v="5" actId="1076"/>
          <ac:spMkLst>
            <pc:docMk/>
            <pc:sldMk cId="3039471153" sldId="26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34B80-6ABD-614A-B154-D3D7055E7B6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32425-D08C-574E-9F47-4B16FC766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830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6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396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8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597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C3746-AC44-422F-A279-640CB2DE9DA0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56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60E0C-CE3D-3644-AF6D-BBBC3F887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C878DC-028E-8745-B252-7E2F83F7E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C6EAD8-0989-024F-9578-369E8E48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A51B11-F027-8E44-98F2-82F7EF73A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1E519E-9C2E-7348-8EE8-A1037559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60013-BB87-5F4E-AA15-C420BC62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2E2C16-62EC-E647-B7CD-43BF0AC51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C7586F-2FAE-C048-B949-97C1DF6EE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4217E2-DA99-CD42-A2DA-2BC24E59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76BE0A-CF69-D244-B825-8BD44AFE2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6C9D0B-2131-A447-B794-DD571E7C0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5F1297-4905-8242-A432-CAB4C67F0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CEE08B-76BA-2A40-AF30-D5E8D6AB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C72BC-E1DC-8041-8481-1F4435D1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0EF570-9F05-4A42-8C07-34B075BC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7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6B08B-01C4-7243-BE35-0296B9729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62BC2-C026-1C4B-9986-4D29AE886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8AA4C9-9F39-2141-A1E2-3D42F7BD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61759F-5BF0-3349-AF23-DE246C1B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42B49F-1850-C641-BA1A-BBF32B32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2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A0F72-9EA3-B346-85B0-D3F64FF7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931EB7-3AAD-434C-86A5-83CF4F45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5FC046-3F8D-3A4E-8599-4B9CA68B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0C19C-429B-5C49-BCD2-AE096B660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B10529-908B-684E-B01E-D8D0B40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2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CEA9-B51C-5D46-B0FE-710D15F8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52CD9-C05A-504F-911E-5756311D4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B6653C-310E-9C47-85B1-CDB794105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BDEFF1-7D47-7549-A4BE-B2364A53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B9A8C3-A19C-004B-B666-F644715D7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DB5360-03F8-1E42-B671-D4AAFB96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1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5F1B2-5FE3-974A-8C2F-12F9AE557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CEE2C5-227A-F84D-9E51-BD69BA503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7C5A76-0467-D744-A23E-F8723D49E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103067-12DA-B84B-9849-7BAD53706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344BF6-0600-6449-8B09-143BAFD2E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9BAE80-4AC7-F740-8379-FFEE3AB1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C2080E-CDCE-D04D-B151-99150992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B07554-DB18-E74F-B4D9-F73DD8EDD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3299C-A5C3-3E44-B567-DD621972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81016-7055-244F-8BC8-EF8A4BA26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58308B-C2E8-714F-9EFA-5D9C765B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E9B8ED-5EEC-FF47-A9AB-B673D9D3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0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BB0D8E-5E70-E24C-8D5A-F60CECA2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E1CAFA-9355-3949-BF2E-B6097BF2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4912A4-E293-1E48-A230-A1F0BC93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6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47581-D06F-C643-B09A-6F2C26D4C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AE7D25-BC24-4B4A-A3AC-453EAAA8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F2CBB4-1666-1C43-B371-264A88788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1ED576-F712-1D41-82D0-A25E04E8A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10/29/20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B1DAB5-66CD-C14C-B9D7-84B93E53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CE9251-4F9F-9A4D-9A35-17CC6D4C3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3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27CBE-2375-834F-9A31-D63F657C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DCF0EE-C382-5F4E-A0B1-94B3C8660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1EFB83-D5BB-5D4C-AFF0-7DCC13AA2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F3BBB6-3CDC-C74C-B668-63994783A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6BB1CB-C682-084B-B327-6CC79DA8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6B876A-BF2D-2D42-85A1-23E338B0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4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27B4F1-0A62-4C48-A95F-5D2A52936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1C75726-935A-9D48-82AD-808290473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2EB47E-BF11-774B-A679-A3BA0B8D80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68E4C3-8940-4349-B16A-2F9E253EAC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BA0FF8D-C18E-304D-9C12-B8006D593F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3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miranda2/export/sites/www.cnb.cz/cs/faq/doklady_k_prokazani_puvodu_kapitalu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Finanční právo III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pPr algn="ctr"/>
            <a:r>
              <a:rPr lang="en-GB" dirty="0" err="1"/>
              <a:t>Úvěrový</a:t>
            </a:r>
            <a:r>
              <a:rPr lang="en-GB" dirty="0"/>
              <a:t> </a:t>
            </a:r>
            <a:r>
              <a:rPr lang="en-GB" dirty="0" err="1"/>
              <a:t>trh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381" y="139592"/>
            <a:ext cx="9603275" cy="1049235"/>
          </a:xfrm>
        </p:spPr>
        <p:txBody>
          <a:bodyPr/>
          <a:lstStyle/>
          <a:p>
            <a:pPr algn="ctr"/>
            <a:r>
              <a:rPr lang="en-GB" dirty="0" err="1"/>
              <a:t>Odnětí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 pro SÚD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570" y="1413546"/>
            <a:ext cx="11669086" cy="544445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b="1" dirty="0" err="1"/>
              <a:t>Sankční</a:t>
            </a:r>
            <a:r>
              <a:rPr lang="cs-CZ" sz="3600" b="1" dirty="0"/>
              <a:t> </a:t>
            </a:r>
            <a:r>
              <a:rPr lang="cs-CZ" sz="2100" b="1" dirty="0"/>
              <a:t>– </a:t>
            </a:r>
            <a:r>
              <a:rPr lang="cs-CZ" sz="2100" dirty="0"/>
              <a:t>§ 28g zákona o spořitelních a úvěrních družstvech</a:t>
            </a:r>
            <a:endParaRPr lang="cs-CZ" sz="3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odejme povolení působit jako spořitelní a úvěrní družstvo: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při přetrvávání závažných nedostatků v činnosti spořitelního a úvěrního družstva. kapitálová přiměřenost spořitelního a úvěrního družstva (§ 28g odst. 3 zákona o spořitelních a úvěrních družstvech)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může povolení odejmout (§ 28g odst. 2 zákona o spořitelních a úvěrních družstvech):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spořitelní a úvěrní družstvo nezačalo podnikat do 12 měsíců ode dne udělení povolení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po dobu 6 měsíců nepřijímá vklady od členů nebo jim neposkytuje úvěry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žadatel v žádosti o povolení uvedl nepravdivé údaje nebo zamlčel podstatné údaje nezbytné pro posouzení této žádosti.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Na vlastní žádost</a:t>
            </a:r>
            <a:r>
              <a:rPr lang="cs-CZ" dirty="0"/>
              <a:t> – neupraveno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§ 28h odst. 2 zákona o spořitelních a úvěrních družstvech nesmí dotčená právnická osoba ode dne nabytí právní moci rozhodnutí o odnětí povolení </a:t>
            </a:r>
            <a:r>
              <a:rPr lang="cs-CZ" b="1" dirty="0"/>
              <a:t>přijímat vklady a poskytovat úvěry </a:t>
            </a:r>
            <a:r>
              <a:rPr lang="cs-CZ" dirty="0"/>
              <a:t>a provozovat další činnosti s 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Dnem nabytí PM rozhodnutí o odnětí povolení působit jako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spořitelní a úvěrní družstvo zrušuje </a:t>
            </a:r>
            <a:r>
              <a:rPr lang="cs-CZ" dirty="0"/>
              <a:t>(§ 13 odst. 3 zákona o spořitelních a úvěrních družstvech)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40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Zrušení</a:t>
            </a:r>
            <a:r>
              <a:rPr lang="en-GB" dirty="0"/>
              <a:t> a </a:t>
            </a:r>
            <a:r>
              <a:rPr lang="en-GB" dirty="0" err="1"/>
              <a:t>likvidace</a:t>
            </a:r>
            <a:r>
              <a:rPr lang="en-GB" dirty="0"/>
              <a:t> </a:t>
            </a:r>
            <a:r>
              <a:rPr lang="en-GB" dirty="0" err="1"/>
              <a:t>banky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36 zákona o bankách</a:t>
            </a:r>
          </a:p>
          <a:p>
            <a:r>
              <a:rPr lang="cs-CZ" dirty="0"/>
              <a:t>§ 7a odst. 1 písm. b) zákona o bankách dnem zrušení banky s likvidací zaniká bankovní licence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41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1213" y="156371"/>
            <a:ext cx="9603275" cy="925810"/>
          </a:xfrm>
        </p:spPr>
        <p:txBody>
          <a:bodyPr/>
          <a:lstStyle/>
          <a:p>
            <a:pPr algn="ctr"/>
            <a:r>
              <a:rPr lang="en-GB" dirty="0" err="1"/>
              <a:t>Likvidátor</a:t>
            </a:r>
            <a:r>
              <a:rPr lang="en-GB" dirty="0"/>
              <a:t> </a:t>
            </a:r>
            <a:r>
              <a:rPr lang="en-GB" dirty="0" err="1"/>
              <a:t>banky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922" y="1441732"/>
            <a:ext cx="9603275" cy="5259897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Jmenování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osoba </a:t>
            </a:r>
            <a:r>
              <a:rPr lang="cs-CZ" dirty="0"/>
              <a:t>(§ 8 odst. 9 </a:t>
            </a:r>
            <a:r>
              <a:rPr lang="cs-CZ" dirty="0" err="1"/>
              <a:t>ZoB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 osoba, která má nebo měla zvláštní vztah k bance, která je nebo v posledních 5 letech byla auditorem banky nebo se jakýmkoli způsobem na auditu v bance podílela.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 na návrh ČNB</a:t>
            </a:r>
            <a:r>
              <a:rPr lang="cs-CZ" dirty="0"/>
              <a:t>. O návrhu ČNB soud rozhodne do 24 hodin od podání návrhu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likvidovaného subjektu</a:t>
            </a:r>
          </a:p>
          <a:p>
            <a:pPr lvl="1"/>
            <a:r>
              <a:rPr lang="cs-CZ" dirty="0"/>
              <a:t>v případě, že majetek likvidovaného subjektu nepostačuje, právní předpisy upravují další postup</a:t>
            </a:r>
          </a:p>
          <a:p>
            <a:pPr lvl="1"/>
            <a:r>
              <a:rPr lang="cs-CZ" dirty="0"/>
              <a:t>k provedení NOZ bylo vydáno </a:t>
            </a:r>
            <a:r>
              <a:rPr lang="cs-CZ" b="1" dirty="0">
                <a:solidFill>
                  <a:schemeClr val="accent2"/>
                </a:solidFill>
              </a:rPr>
              <a:t>nařízení vlády č. 351/2013 Sb., </a:t>
            </a:r>
            <a:r>
              <a:rPr lang="cs-CZ" b="1" dirty="0"/>
              <a:t>kterým se určuje výše úroků z prodlení a nákladů spojených s uplatněním pohledávky, určuje odměna likvidátora, likvidačního správce a člena orgánu právnické osoby jmenovaného soudem a upravují některé otázky Obchodního věstníku a veřejných rejstříků právnických a fyzických osob </a:t>
            </a:r>
            <a:r>
              <a:rPr lang="cs-CZ" dirty="0"/>
              <a:t>→ jsou-li odměna a hotové výdaje náležející likvidátorovi jmenovanému soudem hrazeny </a:t>
            </a:r>
            <a:r>
              <a:rPr lang="cs-CZ" b="1" dirty="0">
                <a:solidFill>
                  <a:schemeClr val="accent2"/>
                </a:solidFill>
              </a:rPr>
              <a:t>státem</a:t>
            </a:r>
            <a:r>
              <a:rPr lang="cs-CZ" dirty="0"/>
              <a:t>, vyplácí tyto částky soud, který odměnu likvidátora určil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170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Zrušení</a:t>
            </a:r>
            <a:r>
              <a:rPr lang="en-GB" dirty="0"/>
              <a:t> a </a:t>
            </a:r>
            <a:r>
              <a:rPr lang="en-GB" dirty="0" err="1"/>
              <a:t>likvidace</a:t>
            </a:r>
            <a:r>
              <a:rPr lang="en-GB" dirty="0"/>
              <a:t>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577130"/>
            <a:ext cx="9603275" cy="3889215"/>
          </a:xfrm>
        </p:spPr>
        <p:txBody>
          <a:bodyPr/>
          <a:lstStyle/>
          <a:p>
            <a:endParaRPr lang="en-GB" dirty="0"/>
          </a:p>
          <a:p>
            <a:r>
              <a:rPr lang="cs-CZ" dirty="0"/>
              <a:t>§ 13 zákona o spořitelních a úvěrních družstvech</a:t>
            </a:r>
          </a:p>
          <a:p>
            <a:r>
              <a:rPr lang="cs-CZ" dirty="0"/>
              <a:t>§ 13 odst. 3 zákona o spořitelních a úvěrních družstvech →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zrušuje dnem nabytí právní moci rozhodnutí ČNB o odnětí povolení </a:t>
            </a:r>
            <a:r>
              <a:rPr lang="cs-CZ" dirty="0"/>
              <a:t>k činnosti spořitelního a úvěrního družstva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960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4769" y="131203"/>
            <a:ext cx="9603275" cy="1049235"/>
          </a:xfrm>
        </p:spPr>
        <p:txBody>
          <a:bodyPr/>
          <a:lstStyle/>
          <a:p>
            <a:pPr algn="ctr"/>
            <a:r>
              <a:rPr lang="en-GB" dirty="0" err="1"/>
              <a:t>Likvidátor</a:t>
            </a:r>
            <a:r>
              <a:rPr lang="en-GB" dirty="0"/>
              <a:t>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4769" y="1472693"/>
            <a:ext cx="9603275" cy="512567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nebo právnická osoba </a:t>
            </a:r>
            <a:r>
              <a:rPr lang="cs-CZ" dirty="0"/>
              <a:t>splňující podmínky důvěryhodnosti a odborné způsobilosti podle § 2a odst. 5 zákona o spořitelních a úvěrních družstvech a která nemá nebo neměla ke spořitelnímu a úvěrnímu družstvu zvláštní vztah</a:t>
            </a:r>
          </a:p>
          <a:p>
            <a:pPr lvl="1"/>
            <a:r>
              <a:rPr lang="cs-CZ" dirty="0"/>
              <a:t>v posledních 5 letech prováděla audit nebo se jinak podílela na zpracování a vedení účetnictví spořitelního a úvěrního družstva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</a:t>
            </a: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na návrh ČNB</a:t>
            </a:r>
            <a:r>
              <a:rPr lang="cs-CZ" dirty="0"/>
              <a:t>. O návrhu ČNB soud rozhodne do 24 hodin od podání návrhu. Usnesení se dne, kdy bylo vydáno, vyvěsí na úřední desce soudu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dirty="0"/>
              <a:t>výši odměny likvidátora a její splatnost </a:t>
            </a:r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likvidátora. </a:t>
            </a:r>
          </a:p>
          <a:p>
            <a:r>
              <a:rPr lang="cs-CZ" b="1" dirty="0"/>
              <a:t>Hrazení nákladů likvidace a odměny likvidátora spořitelního a úvěrního družstva</a:t>
            </a:r>
            <a:endParaRPr lang="cs-CZ" dirty="0"/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spořitelního a úvěrního družstva</a:t>
            </a:r>
          </a:p>
          <a:p>
            <a:pPr lvl="1"/>
            <a:r>
              <a:rPr lang="cs-CZ" dirty="0"/>
              <a:t>v případě, že majetek spořitelního a úvěrního družstva nepostačuje na vyplacení náhrady hotových výdajů likvidátora a odměny likvidátora, vyplatí částky připadající na odměnu likvidátora a na jeho hotové výdaje </a:t>
            </a:r>
            <a:r>
              <a:rPr lang="cs-CZ" b="1" dirty="0">
                <a:solidFill>
                  <a:schemeClr val="accent2"/>
                </a:solidFill>
              </a:rPr>
              <a:t>ČNB</a:t>
            </a:r>
            <a:r>
              <a:rPr lang="cs-CZ" dirty="0"/>
              <a:t>, které tím vznikne pohledávka za spořitelním a úvěrním družstvem ve výši vyplacených částek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7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Spotřebitelský Úvěr</a:t>
            </a:r>
            <a:br>
              <a:rPr lang="cs-CZ" dirty="0"/>
            </a:br>
            <a:r>
              <a:rPr lang="cs-CZ" sz="2000" dirty="0"/>
              <a:t>- s využitím materiálu JUDr. Schejbala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0954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Spotřebitelským úvěrem je odložená platba, peněžitá zápůjčka, úvěr nebo obdobná finanční služba poskytovaná nebo zprostředkovaná spotřebiteli (včetně leasingu, splátkových kalendářů apod.)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Spotřebitelským úvěrem na bydlení je úvěr	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Zajištěný nemovitou věcí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Účelově určený k nabytí, výstavbě nemovité věci, úhradě za převod družstevního podílu nebo  k změně stavby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dirty="0"/>
              <a:t>Vázaný spotřebitelský úvěr (financování koupě konkrétního zboží či služby)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801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Poskytování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90207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2900" b="1" dirty="0"/>
              <a:t>Poskytováním SÚ se rozumí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Nabízení možnosti sjednat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Předkládání návrhu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Provádění přípravných prací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Sjednávání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/>
              <a:t>Výkon práv a plnění povinností ze smlouvy o SÚ</a:t>
            </a:r>
          </a:p>
          <a:p>
            <a:pPr lvl="1" algn="just">
              <a:lnSpc>
                <a:spcPct val="120000"/>
              </a:lnSpc>
              <a:buNone/>
            </a:pPr>
            <a:endParaRPr lang="cs-CZ" sz="2900" dirty="0"/>
          </a:p>
          <a:p>
            <a:pPr algn="just">
              <a:lnSpc>
                <a:spcPct val="120000"/>
              </a:lnSpc>
              <a:buNone/>
            </a:pPr>
            <a:r>
              <a:rPr lang="cs-CZ" sz="2900" b="1" dirty="0"/>
              <a:t>Osoby oprávněné poskytovat SÚ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Banka</a:t>
            </a:r>
            <a:r>
              <a:rPr lang="cs-CZ" sz="2900" dirty="0"/>
              <a:t>, spořitelní a úvěrní družstvo, </a:t>
            </a:r>
            <a:r>
              <a:rPr lang="cs-CZ" sz="2900" dirty="0">
                <a:solidFill>
                  <a:srgbClr val="FF0000"/>
                </a:solidFill>
              </a:rPr>
              <a:t>platební instituce </a:t>
            </a:r>
            <a:r>
              <a:rPr lang="cs-CZ" sz="2900" dirty="0"/>
              <a:t>a poskytovatel platebních služeb malého rozsahu, instituce elektronických peněz a vydavatel elektronických peněz malého rozsahu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900" dirty="0">
                <a:solidFill>
                  <a:srgbClr val="FF0000"/>
                </a:solidFill>
              </a:rPr>
              <a:t>Nebankovní poskytovatel SÚ</a:t>
            </a:r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52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Nebankovní poskytovatel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5848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cs-CZ" dirty="0"/>
              <a:t>Podmínky udělení oprávnění k činnosti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a.s., s.r.o. nebo SE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Sídlo na území ČR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Důvěryhodnost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Odborná způsobilost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Zřízená dozorčí rada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Počáteční kapitál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Zavedení a udržování postupů a pravidel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Reálný obchodní plán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Splňuje pravidla jednání se zájemci o SÚ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Průhledný a nezávadný původ finančních zdrojů</a:t>
            </a:r>
          </a:p>
          <a:p>
            <a:pPr algn="just">
              <a:lnSpc>
                <a:spcPct val="110000"/>
              </a:lnSpc>
              <a:buNone/>
            </a:pPr>
            <a:r>
              <a:rPr lang="cs-CZ" dirty="0"/>
              <a:t>Rozhodnutí o udělení oprávnění k poskytování SÚ udělí ČNB do 4 měsíců, platnost 5 let. </a:t>
            </a:r>
          </a:p>
          <a:p>
            <a:pPr lvl="1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31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Výpis z obchodního rejstříku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Doklady k posouzení důvěryhodnosti žadatele a členů správní rady, statutárního a dozorčího orgánu nebo podobného orgánu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Výpis z evidence RT, prohlášení o svéprávnosti a prohlášení obsahující údaje o dosavadní činnosti FO nebo PO za období posledních 10 let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Doklady prokazující odbornou způsobilost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Všeobecné znalosti -&gt; maturitní vysvědčení 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Odborné znalosti a dovednosti -&gt; osvědčení o úspěšném vykonání odborné zkoušky od akreditované osoby. </a:t>
            </a:r>
            <a:r>
              <a:rPr lang="cs-CZ" sz="1600" b="1" dirty="0"/>
              <a:t>Po dobu 24 měsíců od účinnosti zákona postačí čestné prohlášení.</a:t>
            </a: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26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4"/>
            </a:pPr>
            <a:r>
              <a:rPr lang="cs-CZ" sz="2000" dirty="0"/>
              <a:t>Údaj o výši počátečního kapitálu</a:t>
            </a:r>
          </a:p>
          <a:p>
            <a:pPr marL="812800" lvl="1" indent="-3556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Splacený základní kapitál, splacené emisní ážio, povinné rezervní fondy,  ostatní fondy vytvořené z rozdělení zisku a rozdíl nerozděleného zisku z předchozího období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>
                <a:solidFill>
                  <a:srgbClr val="FF0000"/>
                </a:solidFill>
              </a:rPr>
              <a:t>Alespoň 20 000 000 Kč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5"/>
            </a:pPr>
            <a:r>
              <a:rPr lang="cs-CZ" sz="2000" dirty="0"/>
              <a:t>Finanční výkazy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(Konsolidované) výroční zprávy a účetní závěrky za poslední 3 účetní období; doklady o příjmech v případě FO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6"/>
            </a:pPr>
            <a:r>
              <a:rPr lang="cs-CZ" sz="2000" dirty="0">
                <a:solidFill>
                  <a:srgbClr val="FF0000"/>
                </a:solidFill>
              </a:rPr>
              <a:t>Doklady prokazující původ finančních zdrojů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Např. účetní závěrka, smlouva o prodeji nemovitosti, darovací smlouva, usnesení o dědictví apod.</a:t>
            </a:r>
          </a:p>
          <a:p>
            <a:pPr marL="800100" lvl="1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Řídí se metodikou ČNB:</a:t>
            </a:r>
          </a:p>
          <a:p>
            <a:pPr marL="800100" lvl="1" indent="-342900" algn="just">
              <a:lnSpc>
                <a:spcPct val="100000"/>
              </a:lnSpc>
              <a:buNone/>
            </a:pPr>
            <a:r>
              <a:rPr lang="cs-CZ" sz="1600" dirty="0"/>
              <a:t>	</a:t>
            </a:r>
            <a:r>
              <a:rPr lang="cs-CZ" sz="1600" u="sng" dirty="0">
                <a:hlinkClick r:id="rId2"/>
              </a:rPr>
              <a:t>https://www.cnb.cz/miranda2/export/sites/www.cnb.cz/cs/faq/doklady_k_prokazani_puvodu_kapitalu.pdf</a:t>
            </a:r>
            <a:endParaRPr lang="cs-CZ" sz="1600" u="sng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06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dirty="0" err="1"/>
              <a:t>úvěrový</a:t>
            </a:r>
            <a:r>
              <a:rPr lang="en-GB" dirty="0"/>
              <a:t> </a:t>
            </a:r>
            <a:r>
              <a:rPr lang="en-GB" dirty="0" err="1"/>
              <a:t>trh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Jedná</a:t>
            </a:r>
            <a:r>
              <a:rPr lang="en-GB" dirty="0"/>
              <a:t> se 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 (bank and investment company)</a:t>
            </a:r>
          </a:p>
          <a:p>
            <a:endParaRPr lang="en-GB" dirty="0"/>
          </a:p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ČR: </a:t>
            </a:r>
            <a:r>
              <a:rPr lang="en-GB" dirty="0" err="1"/>
              <a:t>Banky</a:t>
            </a:r>
            <a:r>
              <a:rPr lang="en-GB" dirty="0"/>
              <a:t> a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9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Plán obchodní činnosti</a:t>
            </a:r>
          </a:p>
          <a:p>
            <a:pPr marL="914400" lvl="2" indent="-457200" algn="just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cs-CZ" sz="1600" dirty="0"/>
              <a:t>Zpracovaný na první 3 účetní období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Návrh pravidel jednání se zájemci o SÚ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Odborná péče, čestné a transparentní jednání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nejasných, nepravdivých, zavádějících nebo klamavých informací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Uchování dokumentů - po dobu nejméně 5 let  x 1 rok ode dne, kdy byla žádost o úvěr zamítnuta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pobídek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Použití pojmu nezávislý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Zákaz vstupních plateb a odměn</a:t>
            </a:r>
          </a:p>
          <a:p>
            <a:pPr marL="914400" lvl="1" indent="-4572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600" dirty="0"/>
              <a:t>Omezení plateb před poskytnutím SÚ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7"/>
            </a:pPr>
            <a:r>
              <a:rPr lang="cs-CZ" sz="2000" dirty="0"/>
              <a:t>Návrh vnitřních předpisů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386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Přílohy žádosti o udělení oprávnění k činnosti nebankovního poskytovatele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612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Identifikační údaje ovládající osoby a výpis z obchodního rejstříku nebo jiné obdobné evidence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Popis skutečnosti, na základě které je osoba ovládající osobou, případně doklad tuto skutečnost potvrzující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Doklady k posouzení důvěryhodnosti ovládající osoby.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10"/>
            </a:pPr>
            <a:r>
              <a:rPr lang="cs-CZ" sz="2000" dirty="0"/>
              <a:t>Finanční výkazy a další doklady prokazující původ finančních zdrojů ovládající osoby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354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Zprostředkování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66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Samostatný zprostředkovatel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Smlouva s poskytovatelem SÚ x se spotřebitelem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Povinné pojištění odpovědnosti za škodu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Vázaný zástupce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200" dirty="0"/>
              <a:t>Výhradně pro jednoho zastoupeného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Zprostředkovatel vázaného SÚ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/>
              <a:t>Zahraniční zprostředkovatel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sz="2000" dirty="0"/>
          </a:p>
          <a:p>
            <a:pPr marL="0" lvl="1" indent="0" algn="just">
              <a:lnSpc>
                <a:spcPct val="100000"/>
              </a:lnSpc>
              <a:buNone/>
            </a:pPr>
            <a:r>
              <a:rPr lang="cs-CZ" sz="2200" dirty="0"/>
              <a:t>Oprávnění k činnosti trvá do konce kalendářního roku následujícího po kalendářním roce, ve kterém byl zapsán do registru; prodloužení vždy na dalších 12 měsíců.</a:t>
            </a:r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274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Pravidla poskytování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cs-CZ" dirty="0"/>
              <a:t>Poskytovatel nebo zprostředkovatele poskytuje radu na základě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Analýzy finanční situace spotřebitele, jeho požadavků, cílů a potřeb a analýzy rizik, kterým může být vystaven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Výběru dostatečného počtu vhodných produktů</a:t>
            </a:r>
          </a:p>
          <a:p>
            <a:pPr lvl="1" algn="just">
              <a:lnSpc>
                <a:spcPct val="100000"/>
              </a:lnSpc>
              <a:buNone/>
            </a:pPr>
            <a:endParaRPr lang="cs-CZ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/>
              <a:t>O poskytnuté radě spotřebitel obdrží záznam v listinné podobě nebo jiném trvalém nosiči dat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204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Posouzení úvěruschopnosti spotřebitele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6237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Poskytnutí úvěru v souvislosti s výsledkem posouzení úvěruschopnosti spotřebitele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Posuzování úvěruschopnosti</a:t>
            </a:r>
            <a:r>
              <a:rPr lang="cs-CZ" b="1" dirty="0"/>
              <a:t>: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Posouzení schopnosti splácet splátky SÚ porovnáním příjmů a výdajů spotřebitele a způsobu plnění dosavadních dluhů.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Pokud je relevantní, posouzení hodnoty majetku spotřebitele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Důsledky porušení povinnosti posoudit úvěruschopnost spotřebitele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Neplatnost smlouvy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Tříletá promlčecí lhůta ode dne uzavření smlouvy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/>
              <a:t>Získávání informací z databází a registrů (bankovní a neb. registr)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727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Informační povinnosti vůči spotřebiteli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512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Listinná podoba / trvalý nosič dat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Povinné informace uváděné v reklamě (mikropísmo)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trvale přístupné spotřebiteli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Předsmluvní informace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Standardizované</a:t>
            </a:r>
            <a:r>
              <a:rPr lang="cs-CZ" dirty="0"/>
              <a:t> formuláře přílohou zákona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poskytované během trvání závazku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o změně zápůjční úrokové sazby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o spotřebitelském úvěru v cizí měně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296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spotřebitelském úvěru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217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Písemná forma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Obsahuje informace uvedené jasným, výstižným a zřetelným způsobem: 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Druh úvěru, kontaktní údaje, celkový výše a doba trvání úvěru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Určení zboží nebo služby a jejich cenu, jde-li o úvěr ve formě odložené platby nebo vázaný úvěr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Zápůjční úroková sazba, RPSN, výše, počet a četnost plateb, podmínky pro splácení úroků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Požadavek na případné zajištění a pojištění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Informace o právu na odstoupení od smlouvy, předčasné splacení, o způsobu ukončení, o možnosti mimosoudního řešení sporů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Označení orgánu dohledu</a:t>
            </a:r>
          </a:p>
          <a:p>
            <a:pPr lvl="1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000" dirty="0"/>
              <a:t>Informace o možnosti přečerpání a překročení úvěru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2400" dirty="0"/>
              <a:t>Smlouva v cizí měně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38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spotřebitelském úvěru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09543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Důsledky porušení požadavků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Chybí úroková sazba, RPSN nebo celková částka, kterou má spotřebitel zaplatit a nebyla dodržena listinná forma -&gt; úvěr úročen repo sazbou ČNB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Úroková sazba, RPSN a celková částka navzájem neodpovídá -&gt; použije se nižší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Doba na rozmyšlenou (úvěr na bydlení) – 14 dní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Zajištění spotřebitelského úvěru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3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zprostředkování spotřebitelského úvěru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841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Písemná forma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Informace ve smlouvě: 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Kontaktní údaje stran, informace o výši odměny a její splatnosti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Druh SÚ, jeho doba trvání, celková výše, podmínky čerpání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Počet, četnost a nejvyšší výše splátek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Nejvyšší celkové náklady SÚ, které je spotřebitel ochoten nést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Informace o právu odstoupit od smlouvy</a:t>
            </a:r>
          </a:p>
          <a:p>
            <a:pPr lvl="1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000" dirty="0"/>
              <a:t>Důsledky vyplývající z prodlení spotřebitele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Odstoupení od smlouvy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Postup při prodlení spotřebitele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189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Roční procentní sazba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7272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Celkové náklady SÚ, tj. hodnota všech závazků budoucích nebo stávajících, dohodnutých mezi věřitelem a spotřebitelem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Zahrnuje také případné náklady na ocenění nemovitosti, náklady na doplňkové služby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dirty="0"/>
              <a:t>Matematický vzorec přílohou č. 1 zákona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</a:pPr>
            <a:endParaRPr lang="cs-CZ" dirty="0"/>
          </a:p>
          <a:p>
            <a:pPr algn="just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3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Prameny</a:t>
            </a:r>
            <a:r>
              <a:rPr lang="en-GB" dirty="0"/>
              <a:t> </a:t>
            </a:r>
            <a:r>
              <a:rPr lang="en-GB" dirty="0" err="1"/>
              <a:t>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594884"/>
            <a:ext cx="9603275" cy="4306186"/>
          </a:xfrm>
        </p:spPr>
        <p:txBody>
          <a:bodyPr/>
          <a:lstStyle/>
          <a:p>
            <a:r>
              <a:rPr lang="en-GB" dirty="0"/>
              <a:t>EU</a:t>
            </a:r>
          </a:p>
          <a:p>
            <a:pPr lvl="1"/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2013/36/EU (CRD) a </a:t>
            </a:r>
            <a:r>
              <a:rPr lang="en-GB" dirty="0" err="1"/>
              <a:t>nařízení</a:t>
            </a:r>
            <a:r>
              <a:rPr lang="en-GB" dirty="0"/>
              <a:t> (EU) č. 575/213 o </a:t>
            </a:r>
            <a:r>
              <a:rPr lang="en-GB" dirty="0" err="1"/>
              <a:t>obezřetnostních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(CRR, </a:t>
            </a:r>
            <a:r>
              <a:rPr lang="en-GB" dirty="0" err="1"/>
              <a:t>společně</a:t>
            </a:r>
            <a:r>
              <a:rPr lang="en-GB" dirty="0"/>
              <a:t> CRD IV)</a:t>
            </a:r>
          </a:p>
          <a:p>
            <a:pPr lvl="1"/>
            <a:endParaRPr lang="en-GB" dirty="0"/>
          </a:p>
          <a:p>
            <a:pPr lvl="1"/>
            <a:r>
              <a:rPr lang="en-GB" dirty="0" err="1"/>
              <a:t>Směrnice</a:t>
            </a:r>
            <a:r>
              <a:rPr lang="en-GB" dirty="0"/>
              <a:t> 2007/64/ES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(Payment Services Directive, PSD, </a:t>
            </a:r>
            <a:r>
              <a:rPr lang="en-GB" dirty="0" err="1"/>
              <a:t>zrušena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podzim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2015); </a:t>
            </a:r>
            <a:r>
              <a:rPr lang="en-GB" dirty="0" err="1"/>
              <a:t>směrnice</a:t>
            </a:r>
            <a:r>
              <a:rPr lang="en-GB" dirty="0"/>
              <a:t> (EU) 2015/2366 (PSD 2).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vstoupila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12. 1. 2016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předpisech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provedena</a:t>
            </a:r>
            <a:r>
              <a:rPr lang="en-GB" dirty="0"/>
              <a:t> do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2018.</a:t>
            </a:r>
          </a:p>
          <a:p>
            <a:pPr lvl="2"/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doplňuje</a:t>
            </a:r>
            <a:r>
              <a:rPr lang="en-GB" dirty="0"/>
              <a:t> </a:t>
            </a:r>
            <a:r>
              <a:rPr lang="en-GB" dirty="0" err="1"/>
              <a:t>nařízení</a:t>
            </a:r>
            <a:r>
              <a:rPr lang="en-GB" dirty="0"/>
              <a:t> (EU) č. 924/2009 a </a:t>
            </a:r>
            <a:r>
              <a:rPr lang="en-GB" dirty="0" err="1"/>
              <a:t>nařízení</a:t>
            </a:r>
            <a:r>
              <a:rPr lang="en-GB" dirty="0"/>
              <a:t> (EU) č. 260/2012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175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361E1-FBE1-4751-B557-9C3073F4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Zápůjčka a úvěr dle OZ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6EFF34-B7E9-4F4E-9CAA-3F414469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podnikateli</a:t>
            </a:r>
          </a:p>
          <a:p>
            <a:r>
              <a:rPr lang="cs-CZ" dirty="0"/>
              <a:t>mezi občany</a:t>
            </a:r>
          </a:p>
          <a:p>
            <a:r>
              <a:rPr lang="cs-CZ" dirty="0"/>
              <a:t>není regulováno ČNB</a:t>
            </a:r>
          </a:p>
          <a:p>
            <a:r>
              <a:rPr lang="cs-CZ" dirty="0"/>
              <a:t>obcházení spotřebitelských úvěrů přes živnostenské oprávnění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728A97-7DFF-41FF-8ED4-56D6970FF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5991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8CF28-4E2B-4504-96CF-FD2AFDFD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Úvěr na investiční nástroje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64C8D7-C38E-4EA1-9B2A-22CE6FD2B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1300"/>
          </a:xfrm>
        </p:spPr>
        <p:txBody>
          <a:bodyPr>
            <a:normAutofit fontScale="92500"/>
          </a:bodyPr>
          <a:lstStyle/>
          <a:p>
            <a:r>
              <a:rPr lang="cs-CZ" dirty="0"/>
              <a:t>zákon č. 408/2010 Sb., o finančním zajištění (zajištění CP)</a:t>
            </a:r>
          </a:p>
          <a:p>
            <a:r>
              <a:rPr lang="cs-CZ" dirty="0"/>
              <a:t>postup při zajišťování pohledávek na základě smlouvy, kterou se sjednává finanční zajištění</a:t>
            </a:r>
          </a:p>
          <a:p>
            <a:r>
              <a:rPr lang="cs-CZ" dirty="0"/>
              <a:t>finanční zajištění slouží za podmínek stanovených tímto zákonem k zajištění pohledávky finančního charakteru pro případ, že dojde k prodlení s jejím plněním</a:t>
            </a:r>
          </a:p>
          <a:p>
            <a:r>
              <a:rPr lang="cs-CZ" dirty="0"/>
              <a:t>určitá omezení u spotřebitelů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418034-D937-4D9C-8567-CE6EB7150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087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50DA5-B85B-4EBA-A124-11C0EB02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kolaterál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E36E3-4533-47CE-9E35-7EEDC0C36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Předmětem finančního zajištění je finanční kolaterál, kterým může být pouze</a:t>
            </a:r>
          </a:p>
          <a:p>
            <a:r>
              <a:rPr lang="cs-CZ" b="1" dirty="0"/>
              <a:t>a)</a:t>
            </a:r>
            <a:r>
              <a:rPr lang="cs-CZ" dirty="0"/>
              <a:t> finanční nástroj,</a:t>
            </a:r>
          </a:p>
          <a:p>
            <a:r>
              <a:rPr lang="cs-CZ" b="1" dirty="0"/>
              <a:t>b)</a:t>
            </a:r>
            <a:r>
              <a:rPr lang="cs-CZ" dirty="0"/>
              <a:t> samostatně převoditelné právo jinak spojené s finančním nástrojem,</a:t>
            </a:r>
          </a:p>
          <a:p>
            <a:r>
              <a:rPr lang="cs-CZ" b="1" dirty="0"/>
              <a:t>c)</a:t>
            </a:r>
            <a:r>
              <a:rPr lang="cs-CZ" dirty="0"/>
              <a:t> právo vyplývající ze zápisu finančního nástroje v evidenci a umožňující oprávněnému přímo či nepřímo nakládat s finančním nástrojem alespoň obdobným způsobem jako oprávněný držitel,</a:t>
            </a:r>
          </a:p>
          <a:p>
            <a:r>
              <a:rPr lang="cs-CZ" b="1" dirty="0"/>
              <a:t>d)</a:t>
            </a:r>
            <a:r>
              <a:rPr lang="cs-CZ" dirty="0"/>
              <a:t> peněžní prostředky připsané na účet v české nebo cizí měně,</a:t>
            </a:r>
          </a:p>
          <a:p>
            <a:r>
              <a:rPr lang="cs-CZ" b="1" dirty="0"/>
              <a:t>e)</a:t>
            </a:r>
            <a:r>
              <a:rPr lang="cs-CZ" dirty="0"/>
              <a:t> pohledávka na výplatu peněz, nebo</a:t>
            </a:r>
          </a:p>
          <a:p>
            <a:r>
              <a:rPr lang="cs-CZ" b="1" dirty="0"/>
              <a:t>f)</a:t>
            </a:r>
            <a:r>
              <a:rPr lang="cs-CZ" dirty="0"/>
              <a:t> úvěrová pohledávka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5BDFF2-7C2F-4B91-8087-709C9EB70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2476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DEDB0-35A8-4F6E-B554-BE9B3946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Zdroje financování úvěrové činnosti u poskytovatelů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925E30-07AB-463B-A21B-18AD20F32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zdroje, kapitál</a:t>
            </a:r>
          </a:p>
          <a:p>
            <a:r>
              <a:rPr lang="cs-CZ" dirty="0"/>
              <a:t>cizí zdroje</a:t>
            </a:r>
          </a:p>
          <a:p>
            <a:pPr lvl="1"/>
            <a:r>
              <a:rPr lang="cs-CZ" dirty="0"/>
              <a:t>Dluhopisy (omezení získávat zdroje od veřejnosti)</a:t>
            </a:r>
          </a:p>
          <a:p>
            <a:pPr lvl="1"/>
            <a:r>
              <a:rPr lang="cs-CZ" dirty="0"/>
              <a:t>Úvěry od třetích osob</a:t>
            </a:r>
          </a:p>
          <a:p>
            <a:pPr lvl="1"/>
            <a:r>
              <a:rPr lang="cs-CZ" dirty="0"/>
              <a:t>Retail (</a:t>
            </a:r>
            <a:r>
              <a:rPr lang="cs-CZ" dirty="0" err="1"/>
              <a:t>Zonky</a:t>
            </a:r>
            <a:r>
              <a:rPr lang="cs-CZ" dirty="0"/>
              <a:t>, </a:t>
            </a:r>
            <a:r>
              <a:rPr lang="cs-CZ" dirty="0" err="1"/>
              <a:t>Bankerat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0BE138-1772-4518-88D8-9BE7CC91B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2400" b="0" kern="1200" spc="100" baseline="0">
                <a:solidFill>
                  <a:schemeClr val="bg1"/>
                </a:solidFill>
                <a:latin typeface="Source Sans Pro Light" panose="020B0403030403020204" pitchFamily="34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78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úpravy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69312"/>
            <a:ext cx="9603275" cy="4306186"/>
          </a:xfrm>
        </p:spPr>
        <p:txBody>
          <a:bodyPr/>
          <a:lstStyle/>
          <a:p>
            <a:pPr algn="just"/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pro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zohledňuje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rámcovou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</a:t>
            </a:r>
            <a:r>
              <a:rPr lang="en-GB" dirty="0" err="1"/>
              <a:t>Basilejského</a:t>
            </a:r>
            <a:r>
              <a:rPr lang="en-GB" dirty="0"/>
              <a:t> </a:t>
            </a:r>
            <a:r>
              <a:rPr lang="en-GB" dirty="0" err="1"/>
              <a:t>výboru</a:t>
            </a:r>
            <a:r>
              <a:rPr lang="en-GB" dirty="0"/>
              <a:t> pro </a:t>
            </a:r>
            <a:r>
              <a:rPr lang="en-GB" dirty="0" err="1"/>
              <a:t>bankovní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(Basel Committee on Banking Supervision)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</a:t>
            </a:r>
            <a:r>
              <a:rPr lang="en-GB" dirty="0" err="1"/>
              <a:t>úvěrových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 (</a:t>
            </a:r>
            <a:r>
              <a:rPr lang="en-GB" dirty="0" err="1"/>
              <a:t>Basilej</a:t>
            </a:r>
            <a:r>
              <a:rPr lang="en-GB" dirty="0"/>
              <a:t> III)</a:t>
            </a:r>
          </a:p>
          <a:p>
            <a:pPr lvl="1" algn="just"/>
            <a:r>
              <a:rPr lang="en-GB" dirty="0" err="1"/>
              <a:t>zlepšení</a:t>
            </a:r>
            <a:r>
              <a:rPr lang="en-GB" dirty="0"/>
              <a:t> </a:t>
            </a:r>
            <a:r>
              <a:rPr lang="en-GB" dirty="0" err="1"/>
              <a:t>kapitálového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, </a:t>
            </a:r>
            <a:r>
              <a:rPr lang="en-GB" dirty="0" err="1"/>
              <a:t>standardů</a:t>
            </a:r>
            <a:r>
              <a:rPr lang="en-GB" dirty="0"/>
              <a:t> </a:t>
            </a:r>
            <a:r>
              <a:rPr lang="en-GB" dirty="0" err="1"/>
              <a:t>likvidity</a:t>
            </a:r>
            <a:r>
              <a:rPr lang="en-GB" dirty="0"/>
              <a:t>, </a:t>
            </a:r>
            <a:r>
              <a:rPr lang="en-GB" dirty="0" err="1"/>
              <a:t>proticyklických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pákového</a:t>
            </a:r>
            <a:r>
              <a:rPr lang="en-GB" dirty="0"/>
              <a:t> </a:t>
            </a:r>
            <a:r>
              <a:rPr lang="en-GB" dirty="0" err="1"/>
              <a:t>poměru</a:t>
            </a:r>
            <a:r>
              <a:rPr lang="en-GB" dirty="0"/>
              <a:t> a </a:t>
            </a:r>
            <a:r>
              <a:rPr lang="en-GB" dirty="0" err="1"/>
              <a:t>pokrytí</a:t>
            </a:r>
            <a:r>
              <a:rPr lang="en-GB" dirty="0"/>
              <a:t> </a:t>
            </a:r>
            <a:r>
              <a:rPr lang="en-GB" dirty="0" err="1"/>
              <a:t>úvěrového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</a:t>
            </a:r>
            <a:r>
              <a:rPr lang="en-GB" dirty="0" err="1"/>
              <a:t>protistrany</a:t>
            </a:r>
            <a:endParaRPr lang="en-GB" dirty="0"/>
          </a:p>
          <a:p>
            <a:pPr algn="just"/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jednotnou</a:t>
            </a:r>
            <a:r>
              <a:rPr lang="en-GB" dirty="0"/>
              <a:t> oblast pro </a:t>
            </a:r>
            <a:r>
              <a:rPr lang="en-GB" dirty="0" err="1"/>
              <a:t>platby</a:t>
            </a:r>
            <a:r>
              <a:rPr lang="en-GB" dirty="0"/>
              <a:t> v </a:t>
            </a:r>
            <a:r>
              <a:rPr lang="en-GB" dirty="0" err="1"/>
              <a:t>eurech</a:t>
            </a:r>
            <a:r>
              <a:rPr lang="en-GB" dirty="0"/>
              <a:t> (Single European Payment Area, SEPA).</a:t>
            </a:r>
          </a:p>
        </p:txBody>
      </p:sp>
    </p:spTree>
    <p:extLst>
      <p:ext uri="{BB962C8B-B14F-4D97-AF65-F5344CB8AC3E}">
        <p14:creationId xmlns:p14="http://schemas.microsoft.com/office/powerpoint/2010/main" val="70491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akciová společnost se sídlem v ČR, která </a:t>
            </a:r>
            <a:r>
              <a:rPr lang="cs-CZ" b="1" dirty="0"/>
              <a:t>přijímá vklady od veřejnosti a poskytuje úvěry</a:t>
            </a:r>
            <a:endParaRPr lang="en-GB" b="1" dirty="0"/>
          </a:p>
          <a:p>
            <a:endParaRPr lang="cs-CZ" dirty="0"/>
          </a:p>
          <a:p>
            <a:r>
              <a:rPr lang="cs-CZ" dirty="0"/>
              <a:t>má k výkonu těchto činností </a:t>
            </a:r>
            <a:r>
              <a:rPr lang="cs-CZ" b="1" dirty="0">
                <a:solidFill>
                  <a:schemeClr val="accent2"/>
                </a:solidFill>
              </a:rPr>
              <a:t>bankovní licenci </a:t>
            </a:r>
            <a:r>
              <a:rPr lang="cs-CZ" dirty="0"/>
              <a:t>udělenou ČNB</a:t>
            </a:r>
            <a:endParaRPr lang="en-GB" dirty="0"/>
          </a:p>
          <a:p>
            <a:endParaRPr lang="cs-CZ" dirty="0"/>
          </a:p>
          <a:p>
            <a:r>
              <a:rPr lang="cs-CZ" dirty="0"/>
              <a:t>§ 1 odst. 1 zákona o bankách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04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Zánik</a:t>
            </a:r>
            <a:r>
              <a:rPr lang="en-GB" dirty="0"/>
              <a:t> </a:t>
            </a:r>
            <a:r>
              <a:rPr lang="en-GB" dirty="0" err="1"/>
              <a:t>bankovní</a:t>
            </a:r>
            <a:r>
              <a:rPr lang="en-GB" dirty="0"/>
              <a:t>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42907"/>
            <a:ext cx="9603275" cy="48068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§ 7a odst. 1 zákona o bankách – </a:t>
            </a:r>
            <a:r>
              <a:rPr lang="cs-CZ" b="1" dirty="0">
                <a:solidFill>
                  <a:schemeClr val="accent2"/>
                </a:solidFill>
              </a:rPr>
              <a:t>bankovní licence zaniká dnem</a:t>
            </a:r>
            <a:r>
              <a:rPr lang="cs-CZ" dirty="0">
                <a:solidFill>
                  <a:schemeClr val="accent2"/>
                </a:solidFill>
              </a:rPr>
              <a:t>,</a:t>
            </a:r>
            <a:r>
              <a:rPr lang="cs-CZ" dirty="0"/>
              <a:t> </a:t>
            </a:r>
          </a:p>
          <a:p>
            <a:r>
              <a:rPr lang="cs-CZ" dirty="0"/>
              <a:t>kterým nabývá </a:t>
            </a:r>
            <a:r>
              <a:rPr lang="cs-CZ" b="1" dirty="0"/>
              <a:t>právní moci rozhodnutí o odnětí licence</a:t>
            </a:r>
            <a:r>
              <a:rPr lang="cs-CZ" dirty="0"/>
              <a:t>,</a:t>
            </a:r>
          </a:p>
          <a:p>
            <a:r>
              <a:rPr lang="cs-CZ" dirty="0"/>
              <a:t>ke kterému se </a:t>
            </a:r>
            <a:r>
              <a:rPr lang="cs-CZ" b="1" dirty="0"/>
              <a:t>banka zrušuje</a:t>
            </a:r>
            <a:r>
              <a:rPr lang="cs-CZ" dirty="0"/>
              <a:t>, pokud se zrušuje s likvidací,</a:t>
            </a:r>
          </a:p>
          <a:p>
            <a:r>
              <a:rPr lang="cs-CZ" dirty="0"/>
              <a:t>od kterého </a:t>
            </a:r>
            <a:r>
              <a:rPr lang="cs-CZ" b="1" dirty="0"/>
              <a:t>podle rozhodnutí valné hromady dosavadní banka nadále nebude vykonávat činnost</a:t>
            </a:r>
            <a:r>
              <a:rPr lang="cs-CZ" dirty="0"/>
              <a:t>, ke které je třeba licence,</a:t>
            </a:r>
          </a:p>
          <a:p>
            <a:r>
              <a:rPr lang="cs-CZ" b="1" dirty="0"/>
              <a:t>výmazu banky z obchodního rejstříku</a:t>
            </a:r>
            <a:r>
              <a:rPr lang="cs-CZ" dirty="0"/>
              <a:t>, pokud zaniká bez likvidace,</a:t>
            </a:r>
          </a:p>
          <a:p>
            <a:r>
              <a:rPr lang="cs-CZ" dirty="0"/>
              <a:t>ke kterému nabylo </a:t>
            </a:r>
            <a:r>
              <a:rPr lang="cs-CZ" b="1" dirty="0"/>
              <a:t>právní moci rozhodnutí o zákazu činnosti banky </a:t>
            </a:r>
            <a:r>
              <a:rPr lang="cs-CZ" dirty="0"/>
              <a:t>na území České republiky podle jiného právního předpisu.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dirty="0"/>
              <a:t>V souladu s § 7a odst. 3 zákona o bankách </a:t>
            </a:r>
            <a:r>
              <a:rPr lang="cs-CZ" b="1" dirty="0"/>
              <a:t>nesmí banka ode dne zániku bankovní licence přijímat vklady a poskytovat úvěry</a:t>
            </a:r>
            <a:r>
              <a:rPr lang="cs-CZ" dirty="0"/>
              <a:t> a provozovat další činnosti, </a:t>
            </a:r>
            <a:r>
              <a:rPr lang="cs-CZ" b="1" dirty="0"/>
              <a:t>s 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 Do doby, než vypořádá své pohledávky a závazky, </a:t>
            </a:r>
            <a:r>
              <a:rPr lang="cs-CZ" b="1" dirty="0"/>
              <a:t>se považuje za banku podle zákona o bankách</a:t>
            </a:r>
            <a:r>
              <a:rPr lang="cs-CZ" dirty="0"/>
              <a:t>.</a:t>
            </a:r>
          </a:p>
          <a:p>
            <a:endParaRPr lang="cs-CZ" sz="1200" dirty="0"/>
          </a:p>
          <a:p>
            <a:r>
              <a:rPr lang="cs-CZ" dirty="0"/>
              <a:t>Zánik bankovní licence </a:t>
            </a:r>
            <a:r>
              <a:rPr lang="cs-CZ" b="1" dirty="0"/>
              <a:t>nemá za následek zrušení a zánik subjektu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83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Odnětí</a:t>
            </a:r>
            <a:r>
              <a:rPr lang="en-GB" dirty="0"/>
              <a:t> </a:t>
            </a:r>
            <a:r>
              <a:rPr lang="en-GB" dirty="0" err="1"/>
              <a:t>bankovní</a:t>
            </a:r>
            <a:r>
              <a:rPr lang="en-GB" dirty="0"/>
              <a:t>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00961"/>
            <a:ext cx="9603275" cy="5100507"/>
          </a:xfrm>
        </p:spPr>
        <p:txBody>
          <a:bodyPr>
            <a:normAutofit fontScale="55000" lnSpcReduction="20000"/>
          </a:bodyPr>
          <a:lstStyle/>
          <a:p>
            <a:r>
              <a:rPr lang="cs-CZ" sz="4000" b="1" dirty="0"/>
              <a:t>Sankční</a:t>
            </a:r>
            <a:r>
              <a:rPr lang="cs-CZ" sz="4000" dirty="0"/>
              <a:t> – § 34 zákona o bankách</a:t>
            </a:r>
          </a:p>
          <a:p>
            <a:pPr lvl="1"/>
            <a:r>
              <a:rPr lang="cs-CZ" sz="4000" dirty="0"/>
              <a:t>ČNB odejme bankovní licenci:</a:t>
            </a:r>
          </a:p>
          <a:p>
            <a:pPr lvl="2"/>
            <a:r>
              <a:rPr lang="cs-CZ" sz="2900" dirty="0"/>
              <a:t>přetrvávání závažných nedostatků v činnosti banky</a:t>
            </a:r>
          </a:p>
          <a:p>
            <a:pPr lvl="2"/>
            <a:r>
              <a:rPr lang="cs-CZ" sz="2900" dirty="0"/>
              <a:t>úpadek banky (x § 6 odst. 2 písm. a) insolvenčního zákona)</a:t>
            </a:r>
          </a:p>
          <a:p>
            <a:pPr lvl="2"/>
            <a:r>
              <a:rPr lang="cs-CZ" sz="2900" dirty="0"/>
              <a:t>výše kapitálu banky</a:t>
            </a:r>
          </a:p>
          <a:p>
            <a:pPr lvl="1"/>
            <a:r>
              <a:rPr lang="cs-CZ" sz="4000" dirty="0"/>
              <a:t>ČNB může odejmout bankovní licenci:</a:t>
            </a:r>
          </a:p>
          <a:p>
            <a:pPr lvl="2"/>
            <a:r>
              <a:rPr lang="cs-CZ" sz="2900" dirty="0"/>
              <a:t>banka do 12 měsíců ode dne udělení bankovní licence nezahájila činnost</a:t>
            </a:r>
          </a:p>
          <a:p>
            <a:pPr lvl="2"/>
            <a:r>
              <a:rPr lang="cs-CZ" sz="2900" dirty="0"/>
              <a:t>po dobu 6 měsíců nepřijímá vklady od veřejnosti nebo neposkytuje úvěry</a:t>
            </a:r>
          </a:p>
          <a:p>
            <a:pPr lvl="2"/>
            <a:r>
              <a:rPr lang="cs-CZ" sz="2900" dirty="0"/>
              <a:t>žadatel v žádosti o bankovní licenci uvedl nepravdivé údaje nebo zamlčel podstatné údaje nezbytné pro posouzení žádosti o udělení bankovní licence</a:t>
            </a:r>
          </a:p>
          <a:p>
            <a:r>
              <a:rPr lang="cs-CZ" sz="4000" b="1" dirty="0"/>
              <a:t>Na vlastní žádost </a:t>
            </a:r>
            <a:r>
              <a:rPr lang="cs-CZ" sz="4000" dirty="0"/>
              <a:t>– neupraveno – </a:t>
            </a:r>
            <a:r>
              <a:rPr lang="cs-CZ" sz="2900" dirty="0"/>
              <a:t>podle § 7a odst. 1 písm. d) zákona o bankách zaniká bankovní licence dnem, od kterého podle rozhodnutí valné hromady dosavadní banka nadále nebude vykonávat činnost, ke které je třeba bankovní licence.</a:t>
            </a:r>
          </a:p>
          <a:p>
            <a:endParaRPr lang="cs-CZ" dirty="0"/>
          </a:p>
          <a:p>
            <a:pPr algn="just"/>
            <a:r>
              <a:rPr lang="cs-CZ" sz="3100" dirty="0"/>
              <a:t>§ 35 odst. 2 zákona o bankách – ode dne PM rozhodnutí o odnětí bankovní licence </a:t>
            </a:r>
            <a:r>
              <a:rPr lang="cs-CZ" sz="3100" b="1" dirty="0"/>
              <a:t>nesmí dotčená PO přijímat vklady a poskytovat úvěry</a:t>
            </a:r>
            <a:r>
              <a:rPr lang="cs-CZ" sz="3100" dirty="0"/>
              <a:t> a provozovat další činnosti s výjimkou těch, které jsou nezbytné k </a:t>
            </a:r>
            <a:r>
              <a:rPr lang="cs-CZ" sz="3100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sz="3100" dirty="0"/>
              <a:t>; do ukončení vypořádání </a:t>
            </a:r>
            <a:r>
              <a:rPr lang="cs-CZ" sz="3100" b="1" dirty="0"/>
              <a:t>se považuje za banku </a:t>
            </a:r>
            <a:r>
              <a:rPr lang="cs-CZ" sz="3100" dirty="0"/>
              <a:t>podle zákona o bankách</a:t>
            </a:r>
          </a:p>
        </p:txBody>
      </p:sp>
    </p:spTree>
    <p:extLst>
      <p:ext uri="{BB962C8B-B14F-4D97-AF65-F5344CB8AC3E}">
        <p14:creationId xmlns:p14="http://schemas.microsoft.com/office/powerpoint/2010/main" val="396233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záložna</a:t>
            </a:r>
            <a:r>
              <a:rPr lang="en-GB" dirty="0"/>
              <a:t> – </a:t>
            </a:r>
            <a:r>
              <a:rPr lang="en-GB" dirty="0" err="1"/>
              <a:t>Spořitelní</a:t>
            </a:r>
            <a:r>
              <a:rPr lang="en-GB" dirty="0"/>
              <a:t> a </a:t>
            </a:r>
            <a:r>
              <a:rPr lang="en-GB" dirty="0" err="1"/>
              <a:t>úvěrní</a:t>
            </a:r>
            <a:r>
              <a:rPr lang="en-GB" dirty="0"/>
              <a:t> </a:t>
            </a:r>
            <a:r>
              <a:rPr lang="en-GB" dirty="0" err="1"/>
              <a:t>družstvo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družstvo se sídlem v ČR, kterému ČNB udělila </a:t>
            </a:r>
            <a:r>
              <a:rPr lang="cs-CZ" b="1" dirty="0">
                <a:solidFill>
                  <a:schemeClr val="accent2"/>
                </a:solidFill>
              </a:rPr>
              <a:t>povolení</a:t>
            </a:r>
            <a:r>
              <a:rPr lang="cs-CZ" dirty="0"/>
              <a:t> </a:t>
            </a:r>
            <a:r>
              <a:rPr lang="cs-CZ" b="1" dirty="0"/>
              <a:t>k</a:t>
            </a:r>
            <a:r>
              <a:rPr lang="cs-CZ" dirty="0"/>
              <a:t> </a:t>
            </a:r>
            <a:r>
              <a:rPr lang="cs-CZ" b="1" dirty="0"/>
              <a:t>přijímání vkladů od jeho členů a k poskytování úvěrů jeho členům </a:t>
            </a:r>
            <a:r>
              <a:rPr lang="cs-CZ" dirty="0"/>
              <a:t>(§ 1 odst. 2 zákona o spořitelních a úvěrních družstvech)</a:t>
            </a:r>
          </a:p>
          <a:p>
            <a:r>
              <a:rPr lang="cs-CZ" dirty="0"/>
              <a:t>není bankou a jeho podnikání se nepovažuje za provozování živnosti (§ 1 odst. 4 zákona o spořitelních a úvěrních družstvech)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84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Zánik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pro SÚD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27464"/>
            <a:ext cx="9603275" cy="4253219"/>
          </a:xfrm>
        </p:spPr>
        <p:txBody>
          <a:bodyPr/>
          <a:lstStyle/>
          <a:p>
            <a:r>
              <a:rPr lang="cs-CZ" b="1" dirty="0"/>
              <a:t>dnem nabytí právní moci rozhodnutí o odnětí povolení </a:t>
            </a:r>
            <a:r>
              <a:rPr lang="cs-CZ" dirty="0"/>
              <a:t>(§ 2a odst. 3 zákona o spořitelních a úvěrních družstvech)</a:t>
            </a:r>
          </a:p>
          <a:p>
            <a:r>
              <a:rPr lang="cs-CZ" b="1" dirty="0"/>
              <a:t>dnem zrušení spořitelního a úvěrního družstva</a:t>
            </a:r>
          </a:p>
          <a:p>
            <a:r>
              <a:rPr lang="cs-CZ" b="1" dirty="0"/>
              <a:t>ke dni zápisu změny právní formy spořitelního a úvěrního družstva na akciovou společnost</a:t>
            </a:r>
            <a:r>
              <a:rPr lang="cs-CZ" dirty="0"/>
              <a:t>, tj. pokud ČNB k takové přeměně udělila souhlas a současně rozhodla o udělení bankovní licence (§ 28g odst. 4 zákona o spořitelních a úvěrních družstvech)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08297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139</TotalTime>
  <Words>2606</Words>
  <Application>Microsoft Macintosh PowerPoint</Application>
  <PresentationFormat>Širokoúhlá obrazovka</PresentationFormat>
  <Paragraphs>258</Paragraphs>
  <Slides>33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Source Sans Pro Light</vt:lpstr>
      <vt:lpstr>Diseño predeterminado</vt:lpstr>
      <vt:lpstr>Finanční právo III</vt:lpstr>
      <vt:lpstr>Co zahrnuje úvěrový trh</vt:lpstr>
      <vt:lpstr>Prameny práva</vt:lpstr>
      <vt:lpstr>Cíle evropské úpravy </vt:lpstr>
      <vt:lpstr>Banka</vt:lpstr>
      <vt:lpstr>Zánik bankovní licence</vt:lpstr>
      <vt:lpstr>Odnětí bankovní licence</vt:lpstr>
      <vt:lpstr>Družstevní záložna – Spořitelní a úvěrní družstvo</vt:lpstr>
      <vt:lpstr>Zánik povolení pro SÚD</vt:lpstr>
      <vt:lpstr>Odnětí povolení  pro SÚD</vt:lpstr>
      <vt:lpstr>Zrušení a likvidace banky</vt:lpstr>
      <vt:lpstr>Likvidátor banky</vt:lpstr>
      <vt:lpstr>Zrušení a likvidace Družstevní záložny</vt:lpstr>
      <vt:lpstr>Likvidátor Družstevní záložny</vt:lpstr>
      <vt:lpstr>Spotřebitelský Úvěr - s využitím materiálu JUDr. Schejbala</vt:lpstr>
      <vt:lpstr>Poskytování SÚ</vt:lpstr>
      <vt:lpstr>Nebankovní poskytovatel SÚ</vt:lpstr>
      <vt:lpstr>Přílohy žádosti o udělení oprávnění k činnosti nebankovního poskytovatele (1)</vt:lpstr>
      <vt:lpstr>Přílohy žádosti o udělení oprávnění k činnosti nebankovního poskytovatele (2)</vt:lpstr>
      <vt:lpstr>Přílohy žádosti o udělení oprávnění k činnosti nebankovního poskytovatele (3)</vt:lpstr>
      <vt:lpstr>Přílohy žádosti o udělení oprávnění k činnosti nebankovního poskytovatele (4)</vt:lpstr>
      <vt:lpstr>Zprostředkování SÚ</vt:lpstr>
      <vt:lpstr>Pravidla poskytování rady</vt:lpstr>
      <vt:lpstr>Posouzení úvěruschopnosti spotřebitele </vt:lpstr>
      <vt:lpstr>Informační povinnosti vůči spotřebiteli</vt:lpstr>
      <vt:lpstr>Smlouva o spotřebitelském úvěru (1)</vt:lpstr>
      <vt:lpstr>Smlouva o spotřebitelském úvěru (2)</vt:lpstr>
      <vt:lpstr>Smlouva o zprostředkování spotřebitelského úvěru</vt:lpstr>
      <vt:lpstr>Roční procentní sazba nákladů</vt:lpstr>
      <vt:lpstr>II. Zápůjčka a úvěr dle OZ</vt:lpstr>
      <vt:lpstr>III. Úvěr na investiční nástroje</vt:lpstr>
      <vt:lpstr>Finanční kolaterál</vt:lpstr>
      <vt:lpstr>IV. Zdroje financování úvěrové činnosti u poskytovatelů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18</cp:revision>
  <dcterms:created xsi:type="dcterms:W3CDTF">2016-10-06T11:56:38Z</dcterms:created>
  <dcterms:modified xsi:type="dcterms:W3CDTF">2020-10-29T10:27:36Z</dcterms:modified>
</cp:coreProperties>
</file>