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23.xml.rels" ContentType="application/vnd.openxmlformats-package.relationships+xml"/>
  <Override PartName="/ppt/notesSlides/_rels/notesSlide22.xml.rels" ContentType="application/vnd.openxmlformats-package.relationships+xml"/>
  <Override PartName="/ppt/notesSlides/_rels/notesSlide21.xml.rels" ContentType="application/vnd.openxmlformats-package.relationships+xml"/>
  <Override PartName="/ppt/notesSlides/_rels/notesSlide20.xml.rels" ContentType="application/vnd.openxmlformats-package.relationships+xml"/>
  <Override PartName="/ppt/notesSlides/_rels/notesSlide18.xml.rels" ContentType="application/vnd.openxmlformats-package.relationships+xml"/>
  <Override PartName="/ppt/notesSlides/_rels/notesSlide16.xml.rels" ContentType="application/vnd.openxmlformats-package.relationships+xml"/>
  <Override PartName="/ppt/notesSlides/_rels/notesSlide12.xml.rels" ContentType="application/vnd.openxmlformats-package.relationships+xml"/>
  <Override PartName="/ppt/notesSlides/_rels/notesSlide8.xml.rels" ContentType="application/vnd.openxmlformats-package.relationships+xml"/>
  <Override PartName="/ppt/notesSlides/_rels/notesSlide19.xml.rels" ContentType="application/vnd.openxmlformats-package.relationships+xml"/>
  <Override PartName="/ppt/notesSlides/_rels/notesSlide6.xml.rels" ContentType="application/vnd.openxmlformats-package.relationships+xml"/>
  <Override PartName="/ppt/notesSlides/_rels/notesSlide17.xml.rels" ContentType="application/vnd.openxmlformats-package.relationships+xml"/>
  <Override PartName="/ppt/notesSlides/_rels/notesSlide4.xml.rels" ContentType="application/vnd.openxmlformats-package.relationships+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8.xml" ContentType="application/vnd.openxmlformats-officedocument.presentationml.notesSlide+xml"/>
  <Override PartName="/ppt/notesSlides/notesSlide6.xml" ContentType="application/vnd.openxmlformats-officedocument.presentationml.notesSlide+xml"/>
  <Override PartName="/ppt/notesSlides/notesSlide23.xml" ContentType="application/vnd.openxmlformats-officedocument.presentationml.notesSlide+xml"/>
  <Override PartName="/ppt/notesSlides/notesSlide16.xml" ContentType="application/vnd.openxmlformats-officedocument.presentationml.notesSlide+xml"/>
  <Override PartName="/ppt/notesSlides/notesSlide4.xml" ContentType="application/vnd.openxmlformats-officedocument.presentationml.notes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2.png" ContentType="image/png"/>
  <Override PartName="/ppt/media/image10.png" ContentType="image/png"/>
  <Override PartName="/ppt/media/image9.png" ContentType="image/png"/>
  <Override PartName="/ppt/media/image8.png" ContentType="image/png"/>
  <Override PartName="/ppt/media/image7.png" ContentType="image/png"/>
  <Override PartName="/ppt/media/image6.png" ContentType="image/png"/>
  <Override PartName="/ppt/media/image5.png" ContentType="image/png"/>
  <Override PartName="/ppt/media/image4.png" ContentType="image/png"/>
  <Override PartName="/ppt/media/image11.png" ContentType="image/png"/>
  <Override PartName="/ppt/media/image3.jpeg" ContentType="image/jpeg"/>
  <Override PartName="/ppt/media/image2.png" ContentType="image/png"/>
  <Override PartName="/ppt/media/image1.png" ContentType="image/png"/>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09"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10"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11"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12" name="PlaceHolder 5"/>
          <p:cNvSpPr>
            <a:spLocks noGrp="1"/>
          </p:cNvSpPr>
          <p:nvPr>
            <p:ph type="sldNum"/>
          </p:nvPr>
        </p:nvSpPr>
        <p:spPr>
          <a:xfrm>
            <a:off x="4278960" y="10157400"/>
            <a:ext cx="3280680" cy="534240"/>
          </a:xfrm>
          <a:prstGeom prst="rect">
            <a:avLst/>
          </a:prstGeom>
        </p:spPr>
        <p:txBody>
          <a:bodyPr lIns="0" rIns="0" tIns="0" bIns="0" anchor="b"/>
          <a:p>
            <a:pPr algn="r"/>
            <a:fld id="{DB19124C-0820-4D09-BA1D-EF55E845CA72}"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5" name="CustomShape 1"/>
          <p:cNvSpPr/>
          <p:nvPr/>
        </p:nvSpPr>
        <p:spPr>
          <a:xfrm>
            <a:off x="756000" y="5078520"/>
            <a:ext cx="6047640" cy="4811040"/>
          </a:xfrm>
          <a:prstGeom prst="rect">
            <a:avLst/>
          </a:prstGeom>
          <a:noFill/>
          <a:ln>
            <a:noFill/>
          </a:ln>
        </p:spPr>
        <p:style>
          <a:lnRef idx="0"/>
          <a:fillRef idx="0"/>
          <a:effectRef idx="0"/>
          <a:fontRef idx="minor"/>
        </p:style>
      </p:sp>
      <p:sp>
        <p:nvSpPr>
          <p:cNvPr id="226" name="CustomShape 2"/>
          <p:cNvSpPr/>
          <p:nvPr/>
        </p:nvSpPr>
        <p:spPr>
          <a:xfrm>
            <a:off x="4282200" y="10155600"/>
            <a:ext cx="3275640" cy="534240"/>
          </a:xfrm>
          <a:prstGeom prst="rect">
            <a:avLst/>
          </a:prstGeom>
          <a:noFill/>
          <a:ln>
            <a:noFill/>
          </a:ln>
        </p:spPr>
        <p:style>
          <a:lnRef idx="0"/>
          <a:fillRef idx="0"/>
          <a:effectRef idx="0"/>
          <a:fontRef idx="minor"/>
        </p:style>
        <p:txBody>
          <a:bodyPr lIns="90000" rIns="90000" tIns="46800" bIns="46800" anchor="b"/>
          <a:p>
            <a:pPr algn="r">
              <a:lnSpc>
                <a:spcPct val="100000"/>
              </a:lnSpc>
              <a:buSzPct val="45000"/>
              <a:buFont typeface="StarSymbol"/>
              <a:buChar char="l"/>
            </a:pPr>
            <a:fld id="{FCFCE706-5021-417D-9001-E40886679D41}" type="slidenum">
              <a:rPr lang="cs-CZ" sz="1200" strike="noStrike">
                <a:solidFill>
                  <a:srgbClr val="000000"/>
                </a:solidFill>
                <a:latin typeface="Arial"/>
              </a:rPr>
              <a:t>&lt;číslo&gt;</a:t>
            </a:fld>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7" name="TextShape 1"/>
          <p:cNvSpPr txBox="1"/>
          <p:nvPr/>
        </p:nvSpPr>
        <p:spPr>
          <a:xfrm>
            <a:off x="755640" y="5078520"/>
            <a:ext cx="6047640" cy="4811400"/>
          </a:xfrm>
          <a:prstGeom prst="rect">
            <a:avLst/>
          </a:prstGeom>
          <a:noFill/>
          <a:ln>
            <a:noFill/>
          </a:ln>
        </p:spPr>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8" name="TextShape 1"/>
          <p:cNvSpPr txBox="1"/>
          <p:nvPr/>
        </p:nvSpPr>
        <p:spPr>
          <a:xfrm>
            <a:off x="755640" y="5078520"/>
            <a:ext cx="6047640" cy="4811400"/>
          </a:xfrm>
          <a:prstGeom prst="rect">
            <a:avLst/>
          </a:prstGeom>
          <a:noFill/>
          <a:ln>
            <a:noFill/>
          </a:ln>
        </p:spPr>
      </p:sp>
    </p:spTree>
  </p:cSld>
</p:notes>
</file>

<file path=ppt/notesSlides/notesSlide1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9" name="TextShape 1"/>
          <p:cNvSpPr txBox="1"/>
          <p:nvPr/>
        </p:nvSpPr>
        <p:spPr>
          <a:xfrm>
            <a:off x="755640" y="5078520"/>
            <a:ext cx="6047640" cy="4811400"/>
          </a:xfrm>
          <a:prstGeom prst="rect">
            <a:avLst/>
          </a:prstGeom>
          <a:noFill/>
          <a:ln>
            <a:noFill/>
          </a:ln>
        </p:spPr>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0" name="TextShape 1"/>
          <p:cNvSpPr txBox="1"/>
          <p:nvPr/>
        </p:nvSpPr>
        <p:spPr>
          <a:xfrm>
            <a:off x="755640" y="5078520"/>
            <a:ext cx="6047640" cy="4811400"/>
          </a:xfrm>
          <a:prstGeom prst="rect">
            <a:avLst/>
          </a:prstGeom>
          <a:noFill/>
          <a:ln>
            <a:noFill/>
          </a:ln>
        </p:spPr>
      </p:sp>
    </p:spTree>
  </p:cSld>
</p:notes>
</file>

<file path=ppt/notesSlides/notesSlide2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1" name="TextShape 1"/>
          <p:cNvSpPr txBox="1"/>
          <p:nvPr/>
        </p:nvSpPr>
        <p:spPr>
          <a:xfrm>
            <a:off x="755640" y="5078520"/>
            <a:ext cx="6047640" cy="4811400"/>
          </a:xfrm>
          <a:prstGeom prst="rect">
            <a:avLst/>
          </a:prstGeom>
          <a:noFill/>
          <a:ln>
            <a:noFill/>
          </a:ln>
        </p:spPr>
      </p:sp>
    </p:spTree>
  </p:cSld>
</p:notes>
</file>

<file path=ppt/notesSlides/notesSlide2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2" name="TextShape 1"/>
          <p:cNvSpPr txBox="1"/>
          <p:nvPr/>
        </p:nvSpPr>
        <p:spPr>
          <a:xfrm>
            <a:off x="755640" y="5078520"/>
            <a:ext cx="6047640" cy="4811400"/>
          </a:xfrm>
          <a:prstGeom prst="rect">
            <a:avLst/>
          </a:prstGeom>
          <a:noFill/>
          <a:ln>
            <a:noFill/>
          </a:ln>
        </p:spPr>
      </p:sp>
    </p:spTree>
  </p:cSld>
</p:notes>
</file>

<file path=ppt/notesSlides/notesSlide2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3" name="TextShape 1"/>
          <p:cNvSpPr txBox="1"/>
          <p:nvPr/>
        </p:nvSpPr>
        <p:spPr>
          <a:xfrm>
            <a:off x="755640" y="5078520"/>
            <a:ext cx="6047640" cy="4811400"/>
          </a:xfrm>
          <a:prstGeom prst="rect">
            <a:avLst/>
          </a:prstGeom>
          <a:noFill/>
          <a:ln>
            <a:noFill/>
          </a:ln>
        </p:spPr>
      </p:sp>
    </p:spTree>
  </p:cSld>
</p:notes>
</file>

<file path=ppt/notesSlides/notesSlide2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4" name="TextShape 1"/>
          <p:cNvSpPr txBox="1"/>
          <p:nvPr/>
        </p:nvSpPr>
        <p:spPr>
          <a:xfrm>
            <a:off x="755640" y="5078520"/>
            <a:ext cx="6047640" cy="4811400"/>
          </a:xfrm>
          <a:prstGeom prst="rect">
            <a:avLst/>
          </a:prstGeom>
          <a:noFill/>
          <a:ln>
            <a:noFill/>
          </a:ln>
        </p:spPr>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9" name="CustomShape 1"/>
          <p:cNvSpPr/>
          <p:nvPr/>
        </p:nvSpPr>
        <p:spPr>
          <a:xfrm>
            <a:off x="4282200" y="10155600"/>
            <a:ext cx="3275640" cy="534240"/>
          </a:xfrm>
          <a:prstGeom prst="rect">
            <a:avLst/>
          </a:prstGeom>
          <a:noFill/>
          <a:ln>
            <a:noFill/>
          </a:ln>
        </p:spPr>
        <p:style>
          <a:lnRef idx="0"/>
          <a:fillRef idx="0"/>
          <a:effectRef idx="0"/>
          <a:fontRef idx="minor"/>
        </p:style>
        <p:txBody>
          <a:bodyPr lIns="90000" rIns="90000" tIns="46800" bIns="46800" anchor="b"/>
          <a:p>
            <a:pPr algn="r">
              <a:lnSpc>
                <a:spcPct val="100000"/>
              </a:lnSpc>
              <a:buSzPct val="45000"/>
              <a:buFont typeface="StarSymbol"/>
              <a:buChar char="l"/>
            </a:pPr>
            <a:fld id="{F6F6A43F-A0B9-4339-88ED-AB7B281370BB}" type="slidenum">
              <a:rPr lang="cs-CZ" sz="1200" strike="noStrike">
                <a:solidFill>
                  <a:srgbClr val="000000"/>
                </a:solidFill>
                <a:latin typeface="Times New Roman"/>
              </a:rPr>
              <a:t>&lt;číslo&gt;</a:t>
            </a:fld>
            <a:endParaRPr/>
          </a:p>
        </p:txBody>
      </p:sp>
      <p:sp>
        <p:nvSpPr>
          <p:cNvPr id="220" name="CustomShape 2"/>
          <p:cNvSpPr/>
          <p:nvPr/>
        </p:nvSpPr>
        <p:spPr>
          <a:xfrm>
            <a:off x="756000" y="5078520"/>
            <a:ext cx="6047640" cy="4811040"/>
          </a:xfrm>
          <a:prstGeom prst="rect">
            <a:avLst/>
          </a:pr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1" name="CustomShape 1"/>
          <p:cNvSpPr/>
          <p:nvPr/>
        </p:nvSpPr>
        <p:spPr>
          <a:xfrm>
            <a:off x="756000" y="5078520"/>
            <a:ext cx="6047640" cy="4811040"/>
          </a:xfrm>
          <a:prstGeom prst="rect">
            <a:avLst/>
          </a:prstGeom>
          <a:noFill/>
          <a:ln>
            <a:noFill/>
          </a:ln>
        </p:spPr>
        <p:style>
          <a:lnRef idx="0"/>
          <a:fillRef idx="0"/>
          <a:effectRef idx="0"/>
          <a:fontRef idx="minor"/>
        </p:style>
      </p:sp>
      <p:sp>
        <p:nvSpPr>
          <p:cNvPr id="222" name="CustomShape 2"/>
          <p:cNvSpPr/>
          <p:nvPr/>
        </p:nvSpPr>
        <p:spPr>
          <a:xfrm>
            <a:off x="4282200" y="10155240"/>
            <a:ext cx="3275640" cy="534240"/>
          </a:xfrm>
          <a:prstGeom prst="rect">
            <a:avLst/>
          </a:prstGeom>
          <a:noFill/>
          <a:ln>
            <a:noFill/>
          </a:ln>
        </p:spPr>
        <p:style>
          <a:lnRef idx="0"/>
          <a:fillRef idx="0"/>
          <a:effectRef idx="0"/>
          <a:fontRef idx="minor"/>
        </p:style>
        <p:txBody>
          <a:bodyPr lIns="90000" rIns="90000" tIns="46800" bIns="46800" anchor="b"/>
          <a:p>
            <a:pPr algn="r">
              <a:lnSpc>
                <a:spcPct val="100000"/>
              </a:lnSpc>
              <a:buSzPct val="45000"/>
              <a:buFont typeface="StarSymbol"/>
              <a:buChar char="l"/>
            </a:pPr>
            <a:fld id="{D747D47D-01E3-4A36-9436-2368E9FE02EA}" type="slidenum">
              <a:rPr lang="cs-CZ" sz="1200" strike="noStrike">
                <a:solidFill>
                  <a:srgbClr val="000000"/>
                </a:solidFill>
                <a:latin typeface="Arial"/>
              </a:rPr>
              <a:t>&lt;číslo&gt;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3" name="CustomShape 1"/>
          <p:cNvSpPr/>
          <p:nvPr/>
        </p:nvSpPr>
        <p:spPr>
          <a:xfrm>
            <a:off x="756000" y="5078520"/>
            <a:ext cx="6047640" cy="4811040"/>
          </a:xfrm>
          <a:prstGeom prst="rect">
            <a:avLst/>
          </a:prstGeom>
          <a:noFill/>
          <a:ln>
            <a:noFill/>
          </a:ln>
        </p:spPr>
        <p:style>
          <a:lnRef idx="0"/>
          <a:fillRef idx="0"/>
          <a:effectRef idx="0"/>
          <a:fontRef idx="minor"/>
        </p:style>
      </p:sp>
      <p:sp>
        <p:nvSpPr>
          <p:cNvPr id="224" name="CustomShape 2"/>
          <p:cNvSpPr/>
          <p:nvPr/>
        </p:nvSpPr>
        <p:spPr>
          <a:xfrm>
            <a:off x="4282200" y="10155600"/>
            <a:ext cx="3275640" cy="534240"/>
          </a:xfrm>
          <a:prstGeom prst="rect">
            <a:avLst/>
          </a:prstGeom>
          <a:noFill/>
          <a:ln>
            <a:noFill/>
          </a:ln>
        </p:spPr>
        <p:style>
          <a:lnRef idx="0"/>
          <a:fillRef idx="0"/>
          <a:effectRef idx="0"/>
          <a:fontRef idx="minor"/>
        </p:style>
        <p:txBody>
          <a:bodyPr lIns="90000" rIns="90000" tIns="46800" bIns="46800" anchor="b"/>
          <a:p>
            <a:pPr algn="r">
              <a:lnSpc>
                <a:spcPct val="100000"/>
              </a:lnSpc>
              <a:buSzPct val="45000"/>
              <a:buFont typeface="StarSymbol"/>
              <a:buChar char="l"/>
            </a:pPr>
            <a:fld id="{C19130E7-894C-48CC-8262-F058ACBA34BB}" type="slidenum">
              <a:rPr lang="cs-CZ" sz="1200" strike="noStrike">
                <a:solidFill>
                  <a:srgbClr val="000000"/>
                </a:solidFill>
                <a:latin typeface="Arial"/>
              </a:rPr>
              <a:t>&lt;číslo&gt;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 Id="rId3" Type="http://schemas.openxmlformats.org/officeDocument/2006/relationships/image" Target="../media/image7.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32"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33"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34" name="" descr=""/>
          <p:cNvPicPr/>
          <p:nvPr/>
        </p:nvPicPr>
        <p:blipFill>
          <a:blip r:embed="rId2"/>
          <a:stretch/>
        </p:blipFill>
        <p:spPr>
          <a:xfrm>
            <a:off x="2292120" y="1768680"/>
            <a:ext cx="5495400" cy="4384080"/>
          </a:xfrm>
          <a:prstGeom prst="rect">
            <a:avLst/>
          </a:prstGeom>
          <a:ln>
            <a:noFill/>
          </a:ln>
        </p:spPr>
      </p:pic>
      <p:pic>
        <p:nvPicPr>
          <p:cNvPr id="35" name="" descr=""/>
          <p:cNvPicPr/>
          <p:nvPr/>
        </p:nvPicPr>
        <p:blipFill>
          <a:blip r:embed="rId3"/>
          <a:stretch/>
        </p:blipFill>
        <p:spPr>
          <a:xfrm>
            <a:off x="2292120" y="1768680"/>
            <a:ext cx="5495400" cy="43840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43"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44"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1280" cy="58503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48"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49"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50"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52"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53"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54"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56"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58"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60"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61"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63"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64"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65"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66"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68"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69"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70" name="" descr=""/>
          <p:cNvPicPr/>
          <p:nvPr/>
        </p:nvPicPr>
        <p:blipFill>
          <a:blip r:embed="rId2"/>
          <a:stretch/>
        </p:blipFill>
        <p:spPr>
          <a:xfrm>
            <a:off x="2292120" y="1768680"/>
            <a:ext cx="5495400" cy="4384080"/>
          </a:xfrm>
          <a:prstGeom prst="rect">
            <a:avLst/>
          </a:prstGeom>
          <a:ln>
            <a:noFill/>
          </a:ln>
        </p:spPr>
      </p:pic>
      <p:pic>
        <p:nvPicPr>
          <p:cNvPr id="71" name="" descr=""/>
          <p:cNvPicPr/>
          <p:nvPr/>
        </p:nvPicPr>
        <p:blipFill>
          <a:blip r:embed="rId3"/>
          <a:stretch/>
        </p:blipFill>
        <p:spPr>
          <a:xfrm>
            <a:off x="2292120" y="1768680"/>
            <a:ext cx="5495400" cy="43840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75"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77"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79"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0"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504000" y="301320"/>
            <a:ext cx="9071280" cy="585036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84"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85"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86"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88"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9"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90"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92"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93"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94"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96"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97"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99"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00"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01"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102"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104"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105"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106" name="" descr=""/>
          <p:cNvPicPr/>
          <p:nvPr/>
        </p:nvPicPr>
        <p:blipFill>
          <a:blip r:embed="rId2"/>
          <a:stretch/>
        </p:blipFill>
        <p:spPr>
          <a:xfrm>
            <a:off x="2292120" y="1768680"/>
            <a:ext cx="5495400" cy="4384080"/>
          </a:xfrm>
          <a:prstGeom prst="rect">
            <a:avLst/>
          </a:prstGeom>
          <a:ln>
            <a:noFill/>
          </a:ln>
        </p:spPr>
      </p:pic>
      <p:pic>
        <p:nvPicPr>
          <p:cNvPr id="107" name="" descr=""/>
          <p:cNvPicPr/>
          <p:nvPr/>
        </p:nvPicPr>
        <p:blipFill>
          <a:blip r:embed="rId3"/>
          <a:stretch/>
        </p:blipFill>
        <p:spPr>
          <a:xfrm>
            <a:off x="2292120" y="1768680"/>
            <a:ext cx="5495400" cy="438408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1280" cy="58503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1280" cy="1261800"/>
          </a:xfrm>
          <a:prstGeom prst="rect">
            <a:avLst/>
          </a:prstGeom>
        </p:spPr>
        <p:txBody>
          <a:bodyPr lIns="0" rIns="0" tIns="0" bIns="0" anchor="ctr"/>
          <a:p>
            <a:pPr algn="ctr"/>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280" cy="1261800"/>
          </a:xfrm>
          <a:prstGeom prst="rect">
            <a:avLst/>
          </a:prstGeom>
        </p:spPr>
        <p:txBody>
          <a:bodyPr lIns="0" rIns="0" tIns="0" bIns="0" anchor="ctr"/>
          <a:p>
            <a:r>
              <a:rPr lang="cs-CZ">
                <a:latin typeface="Arial"/>
              </a:rPr>
              <a:t>Klikněte pro úpravu formátu textu nadpisu</a:t>
            </a:r>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1280" cy="1261800"/>
          </a:xfrm>
          <a:prstGeom prst="rect">
            <a:avLst/>
          </a:prstGeom>
        </p:spPr>
        <p:txBody>
          <a:bodyPr lIns="0" rIns="0" tIns="0" bIns="0" anchor="ctr"/>
          <a:p>
            <a:r>
              <a:rPr lang="cs-CZ">
                <a:latin typeface="Arial"/>
              </a:rPr>
              <a:t>Klikněte pro úpravu formátu textu nadpisu</a:t>
            </a:r>
            <a:endParaRPr/>
          </a:p>
        </p:txBody>
      </p:sp>
      <p:sp>
        <p:nvSpPr>
          <p:cNvPr id="37" name="PlaceHolder 2"/>
          <p:cNvSpPr>
            <a:spLocks noGrp="1"/>
          </p:cNvSpPr>
          <p:nvPr>
            <p:ph type="body"/>
          </p:nvPr>
        </p:nvSpPr>
        <p:spPr>
          <a:xfrm>
            <a:off x="504000" y="1768680"/>
            <a:ext cx="9072000" cy="43840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2000" cy="1261800"/>
          </a:xfrm>
          <a:prstGeom prst="rect">
            <a:avLst/>
          </a:prstGeom>
        </p:spPr>
        <p:txBody>
          <a:bodyPr lIns="0" rIns="0" tIns="0" bIns="0" anchor="ctr"/>
          <a:p>
            <a:pPr algn="ctr"/>
            <a:r>
              <a:rPr lang="cs-CZ" sz="4400">
                <a:latin typeface="Arial"/>
              </a:rPr>
              <a:t>Klikněte pro úpravu formátu textu nadpisu</a:t>
            </a:r>
            <a:endParaRPr/>
          </a:p>
        </p:txBody>
      </p:sp>
      <p:sp>
        <p:nvSpPr>
          <p:cNvPr id="73" name="PlaceHolder 2"/>
          <p:cNvSpPr>
            <a:spLocks noGrp="1"/>
          </p:cNvSpPr>
          <p:nvPr>
            <p:ph type="body"/>
          </p:nvPr>
        </p:nvSpPr>
        <p:spPr>
          <a:xfrm>
            <a:off x="504000" y="1768680"/>
            <a:ext cx="9072000" cy="43840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slideLayout" Target="../slideLayouts/slideLayout13.xml"/><Relationship Id="rId5"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CustomShape 1"/>
          <p:cNvSpPr/>
          <p:nvPr/>
        </p:nvSpPr>
        <p:spPr>
          <a:xfrm>
            <a:off x="504000" y="301320"/>
            <a:ext cx="9071280" cy="1261800"/>
          </a:xfrm>
          <a:prstGeom prst="rect">
            <a:avLst/>
          </a:prstGeom>
          <a:noFill/>
          <a:ln>
            <a:noFill/>
          </a:ln>
        </p:spPr>
        <p:style>
          <a:lnRef idx="0"/>
          <a:fillRef idx="0"/>
          <a:effectRef idx="0"/>
          <a:fontRef idx="minor"/>
        </p:style>
        <p:txBody>
          <a:bodyPr lIns="0" rIns="0" tIns="0" bIns="0" anchor="ctr"/>
          <a:p>
            <a:pPr algn="ctr">
              <a:lnSpc>
                <a:spcPct val="100000"/>
              </a:lnSpc>
            </a:pPr>
            <a:r>
              <a:rPr lang="cs-CZ" sz="4400" strike="noStrike">
                <a:latin typeface="Arial"/>
              </a:rPr>
              <a:t>Soutěžní právo – nekalá soutěž</a:t>
            </a:r>
            <a:endParaRPr/>
          </a:p>
        </p:txBody>
      </p:sp>
      <p:sp>
        <p:nvSpPr>
          <p:cNvPr id="114" name="CustomShape 2"/>
          <p:cNvSpPr/>
          <p:nvPr/>
        </p:nvSpPr>
        <p:spPr>
          <a:xfrm>
            <a:off x="458640" y="1910520"/>
            <a:ext cx="9071280" cy="5289120"/>
          </a:xfrm>
          <a:prstGeom prst="rect">
            <a:avLst/>
          </a:prstGeom>
          <a:noFill/>
          <a:ln>
            <a:noFill/>
          </a:ln>
        </p:spPr>
        <p:style>
          <a:lnRef idx="0"/>
          <a:fillRef idx="0"/>
          <a:effectRef idx="0"/>
          <a:fontRef idx="minor"/>
        </p:style>
        <p:txBody>
          <a:bodyPr lIns="0" rIns="0" tIns="0" bIns="0" anchor="ctr"/>
          <a:p>
            <a:pPr algn="just">
              <a:lnSpc>
                <a:spcPct val="100000"/>
              </a:lnSpc>
            </a:pPr>
            <a:r>
              <a:rPr lang="cs-CZ" sz="3200" strike="noStrike">
                <a:latin typeface="Arial"/>
              </a:rPr>
              <a:t>Přehled právní úpravy nekalé soutěže a její začlenění do systému soutěžního práva</a:t>
            </a:r>
            <a:endParaRPr/>
          </a:p>
          <a:p>
            <a:pPr algn="just">
              <a:lnSpc>
                <a:spcPct val="100000"/>
              </a:lnSpc>
            </a:pPr>
            <a:endParaRPr/>
          </a:p>
          <a:p>
            <a:pPr algn="just">
              <a:lnSpc>
                <a:spcPct val="100000"/>
              </a:lnSpc>
            </a:pPr>
            <a:r>
              <a:rPr lang="cs-CZ" sz="3200" strike="noStrike">
                <a:latin typeface="Arial"/>
              </a:rPr>
              <a:t>Základy právní úpravy nekalé soutěže</a:t>
            </a:r>
            <a:endParaRPr/>
          </a:p>
          <a:p>
            <a:pPr algn="just">
              <a:lnSpc>
                <a:spcPct val="100000"/>
              </a:lnSpc>
            </a:pPr>
            <a:endParaRPr/>
          </a:p>
          <a:p>
            <a:pPr algn="just">
              <a:lnSpc>
                <a:spcPct val="100000"/>
              </a:lnSpc>
            </a:pPr>
            <a:r>
              <a:rPr lang="cs-CZ" sz="3200" strike="noStrike">
                <a:latin typeface="Arial"/>
              </a:rPr>
              <a:t>Význam generální klausule proti nekalé soutěži</a:t>
            </a:r>
            <a:endParaRPr/>
          </a:p>
          <a:p>
            <a:pPr algn="just">
              <a:lnSpc>
                <a:spcPct val="100000"/>
              </a:lnSpc>
            </a:pPr>
            <a:endParaRPr/>
          </a:p>
          <a:p>
            <a:pPr algn="just">
              <a:lnSpc>
                <a:spcPct val="100000"/>
              </a:lnSpc>
            </a:pPr>
            <a:r>
              <a:rPr lang="cs-CZ" sz="3200" strike="noStrike">
                <a:latin typeface="Arial"/>
              </a:rPr>
              <a:t>Judikatura</a:t>
            </a:r>
            <a:endParaRPr/>
          </a:p>
          <a:p>
            <a:pPr algn="just">
              <a:lnSpc>
                <a:spcPct val="100000"/>
              </a:lnSpc>
            </a:pPr>
            <a:endParaRPr/>
          </a:p>
          <a:p>
            <a:pPr algn="just">
              <a:lnSpc>
                <a:spcPct val="100000"/>
              </a:lnSpc>
            </a:pPr>
            <a:endParaRPr/>
          </a:p>
          <a:p>
            <a:pPr algn="just">
              <a:lnSpc>
                <a:spcPct val="100000"/>
              </a:lnSpc>
            </a:pPr>
            <a:r>
              <a:rPr lang="cs-CZ" sz="2000" strike="noStrike">
                <a:latin typeface="Arial"/>
              </a:rPr>
              <a:t>PVP „Práva na označení podnikatelů“, podzim 2020  J. Pokorná, E. Večerková </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79" name="CustomShape 1"/>
          <p:cNvSpPr/>
          <p:nvPr/>
        </p:nvSpPr>
        <p:spPr>
          <a:xfrm>
            <a:off x="411480" y="251640"/>
            <a:ext cx="4205520" cy="396000"/>
          </a:xfrm>
          <a:prstGeom prst="rect">
            <a:avLst/>
          </a:prstGeom>
          <a:noFill/>
          <a:ln w="9360">
            <a:solidFill>
              <a:srgbClr val="000000"/>
            </a:solidFill>
            <a:miter/>
          </a:ln>
        </p:spPr>
        <p:style>
          <a:lnRef idx="0"/>
          <a:fillRef idx="0"/>
          <a:effectRef idx="0"/>
          <a:fontRef idx="minor"/>
        </p:style>
        <p:txBody>
          <a:bodyPr wrap="none" lIns="90000" rIns="90000" tIns="46800" bIns="46800"/>
          <a:p>
            <a:pPr algn="ctr">
              <a:lnSpc>
                <a:spcPct val="100000"/>
              </a:lnSpc>
            </a:pPr>
            <a:r>
              <a:rPr b="1" lang="cs-CZ" sz="1990" strike="noStrike">
                <a:solidFill>
                  <a:srgbClr val="ff0000"/>
                </a:solidFill>
                <a:latin typeface="Times New Roman"/>
                <a:ea typeface="DejaVu Sans"/>
              </a:rPr>
              <a:t>II. Osoby oprávněné v nekalé soutěži</a:t>
            </a:r>
            <a:r>
              <a:rPr lang="cs-CZ" sz="1990" strike="noStrike">
                <a:solidFill>
                  <a:srgbClr val="ff0000"/>
                </a:solidFill>
                <a:latin typeface="Times New Roman"/>
                <a:ea typeface="DejaVu Sans"/>
              </a:rPr>
              <a:t> </a:t>
            </a:r>
            <a:endParaRPr/>
          </a:p>
        </p:txBody>
      </p:sp>
      <p:sp>
        <p:nvSpPr>
          <p:cNvPr id="180" name="CustomShape 2"/>
          <p:cNvSpPr/>
          <p:nvPr/>
        </p:nvSpPr>
        <p:spPr>
          <a:xfrm>
            <a:off x="167400" y="1007640"/>
            <a:ext cx="9803520" cy="3744000"/>
          </a:xfrm>
          <a:prstGeom prst="rect">
            <a:avLst/>
          </a:prstGeom>
          <a:solidFill>
            <a:srgbClr val="faf5b4"/>
          </a:solidFill>
          <a:ln w="9360">
            <a:solidFill>
              <a:srgbClr val="000000"/>
            </a:solidFill>
            <a:miter/>
          </a:ln>
        </p:spPr>
        <p:style>
          <a:lnRef idx="0"/>
          <a:fillRef idx="0"/>
          <a:effectRef idx="0"/>
          <a:fontRef idx="minor"/>
        </p:style>
        <p:txBody>
          <a:bodyPr lIns="90000" rIns="90000" tIns="46800" bIns="46800"/>
          <a:p>
            <a:pPr>
              <a:lnSpc>
                <a:spcPct val="100000"/>
              </a:lnSpc>
            </a:pPr>
            <a:r>
              <a:rPr lang="cs-CZ" sz="1600" strike="noStrike">
                <a:solidFill>
                  <a:srgbClr val="000000"/>
                </a:solidFill>
                <a:latin typeface="Times New Roman"/>
                <a:ea typeface="DejaVu Sans"/>
              </a:rPr>
              <a:t>Oprávněnými osobami</a:t>
            </a:r>
            <a:endParaRPr/>
          </a:p>
          <a:p>
            <a:pPr>
              <a:lnSpc>
                <a:spcPct val="100000"/>
              </a:lnSpc>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  osoby, jejichž práva byla nekalou soutěží porušena nebo ohrožena  a</a:t>
            </a:r>
            <a:r>
              <a:rPr b="1" i="1" lang="cs-CZ" sz="1600" strike="noStrike">
                <a:solidFill>
                  <a:srgbClr val="000000"/>
                </a:solidFill>
                <a:latin typeface="Times New Roman"/>
                <a:ea typeface="DejaVu Sans"/>
              </a:rPr>
              <a:t> </a:t>
            </a:r>
            <a:endParaRPr/>
          </a:p>
          <a:p>
            <a:pPr>
              <a:lnSpc>
                <a:spcPct val="100000"/>
              </a:lnSpc>
            </a:pPr>
            <a:r>
              <a:rPr b="1" i="1" lang="cs-CZ" sz="1600" strike="noStrike">
                <a:solidFill>
                  <a:srgbClr val="000000"/>
                </a:solidFill>
                <a:latin typeface="Times New Roman"/>
                <a:ea typeface="DejaVu Sans"/>
              </a:rPr>
              <a:t>  </a:t>
            </a:r>
            <a:r>
              <a:rPr i="1" lang="cs-CZ" sz="1600" strike="noStrike">
                <a:solidFill>
                  <a:srgbClr val="000000"/>
                </a:solidFill>
                <a:latin typeface="Times New Roman"/>
                <a:ea typeface="DejaVu Sans"/>
              </a:rPr>
              <a:t> </a:t>
            </a:r>
            <a:r>
              <a:rPr i="1"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právnické osoby oprávněné hájit zájmy soutěžitelů nebo spotřebitelů.</a:t>
            </a:r>
            <a:endParaRPr/>
          </a:p>
          <a:p>
            <a:pPr>
              <a:lnSpc>
                <a:spcPct val="100000"/>
              </a:lnSpc>
            </a:pPr>
            <a:r>
              <a:rPr lang="cs-CZ" sz="1600" strike="noStrike">
                <a:solidFill>
                  <a:srgbClr val="000000"/>
                </a:solidFill>
                <a:latin typeface="Times New Roman"/>
                <a:ea typeface="DejaVu Sans"/>
              </a:rPr>
              <a:t>  </a:t>
            </a:r>
            <a:endParaRPr/>
          </a:p>
          <a:p>
            <a:pPr>
              <a:lnSpc>
                <a:spcPct val="100000"/>
              </a:lnSpc>
            </a:pPr>
            <a:endParaRPr/>
          </a:p>
          <a:p>
            <a:pPr>
              <a:lnSpc>
                <a:spcPct val="100000"/>
              </a:lnSpc>
            </a:pPr>
            <a:r>
              <a:rPr lang="cs-CZ" sz="1600" strike="noStrike">
                <a:solidFill>
                  <a:srgbClr val="000000"/>
                </a:solidFill>
                <a:latin typeface="Times New Roman"/>
                <a:ea typeface="DejaVu Sans"/>
              </a:rPr>
              <a:t>Nutno vykládat v souvislosti s generální klauzulí nekalé soutěže:</a:t>
            </a:r>
            <a:endParaRPr/>
          </a:p>
          <a:p>
            <a:pPr>
              <a:lnSpc>
                <a:spcPct val="100000"/>
              </a:lnSpc>
            </a:pPr>
            <a:endParaRPr/>
          </a:p>
          <a:p>
            <a:pPr>
              <a:lnSpc>
                <a:spcPct val="100000"/>
              </a:lnSpc>
              <a:buFont typeface="Arial"/>
              <a:buAutoNum type="alphaLcParenR"/>
            </a:pPr>
            <a:r>
              <a:rPr lang="cs-CZ" sz="1600" strike="noStrike">
                <a:solidFill>
                  <a:srgbClr val="000000"/>
                </a:solidFill>
                <a:latin typeface="Times New Roman"/>
                <a:ea typeface="DejaVu Sans"/>
              </a:rPr>
              <a:t>dotčení </a:t>
            </a:r>
            <a:r>
              <a:rPr b="1" lang="cs-CZ" sz="1600" strike="noStrike">
                <a:solidFill>
                  <a:srgbClr val="ff0000"/>
                </a:solidFill>
                <a:latin typeface="Times New Roman"/>
                <a:ea typeface="DejaVu Sans"/>
              </a:rPr>
              <a:t>soutěžitelé</a:t>
            </a:r>
            <a:r>
              <a:rPr lang="cs-CZ" sz="1600" strike="noStrike">
                <a:solidFill>
                  <a:srgbClr val="ff0000"/>
                </a:solidFill>
                <a:latin typeface="Times New Roman"/>
                <a:ea typeface="DejaVu Sans"/>
              </a:rPr>
              <a:t>, </a:t>
            </a:r>
            <a:endParaRPr/>
          </a:p>
          <a:p>
            <a:pPr>
              <a:lnSpc>
                <a:spcPct val="100000"/>
              </a:lnSpc>
            </a:pPr>
            <a:endParaRPr/>
          </a:p>
          <a:p>
            <a:pPr>
              <a:lnSpc>
                <a:spcPct val="100000"/>
              </a:lnSpc>
              <a:buFont typeface="Arial"/>
              <a:buAutoNum type="alphaLcParenR"/>
            </a:pPr>
            <a:r>
              <a:rPr lang="cs-CZ" sz="1600" strike="noStrike">
                <a:solidFill>
                  <a:srgbClr val="000000"/>
                </a:solidFill>
                <a:latin typeface="Times New Roman"/>
                <a:ea typeface="DejaVu Sans"/>
              </a:rPr>
              <a:t>dotčení </a:t>
            </a:r>
            <a:r>
              <a:rPr b="1" lang="cs-CZ" sz="1600" strike="noStrike">
                <a:solidFill>
                  <a:srgbClr val="ff0000"/>
                </a:solidFill>
                <a:latin typeface="Times New Roman"/>
                <a:ea typeface="DejaVu Sans"/>
              </a:rPr>
              <a:t> zákazníci (zejména spotřebitelé)</a:t>
            </a:r>
            <a:r>
              <a:rPr b="1" lang="cs-CZ" sz="1600" strike="noStrike">
                <a:solidFill>
                  <a:srgbClr val="000000"/>
                </a:solidFill>
                <a:latin typeface="Times New Roman"/>
                <a:ea typeface="DejaVu Sans"/>
              </a:rPr>
              <a:t>, </a:t>
            </a:r>
            <a:endParaRPr/>
          </a:p>
          <a:p>
            <a:pPr>
              <a:lnSpc>
                <a:spcPct val="100000"/>
              </a:lnSpc>
            </a:pPr>
            <a:endParaRPr/>
          </a:p>
          <a:p>
            <a:pPr>
              <a:lnSpc>
                <a:spcPct val="100000"/>
              </a:lnSpc>
              <a:buFont typeface="Arial"/>
              <a:buAutoNum type="alphaLcParenR"/>
            </a:pPr>
            <a:r>
              <a:rPr b="1" lang="cs-CZ" sz="1600" strike="noStrike">
                <a:solidFill>
                  <a:srgbClr val="ff0000"/>
                </a:solidFill>
                <a:latin typeface="Times New Roman"/>
                <a:ea typeface="DejaVu Sans"/>
              </a:rPr>
              <a:t>jiné osoby</a:t>
            </a:r>
            <a:r>
              <a:rPr lang="cs-CZ" sz="1600" strike="noStrike">
                <a:solidFill>
                  <a:srgbClr val="ff0000"/>
                </a:solidFill>
                <a:latin typeface="Times New Roman"/>
                <a:ea typeface="DejaVu Sans"/>
              </a:rPr>
              <a:t> </a:t>
            </a:r>
            <a:r>
              <a:rPr lang="cs-CZ" sz="1600" strike="noStrike">
                <a:solidFill>
                  <a:srgbClr val="000000"/>
                </a:solidFill>
                <a:latin typeface="Times New Roman"/>
                <a:ea typeface="DejaVu Sans"/>
              </a:rPr>
              <a:t>dotčené nekalou soutěží   a</a:t>
            </a:r>
            <a:endParaRPr/>
          </a:p>
          <a:p>
            <a:pPr>
              <a:lnSpc>
                <a:spcPct val="100000"/>
              </a:lnSpc>
            </a:pPr>
            <a:endParaRPr/>
          </a:p>
          <a:p>
            <a:pPr>
              <a:lnSpc>
                <a:spcPct val="100000"/>
              </a:lnSpc>
            </a:pPr>
            <a:r>
              <a:rPr lang="cs-CZ" sz="1600" strike="noStrike">
                <a:solidFill>
                  <a:srgbClr val="000000"/>
                </a:solidFill>
                <a:latin typeface="Times New Roman"/>
                <a:ea typeface="DejaVu Sans"/>
              </a:rPr>
              <a:t>d) </a:t>
            </a:r>
            <a:r>
              <a:rPr b="1" lang="cs-CZ" sz="1600" strike="noStrike">
                <a:solidFill>
                  <a:srgbClr val="ff0000"/>
                </a:solidFill>
                <a:latin typeface="Times New Roman"/>
                <a:ea typeface="DejaVu Sans"/>
              </a:rPr>
              <a:t>právnické osoby oprávněné hájit zájmy soutěžitelů nebo spotřebitelů</a:t>
            </a:r>
            <a:endParaRPr/>
          </a:p>
          <a:p>
            <a:pPr>
              <a:lnSpc>
                <a:spcPct val="100000"/>
              </a:lnSpc>
            </a:pP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81" name="CustomShape 1"/>
          <p:cNvSpPr/>
          <p:nvPr/>
        </p:nvSpPr>
        <p:spPr>
          <a:xfrm>
            <a:off x="2260440" y="0"/>
            <a:ext cx="5080320" cy="445680"/>
          </a:xfrm>
          <a:prstGeom prst="rect">
            <a:avLst/>
          </a:prstGeom>
          <a:solidFill>
            <a:srgbClr val="ffffff"/>
          </a:solidFill>
          <a:ln w="9360">
            <a:solidFill>
              <a:srgbClr val="000000"/>
            </a:solidFill>
            <a:miter/>
          </a:ln>
        </p:spPr>
        <p:style>
          <a:lnRef idx="0"/>
          <a:fillRef idx="0"/>
          <a:effectRef idx="0"/>
          <a:fontRef idx="minor"/>
        </p:style>
        <p:txBody>
          <a:bodyPr lIns="90000" rIns="90000" tIns="45000" bIns="45000" anchor="ctr"/>
          <a:p>
            <a:pPr algn="ctr">
              <a:lnSpc>
                <a:spcPct val="100000"/>
              </a:lnSpc>
            </a:pPr>
            <a:r>
              <a:rPr b="1" lang="cs-CZ" sz="2000" strike="noStrike">
                <a:solidFill>
                  <a:srgbClr val="ff0000"/>
                </a:solidFill>
                <a:latin typeface="Arial"/>
              </a:rPr>
              <a:t>Generální klauzule nekalé soutěže</a:t>
            </a:r>
            <a:endParaRPr/>
          </a:p>
        </p:txBody>
      </p:sp>
      <p:sp>
        <p:nvSpPr>
          <p:cNvPr id="182" name="CustomShape 2"/>
          <p:cNvSpPr/>
          <p:nvPr/>
        </p:nvSpPr>
        <p:spPr>
          <a:xfrm>
            <a:off x="197280" y="778680"/>
            <a:ext cx="9126000" cy="1553760"/>
          </a:xfrm>
          <a:prstGeom prst="rect">
            <a:avLst/>
          </a:prstGeom>
          <a:solidFill>
            <a:srgbClr val="d3f686"/>
          </a:solidFill>
          <a:ln w="9360">
            <a:solidFill>
              <a:srgbClr val="000000"/>
            </a:solidFill>
            <a:miter/>
          </a:ln>
        </p:spPr>
        <p:style>
          <a:lnRef idx="0"/>
          <a:fillRef idx="0"/>
          <a:effectRef idx="0"/>
          <a:fontRef idx="minor"/>
        </p:style>
        <p:txBody>
          <a:bodyPr lIns="90000" rIns="90000" tIns="46800" bIns="46800" anchor="ctr"/>
          <a:p>
            <a:pPr>
              <a:lnSpc>
                <a:spcPct val="100000"/>
              </a:lnSpc>
              <a:buSzPct val="45000"/>
              <a:buFont typeface="StarSymbol"/>
              <a:buChar char="l"/>
            </a:pPr>
            <a:r>
              <a:rPr lang="cs-CZ" sz="1600" strike="noStrike">
                <a:solidFill>
                  <a:srgbClr val="000000"/>
                </a:solidFill>
                <a:latin typeface="Times New Roman"/>
                <a:ea typeface="DejaVu Sans"/>
              </a:rPr>
              <a:t>Generální klauzule v soutěžním právu  (= v širším slova smyslu):</a:t>
            </a:r>
            <a:endParaRPr/>
          </a:p>
          <a:p>
            <a:pPr>
              <a:lnSpc>
                <a:spcPct val="100000"/>
              </a:lnSpc>
              <a:buSzPct val="45000"/>
              <a:buFont typeface="StarSymbol"/>
              <a:buChar char="l"/>
            </a:pPr>
            <a:r>
              <a:rPr b="1" lang="cs-CZ" sz="1600" strike="noStrike">
                <a:solidFill>
                  <a:srgbClr val="000000"/>
                </a:solidFill>
                <a:latin typeface="Times New Roman"/>
                <a:ea typeface="DejaVu Sans"/>
              </a:rPr>
              <a:t>nelze předem v zákoně vyjmenovat všechny konkrétní typy narušení hospodářské soutěže</a:t>
            </a:r>
            <a:endParaRPr/>
          </a:p>
          <a:p>
            <a:pPr>
              <a:lnSpc>
                <a:spcPct val="100000"/>
              </a:lnSpc>
              <a:buSzPct val="45000"/>
              <a:buFont typeface="StarSymbol"/>
              <a:buChar char="l"/>
            </a:pPr>
            <a:r>
              <a:rPr lang="cs-CZ" sz="1600" strike="noStrike">
                <a:solidFill>
                  <a:srgbClr val="000000"/>
                </a:solidFill>
                <a:latin typeface="Times New Roman"/>
                <a:ea typeface="DejaVu Sans"/>
              </a:rPr>
              <a:t>Metoda vymezení generální klauzule a příkladmého výčtu zvláštních skutkových podstat</a:t>
            </a:r>
            <a:endParaRPr/>
          </a:p>
          <a:p>
            <a:pPr>
              <a:lnSpc>
                <a:spcPct val="100000"/>
              </a:lnSpc>
              <a:buSzPct val="45000"/>
              <a:buFont typeface="StarSymbol"/>
              <a:buChar char="l"/>
            </a:pPr>
            <a:r>
              <a:rPr lang="cs-CZ" sz="1600" strike="noStrike">
                <a:solidFill>
                  <a:srgbClr val="000000"/>
                </a:solidFill>
                <a:latin typeface="Times New Roman"/>
                <a:ea typeface="DejaVu Sans"/>
              </a:rPr>
              <a:t>(smíšený kazuistický systém): </a:t>
            </a:r>
            <a:endParaRPr/>
          </a:p>
          <a:p>
            <a:pPr>
              <a:lnSpc>
                <a:spcPct val="100000"/>
              </a:lnSpc>
              <a:buFont typeface="Arial"/>
              <a:buChar char="-"/>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v nekalé soutěži  i</a:t>
            </a:r>
            <a:endParaRPr/>
          </a:p>
          <a:p>
            <a:pPr>
              <a:lnSpc>
                <a:spcPct val="100000"/>
              </a:lnSpc>
              <a:buFont typeface="Arial"/>
              <a:buChar char="-"/>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v kartelovém právu</a:t>
            </a:r>
            <a:endParaRPr/>
          </a:p>
        </p:txBody>
      </p:sp>
      <p:sp>
        <p:nvSpPr>
          <p:cNvPr id="183" name="CustomShape 3"/>
          <p:cNvSpPr/>
          <p:nvPr/>
        </p:nvSpPr>
        <p:spPr>
          <a:xfrm>
            <a:off x="251640" y="2771640"/>
            <a:ext cx="9071640" cy="1508400"/>
          </a:xfrm>
          <a:prstGeom prst="rect">
            <a:avLst/>
          </a:prstGeom>
          <a:no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lang="cs-CZ" sz="1990" strike="noStrike">
                <a:solidFill>
                  <a:srgbClr val="000000"/>
                </a:solidFill>
                <a:latin typeface="Times New Roman"/>
                <a:ea typeface="DejaVu Sans"/>
              </a:rPr>
              <a:t>Generální klauzule nekalé soutěže (obecná skutková podstata nekalé soutěže) </a:t>
            </a:r>
            <a:endParaRPr/>
          </a:p>
          <a:p>
            <a:pPr>
              <a:lnSpc>
                <a:spcPct val="100000"/>
              </a:lnSpc>
            </a:pPr>
            <a:endParaRPr/>
          </a:p>
          <a:p>
            <a:pPr>
              <a:lnSpc>
                <a:spcPct val="100000"/>
              </a:lnSpc>
              <a:buSzPct val="45000"/>
              <a:buFont typeface="StarSymbol"/>
              <a:buChar char="l"/>
            </a:pPr>
            <a:r>
              <a:rPr b="1" lang="cs-CZ" sz="1990" strike="noStrike">
                <a:solidFill>
                  <a:srgbClr val="000000"/>
                </a:solidFill>
                <a:latin typeface="Times New Roman"/>
                <a:ea typeface="DejaVu Sans"/>
              </a:rPr>
              <a:t>=  obecné vymezení pojmových znaků nekalé soutěže v zákoně, </a:t>
            </a:r>
            <a:endParaRPr/>
          </a:p>
          <a:p>
            <a:pPr>
              <a:lnSpc>
                <a:spcPct val="100000"/>
              </a:lnSpc>
              <a:buSzPct val="45000"/>
              <a:buFont typeface="StarSymbol"/>
              <a:buChar char="l"/>
            </a:pPr>
            <a:r>
              <a:rPr lang="cs-CZ" sz="1990" strike="noStrike">
                <a:solidFill>
                  <a:srgbClr val="000000"/>
                </a:solidFill>
                <a:latin typeface="Times New Roman"/>
                <a:ea typeface="DejaVu Sans"/>
              </a:rPr>
              <a:t>které umožňuje posoudit, zda určité jednání je či není nekalou soutěží.</a:t>
            </a:r>
            <a:endParaRPr/>
          </a:p>
          <a:p>
            <a:pPr>
              <a:lnSpc>
                <a:spcPct val="100000"/>
              </a:lnSpc>
            </a:pPr>
            <a:endParaRPr/>
          </a:p>
        </p:txBody>
      </p:sp>
      <p:sp>
        <p:nvSpPr>
          <p:cNvPr id="184" name="CustomShape 4"/>
          <p:cNvSpPr/>
          <p:nvPr/>
        </p:nvSpPr>
        <p:spPr>
          <a:xfrm>
            <a:off x="197280" y="4574160"/>
            <a:ext cx="9714240" cy="269820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lang="cs-CZ" sz="1990" strike="noStrike">
                <a:solidFill>
                  <a:srgbClr val="000000"/>
                </a:solidFill>
                <a:latin typeface="Times New Roman"/>
                <a:ea typeface="DejaVu Sans"/>
              </a:rPr>
              <a:t>Generální klauzule nekalé soutěže zahrnuje </a:t>
            </a:r>
            <a:r>
              <a:rPr b="1" lang="cs-CZ" sz="1990" strike="noStrike">
                <a:solidFill>
                  <a:srgbClr val="000000"/>
                </a:solidFill>
                <a:latin typeface="Times New Roman"/>
                <a:ea typeface="DejaVu Sans"/>
              </a:rPr>
              <a:t>tři podstatné obecné podmínky</a:t>
            </a:r>
            <a:r>
              <a:rPr lang="cs-CZ" sz="1990" strike="noStrike">
                <a:solidFill>
                  <a:srgbClr val="000000"/>
                </a:solidFill>
                <a:latin typeface="Times New Roman"/>
                <a:ea typeface="DejaVu Sans"/>
              </a:rPr>
              <a:t> (znaky):</a:t>
            </a:r>
            <a:endParaRPr/>
          </a:p>
          <a:p>
            <a:pPr>
              <a:lnSpc>
                <a:spcPct val="100000"/>
              </a:lnSpc>
              <a:buSzPct val="45000"/>
              <a:buFont typeface="StarSymbol"/>
              <a:buChar char="l"/>
            </a:pP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jednání v  hospodářském styku,</a:t>
            </a:r>
            <a:endParaRPr/>
          </a:p>
          <a:p>
            <a:pPr>
              <a:lnSpc>
                <a:spcPct val="100000"/>
              </a:lnSpc>
              <a:buSzPct val="45000"/>
              <a:buFont typeface="StarSymbol"/>
              <a:buChar char="l"/>
            </a:pPr>
            <a:r>
              <a:rPr i="1" lang="cs-CZ" sz="1990" strike="noStrike">
                <a:solidFill>
                  <a:srgbClr val="000000"/>
                </a:solidFill>
                <a:latin typeface="Times New Roman"/>
                <a:ea typeface="DejaVu Sans"/>
              </a:rPr>
              <a:t>které je v rozporu s dobrými mravy soutěže a</a:t>
            </a:r>
            <a:endParaRPr/>
          </a:p>
          <a:p>
            <a:pPr>
              <a:lnSpc>
                <a:spcPct val="100000"/>
              </a:lnSpc>
              <a:buSzPct val="45000"/>
              <a:buFont typeface="StarSymbol"/>
              <a:buChar char="l"/>
            </a:pPr>
            <a:r>
              <a:rPr i="1" lang="cs-CZ" sz="1990" strike="noStrike">
                <a:solidFill>
                  <a:srgbClr val="000000"/>
                </a:solidFill>
                <a:latin typeface="Times New Roman"/>
                <a:ea typeface="DejaVu Sans"/>
              </a:rPr>
              <a:t>je způsobilé přivodit újmu jiným soutěžitelům nebo  zákazníkům. </a:t>
            </a:r>
            <a:endParaRPr/>
          </a:p>
          <a:p>
            <a:pPr>
              <a:lnSpc>
                <a:spcPct val="100000"/>
              </a:lnSpc>
            </a:pPr>
            <a:endParaRPr/>
          </a:p>
          <a:p>
            <a:pPr>
              <a:lnSpc>
                <a:spcPct val="100000"/>
              </a:lnSpc>
              <a:buSzPct val="45000"/>
              <a:buFont typeface="StarSymbol"/>
              <a:buChar char="l"/>
            </a:pPr>
            <a:r>
              <a:rPr lang="cs-CZ" sz="1990" strike="noStrike">
                <a:solidFill>
                  <a:srgbClr val="000000"/>
                </a:solidFill>
                <a:latin typeface="Times New Roman"/>
                <a:ea typeface="DejaVu Sans"/>
              </a:rPr>
              <a:t>Určité soutěžní jednání </a:t>
            </a:r>
            <a:r>
              <a:rPr b="1" lang="cs-CZ" sz="1990" strike="noStrike">
                <a:solidFill>
                  <a:srgbClr val="000000"/>
                </a:solidFill>
                <a:latin typeface="Times New Roman"/>
                <a:ea typeface="DejaVu Sans"/>
              </a:rPr>
              <a:t>kumulativně splňuje všechny </a:t>
            </a:r>
            <a:r>
              <a:rPr lang="cs-CZ" sz="1990" strike="noStrike">
                <a:solidFill>
                  <a:srgbClr val="000000"/>
                </a:solidFill>
                <a:latin typeface="Times New Roman"/>
                <a:ea typeface="DejaVu Sans"/>
              </a:rPr>
              <a:t>tři obecné podmínky, </a:t>
            </a:r>
            <a:endParaRPr/>
          </a:p>
          <a:p>
            <a:pPr>
              <a:lnSpc>
                <a:spcPct val="100000"/>
              </a:lnSpc>
              <a:buSzPct val="45000"/>
              <a:buFont typeface="StarSymbol"/>
              <a:buChar char="l"/>
            </a:pPr>
            <a:r>
              <a:rPr lang="cs-CZ" sz="1990" strike="noStrike">
                <a:solidFill>
                  <a:srgbClr val="000000"/>
                </a:solidFill>
                <a:latin typeface="Times New Roman"/>
                <a:ea typeface="DejaVu Sans"/>
              </a:rPr>
              <a:t>= nekalá soutěž  (zakázána zákonem)</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1705680" y="0"/>
            <a:ext cx="5801040" cy="39600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p>
            <a:pPr>
              <a:lnSpc>
                <a:spcPct val="100000"/>
              </a:lnSpc>
            </a:pPr>
            <a:r>
              <a:rPr b="1" lang="cs-CZ" sz="1990" strike="noStrike">
                <a:solidFill>
                  <a:srgbClr val="ff0000"/>
                </a:solidFill>
                <a:latin typeface="Times New Roman"/>
                <a:ea typeface="DejaVu Sans"/>
              </a:rPr>
              <a:t>Význam generální klauzule v úpravě nekalé soutěže</a:t>
            </a:r>
            <a:r>
              <a:rPr lang="cs-CZ" sz="1990" strike="noStrike">
                <a:solidFill>
                  <a:srgbClr val="ff0000"/>
                </a:solidFill>
                <a:latin typeface="Times New Roman"/>
                <a:ea typeface="DejaVu Sans"/>
              </a:rPr>
              <a:t> </a:t>
            </a:r>
            <a:endParaRPr/>
          </a:p>
        </p:txBody>
      </p:sp>
      <p:sp>
        <p:nvSpPr>
          <p:cNvPr id="186" name="CustomShape 2"/>
          <p:cNvSpPr/>
          <p:nvPr/>
        </p:nvSpPr>
        <p:spPr>
          <a:xfrm>
            <a:off x="720000" y="648000"/>
            <a:ext cx="8927640" cy="6551640"/>
          </a:xfrm>
          <a:prstGeom prst="rect">
            <a:avLst/>
          </a:prstGeom>
          <a:noFill/>
          <a:ln>
            <a:noFill/>
          </a:ln>
        </p:spPr>
        <p:style>
          <a:lnRef idx="0"/>
          <a:fillRef idx="0"/>
          <a:effectRef idx="0"/>
          <a:fontRef idx="minor"/>
        </p:style>
        <p:txBody>
          <a:bodyPr lIns="90000" rIns="90000" tIns="45000" bIns="45000"/>
          <a:p>
            <a:r>
              <a:rPr b="1" lang="cs-CZ" strike="noStrike">
                <a:latin typeface="Arial"/>
              </a:rPr>
              <a:t>1) Generální klauzule nekalé soutěže a zvláštní (pojmenované) skutkové podstaty</a:t>
            </a:r>
            <a:r>
              <a:rPr lang="cs-CZ" strike="noStrike">
                <a:latin typeface="Arial"/>
              </a:rPr>
              <a:t> = </a:t>
            </a:r>
            <a:r>
              <a:rPr lang="cs-CZ" strike="noStrike">
                <a:solidFill>
                  <a:srgbClr val="ff3333"/>
                </a:solidFill>
                <a:latin typeface="Arial"/>
              </a:rPr>
              <a:t>kumulativní vztah</a:t>
            </a:r>
            <a:endParaRPr/>
          </a:p>
          <a:p>
            <a:r>
              <a:rPr lang="cs-CZ" strike="noStrike">
                <a:solidFill>
                  <a:srgbClr val="ff3333"/>
                </a:solidFill>
                <a:latin typeface="Arial"/>
              </a:rPr>
              <a:t>      </a:t>
            </a:r>
            <a:endParaRPr/>
          </a:p>
          <a:p>
            <a:r>
              <a:rPr lang="cs-CZ" strike="noStrike">
                <a:solidFill>
                  <a:srgbClr val="ff3333"/>
                </a:solidFill>
                <a:latin typeface="Arial"/>
              </a:rPr>
              <a:t>Nejprve musí být naplněny všechny znaky generální klauzule (= nekalá soutěž) </a:t>
            </a:r>
            <a:endParaRPr/>
          </a:p>
          <a:p>
            <a:r>
              <a:rPr lang="cs-CZ" strike="noStrike">
                <a:solidFill>
                  <a:srgbClr val="ff3333"/>
                </a:solidFill>
                <a:latin typeface="Arial"/>
              </a:rPr>
              <a:t>Zvláštní skutková podstata pak tyto obecné znaky generální klauzule konkretizuje,  popř. stanoví další podmínky. </a:t>
            </a:r>
            <a:endParaRPr/>
          </a:p>
          <a:p>
            <a:r>
              <a:rPr lang="cs-CZ" strike="noStrike">
                <a:solidFill>
                  <a:srgbClr val="ff3333"/>
                </a:solidFill>
                <a:latin typeface="Arial"/>
              </a:rPr>
              <a:t>     </a:t>
            </a:r>
            <a:endParaRPr/>
          </a:p>
          <a:p>
            <a:r>
              <a:rPr lang="cs-CZ" strike="noStrike">
                <a:solidFill>
                  <a:srgbClr val="ff3333"/>
                </a:solidFill>
                <a:latin typeface="Arial"/>
              </a:rPr>
              <a:t>Jde o tzv. </a:t>
            </a:r>
            <a:r>
              <a:rPr b="1" lang="cs-CZ" strike="noStrike">
                <a:solidFill>
                  <a:srgbClr val="ff3333"/>
                </a:solidFill>
                <a:latin typeface="Arial"/>
              </a:rPr>
              <a:t>společné (kumulativní) použití</a:t>
            </a:r>
            <a:r>
              <a:rPr lang="cs-CZ" strike="noStrike">
                <a:solidFill>
                  <a:srgbClr val="ff3333"/>
                </a:solidFill>
                <a:latin typeface="Arial"/>
              </a:rPr>
              <a:t> generální klauzule s konkrétní skutkovou podstatou,    příp. s více skutkovými podstatami nekalé soutěže.</a:t>
            </a:r>
            <a:endParaRPr/>
          </a:p>
          <a:p>
            <a:endParaRPr/>
          </a:p>
          <a:p>
            <a:r>
              <a:rPr lang="cs-CZ" strike="noStrike">
                <a:solidFill>
                  <a:srgbClr val="ff3333"/>
                </a:solidFill>
                <a:latin typeface="Arial"/>
              </a:rPr>
              <a:t>2) Výčet zvláštních skutkových podstat nekalé soutěže – demonstrativní.  Proto i </a:t>
            </a:r>
            <a:r>
              <a:rPr b="1" lang="cs-CZ" strike="noStrike">
                <a:solidFill>
                  <a:srgbClr val="ff3333"/>
                </a:solidFill>
                <a:latin typeface="Arial"/>
              </a:rPr>
              <a:t>skutkové podstaty výslovně v zákoně neuvedené (nepojmenované) -</a:t>
            </a:r>
            <a:r>
              <a:rPr lang="cs-CZ" strike="noStrike">
                <a:solidFill>
                  <a:srgbClr val="ff3333"/>
                </a:solidFill>
                <a:latin typeface="Arial"/>
              </a:rPr>
              <a:t> postačí pouze naplnění všech znaků generální klauzule. </a:t>
            </a:r>
            <a:endParaRPr/>
          </a:p>
          <a:p>
            <a:r>
              <a:rPr lang="cs-CZ" strike="noStrike">
                <a:solidFill>
                  <a:srgbClr val="ff3333"/>
                </a:solidFill>
                <a:latin typeface="Arial"/>
              </a:rPr>
              <a:t> </a:t>
            </a:r>
            <a:endParaRPr/>
          </a:p>
          <a:p>
            <a:r>
              <a:rPr lang="cs-CZ" strike="noStrike">
                <a:solidFill>
                  <a:srgbClr val="ff3333"/>
                </a:solidFill>
                <a:latin typeface="Arial"/>
              </a:rPr>
              <a:t>Jde o tzv. </a:t>
            </a:r>
            <a:r>
              <a:rPr b="1" lang="cs-CZ" strike="noStrike">
                <a:solidFill>
                  <a:srgbClr val="ff3333"/>
                </a:solidFill>
                <a:latin typeface="Arial"/>
              </a:rPr>
              <a:t>samostatné použití</a:t>
            </a:r>
            <a:r>
              <a:rPr lang="cs-CZ" strike="noStrike">
                <a:solidFill>
                  <a:srgbClr val="ff3333"/>
                </a:solidFill>
                <a:latin typeface="Arial"/>
              </a:rPr>
              <a:t> generální klauzule - velký význam výkladu práva, zejména soudní   judikatury.</a:t>
            </a:r>
            <a:endParaRPr/>
          </a:p>
          <a:p>
            <a:endParaRPr/>
          </a:p>
          <a:p>
            <a:endParaRPr/>
          </a:p>
          <a:p>
            <a:r>
              <a:rPr lang="cs-CZ" strike="noStrike">
                <a:solidFill>
                  <a:srgbClr val="ff3333"/>
                </a:solidFill>
                <a:latin typeface="Arial"/>
              </a:rPr>
              <a:t>Generální klauzuli nekalé soutěže se tradičně přisuzuje </a:t>
            </a:r>
            <a:r>
              <a:rPr b="1" lang="cs-CZ" strike="noStrike">
                <a:solidFill>
                  <a:srgbClr val="ff3333"/>
                </a:solidFill>
                <a:latin typeface="Arial"/>
              </a:rPr>
              <a:t>prvořadý a nenahraditelný význam</a:t>
            </a:r>
            <a:r>
              <a:rPr lang="cs-CZ" strike="noStrike">
                <a:solidFill>
                  <a:srgbClr val="ff3333"/>
                </a:solidFill>
                <a:latin typeface="Arial"/>
              </a:rPr>
              <a:t>. </a:t>
            </a:r>
            <a:endParaRPr/>
          </a:p>
          <a:p>
            <a:endParaRPr/>
          </a:p>
          <a:p>
            <a:r>
              <a:rPr lang="cs-CZ" strike="noStrike">
                <a:solidFill>
                  <a:srgbClr val="ff3333"/>
                </a:solidFill>
                <a:latin typeface="Arial"/>
              </a:rPr>
              <a:t>Určité soutěžní jednání naplňuje současně všechny obecné podmínky generální klauzule = vždy jednání nekalosoutěžní a zakázané.</a:t>
            </a:r>
            <a:endParaRPr/>
          </a:p>
          <a:p>
            <a:r>
              <a:rPr lang="cs-CZ" strike="noStrike">
                <a:solidFill>
                  <a:srgbClr val="ff3333"/>
                </a:solidFill>
                <a:latin typeface="Arial"/>
              </a:rPr>
              <a:t>Příp. se lze dále zabývat zkoumáním speciálních podmínek v konkrétních skutkových podstatách nekalé soutěže. </a:t>
            </a:r>
            <a:endParaRPr/>
          </a:p>
        </p:txBody>
      </p:sp>
      <p:sp>
        <p:nvSpPr>
          <p:cNvPr id="187" name="CustomShape 3"/>
          <p:cNvSpPr/>
          <p:nvPr/>
        </p:nvSpPr>
        <p:spPr>
          <a:xfrm>
            <a:off x="720000" y="648000"/>
            <a:ext cx="9071640" cy="2375640"/>
          </a:xfrm>
          <a:prstGeom prst="rect">
            <a:avLst/>
          </a:prstGeom>
          <a:solidFill>
            <a:srgbClr val="00ccff">
              <a:alpha val="38000"/>
            </a:srgbClr>
          </a:solidFill>
          <a:ln>
            <a:solidFill>
              <a:srgbClr val="3465a4"/>
            </a:solidFill>
          </a:ln>
        </p:spPr>
        <p:style>
          <a:lnRef idx="0"/>
          <a:fillRef idx="0"/>
          <a:effectRef idx="0"/>
          <a:fontRef idx="minor"/>
        </p:style>
      </p:sp>
      <p:sp>
        <p:nvSpPr>
          <p:cNvPr id="188" name="CustomShape 4"/>
          <p:cNvSpPr/>
          <p:nvPr/>
        </p:nvSpPr>
        <p:spPr>
          <a:xfrm>
            <a:off x="720000" y="3240000"/>
            <a:ext cx="9071640" cy="1583640"/>
          </a:xfrm>
          <a:prstGeom prst="rect">
            <a:avLst/>
          </a:prstGeom>
          <a:solidFill>
            <a:srgbClr val="ff8080">
              <a:alpha val="36000"/>
            </a:srgbClr>
          </a:solidFill>
          <a:ln>
            <a:solidFill>
              <a:srgbClr val="3465a4"/>
            </a:solidFill>
          </a:ln>
        </p:spPr>
        <p:style>
          <a:lnRef idx="0"/>
          <a:fillRef idx="0"/>
          <a:effectRef idx="0"/>
          <a:fontRef idx="minor"/>
        </p:style>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89" name="CustomShape 1"/>
          <p:cNvSpPr/>
          <p:nvPr/>
        </p:nvSpPr>
        <p:spPr>
          <a:xfrm>
            <a:off x="65160" y="288000"/>
            <a:ext cx="7928640" cy="396000"/>
          </a:xfrm>
          <a:prstGeom prst="rect">
            <a:avLst/>
          </a:prstGeom>
          <a:noFill/>
          <a:ln w="9360">
            <a:solidFill>
              <a:srgbClr val="000000"/>
            </a:solidFill>
            <a:miter/>
          </a:ln>
        </p:spPr>
        <p:style>
          <a:lnRef idx="0"/>
          <a:fillRef idx="0"/>
          <a:effectRef idx="0"/>
          <a:fontRef idx="minor"/>
        </p:style>
        <p:txBody>
          <a:bodyPr wrap="none" lIns="90000" rIns="90000" tIns="46800" bIns="46800"/>
          <a:p>
            <a:pPr algn="ctr">
              <a:lnSpc>
                <a:spcPct val="100000"/>
              </a:lnSpc>
            </a:pPr>
            <a:r>
              <a:rPr b="1" lang="cs-CZ" sz="1990" strike="noStrike">
                <a:solidFill>
                  <a:srgbClr val="ff0000"/>
                </a:solidFill>
                <a:latin typeface="Times New Roman"/>
                <a:ea typeface="DejaVu Sans"/>
              </a:rPr>
              <a:t>Jednotlivé skutkové podstaty nekalé soutěže</a:t>
            </a:r>
            <a:r>
              <a:rPr lang="cs-CZ" sz="1990" strike="noStrike">
                <a:solidFill>
                  <a:srgbClr val="ff0000"/>
                </a:solidFill>
                <a:latin typeface="Times New Roman"/>
                <a:ea typeface="DejaVu Sans"/>
              </a:rPr>
              <a:t>  - klamavé skutkové podstaty</a:t>
            </a:r>
            <a:endParaRPr/>
          </a:p>
        </p:txBody>
      </p:sp>
      <p:sp>
        <p:nvSpPr>
          <p:cNvPr id="190" name="CustomShape 2"/>
          <p:cNvSpPr/>
          <p:nvPr/>
        </p:nvSpPr>
        <p:spPr>
          <a:xfrm>
            <a:off x="245880" y="1050480"/>
            <a:ext cx="9503640" cy="2620800"/>
          </a:xfrm>
          <a:prstGeom prst="rect">
            <a:avLst/>
          </a:prstGeom>
          <a:noFill/>
          <a:ln>
            <a:noFill/>
          </a:ln>
        </p:spPr>
        <p:style>
          <a:lnRef idx="0"/>
          <a:fillRef idx="0"/>
          <a:effectRef idx="0"/>
          <a:fontRef idx="minor"/>
        </p:style>
        <p:txBody>
          <a:bodyPr lIns="90000" rIns="90000" tIns="45000" bIns="45000"/>
          <a:p>
            <a:r>
              <a:rPr lang="cs-CZ" strike="noStrike">
                <a:latin typeface="Arial"/>
              </a:rPr>
              <a:t>Klamavá reklama - § 2977: souvisí s podnikáním nebo povoláním, sleduje podporu odbytu,                                              klame nebo je způsobilá klamat jakýmkoli způsobem osoby, jimž                                             je určena nebo k nimž dospěje a tím zřejmě ovlivnit jejich                                                        hospodářské chování.</a:t>
            </a:r>
            <a:endParaRPr/>
          </a:p>
          <a:p>
            <a:r>
              <a:rPr lang="cs-CZ" strike="noStrike">
                <a:latin typeface="Arial"/>
              </a:rPr>
              <a:t>Klamavé označení zboží nebo služby - § 2978: označení, které je způsobilé vyvolat v                                                       hospodářském styku domněnku, že takto onačené zboží nebo                                                služby pocházejí z určité oblasti nebo od určitého výrobce nebo                                              vykazují zvláštní znak nebo jakost.</a:t>
            </a:r>
            <a:endParaRPr/>
          </a:p>
          <a:p>
            <a:r>
              <a:rPr lang="cs-CZ" strike="noStrike">
                <a:latin typeface="Arial"/>
              </a:rPr>
              <a:t>Vyvolání nebezpečí záměny - § 2981: užití jména osoby nebo zvláštního označení závodu                                                užívaného po právu jiným soutěžitelem.</a:t>
            </a:r>
            <a:endParaRPr/>
          </a:p>
        </p:txBody>
      </p:sp>
      <p:pic>
        <p:nvPicPr>
          <p:cNvPr id="191" name="" descr=""/>
          <p:cNvPicPr/>
          <p:nvPr/>
        </p:nvPicPr>
        <p:blipFill>
          <a:blip r:embed="rId1"/>
          <a:stretch/>
        </p:blipFill>
        <p:spPr>
          <a:xfrm>
            <a:off x="575640" y="5684040"/>
            <a:ext cx="3312000" cy="1659600"/>
          </a:xfrm>
          <a:prstGeom prst="rect">
            <a:avLst/>
          </a:prstGeom>
          <a:ln>
            <a:noFill/>
          </a:ln>
        </p:spPr>
      </p:pic>
      <p:sp>
        <p:nvSpPr>
          <p:cNvPr id="192" name="CustomShape 3"/>
          <p:cNvSpPr/>
          <p:nvPr/>
        </p:nvSpPr>
        <p:spPr>
          <a:xfrm>
            <a:off x="648000" y="4104000"/>
            <a:ext cx="9071640" cy="1599840"/>
          </a:xfrm>
          <a:prstGeom prst="rect">
            <a:avLst/>
          </a:prstGeom>
          <a:noFill/>
          <a:ln>
            <a:noFill/>
          </a:ln>
        </p:spPr>
        <p:style>
          <a:lnRef idx="0"/>
          <a:fillRef idx="0"/>
          <a:effectRef idx="0"/>
          <a:fontRef idx="minor"/>
        </p:style>
        <p:txBody>
          <a:bodyPr lIns="90000" rIns="90000" tIns="45000" bIns="45000"/>
          <a:p>
            <a:pPr algn="just">
              <a:lnSpc>
                <a:spcPct val="100000"/>
              </a:lnSpc>
            </a:pPr>
            <a:r>
              <a:rPr b="1" lang="cs-CZ" strike="noStrike">
                <a:solidFill>
                  <a:srgbClr val="151414"/>
                </a:solidFill>
                <a:latin typeface="TimesNewRomanPSMT"/>
                <a:ea typeface="TimesNewRomanPSMT"/>
              </a:rPr>
              <a:t>NS 23 Cdo 7/2013</a:t>
            </a:r>
            <a:endParaRPr/>
          </a:p>
          <a:p>
            <a:pPr algn="just">
              <a:lnSpc>
                <a:spcPct val="100000"/>
              </a:lnSpc>
            </a:pPr>
            <a:endParaRPr/>
          </a:p>
          <a:p>
            <a:pPr algn="just">
              <a:lnSpc>
                <a:spcPct val="100000"/>
              </a:lnSpc>
            </a:pPr>
            <a:r>
              <a:rPr lang="cs-CZ" strike="noStrike">
                <a:solidFill>
                  <a:srgbClr val="151414"/>
                </a:solidFill>
                <a:latin typeface="TimesNewRomanPSMT"/>
                <a:ea typeface="TimesNewRomanPSMT"/>
              </a:rPr>
              <a:t>Odvolací soud však v dalším řízení neopomene posoudit, zda prvky ochranných známek a napadených obalů, jejichž podobnosti se žalobkyně dovolávají (bílý nápis na modrém poli, chléb namazaný sýrem, nádoba s mlékem, vlastní znění názvu), nejsou natolik obecné a nedistinktivní či zcela rozdílné, že v celkovém dojmu není dána existence pravděpodobnosti záměny. </a:t>
            </a:r>
            <a:endParaRPr/>
          </a:p>
        </p:txBody>
      </p:sp>
      <p:pic>
        <p:nvPicPr>
          <p:cNvPr id="193" name="" descr=""/>
          <p:cNvPicPr/>
          <p:nvPr/>
        </p:nvPicPr>
        <p:blipFill>
          <a:blip r:embed="rId2"/>
          <a:stretch/>
        </p:blipFill>
        <p:spPr>
          <a:xfrm>
            <a:off x="5209200" y="5832000"/>
            <a:ext cx="2782440" cy="1439640"/>
          </a:xfrm>
          <a:prstGeom prst="rect">
            <a:avLst/>
          </a:prstGeom>
          <a:ln>
            <a:noFill/>
          </a:ln>
        </p:spPr>
      </p:pic>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94" name="CustomShape 1"/>
          <p:cNvSpPr/>
          <p:nvPr/>
        </p:nvSpPr>
        <p:spPr>
          <a:xfrm>
            <a:off x="712800" y="216000"/>
            <a:ext cx="7998840" cy="396000"/>
          </a:xfrm>
          <a:prstGeom prst="rect">
            <a:avLst/>
          </a:prstGeom>
          <a:noFill/>
          <a:ln w="9360">
            <a:solidFill>
              <a:srgbClr val="000000"/>
            </a:solidFill>
            <a:miter/>
          </a:ln>
        </p:spPr>
        <p:style>
          <a:lnRef idx="0"/>
          <a:fillRef idx="0"/>
          <a:effectRef idx="0"/>
          <a:fontRef idx="minor"/>
        </p:style>
        <p:txBody>
          <a:bodyPr wrap="none" lIns="90000" rIns="90000" tIns="46800" bIns="46800"/>
          <a:p>
            <a:pPr algn="ctr">
              <a:lnSpc>
                <a:spcPct val="100000"/>
              </a:lnSpc>
            </a:pPr>
            <a:r>
              <a:rPr b="1" lang="cs-CZ" sz="1990" strike="noStrike">
                <a:solidFill>
                  <a:srgbClr val="ff0000"/>
                </a:solidFill>
                <a:latin typeface="Times New Roman"/>
                <a:ea typeface="DejaVu Sans"/>
              </a:rPr>
              <a:t>Jednotlivé skutkové podstaty nekalé soutěže</a:t>
            </a:r>
            <a:r>
              <a:rPr lang="cs-CZ" sz="1990" strike="noStrike">
                <a:solidFill>
                  <a:srgbClr val="ff0000"/>
                </a:solidFill>
                <a:latin typeface="Times New Roman"/>
                <a:ea typeface="DejaVu Sans"/>
              </a:rPr>
              <a:t>  - agresivní skutkové podstaty</a:t>
            </a:r>
            <a:endParaRPr/>
          </a:p>
        </p:txBody>
      </p:sp>
      <p:sp>
        <p:nvSpPr>
          <p:cNvPr id="195" name="CustomShape 2"/>
          <p:cNvSpPr/>
          <p:nvPr/>
        </p:nvSpPr>
        <p:spPr>
          <a:xfrm>
            <a:off x="432000" y="864000"/>
            <a:ext cx="9359640" cy="4898520"/>
          </a:xfrm>
          <a:prstGeom prst="rect">
            <a:avLst/>
          </a:prstGeom>
          <a:noFill/>
          <a:ln>
            <a:noFill/>
          </a:ln>
        </p:spPr>
        <p:style>
          <a:lnRef idx="0"/>
          <a:fillRef idx="0"/>
          <a:effectRef idx="0"/>
          <a:fontRef idx="minor"/>
        </p:style>
        <p:txBody>
          <a:bodyPr lIns="90000" rIns="90000" tIns="45000" bIns="45000"/>
          <a:p>
            <a:r>
              <a:rPr lang="cs-CZ" strike="noStrike">
                <a:latin typeface="Arial"/>
              </a:rPr>
              <a:t>Parazitování na pověsti - § 2982: zneužití pověsti závodu, výrobku nebo služby jiného                                                 soutěžitele umožňující získat pro výsledky vlastního nebo cizího                                           podnikání prospěch, jehož by soutěžitel jinak nedosáhl.</a:t>
            </a:r>
            <a:endParaRPr/>
          </a:p>
          <a:p>
            <a:r>
              <a:rPr lang="cs-CZ" strike="noStrike">
                <a:latin typeface="Arial"/>
              </a:rPr>
              <a:t>Podplácení - § 2983: soutěžitel využívá pomocné osoby u jiného soutěžitele, jimž slíbí                                                nebo poskytne prospěch za účelem dosáhnout pro sebe nebo                                               jiného soutěžitele přednost nebo jinou neoprávněnou výhodu v                                             soutěži, popř. pomocná osoba žádá, dá si slíbit nebo přijme za                                             stejným účelem jakýkoli prospěch.</a:t>
            </a:r>
            <a:endParaRPr/>
          </a:p>
          <a:p>
            <a:r>
              <a:rPr lang="cs-CZ" strike="noStrike">
                <a:latin typeface="Arial"/>
              </a:rPr>
              <a:t>Zlehčování - § 2984: jednání, jímž soutěžitel uvede nebo rozšiřuje o poměrech, výkonech                                           nebo výrobku jiného soutěžitele nepravdivý údaj způsobilý                                                    tomuto soutěžiteli přivodit újmu.</a:t>
            </a:r>
            <a:endParaRPr/>
          </a:p>
          <a:p>
            <a:r>
              <a:rPr lang="cs-CZ" strike="noStrike">
                <a:latin typeface="Arial"/>
              </a:rPr>
              <a:t>Porušení obchodního tajemství - § 2985: jednající jiné osobě neoprávněně sdělí,                                                         zpřístupní, pro sebe nebo pro jiného využije obchodní tajemství,                                          které může být využito v soutěži a o němž se dověděl.</a:t>
            </a:r>
            <a:endParaRPr/>
          </a:p>
          <a:p>
            <a:r>
              <a:rPr lang="cs-CZ" strike="noStrike">
                <a:latin typeface="Arial"/>
              </a:rPr>
              <a:t>Dotěrné obtěžování - § 2986: sdělování komerčních údajů s využitím komunikačních                                                   médií, ačkoli si příjemce takovou činnost zjevně nepřeje, nebo                                              sdělování reklamy, v níž jsou zastřeny údaje, podle nichž lze                                                 zjistit původce, a není uvedeno, kde příjemce může bez                                                       zvláštních nákladů přikázat ukončení reklamy.</a:t>
            </a:r>
            <a:endParaRPr/>
          </a:p>
        </p:txBody>
      </p:sp>
      <p:graphicFrame>
        <p:nvGraphicFramePr>
          <p:cNvPr id="196" name="Table 3"/>
          <p:cNvGraphicFramePr/>
          <p:nvPr/>
        </p:nvGraphicFramePr>
        <p:xfrm>
          <a:off x="283680" y="6156000"/>
          <a:ext cx="9575640" cy="2376360"/>
        </p:xfrm>
        <a:graphic>
          <a:graphicData uri="http://schemas.openxmlformats.org/drawingml/2006/table">
            <a:tbl>
              <a:tblPr/>
              <a:tblGrid>
                <a:gridCol w="1602000"/>
                <a:gridCol w="1804680"/>
                <a:gridCol w="6169320"/>
              </a:tblGrid>
              <a:tr h="2376360">
                <a:tc>
                  <a:txBody>
                    <a:bodyPr/>
                    <a:p>
                      <a:endParaRPr/>
                    </a:p>
                    <a:p>
                      <a:r>
                        <a:rPr lang="cs-CZ" sz="1600" strike="noStrike">
                          <a:latin typeface="Arial"/>
                        </a:rPr>
                        <a:t>Nejvyšší soud</a:t>
                      </a:r>
                      <a:endParaRPr/>
                    </a:p>
                  </a:txBody>
                  <a:tcPr/>
                </a:tc>
                <a:tc>
                  <a:txBody>
                    <a:bodyPr/>
                    <a:p>
                      <a:endParaRPr/>
                    </a:p>
                    <a:p>
                      <a:r>
                        <a:rPr lang="cs-CZ" sz="1500" strike="noStrike">
                          <a:latin typeface="Arial"/>
                        </a:rPr>
                        <a:t>32 Odo 1125/2006</a:t>
                      </a:r>
                      <a:endParaRPr/>
                    </a:p>
                  </a:txBody>
                  <a:tcPr/>
                </a:tc>
                <a:tc>
                  <a:txBody>
                    <a:bodyPr/>
                    <a:p>
                      <a:r>
                        <a:rPr lang="cs-CZ" sz="1500" strike="noStrike">
                          <a:latin typeface="Arial"/>
                        </a:rPr>
                        <a:t>Mají-li obchodní společnosti shodný předmět podnikání a shodný kmen obchodní firmy a nachází-li se provozovna první společnosti na adrese bývalé provozovny druhé společnosti, kterou dříve dlouhodobě vedl společník první společnosti, jsou znaky nekalé soutěže naplněny i tehdy, je-li kmen obchodní firmy první společnosti doplněn o označení obce a o příjmení onoho společníka.</a:t>
                      </a:r>
                      <a:endParaRPr/>
                    </a:p>
                  </a:txBody>
                  <a:tcPr/>
                </a:tc>
              </a:tr>
            </a:tbl>
          </a:graphicData>
        </a:graphic>
      </p:graphicFrame>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97" name="CustomShape 1"/>
          <p:cNvSpPr/>
          <p:nvPr/>
        </p:nvSpPr>
        <p:spPr>
          <a:xfrm>
            <a:off x="411480" y="251640"/>
            <a:ext cx="4205520" cy="396000"/>
          </a:xfrm>
          <a:prstGeom prst="rect">
            <a:avLst/>
          </a:prstGeom>
          <a:noFill/>
          <a:ln w="9360">
            <a:solidFill>
              <a:srgbClr val="000000"/>
            </a:solidFill>
            <a:miter/>
          </a:ln>
        </p:spPr>
        <p:style>
          <a:lnRef idx="0"/>
          <a:fillRef idx="0"/>
          <a:effectRef idx="0"/>
          <a:fontRef idx="minor"/>
        </p:style>
        <p:txBody>
          <a:bodyPr wrap="none" lIns="90000" rIns="90000" tIns="46800" bIns="46800"/>
          <a:p>
            <a:pPr algn="ctr">
              <a:lnSpc>
                <a:spcPct val="100000"/>
              </a:lnSpc>
            </a:pPr>
            <a:r>
              <a:rPr b="1" lang="cs-CZ" sz="1990" strike="noStrike">
                <a:solidFill>
                  <a:srgbClr val="ff0000"/>
                </a:solidFill>
                <a:latin typeface="Times New Roman"/>
                <a:ea typeface="DejaVu Sans"/>
              </a:rPr>
              <a:t>Jednotlivé skutkové podstaty - ostatní</a:t>
            </a:r>
            <a:r>
              <a:rPr lang="cs-CZ" sz="1990" strike="noStrike">
                <a:solidFill>
                  <a:srgbClr val="ff0000"/>
                </a:solidFill>
                <a:latin typeface="Times New Roman"/>
                <a:ea typeface="DejaVu Sans"/>
              </a:rPr>
              <a:t> </a:t>
            </a:r>
            <a:endParaRPr/>
          </a:p>
        </p:txBody>
      </p:sp>
      <p:sp>
        <p:nvSpPr>
          <p:cNvPr id="198" name="TextShape 2"/>
          <p:cNvSpPr txBox="1"/>
          <p:nvPr/>
        </p:nvSpPr>
        <p:spPr>
          <a:xfrm>
            <a:off x="360000" y="864000"/>
            <a:ext cx="9432000" cy="2115000"/>
          </a:xfrm>
          <a:prstGeom prst="rect">
            <a:avLst/>
          </a:prstGeom>
          <a:noFill/>
          <a:ln>
            <a:noFill/>
          </a:ln>
        </p:spPr>
        <p:txBody>
          <a:bodyPr lIns="90000" rIns="90000" tIns="45000" bIns="45000"/>
          <a:p>
            <a:r>
              <a:rPr lang="cs-CZ">
                <a:latin typeface="Arial"/>
              </a:rPr>
              <a:t>Srovnávací reklama - § 2980: odlišuje se od ostatních skutkových podstat, je upravena                                             přípustnost srovnávací reklamy. Všechny podmínky pod písmeny a)                                     až f) musí být splněny, aby srovnávací reklama byla přípustná.</a:t>
            </a:r>
            <a:endParaRPr/>
          </a:p>
          <a:p>
            <a:r>
              <a:rPr lang="cs-CZ">
                <a:latin typeface="Arial"/>
              </a:rPr>
              <a:t>Ohrožení zdraví nebo životního prostředí - § 2987: soutěžitel provozuje výrobu, uvádí na                                         trh výrobek nebo provádí výkon ohrožující zákonem chráněný zájem                                     na ochraně zdraví nebo životního prostředí, aby tak získal pro sebe                                      nebo pro jiného prospěch na úkor jiného soutěžitele nebo zákazníků.</a:t>
            </a:r>
            <a:endParaRPr/>
          </a:p>
          <a:p>
            <a:endParaRPr/>
          </a:p>
        </p:txBody>
      </p:sp>
      <p:sp>
        <p:nvSpPr>
          <p:cNvPr id="199" name="TextShape 3"/>
          <p:cNvSpPr txBox="1"/>
          <p:nvPr/>
        </p:nvSpPr>
        <p:spPr>
          <a:xfrm>
            <a:off x="504000" y="3888000"/>
            <a:ext cx="9432000" cy="1700640"/>
          </a:xfrm>
          <a:prstGeom prst="rect">
            <a:avLst/>
          </a:prstGeom>
          <a:noFill/>
          <a:ln>
            <a:noFill/>
          </a:ln>
        </p:spPr>
        <p:txBody>
          <a:bodyPr lIns="90000" rIns="90000" tIns="45000" bIns="45000"/>
          <a:p>
            <a:pPr algn="just"/>
            <a:r>
              <a:rPr b="1" lang="cs-CZ">
                <a:latin typeface="HelveticaNeue"/>
              </a:rPr>
              <a:t>NS </a:t>
            </a:r>
            <a:r>
              <a:rPr b="1" lang="cs-CZ" strike="noStrike">
                <a:solidFill>
                  <a:srgbClr val="262626"/>
                </a:solidFill>
                <a:latin typeface="HelveticaNeue"/>
                <a:ea typeface="HelveticaNeue"/>
              </a:rPr>
              <a:t>23 Cdo 2000/2013</a:t>
            </a:r>
            <a:endParaRPr/>
          </a:p>
          <a:p>
            <a:pPr algn="just"/>
            <a:endParaRPr/>
          </a:p>
          <a:p>
            <a:pPr algn="just"/>
            <a:r>
              <a:rPr b="1" lang="cs-CZ">
                <a:latin typeface="HelveticaNeue"/>
              </a:rPr>
              <a:t>Skutková podstata nepřípustné srovnávací reklamy ve smyslu § 50a obch. zák. je naplněna i porovnáním kupních cen výrobků jednoho soutěžitele s kupními cenami výrobků druhého soutěžitele v různých časových obdobích.</a:t>
            </a:r>
            <a:endParaRPr/>
          </a:p>
          <a:p>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00" name="CustomShape 1"/>
          <p:cNvSpPr/>
          <p:nvPr/>
        </p:nvSpPr>
        <p:spPr>
          <a:xfrm>
            <a:off x="2738520" y="445680"/>
            <a:ext cx="4949280" cy="39564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p>
            <a:pPr/>
            <a:r>
              <a:rPr b="1" lang="cs-CZ" sz="1979">
                <a:solidFill>
                  <a:srgbClr val="ff0000"/>
                </a:solidFill>
                <a:latin typeface="Times New Roman"/>
              </a:rPr>
              <a:t>Nepojmenované nekalosoutěžní delikty </a:t>
            </a:r>
            <a:endParaRPr/>
          </a:p>
        </p:txBody>
      </p:sp>
      <p:sp>
        <p:nvSpPr>
          <p:cNvPr id="201" name="CustomShape 2"/>
          <p:cNvSpPr/>
          <p:nvPr/>
        </p:nvSpPr>
        <p:spPr>
          <a:xfrm>
            <a:off x="335880" y="1343880"/>
            <a:ext cx="9527400" cy="3501000"/>
          </a:xfrm>
          <a:prstGeom prst="rect">
            <a:avLst/>
          </a:prstGeom>
          <a:solidFill>
            <a:srgbClr val="d3f686"/>
          </a:solidFill>
          <a:ln>
            <a:noFill/>
          </a:ln>
        </p:spPr>
        <p:style>
          <a:lnRef idx="0"/>
          <a:fillRef idx="0"/>
          <a:effectRef idx="0"/>
          <a:fontRef idx="minor"/>
        </p:style>
        <p:txBody>
          <a:bodyPr lIns="90000" rIns="90000" tIns="46800" bIns="46800"/>
          <a:p>
            <a:pPr/>
            <a:endParaRPr/>
          </a:p>
          <a:p>
            <a:pPr/>
            <a:r>
              <a:rPr b="1" lang="cs-CZ" sz="1600">
                <a:latin typeface="Times New Roman"/>
              </a:rPr>
              <a:t>Soutěžní jednání</a:t>
            </a:r>
            <a:r>
              <a:rPr lang="cs-CZ" sz="1600">
                <a:latin typeface="Times New Roman"/>
              </a:rPr>
              <a:t>, která naplňují všechny obecné podmínky uvedené v generální klauzuli = nekalá soutěž. </a:t>
            </a:r>
            <a:endParaRPr/>
          </a:p>
          <a:p>
            <a:pPr/>
            <a:endParaRPr/>
          </a:p>
          <a:p>
            <a:pPr/>
            <a:r>
              <a:rPr lang="cs-CZ" sz="1600">
                <a:latin typeface="Times New Roman"/>
              </a:rPr>
              <a:t>Teorie je označuje jako </a:t>
            </a:r>
            <a:r>
              <a:rPr b="1" lang="cs-CZ" sz="1600">
                <a:latin typeface="Times New Roman"/>
              </a:rPr>
              <a:t>tzv. nepojmenované nekalosoutěžní delikty</a:t>
            </a:r>
            <a:r>
              <a:rPr lang="cs-CZ" sz="1600">
                <a:latin typeface="Times New Roman"/>
              </a:rPr>
              <a:t> (příp. soudcovské skutkové podstaty - P. H.) = případy nekalé soutěže, které soudy podřazovaly a </a:t>
            </a:r>
            <a:r>
              <a:rPr i="1" lang="cs-CZ" sz="1600">
                <a:latin typeface="Times New Roman"/>
              </a:rPr>
              <a:t>podřazují pouze pod generální klauzuli nekalé soutěže</a:t>
            </a:r>
            <a:r>
              <a:rPr lang="cs-CZ" sz="1600">
                <a:latin typeface="Times New Roman"/>
              </a:rPr>
              <a:t> (soutěžněprávní judikatura - větší díl případů).</a:t>
            </a:r>
            <a:endParaRPr/>
          </a:p>
          <a:p>
            <a:pPr/>
            <a:endParaRPr/>
          </a:p>
          <a:p>
            <a:pPr/>
            <a:r>
              <a:rPr lang="cs-CZ" sz="1600">
                <a:latin typeface="Times New Roman"/>
              </a:rPr>
              <a:t>Právní teorie roztřídila vydaná soudní rozhodnutí k nekalé soutěži do několika charakteristických skupin - vytváření </a:t>
            </a:r>
            <a:r>
              <a:rPr b="1" lang="cs-CZ" sz="1600">
                <a:latin typeface="Times New Roman"/>
              </a:rPr>
              <a:t>nových</a:t>
            </a:r>
            <a:r>
              <a:rPr lang="cs-CZ" sz="1600">
                <a:latin typeface="Times New Roman"/>
              </a:rPr>
              <a:t> dílčích skutkových podstat nekalé soutěže, různé „soubory” typických jednání. </a:t>
            </a:r>
            <a:endParaRPr/>
          </a:p>
          <a:p>
            <a:pPr/>
            <a:endParaRPr/>
          </a:p>
          <a:p>
            <a:pPr/>
            <a:r>
              <a:rPr lang="cs-CZ" sz="1600">
                <a:latin typeface="Times New Roman"/>
              </a:rPr>
              <a:t>V hospodářské soutěži lze zjistit několik typizovaných jednání, která jsou v rozporu s dobrými mravy soutěže (tzv. </a:t>
            </a:r>
            <a:r>
              <a:rPr lang="cs-CZ" sz="1600">
                <a:solidFill>
                  <a:srgbClr val="ff0000"/>
                </a:solidFill>
                <a:latin typeface="Times New Roman"/>
              </a:rPr>
              <a:t>„</a:t>
            </a:r>
            <a:r>
              <a:rPr b="1" lang="cs-CZ" sz="1600">
                <a:solidFill>
                  <a:srgbClr val="ff0000"/>
                </a:solidFill>
                <a:latin typeface="Times New Roman"/>
              </a:rPr>
              <a:t>soudcovské skutkové podstaty</a:t>
            </a:r>
            <a:r>
              <a:rPr lang="cs-CZ" sz="1600">
                <a:solidFill>
                  <a:srgbClr val="ff0000"/>
                </a:solidFill>
                <a:latin typeface="Times New Roman"/>
              </a:rPr>
              <a:t>“</a:t>
            </a:r>
            <a:r>
              <a:rPr lang="cs-CZ" sz="1600">
                <a:latin typeface="Times New Roman"/>
              </a:rPr>
              <a:t>) :</a:t>
            </a:r>
            <a:endParaRPr/>
          </a:p>
          <a:p>
            <a:pP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02" name="CustomShape 1"/>
          <p:cNvSpPr/>
          <p:nvPr/>
        </p:nvSpPr>
        <p:spPr>
          <a:xfrm>
            <a:off x="362160" y="445680"/>
            <a:ext cx="9718560" cy="5691240"/>
          </a:xfrm>
          <a:prstGeom prst="rect">
            <a:avLst/>
          </a:prstGeom>
          <a:solidFill>
            <a:srgbClr val="f7ef81"/>
          </a:solidFill>
          <a:ln>
            <a:noFill/>
          </a:ln>
        </p:spPr>
        <p:style>
          <a:lnRef idx="0"/>
          <a:fillRef idx="0"/>
          <a:effectRef idx="0"/>
          <a:fontRef idx="minor"/>
        </p:style>
        <p:txBody>
          <a:bodyPr lIns="90000" rIns="90000" tIns="46800" bIns="46800"/>
          <a:p>
            <a:pPr/>
            <a:r>
              <a:rPr b="1" lang="cs-CZ" sz="1600">
                <a:latin typeface="Times New Roman"/>
              </a:rPr>
              <a:t>1) Porušení nejrůznějších norem práva veřejného či soukromého, </a:t>
            </a:r>
            <a:endParaRPr/>
          </a:p>
          <a:p>
            <a:pPr/>
            <a:r>
              <a:rPr lang="cs-CZ" sz="1600">
                <a:latin typeface="Times New Roman"/>
              </a:rPr>
              <a:t>      </a:t>
            </a:r>
            <a:r>
              <a:rPr lang="cs-CZ" sz="1600">
                <a:latin typeface="Times New Roman"/>
              </a:rPr>
              <a:t>pokud důsledkem tohoto porušení je získání neodůvodněné soutěžní výhody a tím i možnost újmy pro jiné soutěžitele nebo spotřebitele;</a:t>
            </a:r>
            <a:endParaRPr/>
          </a:p>
          <a:p>
            <a:pPr/>
            <a:endParaRPr/>
          </a:p>
          <a:p>
            <a:pPr/>
            <a:r>
              <a:rPr b="1" lang="cs-CZ" sz="1600">
                <a:latin typeface="Times New Roman"/>
              </a:rPr>
              <a:t>2) Nepřiměřené formy obtěžování zákazníků</a:t>
            </a:r>
            <a:r>
              <a:rPr lang="cs-CZ" sz="1600">
                <a:latin typeface="Times New Roman"/>
              </a:rPr>
              <a:t> </a:t>
            </a:r>
            <a:endParaRPr/>
          </a:p>
          <a:p>
            <a:pPr/>
            <a:r>
              <a:rPr lang="cs-CZ" sz="1600">
                <a:latin typeface="Times New Roman"/>
              </a:rPr>
              <a:t>      </a:t>
            </a:r>
            <a:r>
              <a:rPr lang="cs-CZ" sz="1600">
                <a:latin typeface="Times New Roman"/>
              </a:rPr>
              <a:t>(zasílání nevyžádaného zboží, nevyžádaná nabídka výrobků a služeb uskutečňovaná telefonicky či faxem nebo e-mailem náhodně vybraným zákazníkům, neodbytné formy podomního obchodu aj.).</a:t>
            </a:r>
            <a:endParaRPr/>
          </a:p>
          <a:p>
            <a:pPr/>
            <a:endParaRPr/>
          </a:p>
          <a:p>
            <a:pPr/>
            <a:r>
              <a:rPr b="1" lang="cs-CZ" sz="1600">
                <a:latin typeface="Times New Roman"/>
              </a:rPr>
              <a:t>3) Nepřiměřené formy lákání zákazníků</a:t>
            </a:r>
            <a:r>
              <a:rPr lang="cs-CZ" sz="1600">
                <a:latin typeface="Times New Roman"/>
              </a:rPr>
              <a:t> </a:t>
            </a:r>
            <a:endParaRPr/>
          </a:p>
          <a:p>
            <a:pPr/>
            <a:r>
              <a:rPr lang="cs-CZ" sz="1600">
                <a:latin typeface="Times New Roman"/>
              </a:rPr>
              <a:t>      </a:t>
            </a:r>
            <a:r>
              <a:rPr lang="cs-CZ" sz="1600">
                <a:latin typeface="Times New Roman"/>
              </a:rPr>
              <a:t>(např. při inzerci se slovem „zdarma” zákazník až postupně zjišťuje, že musí za určitou věc nebo službu zaplatit; podnětem, který vyřazuje rozumovou úvahu zákazníka, bývá také nabídka výhod poskytovaných „pouze zde a nyní”). </a:t>
            </a:r>
            <a:endParaRPr/>
          </a:p>
          <a:p>
            <a:pPr/>
            <a:endParaRPr/>
          </a:p>
          <a:p>
            <a:pPr/>
            <a:r>
              <a:rPr b="1" lang="cs-CZ" sz="1600">
                <a:latin typeface="Times New Roman"/>
              </a:rPr>
              <a:t>4) Obchodní praktiky těžící z pocitu vděčnosti</a:t>
            </a:r>
            <a:r>
              <a:rPr lang="cs-CZ" sz="1600">
                <a:latin typeface="Times New Roman"/>
              </a:rPr>
              <a:t> </a:t>
            </a:r>
            <a:endParaRPr/>
          </a:p>
          <a:p>
            <a:pPr/>
            <a:r>
              <a:rPr lang="cs-CZ" sz="1600">
                <a:latin typeface="Times New Roman"/>
              </a:rPr>
              <a:t>     </a:t>
            </a:r>
            <a:r>
              <a:rPr lang="cs-CZ" sz="1600">
                <a:latin typeface="Times New Roman"/>
              </a:rPr>
              <a:t>(výlety obchodních domů - tzv. „party prodeje”, v jejichž průběhu je účastníkům poskytováno velmi levné či bezplatné pohoštění a zároveň nabízeno nákladné zboží k prodeji).</a:t>
            </a:r>
            <a:endParaRPr/>
          </a:p>
          <a:p>
            <a:pPr/>
            <a:endParaRPr/>
          </a:p>
          <a:p>
            <a:pPr/>
            <a:r>
              <a:rPr b="1" lang="cs-CZ" sz="1600">
                <a:latin typeface="Times New Roman"/>
              </a:rPr>
              <a:t>5) Obchodní praktiky zneužívající soucit</a:t>
            </a:r>
            <a:endParaRPr/>
          </a:p>
          <a:p>
            <a:pPr/>
            <a:r>
              <a:rPr lang="cs-CZ" sz="1600">
                <a:latin typeface="Times New Roman"/>
              </a:rPr>
              <a:t>     </a:t>
            </a:r>
            <a:r>
              <a:rPr lang="cs-CZ" sz="1600">
                <a:latin typeface="Times New Roman"/>
              </a:rPr>
              <a:t>(soutěžitelé využívají těžce zdravotně postižené jedince, aby pro ně prováděli akviziční činnost).</a:t>
            </a:r>
            <a:endParaRPr/>
          </a:p>
          <a:p>
            <a:pPr/>
            <a:endParaRPr/>
          </a:p>
          <a:p>
            <a:pPr/>
            <a:r>
              <a:rPr b="1" lang="cs-CZ" sz="1600">
                <a:latin typeface="Times New Roman"/>
              </a:rPr>
              <a:t>6) Reklama vyvolávající přehnaný, neodůvodněný strach</a:t>
            </a:r>
            <a:endParaRPr/>
          </a:p>
          <a:p>
            <a:pPr/>
            <a:r>
              <a:rPr lang="cs-CZ" sz="1600">
                <a:latin typeface="Times New Roman"/>
              </a:rPr>
              <a:t>    </a:t>
            </a:r>
            <a:r>
              <a:rPr lang="cs-CZ" sz="1600">
                <a:latin typeface="Times New Roman"/>
              </a:rPr>
              <a:t>(např. strach o zdraví, o děti, z inflace apod.).</a:t>
            </a:r>
            <a:endParaRPr/>
          </a:p>
          <a:p>
            <a:pP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03" name="CustomShape 1"/>
          <p:cNvSpPr/>
          <p:nvPr/>
        </p:nvSpPr>
        <p:spPr>
          <a:xfrm>
            <a:off x="357120" y="286560"/>
            <a:ext cx="9723600" cy="5691240"/>
          </a:xfrm>
          <a:prstGeom prst="rect">
            <a:avLst/>
          </a:prstGeom>
          <a:solidFill>
            <a:srgbClr val="f7ef81"/>
          </a:solidFill>
          <a:ln>
            <a:noFill/>
          </a:ln>
        </p:spPr>
        <p:style>
          <a:lnRef idx="0"/>
          <a:fillRef idx="0"/>
          <a:effectRef idx="0"/>
          <a:fontRef idx="minor"/>
        </p:style>
        <p:txBody>
          <a:bodyPr lIns="90000" rIns="90000" tIns="46800" bIns="46800"/>
          <a:p>
            <a:pPr/>
            <a:r>
              <a:rPr b="1" lang="cs-CZ" sz="1600">
                <a:latin typeface="Arial"/>
              </a:rPr>
              <a:t>7) Zneužívání lidské záliby ve hře</a:t>
            </a:r>
            <a:endParaRPr/>
          </a:p>
          <a:p>
            <a:pPr/>
            <a:r>
              <a:rPr lang="cs-CZ" sz="1600">
                <a:latin typeface="Arial"/>
              </a:rPr>
              <a:t>    </a:t>
            </a:r>
            <a:r>
              <a:rPr lang="cs-CZ" sz="1600">
                <a:latin typeface="Arial"/>
              </a:rPr>
              <a:t>(podmínkou účasti zákazníka ve slosování je, že nakoupil zboží nebo objednal služby ve            větším finančním rozsahu; avšak za přípustné se podle zahraniční judikatury považují soutěže, které mají jen upozornit na určitý subjekt a při nichž se od účastníka očekává určitý výkon, např. zodpovězení otázek).</a:t>
            </a:r>
            <a:endParaRPr/>
          </a:p>
          <a:p>
            <a:pPr/>
            <a:endParaRPr/>
          </a:p>
          <a:p>
            <a:pPr/>
            <a:r>
              <a:rPr b="1" lang="cs-CZ" sz="1600">
                <a:latin typeface="Arial"/>
              </a:rPr>
              <a:t>8) Obchodní systémy označované jako lavina, hydra, pyramidový program apod.</a:t>
            </a:r>
            <a:r>
              <a:rPr lang="cs-CZ" sz="1600">
                <a:latin typeface="Arial"/>
              </a:rPr>
              <a:t> </a:t>
            </a:r>
            <a:endParaRPr/>
          </a:p>
          <a:p>
            <a:pPr/>
            <a:r>
              <a:rPr lang="cs-CZ" sz="1600">
                <a:latin typeface="Arial"/>
              </a:rPr>
              <a:t>    </a:t>
            </a:r>
            <a:r>
              <a:rPr lang="cs-CZ" sz="1600">
                <a:latin typeface="Arial"/>
              </a:rPr>
              <a:t>(při nich se zákazníkovi slibuje snížení nebo úplné prominutí kupní ceny, event. jiné výhody,    jestliže pro soutěžitele získá určitý počet dalších zákazníků – nekalost této obchodní praktiky    spočívá v tom, že brzy dochází k nasycení trhu a další zákazníci se hledají stále obtížněji).</a:t>
            </a:r>
            <a:endParaRPr/>
          </a:p>
          <a:p>
            <a:pPr/>
            <a:endParaRPr/>
          </a:p>
          <a:p>
            <a:pPr/>
            <a:r>
              <a:rPr b="1" lang="cs-CZ" sz="1600">
                <a:latin typeface="Arial"/>
              </a:rPr>
              <a:t>9) Používání laiků k náborové činnosti pro určité druhy zboží či služeb</a:t>
            </a:r>
            <a:r>
              <a:rPr lang="cs-CZ" sz="1600">
                <a:latin typeface="Arial"/>
              </a:rPr>
              <a:t> </a:t>
            </a:r>
            <a:endParaRPr/>
          </a:p>
          <a:p>
            <a:pPr/>
            <a:r>
              <a:rPr lang="cs-CZ" sz="1600">
                <a:latin typeface="Arial"/>
              </a:rPr>
              <a:t>    </a:t>
            </a:r>
            <a:r>
              <a:rPr lang="cs-CZ" sz="1600">
                <a:latin typeface="Arial"/>
              </a:rPr>
              <a:t>(laik se obrací především na své příbuzné a známé, ti jeho nabídkám odolávají hůře, než by tomu bylo u profesionálních pracovníků, k nimž nemají osobní vztah).</a:t>
            </a:r>
            <a:endParaRPr/>
          </a:p>
          <a:p>
            <a:pPr/>
            <a:endParaRPr/>
          </a:p>
          <a:p>
            <a:pPr/>
            <a:r>
              <a:rPr b="1" lang="cs-CZ" sz="1600">
                <a:latin typeface="Arial"/>
              </a:rPr>
              <a:t>10) Různé formy zabraňovací soutěže</a:t>
            </a:r>
            <a:r>
              <a:rPr lang="cs-CZ" sz="1600">
                <a:latin typeface="Arial"/>
              </a:rPr>
              <a:t> </a:t>
            </a:r>
            <a:endParaRPr/>
          </a:p>
          <a:p>
            <a:pPr/>
            <a:r>
              <a:rPr lang="cs-CZ" sz="1600">
                <a:latin typeface="Arial"/>
              </a:rPr>
              <a:t>      </a:t>
            </a:r>
            <a:r>
              <a:rPr lang="cs-CZ" sz="1600">
                <a:latin typeface="Arial"/>
              </a:rPr>
              <a:t>(cenové podbízení s cílem vyřadit konkurenta z trhu a zaujmout jeho místo; bezplatné    poskytování zkušebních vzorků např. potravinářského zboží v takovém rozsahu, že po určité   době dojde k nasycení trhu a tím i ohrožení odbytu u konkurentů; fyzické zábrany  v konkurentově činnosti).</a:t>
            </a:r>
            <a:endParaRPr/>
          </a:p>
          <a:p>
            <a:pPr/>
            <a:endParaRPr/>
          </a:p>
          <a:p>
            <a:pPr/>
            <a:r>
              <a:rPr b="1" lang="cs-CZ" sz="1600">
                <a:latin typeface="Arial"/>
              </a:rPr>
              <a:t>11) Různé formy skryté reklamy</a:t>
            </a:r>
            <a:r>
              <a:rPr lang="cs-CZ" sz="1600">
                <a:latin typeface="Arial"/>
              </a:rPr>
              <a:t> </a:t>
            </a:r>
            <a:endParaRPr/>
          </a:p>
          <a:p>
            <a:pPr/>
            <a:r>
              <a:rPr lang="cs-CZ" sz="1600">
                <a:latin typeface="Arial"/>
              </a:rPr>
              <a:t>      </a:t>
            </a:r>
            <a:r>
              <a:rPr lang="cs-CZ" sz="1600">
                <a:latin typeface="Arial"/>
              </a:rPr>
              <a:t>(zejména nerespektování podmínky, že v prostředcích masové komunikace musí být od    sebe přísně a zřetelně oddělena tzv. redakční část a inzerce).</a:t>
            </a:r>
            <a:endParaRPr/>
          </a:p>
          <a:p>
            <a:pP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04" name="CustomShape 1"/>
          <p:cNvSpPr/>
          <p:nvPr/>
        </p:nvSpPr>
        <p:spPr>
          <a:xfrm>
            <a:off x="334080" y="309600"/>
            <a:ext cx="9469800" cy="3744360"/>
          </a:xfrm>
          <a:prstGeom prst="rect">
            <a:avLst/>
          </a:prstGeom>
          <a:solidFill>
            <a:srgbClr val="f7ef81"/>
          </a:solidFill>
          <a:ln>
            <a:noFill/>
          </a:ln>
        </p:spPr>
        <p:style>
          <a:lnRef idx="0"/>
          <a:fillRef idx="0"/>
          <a:effectRef idx="0"/>
          <a:fontRef idx="minor"/>
        </p:style>
        <p:txBody>
          <a:bodyPr lIns="90000" rIns="90000" tIns="46800" bIns="46800"/>
          <a:p>
            <a:pPr/>
            <a:r>
              <a:rPr b="1" lang="cs-CZ" sz="1600">
                <a:latin typeface="Arial"/>
              </a:rPr>
              <a:t>12) Zneužití nositelů společenské autority k reklamní činnosti</a:t>
            </a:r>
            <a:r>
              <a:rPr lang="cs-CZ" sz="1600">
                <a:latin typeface="Arial"/>
              </a:rPr>
              <a:t> </a:t>
            </a:r>
            <a:endParaRPr/>
          </a:p>
          <a:p>
            <a:pPr/>
            <a:r>
              <a:rPr lang="cs-CZ" sz="1600">
                <a:latin typeface="Arial"/>
              </a:rPr>
              <a:t>      </a:t>
            </a:r>
            <a:r>
              <a:rPr lang="cs-CZ" sz="1600">
                <a:latin typeface="Arial"/>
              </a:rPr>
              <a:t>(např. využívání politiků, vysokoškolských profesorů, kněží aj. v obchodní reklamě).</a:t>
            </a:r>
            <a:endParaRPr/>
          </a:p>
          <a:p>
            <a:pPr/>
            <a:endParaRPr/>
          </a:p>
          <a:p>
            <a:pPr/>
            <a:r>
              <a:rPr b="1" lang="cs-CZ" sz="1600">
                <a:latin typeface="Arial"/>
              </a:rPr>
              <a:t>13) Ohrožování svobody rozhodnutí</a:t>
            </a:r>
            <a:r>
              <a:rPr lang="cs-CZ" sz="1600">
                <a:latin typeface="Arial"/>
              </a:rPr>
              <a:t> </a:t>
            </a:r>
            <a:r>
              <a:rPr b="1" lang="cs-CZ" sz="1600">
                <a:latin typeface="Arial"/>
              </a:rPr>
              <a:t>spotřebitelů</a:t>
            </a:r>
            <a:endParaRPr/>
          </a:p>
          <a:p>
            <a:pPr/>
            <a:r>
              <a:rPr b="1" lang="cs-CZ" sz="1600">
                <a:latin typeface="Arial"/>
              </a:rPr>
              <a:t>      </a:t>
            </a:r>
            <a:r>
              <a:rPr lang="cs-CZ" sz="1600">
                <a:latin typeface="Arial"/>
              </a:rPr>
              <a:t>(např. přemlouvání rodin zemřelých osob v jejich bytech bezprostředně před úmrtím nebo    po úmrtí v rodině majitelem pohřebního ústavu, aby mu byly svěřeny pohřební výkony; nabízení právního zastoupení v okamžiku silniční nehody).</a:t>
            </a:r>
            <a:endParaRPr/>
          </a:p>
          <a:p>
            <a:pPr/>
            <a:endParaRPr/>
          </a:p>
          <a:p>
            <a:pPr/>
            <a:r>
              <a:rPr b="1" lang="cs-CZ" sz="1600">
                <a:latin typeface="Arial"/>
              </a:rPr>
              <a:t>14) Parazitní kořistění ze soutěžitelových výkonů</a:t>
            </a:r>
            <a:endParaRPr/>
          </a:p>
          <a:p>
            <a:pPr/>
            <a:r>
              <a:rPr lang="cs-CZ" sz="1600">
                <a:latin typeface="Arial"/>
              </a:rPr>
              <a:t>      </a:t>
            </a:r>
            <a:r>
              <a:rPr lang="cs-CZ" sz="1600">
                <a:latin typeface="Arial"/>
              </a:rPr>
              <a:t>(např. zneužíváním cizí myšlenky, cizího nápadu, cizí práce a cizího nákladu    investovaného do jejich realizace se ohrožuje soutěžitelova pozice a znehodnocuje jeho soutěžitelský náskok, kterého svou pílí a finančními oběťmi nabyl; tzv. neoprávněné „vezení se” na výkonech soutěžitelových; používá se pojem „free riding” – „černé pasažérství”)</a:t>
            </a:r>
            <a:endParaRPr/>
          </a:p>
          <a:p>
            <a:pPr/>
            <a:endParaRPr/>
          </a:p>
          <a:p>
            <a:pP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5" name="CustomShape 1"/>
          <p:cNvSpPr/>
          <p:nvPr/>
        </p:nvSpPr>
        <p:spPr>
          <a:xfrm>
            <a:off x="3543480" y="157320"/>
            <a:ext cx="3154680" cy="669240"/>
          </a:xfrm>
          <a:prstGeom prst="rect">
            <a:avLst/>
          </a:prstGeom>
          <a:solidFill>
            <a:schemeClr val="bg1"/>
          </a:solidFill>
          <a:ln w="9360">
            <a:solidFill>
              <a:schemeClr val="tx1"/>
            </a:solidFill>
            <a:miter/>
          </a:ln>
        </p:spPr>
        <p:style>
          <a:lnRef idx="0"/>
          <a:fillRef idx="0"/>
          <a:effectRef idx="0"/>
          <a:fontRef idx="minor"/>
        </p:style>
        <p:txBody>
          <a:bodyPr lIns="90000" rIns="90000" tIns="45000" bIns="45000"/>
          <a:p>
            <a:pPr>
              <a:lnSpc>
                <a:spcPct val="100000"/>
              </a:lnSpc>
            </a:pPr>
            <a:r>
              <a:rPr b="1" lang="cs-CZ" strike="noStrike">
                <a:solidFill>
                  <a:srgbClr val="ff0000"/>
                </a:solidFill>
                <a:latin typeface="Calibri"/>
                <a:ea typeface="DejaVu Sans"/>
              </a:rPr>
              <a:t>     </a:t>
            </a:r>
            <a:r>
              <a:rPr b="1" lang="cs-CZ" sz="2000" strike="noStrike">
                <a:solidFill>
                  <a:srgbClr val="ff0000"/>
                </a:solidFill>
                <a:latin typeface="Calibri"/>
                <a:ea typeface="DejaVu Sans"/>
              </a:rPr>
              <a:t>Hospodářská soutěž</a:t>
            </a:r>
            <a:endParaRPr/>
          </a:p>
          <a:p>
            <a:pPr>
              <a:lnSpc>
                <a:spcPct val="100000"/>
              </a:lnSpc>
            </a:pPr>
            <a:r>
              <a:rPr b="1" lang="cs-CZ" strike="noStrike">
                <a:solidFill>
                  <a:srgbClr val="ff0000"/>
                </a:solidFill>
                <a:latin typeface="Calibri"/>
                <a:ea typeface="DejaVu Sans"/>
              </a:rPr>
              <a:t>        </a:t>
            </a:r>
            <a:endParaRPr/>
          </a:p>
        </p:txBody>
      </p:sp>
      <p:sp>
        <p:nvSpPr>
          <p:cNvPr id="116" name="CustomShape 2"/>
          <p:cNvSpPr/>
          <p:nvPr/>
        </p:nvSpPr>
        <p:spPr>
          <a:xfrm>
            <a:off x="252000" y="1679400"/>
            <a:ext cx="2739600" cy="364320"/>
          </a:xfrm>
          <a:prstGeom prst="rect">
            <a:avLst/>
          </a:prstGeom>
          <a:solidFill>
            <a:srgbClr val="f7d403"/>
          </a:solidFill>
          <a:ln w="9360">
            <a:solidFill>
              <a:schemeClr val="tx1"/>
            </a:solidFill>
            <a:miter/>
          </a:ln>
        </p:spPr>
        <p:style>
          <a:lnRef idx="0"/>
          <a:fillRef idx="0"/>
          <a:effectRef idx="0"/>
          <a:fontRef idx="minor"/>
        </p:style>
        <p:txBody>
          <a:bodyPr lIns="90000" rIns="90000" tIns="45000" bIns="45000"/>
          <a:p>
            <a:pPr>
              <a:lnSpc>
                <a:spcPct val="100000"/>
              </a:lnSpc>
            </a:pPr>
            <a:r>
              <a:rPr b="1" lang="cs-CZ" strike="noStrike">
                <a:solidFill>
                  <a:srgbClr val="000000"/>
                </a:solidFill>
                <a:latin typeface="Calibri"/>
                <a:ea typeface="DejaVu Sans"/>
              </a:rPr>
              <a:t>soukromoprávní úprava</a:t>
            </a:r>
            <a:endParaRPr/>
          </a:p>
        </p:txBody>
      </p:sp>
      <p:sp>
        <p:nvSpPr>
          <p:cNvPr id="117" name="CustomShape 3"/>
          <p:cNvSpPr/>
          <p:nvPr/>
        </p:nvSpPr>
        <p:spPr>
          <a:xfrm>
            <a:off x="5879880" y="1679400"/>
            <a:ext cx="2467080" cy="364320"/>
          </a:xfrm>
          <a:prstGeom prst="rect">
            <a:avLst/>
          </a:prstGeom>
          <a:solidFill>
            <a:schemeClr val="accent5">
              <a:lumMod val="60000"/>
              <a:lumOff val="40000"/>
            </a:schemeClr>
          </a:solidFill>
          <a:ln w="9360">
            <a:solidFill>
              <a:schemeClr val="tx1"/>
            </a:solidFill>
            <a:miter/>
          </a:ln>
        </p:spPr>
        <p:style>
          <a:lnRef idx="0"/>
          <a:fillRef idx="0"/>
          <a:effectRef idx="0"/>
          <a:fontRef idx="minor"/>
        </p:style>
        <p:txBody>
          <a:bodyPr lIns="90000" rIns="90000" tIns="45000" bIns="45000"/>
          <a:p>
            <a:pPr>
              <a:lnSpc>
                <a:spcPct val="100000"/>
              </a:lnSpc>
            </a:pPr>
            <a:r>
              <a:rPr b="1" lang="cs-CZ" strike="noStrike">
                <a:solidFill>
                  <a:srgbClr val="000000"/>
                </a:solidFill>
                <a:latin typeface="Calibri"/>
                <a:ea typeface="DejaVu Sans"/>
              </a:rPr>
              <a:t>veřejnoprávní úprava</a:t>
            </a:r>
            <a:endParaRPr/>
          </a:p>
        </p:txBody>
      </p:sp>
      <p:sp>
        <p:nvSpPr>
          <p:cNvPr id="118" name="CustomShape 4"/>
          <p:cNvSpPr/>
          <p:nvPr/>
        </p:nvSpPr>
        <p:spPr>
          <a:xfrm>
            <a:off x="419400" y="2855880"/>
            <a:ext cx="2687400" cy="1766880"/>
          </a:xfrm>
          <a:prstGeom prst="rect">
            <a:avLst/>
          </a:prstGeom>
          <a:gradFill>
            <a:gsLst>
              <a:gs pos="0">
                <a:srgbClr val="ffff81"/>
              </a:gs>
              <a:gs pos="50000">
                <a:srgbClr val="ffffb3"/>
              </a:gs>
              <a:gs pos="100000">
                <a:srgbClr val="ffffda"/>
              </a:gs>
            </a:gsLst>
            <a:lin ang="8100000"/>
          </a:gradFill>
          <a:ln w="9360">
            <a:solidFill>
              <a:schemeClr val="tx1"/>
            </a:solidFill>
            <a:miter/>
          </a:ln>
        </p:spPr>
        <p:style>
          <a:lnRef idx="0"/>
          <a:fillRef idx="0"/>
          <a:effectRef idx="0"/>
          <a:fontRef idx="minor"/>
        </p:style>
        <p:txBody>
          <a:bodyPr lIns="90000" rIns="90000" tIns="45000" bIns="45000"/>
          <a:p>
            <a:pPr algn="ctr">
              <a:lnSpc>
                <a:spcPct val="100000"/>
              </a:lnSpc>
            </a:pPr>
            <a:r>
              <a:rPr b="1" lang="cs-CZ" strike="noStrike">
                <a:solidFill>
                  <a:srgbClr val="0070c0"/>
                </a:solidFill>
                <a:latin typeface="Calibri"/>
                <a:ea typeface="DejaVu Sans"/>
              </a:rPr>
              <a:t>občanský zákoník</a:t>
            </a:r>
            <a:endParaRPr/>
          </a:p>
          <a:p>
            <a:pPr>
              <a:lnSpc>
                <a:spcPct val="100000"/>
              </a:lnSpc>
            </a:pPr>
            <a:r>
              <a:rPr b="1" lang="cs-CZ" strike="noStrike">
                <a:solidFill>
                  <a:srgbClr val="0070c0"/>
                </a:solidFill>
                <a:latin typeface="Calibri"/>
                <a:ea typeface="DejaVu Sans"/>
              </a:rPr>
              <a:t>        </a:t>
            </a:r>
            <a:r>
              <a:rPr b="1" lang="cs-CZ" strike="noStrike">
                <a:solidFill>
                  <a:srgbClr val="0070c0"/>
                </a:solidFill>
                <a:latin typeface="Calibri"/>
                <a:ea typeface="DejaVu Sans"/>
              </a:rPr>
              <a:t>§ 2976 - 2990</a:t>
            </a:r>
            <a:endParaRPr/>
          </a:p>
          <a:p>
            <a:pPr algn="ctr">
              <a:lnSpc>
                <a:spcPct val="100000"/>
              </a:lnSpc>
            </a:pPr>
            <a:endParaRPr/>
          </a:p>
          <a:p>
            <a:pPr algn="ctr">
              <a:lnSpc>
                <a:spcPct val="100000"/>
              </a:lnSpc>
            </a:pPr>
            <a:r>
              <a:rPr b="1" lang="cs-CZ" strike="noStrike">
                <a:solidFill>
                  <a:srgbClr val="000000"/>
                </a:solidFill>
                <a:latin typeface="Calibri"/>
                <a:ea typeface="DejaVu Sans"/>
              </a:rPr>
              <a:t>Nekalá soutěž</a:t>
            </a:r>
            <a:endParaRPr/>
          </a:p>
          <a:p>
            <a:pPr algn="ctr">
              <a:lnSpc>
                <a:spcPct val="100000"/>
              </a:lnSpc>
            </a:pPr>
            <a:endParaRPr/>
          </a:p>
        </p:txBody>
      </p:sp>
      <p:sp>
        <p:nvSpPr>
          <p:cNvPr id="119" name="CustomShape 5"/>
          <p:cNvSpPr/>
          <p:nvPr/>
        </p:nvSpPr>
        <p:spPr>
          <a:xfrm>
            <a:off x="4535640" y="2772000"/>
            <a:ext cx="5123520" cy="2713680"/>
          </a:xfrm>
          <a:prstGeom prst="rect">
            <a:avLst/>
          </a:prstGeom>
          <a:solidFill>
            <a:schemeClr val="accent5">
              <a:lumMod val="20000"/>
              <a:lumOff val="80000"/>
            </a:schemeClr>
          </a:solidFill>
          <a:ln w="9360">
            <a:solidFill>
              <a:schemeClr val="tx1"/>
            </a:solidFill>
            <a:miter/>
          </a:ln>
        </p:spPr>
        <p:style>
          <a:lnRef idx="0"/>
          <a:fillRef idx="0"/>
          <a:effectRef idx="0"/>
          <a:fontRef idx="minor"/>
        </p:style>
        <p:txBody>
          <a:bodyPr lIns="90000" rIns="90000" tIns="45000" bIns="45000"/>
          <a:p>
            <a:pPr>
              <a:lnSpc>
                <a:spcPct val="100000"/>
              </a:lnSpc>
            </a:pPr>
            <a:r>
              <a:rPr b="1" lang="cs-CZ" strike="noStrike">
                <a:solidFill>
                  <a:srgbClr val="ff0000"/>
                </a:solidFill>
                <a:latin typeface="Calibri"/>
                <a:ea typeface="DejaVu Sans"/>
              </a:rPr>
              <a:t>zák. o ochraně hospodářské soutěže</a:t>
            </a:r>
            <a:endParaRPr/>
          </a:p>
          <a:p>
            <a:pPr>
              <a:lnSpc>
                <a:spcPct val="100000"/>
              </a:lnSpc>
            </a:pPr>
            <a:r>
              <a:rPr b="1" lang="cs-CZ" strike="noStrike">
                <a:solidFill>
                  <a:srgbClr val="ff0000"/>
                </a:solidFill>
                <a:latin typeface="Calibri"/>
                <a:ea typeface="DejaVu Sans"/>
              </a:rPr>
              <a:t>č. 143/2001 Sb.</a:t>
            </a:r>
            <a:endParaRPr/>
          </a:p>
          <a:p>
            <a:pPr>
              <a:lnSpc>
                <a:spcPct val="100000"/>
              </a:lnSpc>
            </a:pPr>
            <a:r>
              <a:rPr b="1" lang="cs-CZ" strike="noStrike">
                <a:solidFill>
                  <a:srgbClr val="000000"/>
                </a:solidFill>
                <a:latin typeface="Calibri"/>
                <a:ea typeface="DejaVu Sans"/>
              </a:rPr>
              <a:t>Ochrana hospodářské soutěže</a:t>
            </a:r>
            <a:endParaRPr/>
          </a:p>
          <a:p>
            <a:pPr>
              <a:lnSpc>
                <a:spcPct val="100000"/>
              </a:lnSpc>
            </a:pPr>
            <a:r>
              <a:rPr lang="cs-CZ" sz="1600" strike="noStrike">
                <a:solidFill>
                  <a:srgbClr val="000000"/>
                </a:solidFill>
                <a:latin typeface="Calibri"/>
                <a:ea typeface="DejaVu Sans"/>
              </a:rPr>
              <a:t>proti jejímu narušení, k němuž může dojít:</a:t>
            </a:r>
            <a:endParaRPr/>
          </a:p>
          <a:p>
            <a:pPr>
              <a:lnSpc>
                <a:spcPct val="100000"/>
              </a:lnSpc>
            </a:pPr>
            <a:r>
              <a:rPr b="1" lang="cs-CZ" sz="1600" strike="noStrike">
                <a:solidFill>
                  <a:srgbClr val="000000"/>
                </a:solidFill>
                <a:latin typeface="Calibri"/>
                <a:ea typeface="DejaVu Sans"/>
              </a:rPr>
              <a:t>-   dohodami narušujícími soutěž (kartely) </a:t>
            </a:r>
            <a:endParaRPr/>
          </a:p>
          <a:p>
            <a:pPr>
              <a:lnSpc>
                <a:spcPct val="100000"/>
              </a:lnSpc>
            </a:pPr>
            <a:r>
              <a:rPr b="1" lang="cs-CZ" sz="1600" strike="noStrike">
                <a:solidFill>
                  <a:srgbClr val="000000"/>
                </a:solidFill>
                <a:latin typeface="Calibri"/>
                <a:ea typeface="DejaVu Sans"/>
              </a:rPr>
              <a:t>-   zneužitím dominantního postavení </a:t>
            </a:r>
            <a:endParaRPr/>
          </a:p>
          <a:p>
            <a:pPr>
              <a:lnSpc>
                <a:spcPct val="100000"/>
              </a:lnSpc>
            </a:pPr>
            <a:r>
              <a:rPr b="1" lang="cs-CZ" sz="1600" strike="noStrike">
                <a:solidFill>
                  <a:srgbClr val="000000"/>
                </a:solidFill>
                <a:latin typeface="Calibri"/>
                <a:ea typeface="DejaVu Sans"/>
              </a:rPr>
              <a:t>-   spojováním soutěžitelů </a:t>
            </a:r>
            <a:endParaRPr/>
          </a:p>
          <a:p>
            <a:pPr algn="ctr">
              <a:lnSpc>
                <a:spcPct val="100000"/>
              </a:lnSpc>
            </a:pPr>
            <a:endParaRPr/>
          </a:p>
        </p:txBody>
      </p:sp>
      <p:sp>
        <p:nvSpPr>
          <p:cNvPr id="120" name="Line 6"/>
          <p:cNvSpPr/>
          <p:nvPr/>
        </p:nvSpPr>
        <p:spPr>
          <a:xfrm flipH="1">
            <a:off x="1679760" y="923400"/>
            <a:ext cx="2772000" cy="672120"/>
          </a:xfrm>
          <a:prstGeom prst="line">
            <a:avLst/>
          </a:prstGeom>
          <a:ln w="9360">
            <a:solidFill>
              <a:schemeClr val="tx1"/>
            </a:solidFill>
            <a:round/>
            <a:tailEnd len="med" type="triangle" w="med"/>
          </a:ln>
        </p:spPr>
      </p:sp>
      <p:sp>
        <p:nvSpPr>
          <p:cNvPr id="121" name="Line 7"/>
          <p:cNvSpPr/>
          <p:nvPr/>
        </p:nvSpPr>
        <p:spPr>
          <a:xfrm>
            <a:off x="5291640" y="923400"/>
            <a:ext cx="2099880" cy="672120"/>
          </a:xfrm>
          <a:prstGeom prst="line">
            <a:avLst/>
          </a:prstGeom>
          <a:ln w="9360">
            <a:solidFill>
              <a:schemeClr val="tx1"/>
            </a:solidFill>
            <a:round/>
            <a:tailEnd len="med" type="triangle" w="med"/>
          </a:ln>
        </p:spPr>
      </p:sp>
      <p:sp>
        <p:nvSpPr>
          <p:cNvPr id="122" name="Line 8"/>
          <p:cNvSpPr/>
          <p:nvPr/>
        </p:nvSpPr>
        <p:spPr>
          <a:xfrm>
            <a:off x="1595520" y="2099520"/>
            <a:ext cx="0" cy="756000"/>
          </a:xfrm>
          <a:prstGeom prst="line">
            <a:avLst/>
          </a:prstGeom>
          <a:ln w="9360">
            <a:solidFill>
              <a:schemeClr val="tx1"/>
            </a:solidFill>
            <a:round/>
          </a:ln>
        </p:spPr>
      </p:sp>
      <p:sp>
        <p:nvSpPr>
          <p:cNvPr id="123" name="Line 9"/>
          <p:cNvSpPr/>
          <p:nvPr/>
        </p:nvSpPr>
        <p:spPr>
          <a:xfrm>
            <a:off x="7223400" y="2099520"/>
            <a:ext cx="0" cy="672480"/>
          </a:xfrm>
          <a:prstGeom prst="line">
            <a:avLst/>
          </a:prstGeom>
          <a:ln w="9360">
            <a:solidFill>
              <a:schemeClr val="tx1"/>
            </a:solidFill>
            <a:round/>
          </a:ln>
        </p:spPr>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05" name="TextShape 1"/>
          <p:cNvSpPr txBox="1"/>
          <p:nvPr/>
        </p:nvSpPr>
        <p:spPr>
          <a:xfrm>
            <a:off x="360000" y="360000"/>
            <a:ext cx="9288000" cy="428760"/>
          </a:xfrm>
          <a:prstGeom prst="rect">
            <a:avLst/>
          </a:prstGeom>
          <a:noFill/>
          <a:ln>
            <a:noFill/>
          </a:ln>
        </p:spPr>
        <p:txBody>
          <a:bodyPr lIns="90000" rIns="90000" tIns="45000" bIns="45000"/>
          <a:p>
            <a:r>
              <a:rPr lang="cs-CZ" sz="2400">
                <a:solidFill>
                  <a:srgbClr val="ff3333"/>
                </a:solidFill>
                <a:latin typeface="Arial"/>
              </a:rPr>
              <a:t>Ochrana proti nekalé soutěži</a:t>
            </a:r>
            <a:endParaRPr/>
          </a:p>
        </p:txBody>
      </p:sp>
      <p:sp>
        <p:nvSpPr>
          <p:cNvPr id="206" name="TextShape 2"/>
          <p:cNvSpPr txBox="1"/>
          <p:nvPr/>
        </p:nvSpPr>
        <p:spPr>
          <a:xfrm>
            <a:off x="432000" y="936000"/>
            <a:ext cx="9576000" cy="2368080"/>
          </a:xfrm>
          <a:prstGeom prst="rect">
            <a:avLst/>
          </a:prstGeom>
          <a:noFill/>
          <a:ln>
            <a:noFill/>
          </a:ln>
        </p:spPr>
        <p:txBody>
          <a:bodyPr lIns="90000" rIns="90000" tIns="45000" bIns="45000"/>
          <a:p>
            <a:r>
              <a:rPr lang="cs-CZ">
                <a:latin typeface="Arial"/>
              </a:rPr>
              <a:t>Základní ustanovení: § 2988</a:t>
            </a:r>
            <a:endParaRPr/>
          </a:p>
          <a:p>
            <a:endParaRPr/>
          </a:p>
          <a:p>
            <a:r>
              <a:rPr lang="cs-CZ">
                <a:latin typeface="Arial"/>
              </a:rPr>
              <a:t>Osoba, jejíž právo bylo nekalou soutěží ohroženo nebo porušeno, může proti rušiteli požadovat:</a:t>
            </a:r>
            <a:endParaRPr/>
          </a:p>
          <a:p>
            <a:r>
              <a:rPr lang="cs-CZ">
                <a:latin typeface="Arial"/>
              </a:rPr>
              <a:t>- aby se nekalé soutěže zdržel</a:t>
            </a:r>
            <a:endParaRPr/>
          </a:p>
          <a:p>
            <a:r>
              <a:rPr lang="cs-CZ">
                <a:latin typeface="Arial"/>
              </a:rPr>
              <a:t>- aby odstranil závadný stav</a:t>
            </a:r>
            <a:endParaRPr/>
          </a:p>
          <a:p>
            <a:r>
              <a:rPr lang="cs-CZ">
                <a:latin typeface="Arial"/>
              </a:rPr>
              <a:t>- přiměřené zadostiučinění</a:t>
            </a:r>
            <a:endParaRPr/>
          </a:p>
          <a:p>
            <a:r>
              <a:rPr lang="cs-CZ">
                <a:latin typeface="Arial"/>
              </a:rPr>
              <a:t>- náhrada škody</a:t>
            </a:r>
            <a:endParaRPr/>
          </a:p>
          <a:p>
            <a:r>
              <a:rPr lang="cs-CZ">
                <a:latin typeface="Arial"/>
              </a:rPr>
              <a:t>- vydání bezdůvodného obohacení.</a:t>
            </a:r>
            <a:endParaRPr/>
          </a:p>
        </p:txBody>
      </p:sp>
      <p:sp>
        <p:nvSpPr>
          <p:cNvPr id="207" name="TextShape 3"/>
          <p:cNvSpPr txBox="1"/>
          <p:nvPr/>
        </p:nvSpPr>
        <p:spPr>
          <a:xfrm>
            <a:off x="360000" y="3304080"/>
            <a:ext cx="9504000" cy="4688640"/>
          </a:xfrm>
          <a:prstGeom prst="rect">
            <a:avLst/>
          </a:prstGeom>
          <a:noFill/>
          <a:ln>
            <a:noFill/>
          </a:ln>
        </p:spPr>
        <p:txBody>
          <a:bodyPr lIns="90000" rIns="90000" tIns="45000" bIns="45000"/>
          <a:p>
            <a:r>
              <a:rPr lang="cs-CZ">
                <a:latin typeface="Arial"/>
              </a:rPr>
              <a:t>Výjimky</a:t>
            </a:r>
            <a:endParaRPr/>
          </a:p>
          <a:p>
            <a:endParaRPr/>
          </a:p>
          <a:p>
            <a:r>
              <a:rPr lang="cs-CZ">
                <a:latin typeface="Arial"/>
              </a:rPr>
              <a:t>1) právo uplatňuje právnická osoba oprávněná hájit zájmy soutěžitelů nebo spotřebitelů</a:t>
            </a:r>
            <a:endParaRPr/>
          </a:p>
          <a:p>
            <a:r>
              <a:rPr lang="cs-CZ">
                <a:latin typeface="Arial"/>
              </a:rPr>
              <a:t>- může požadovat pouze, aby se rušitel nekalé soutěže zdržel a aby odstranil závadný stav</a:t>
            </a:r>
            <a:endParaRPr/>
          </a:p>
          <a:p>
            <a:r>
              <a:rPr lang="cs-CZ">
                <a:latin typeface="Arial"/>
              </a:rPr>
              <a:t>- nemůže uplatňovat žádné nároky u skutkových podstat parazitování, podplácení, zlehčování a porušení obchodního tajemství</a:t>
            </a:r>
            <a:endParaRPr/>
          </a:p>
          <a:p>
            <a:endParaRPr/>
          </a:p>
          <a:p>
            <a:r>
              <a:rPr lang="cs-CZ">
                <a:latin typeface="Arial"/>
              </a:rPr>
              <a:t>2) Právo uplatňuje spotřebitel</a:t>
            </a:r>
            <a:endParaRPr/>
          </a:p>
          <a:p>
            <a:pPr algn="just"/>
            <a:r>
              <a:rPr lang="cs-CZ">
                <a:latin typeface="Arial"/>
              </a:rPr>
              <a:t>- uplatňuje zdržení se a odstranění závadného stavu + jde o případ podle § 2976 až § 2981 nebo § 2987</a:t>
            </a:r>
            <a:endParaRPr/>
          </a:p>
          <a:p>
            <a:pPr algn="ctr"/>
            <a:r>
              <a:rPr lang="cs-CZ">
                <a:latin typeface="Arial"/>
              </a:rPr>
              <a:t>POTOM</a:t>
            </a:r>
            <a:endParaRPr/>
          </a:p>
          <a:p>
            <a:pPr algn="ctr"/>
            <a:endParaRPr/>
          </a:p>
          <a:p>
            <a:pPr algn="just"/>
            <a:r>
              <a:rPr lang="cs-CZ">
                <a:latin typeface="Arial"/>
              </a:rPr>
              <a:t>Musí rušitel prokázat, že se nekalé soutěže nedopustil.</a:t>
            </a:r>
            <a:endParaRPr/>
          </a:p>
          <a:p>
            <a:pPr algn="just"/>
            <a:r>
              <a:rPr lang="cs-CZ">
                <a:latin typeface="Arial"/>
              </a:rPr>
              <a:t>Uplatňuje-li spotřebitel právo na náhradu škody, musí rušitel prokázat, že škoda nebyla způsobena nekalou soutěží.</a:t>
            </a:r>
            <a:endParaRPr/>
          </a:p>
          <a:p>
            <a:pPr algn="just"/>
            <a:endParaRPr/>
          </a:p>
          <a:p>
            <a:endParaRPr/>
          </a:p>
        </p:txBody>
      </p:sp>
      <p:sp>
        <p:nvSpPr>
          <p:cNvPr id="208" name="CustomShape 4"/>
          <p:cNvSpPr/>
          <p:nvPr/>
        </p:nvSpPr>
        <p:spPr>
          <a:xfrm>
            <a:off x="360000" y="3816000"/>
            <a:ext cx="9504000" cy="1224000"/>
          </a:xfrm>
          <a:prstGeom prst="rect">
            <a:avLst/>
          </a:prstGeom>
          <a:solidFill>
            <a:srgbClr val="ffcc00">
              <a:alpha val="30000"/>
            </a:srgbClr>
          </a:solidFill>
          <a:ln>
            <a:solidFill>
              <a:srgbClr val="3465a4"/>
            </a:solidFill>
          </a:ln>
        </p:spPr>
        <p:style>
          <a:lnRef idx="0"/>
          <a:fillRef idx="0"/>
          <a:effectRef idx="0"/>
          <a:fontRef idx="minor"/>
        </p:style>
      </p:sp>
      <p:sp>
        <p:nvSpPr>
          <p:cNvPr id="209" name="CustomShape 5"/>
          <p:cNvSpPr/>
          <p:nvPr/>
        </p:nvSpPr>
        <p:spPr>
          <a:xfrm>
            <a:off x="363600" y="5040000"/>
            <a:ext cx="9504000" cy="2376000"/>
          </a:xfrm>
          <a:prstGeom prst="rect">
            <a:avLst/>
          </a:prstGeom>
          <a:solidFill>
            <a:srgbClr val="66ff66">
              <a:alpha val="38000"/>
            </a:srgbClr>
          </a:solidFill>
          <a:ln>
            <a:solidFill>
              <a:srgbClr val="3465a4"/>
            </a:solidFill>
          </a:ln>
        </p:spPr>
        <p:style>
          <a:lnRef idx="0"/>
          <a:fillRef idx="0"/>
          <a:effectRef idx="0"/>
          <a:fontRef idx="minor"/>
        </p:style>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10" name="TextShape 1"/>
          <p:cNvSpPr txBox="1"/>
          <p:nvPr/>
        </p:nvSpPr>
        <p:spPr>
          <a:xfrm>
            <a:off x="432000" y="360000"/>
            <a:ext cx="9432000" cy="428760"/>
          </a:xfrm>
          <a:prstGeom prst="rect">
            <a:avLst/>
          </a:prstGeom>
          <a:noFill/>
          <a:ln>
            <a:noFill/>
          </a:ln>
        </p:spPr>
        <p:txBody>
          <a:bodyPr lIns="90000" rIns="90000" tIns="45000" bIns="45000"/>
          <a:p>
            <a:r>
              <a:rPr lang="cs-CZ" sz="2400">
                <a:solidFill>
                  <a:srgbClr val="ff3333"/>
                </a:solidFill>
                <a:latin typeface="Arial"/>
              </a:rPr>
              <a:t>Příklady judikatury na práva z nekalé soutěže</a:t>
            </a:r>
            <a:endParaRPr/>
          </a:p>
        </p:txBody>
      </p:sp>
      <p:sp>
        <p:nvSpPr>
          <p:cNvPr id="211" name="TextShape 2"/>
          <p:cNvSpPr txBox="1"/>
          <p:nvPr/>
        </p:nvSpPr>
        <p:spPr>
          <a:xfrm>
            <a:off x="288000" y="1080000"/>
            <a:ext cx="9216000" cy="5861880"/>
          </a:xfrm>
          <a:prstGeom prst="rect">
            <a:avLst/>
          </a:prstGeom>
          <a:noFill/>
          <a:ln>
            <a:noFill/>
          </a:ln>
        </p:spPr>
        <p:txBody>
          <a:bodyPr lIns="90000" rIns="90000" tIns="45000" bIns="45000"/>
          <a:p>
            <a:r>
              <a:rPr lang="cs-CZ">
                <a:latin typeface="Arial"/>
              </a:rPr>
              <a:t>Přiměřené zadostiučinění</a:t>
            </a:r>
            <a:endParaRPr/>
          </a:p>
          <a:p>
            <a:pPr algn="just"/>
            <a:endParaRPr/>
          </a:p>
          <a:p>
            <a:pPr algn="just"/>
            <a:r>
              <a:rPr lang="cs-CZ" sz="1600" strike="noStrike">
                <a:solidFill>
                  <a:srgbClr val="262626"/>
                </a:solidFill>
                <a:latin typeface="Times New Roman"/>
                <a:ea typeface="Times New Roman"/>
              </a:rPr>
              <a:t>NS 32 Cdo 166/2008</a:t>
            </a:r>
            <a:endParaRPr/>
          </a:p>
          <a:p>
            <a:pPr algn="just"/>
            <a:endParaRPr/>
          </a:p>
          <a:p>
            <a:pPr algn="just"/>
            <a:r>
              <a:rPr lang="cs-CZ" sz="1600" strike="noStrike">
                <a:solidFill>
                  <a:srgbClr val="262626"/>
                </a:solidFill>
                <a:latin typeface="Times New Roman"/>
                <a:ea typeface="Times New Roman"/>
              </a:rPr>
              <a:t>Žalobce se žalobou domáhal ochrany proti nekalé soutěži podanou žalobou, v níž požadoval, aby žalovanému byla uložena povinnost poskytnout žalobci přiměřené zadostiučinění formou uveřejnění omluvy na své náklady v tištěné i elektronické podobě soukromých novin P. P. ve znění: „Podnikatel PhDr. Mgr. J. T., se omlouvá podnikateli J. F., za vyvolání nebezpečí záměny zboží použitím nevhodných obalů oplatků prodávaných na S. H. od května 2005 do srpna 2005.“ a dále povinnost uhradit žalobci náklady soudního řízení. Podle žalobního tvrzení se žalovaný dopustil jednání nekalé soutěže podle § 44 a 47 písm. c) obchodního zákoníku (dále jen obch. Zák.).</a:t>
            </a:r>
            <a:endParaRPr/>
          </a:p>
          <a:p>
            <a:pPr algn="just"/>
            <a:endParaRPr/>
          </a:p>
          <a:p>
            <a:pPr algn="just"/>
            <a:r>
              <a:rPr lang="cs-CZ" sz="1600" strike="noStrike">
                <a:solidFill>
                  <a:srgbClr val="262626"/>
                </a:solidFill>
                <a:latin typeface="Times New Roman"/>
                <a:ea typeface="Times New Roman"/>
              </a:rPr>
              <a:t>Dovolací soud konstatuje, nad rámec výše uvedeného, že posuzovaný případ by nemohl být považován za případ vyvolání nebezpečí záměny (podle § 47 písm. c/ obch. zák.), a to ani za předpokladu, že by byly splněny všechny podmínky generální klauzule nekalé soutěže - obaly výrobků žalobce a žalovaného byly dostatečně odlišitelné, neboť kromě vyobrazení stejného motivu obsahoval obal výrobku žalovaného dostatek odlišných prvků, např. odlišný název výrobku, jiný typ a velikost písma, jinou barvu písma, zcela odlišnou zadní stranu obalu apod., takže z hlediska průměrného spotřebitele byly výrobky žalobce a žalovaného nezaměnitelné. Posuzovaný případ by však nemohl být hodnocen ani podle § 44 odst. 1 obch. zák. jako tzv. parazitní kořistění z výkonů soutěžitelových (též zvané „černé pasažérství” nebo „free riding“, k němuž dochází např. zneužitím cizí myšlenky, cizího nápadu, cizí práce a cizího nákladu investovaného do jejich realizace), jímž by ohrozil soutěžitelovu pozici a znehodnotil jeho soutěžitelský náskok, kterého svou pílí a finančními oběťmi nabyl, jak se snažil sám žalobce ve svém dovolání naznačit - vyobrazení stejného motivu (církevního areálu) na obalech výrobků žalovaného není případem tzv. neoprávněného „vezení se” na výkonech soutěžitelových (zde žalobce).</a:t>
            </a:r>
            <a:endParaRPr/>
          </a:p>
          <a:p>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12" name="TextShape 1"/>
          <p:cNvSpPr txBox="1"/>
          <p:nvPr/>
        </p:nvSpPr>
        <p:spPr>
          <a:xfrm>
            <a:off x="432000" y="4464000"/>
            <a:ext cx="9000000" cy="1851840"/>
          </a:xfrm>
          <a:prstGeom prst="rect">
            <a:avLst/>
          </a:prstGeom>
          <a:noFill/>
          <a:ln>
            <a:noFill/>
          </a:ln>
        </p:spPr>
        <p:txBody>
          <a:bodyPr lIns="90000" rIns="90000" tIns="45000" bIns="45000"/>
          <a:p>
            <a:pPr algn="just"/>
            <a:r>
              <a:rPr lang="cs-CZ" strike="noStrike">
                <a:solidFill>
                  <a:srgbClr val="151414"/>
                </a:solidFill>
                <a:latin typeface="TimesNewRomanPSMT"/>
                <a:ea typeface="TimesNewRomanPSMT"/>
              </a:rPr>
              <a:t>Městský soud v Praze rozsudkem ze dne 17. prosince 2013, č. j. 21 Cm 69/2011-247 zamítl žalobu, aby žalované byla uložena povinnost zdržet se při výrobě, uvádění na trh, distribuci a propagaci alkoholických výrobků užívání označení „Zlatý hajný“ a označení obsahující slovo „hajný“ ve všech pádech množného i jednotného čísla (výrok pod bodem I). Zamítl i žalobu, aby žalované byla uložena povinnost omluvit se žalobkyni za nekalosoutěžní jednání a porušování práv k jejím ochranným známkám a aby jí byla uložena povinnost zaplatit 100 000 Kč (výrok pod bodem II), a rozhodl o náhradě nákladů řízení (výrok pod bodem III).</a:t>
            </a:r>
            <a:endParaRPr/>
          </a:p>
        </p:txBody>
      </p:sp>
      <p:pic>
        <p:nvPicPr>
          <p:cNvPr id="213" name="" descr=""/>
          <p:cNvPicPr/>
          <p:nvPr/>
        </p:nvPicPr>
        <p:blipFill>
          <a:blip r:embed="rId1"/>
          <a:stretch/>
        </p:blipFill>
        <p:spPr>
          <a:xfrm>
            <a:off x="524520" y="720000"/>
            <a:ext cx="1491480" cy="1659960"/>
          </a:xfrm>
          <a:prstGeom prst="rect">
            <a:avLst/>
          </a:prstGeom>
          <a:ln>
            <a:noFill/>
          </a:ln>
        </p:spPr>
      </p:pic>
      <p:pic>
        <p:nvPicPr>
          <p:cNvPr id="214" name="" descr=""/>
          <p:cNvPicPr/>
          <p:nvPr/>
        </p:nvPicPr>
        <p:blipFill>
          <a:blip r:embed="rId2"/>
          <a:stretch/>
        </p:blipFill>
        <p:spPr>
          <a:xfrm>
            <a:off x="2738520" y="792000"/>
            <a:ext cx="2157480" cy="1563840"/>
          </a:xfrm>
          <a:prstGeom prst="rect">
            <a:avLst/>
          </a:prstGeom>
          <a:ln>
            <a:noFill/>
          </a:ln>
        </p:spPr>
      </p:pic>
      <p:pic>
        <p:nvPicPr>
          <p:cNvPr id="215" name="" descr=""/>
          <p:cNvPicPr/>
          <p:nvPr/>
        </p:nvPicPr>
        <p:blipFill>
          <a:blip r:embed="rId3"/>
          <a:stretch/>
        </p:blipFill>
        <p:spPr>
          <a:xfrm>
            <a:off x="360000" y="2520000"/>
            <a:ext cx="3096000" cy="1659960"/>
          </a:xfrm>
          <a:prstGeom prst="rect">
            <a:avLst/>
          </a:prstGeom>
          <a:ln>
            <a:noFill/>
          </a:ln>
        </p:spPr>
      </p:pic>
      <p:sp>
        <p:nvSpPr>
          <p:cNvPr id="216" name="TextShape 2"/>
          <p:cNvSpPr txBox="1"/>
          <p:nvPr/>
        </p:nvSpPr>
        <p:spPr>
          <a:xfrm>
            <a:off x="5472000" y="576000"/>
            <a:ext cx="3888000" cy="596520"/>
          </a:xfrm>
          <a:prstGeom prst="rect">
            <a:avLst/>
          </a:prstGeom>
          <a:noFill/>
          <a:ln>
            <a:noFill/>
          </a:ln>
        </p:spPr>
        <p:txBody>
          <a:bodyPr lIns="90000" rIns="90000" tIns="45000" bIns="45000"/>
          <a:p>
            <a:r>
              <a:rPr lang="cs-CZ">
                <a:latin typeface="Arial"/>
              </a:rPr>
              <a:t>Ochranné známky náležející žalobkyni</a:t>
            </a:r>
            <a:endParaRPr/>
          </a:p>
        </p:txBody>
      </p:sp>
      <p:sp>
        <p:nvSpPr>
          <p:cNvPr id="217" name="TextShape 3"/>
          <p:cNvSpPr txBox="1"/>
          <p:nvPr/>
        </p:nvSpPr>
        <p:spPr>
          <a:xfrm>
            <a:off x="3168000" y="2880000"/>
            <a:ext cx="6336000" cy="596520"/>
          </a:xfrm>
          <a:prstGeom prst="rect">
            <a:avLst/>
          </a:prstGeom>
          <a:noFill/>
          <a:ln>
            <a:noFill/>
          </a:ln>
        </p:spPr>
        <p:txBody>
          <a:bodyPr lIns="90000" rIns="90000" tIns="45000" bIns="45000"/>
          <a:p>
            <a:r>
              <a:rPr lang="cs-CZ">
                <a:latin typeface="Arial"/>
              </a:rPr>
              <a:t>Etiketa výrobků žalované, posléze též zapsáno jako ochranná známka.</a:t>
            </a: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218" name="TextShape 1"/>
          <p:cNvSpPr txBox="1"/>
          <p:nvPr/>
        </p:nvSpPr>
        <p:spPr>
          <a:xfrm>
            <a:off x="386640" y="489960"/>
            <a:ext cx="9333360" cy="6260040"/>
          </a:xfrm>
          <a:prstGeom prst="rect">
            <a:avLst/>
          </a:prstGeom>
          <a:noFill/>
          <a:ln>
            <a:noFill/>
          </a:ln>
        </p:spPr>
        <p:txBody>
          <a:bodyPr lIns="90000" rIns="90000" tIns="45000" bIns="45000"/>
          <a:p>
            <a:pPr algn="just"/>
            <a:r>
              <a:rPr lang="cs-CZ" sz="2000">
                <a:latin typeface="TimesNewRomanPSMT"/>
              </a:rPr>
              <a:t>Závěr Nejvyššího soudu: </a:t>
            </a:r>
            <a:r>
              <a:rPr b="1" lang="cs-CZ" sz="2000" strike="noStrike">
                <a:solidFill>
                  <a:srgbClr val="151414"/>
                </a:solidFill>
                <a:latin typeface="TimesNewRomanPSMT"/>
                <a:ea typeface="TimesNewRomanPSMT"/>
              </a:rPr>
              <a:t>23 Cdo 2159/2015</a:t>
            </a:r>
            <a:endParaRPr/>
          </a:p>
          <a:p>
            <a:pPr algn="just"/>
            <a:endParaRPr/>
          </a:p>
          <a:p>
            <a:pPr algn="just"/>
            <a:r>
              <a:rPr lang="cs-CZ" sz="2000">
                <a:latin typeface="TimesNewRomanPSMT"/>
              </a:rPr>
              <a:t>Lze shrnout, že obrazová označení a kombinované označení (ochranné známky, jak jsou žalobkyní používány) žalobkyně se liší od označení žalované téměř ve všem kromě použití postavy odpovídající představám o vzhledu myslivce (či hajného). Samotné postavy jsou ztvárněny zcela odlišným způsobem, rozdíl je i v použitých barvách. Odlišně je vyveden i dominantní nápis, když na etiketě žalované je umístěn v horní části, je červený a imituje „středověký“ typ písma, zatímco nápis na etiketě žalované je umístěn v dolní části a používá běžnější typ písma, na etiketách v barvě tmavé zelené či bílé. Rovněž při přečtení tohoto nápisu je sluchový vjem zcela odlišný.</a:t>
            </a:r>
            <a:endParaRPr/>
          </a:p>
          <a:p>
            <a:pPr algn="just"/>
            <a:r>
              <a:rPr lang="cs-CZ" sz="2000">
                <a:latin typeface="TimesNewRomanPSMT"/>
              </a:rPr>
              <a:t>Míra podobnosti mezi barevnými obrazovými označeními stran sporu je tedy zanedbatelná a nemůže vyvolat vzájemnou asociaci.</a:t>
            </a:r>
            <a:endParaRPr/>
          </a:p>
          <a:p>
            <a:r>
              <a:rPr lang="cs-CZ" sz="2000" strike="noStrike">
                <a:solidFill>
                  <a:srgbClr val="151414"/>
                </a:solidFill>
                <a:latin typeface="TimesNewRomanPSMT"/>
                <a:ea typeface="TimesNewRomanPSMT"/>
              </a:rPr>
              <a:t>Jedná se o označení bylinného alkoholického likéru, který pro svou propagaci využívá prvků spojených s lesem a lovem. Tyto prvky jsou však natolik obecné, že je nelze monopolizovat pro jednoho soutěžitele. V řízení nebylo prokázáno a žalobkyně ani netvrdila, že by na těchto „lesnických“ prvcích založila aktuální reklamní kampaň, která by časově pokrývala období, kdy žalovaná začala na trh uvádět výrobky označené sporným označením. Z uvedeného je zřejmé, že jednání žalované nenarušilo principy výkonové soutěže, když se na trhu snažila prosadit vlastními silami. Nelze proto uvažovat ani o případném parazitickém jednání žalované podřaditelném pod generální klauzuli (např. „free-riding“).</a:t>
            </a:r>
            <a:endParaRPr/>
          </a:p>
          <a:p>
            <a:pPr algn="just"/>
            <a:r>
              <a:rPr lang="cs-CZ" sz="2000">
                <a:latin typeface="TimesNewRomanPSMT"/>
              </a:rPr>
              <a:t> </a:t>
            </a: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4" name="CustomShape 1"/>
          <p:cNvSpPr/>
          <p:nvPr/>
        </p:nvSpPr>
        <p:spPr>
          <a:xfrm>
            <a:off x="167760" y="503640"/>
            <a:ext cx="9911880" cy="1605600"/>
          </a:xfrm>
          <a:prstGeom prst="rect">
            <a:avLst/>
          </a:prstGeom>
          <a:solidFill>
            <a:srgbClr val="dbeef4"/>
          </a:solidFill>
          <a:ln>
            <a:noFill/>
          </a:ln>
        </p:spPr>
        <p:style>
          <a:lnRef idx="0"/>
          <a:fillRef idx="0"/>
          <a:effectRef idx="0"/>
          <a:fontRef idx="minor"/>
        </p:style>
        <p:txBody>
          <a:bodyPr lIns="90000" rIns="90000" tIns="46800" bIns="46800"/>
          <a:p>
            <a:pPr>
              <a:lnSpc>
                <a:spcPct val="100000"/>
              </a:lnSpc>
            </a:pPr>
            <a:r>
              <a:rPr b="1" i="1" lang="cs-CZ" sz="1990" strike="noStrike">
                <a:solidFill>
                  <a:srgbClr val="0070c0"/>
                </a:solidFill>
                <a:latin typeface="Times New Roman"/>
                <a:ea typeface="DejaVu Sans"/>
              </a:rPr>
              <a:t>-  Pařížská unijní úmluva</a:t>
            </a:r>
            <a:r>
              <a:rPr lang="cs-CZ" sz="1990" strike="noStrike">
                <a:solidFill>
                  <a:srgbClr val="0070c0"/>
                </a:solidFill>
                <a:latin typeface="Times New Roman"/>
                <a:ea typeface="DejaVu Sans"/>
              </a:rPr>
              <a:t> </a:t>
            </a:r>
            <a:r>
              <a:rPr b="1" i="1" lang="cs-CZ" sz="1990" strike="noStrike">
                <a:solidFill>
                  <a:srgbClr val="0070c0"/>
                </a:solidFill>
                <a:latin typeface="Times New Roman"/>
                <a:ea typeface="DejaVu Sans"/>
              </a:rPr>
              <a:t>na ochranu průmyslového vlastnictví </a:t>
            </a:r>
            <a:r>
              <a:rPr lang="cs-CZ" sz="1990" strike="noStrike">
                <a:solidFill>
                  <a:srgbClr val="000000"/>
                </a:solidFill>
                <a:latin typeface="Times New Roman"/>
                <a:ea typeface="DejaVu Sans"/>
              </a:rPr>
              <a:t>z r. 1883,</a:t>
            </a:r>
            <a:endParaRPr/>
          </a:p>
          <a:p>
            <a:pPr>
              <a:lnSpc>
                <a:spcPct val="100000"/>
              </a:lnSpc>
            </a:pPr>
            <a:r>
              <a:rPr b="1" i="1" lang="cs-CZ" sz="1990" strike="noStrike">
                <a:solidFill>
                  <a:srgbClr val="0070c0"/>
                </a:solidFill>
                <a:latin typeface="Times New Roman"/>
                <a:ea typeface="DejaVu Sans"/>
              </a:rPr>
              <a:t>-  Madridská dohoda</a:t>
            </a:r>
            <a:r>
              <a:rPr lang="cs-CZ" sz="1990" strike="noStrike">
                <a:solidFill>
                  <a:srgbClr val="0070c0"/>
                </a:solidFill>
                <a:latin typeface="Times New Roman"/>
                <a:ea typeface="DejaVu Sans"/>
              </a:rPr>
              <a:t> </a:t>
            </a:r>
            <a:r>
              <a:rPr lang="cs-CZ" sz="1990" strike="noStrike">
                <a:solidFill>
                  <a:srgbClr val="000000"/>
                </a:solidFill>
                <a:latin typeface="Times New Roman"/>
                <a:ea typeface="DejaVu Sans"/>
              </a:rPr>
              <a:t>o mezinárodním zápisu obchodních a továrních známek z r. 1891,</a:t>
            </a:r>
            <a:endParaRPr/>
          </a:p>
          <a:p>
            <a:pPr>
              <a:lnSpc>
                <a:spcPct val="100000"/>
              </a:lnSpc>
            </a:pPr>
            <a:r>
              <a:rPr b="1" i="1" lang="cs-CZ" sz="1990" strike="noStrike">
                <a:solidFill>
                  <a:srgbClr val="0070c0"/>
                </a:solidFill>
                <a:latin typeface="Times New Roman"/>
                <a:ea typeface="DejaVu Sans"/>
              </a:rPr>
              <a:t>-  Madridská dohoda</a:t>
            </a:r>
            <a:r>
              <a:rPr lang="cs-CZ" sz="1990" strike="noStrike">
                <a:solidFill>
                  <a:srgbClr val="0070c0"/>
                </a:solidFill>
                <a:latin typeface="Times New Roman"/>
                <a:ea typeface="DejaVu Sans"/>
              </a:rPr>
              <a:t> </a:t>
            </a:r>
            <a:r>
              <a:rPr lang="cs-CZ" sz="1990" strike="noStrike">
                <a:solidFill>
                  <a:srgbClr val="000000"/>
                </a:solidFill>
                <a:latin typeface="Times New Roman"/>
                <a:ea typeface="DejaVu Sans"/>
              </a:rPr>
              <a:t>o potlačování falešných nebo klamavých údajů o původu výrobků z r. 1891</a:t>
            </a:r>
            <a:endParaRPr/>
          </a:p>
          <a:p>
            <a:pPr>
              <a:lnSpc>
                <a:spcPct val="100000"/>
              </a:lnSpc>
            </a:pPr>
            <a:r>
              <a:rPr b="1" i="1" lang="cs-CZ" sz="1990" strike="noStrike">
                <a:solidFill>
                  <a:srgbClr val="0070c0"/>
                </a:solidFill>
                <a:latin typeface="Times New Roman"/>
                <a:ea typeface="DejaVu Sans"/>
              </a:rPr>
              <a:t>-  Lisabonská dohoda</a:t>
            </a:r>
            <a:r>
              <a:rPr lang="cs-CZ" sz="1990" strike="noStrike">
                <a:solidFill>
                  <a:srgbClr val="0070c0"/>
                </a:solidFill>
                <a:latin typeface="Times New Roman"/>
                <a:ea typeface="DejaVu Sans"/>
              </a:rPr>
              <a:t> </a:t>
            </a:r>
            <a:r>
              <a:rPr lang="cs-CZ" sz="1990" strike="noStrike">
                <a:solidFill>
                  <a:srgbClr val="000000"/>
                </a:solidFill>
                <a:latin typeface="Times New Roman"/>
                <a:ea typeface="DejaVu Sans"/>
              </a:rPr>
              <a:t>o ochraně označení původu a jeho mezinárod. zápisu z r. 1958 </a:t>
            </a:r>
            <a:endParaRPr/>
          </a:p>
        </p:txBody>
      </p:sp>
      <p:sp>
        <p:nvSpPr>
          <p:cNvPr id="125" name="CustomShape 2"/>
          <p:cNvSpPr/>
          <p:nvPr/>
        </p:nvSpPr>
        <p:spPr>
          <a:xfrm>
            <a:off x="167400" y="0"/>
            <a:ext cx="4003920" cy="39600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p>
            <a:pPr>
              <a:lnSpc>
                <a:spcPct val="100000"/>
              </a:lnSpc>
            </a:pPr>
            <a:r>
              <a:rPr b="1" lang="cs-CZ" sz="1990" strike="noStrike">
                <a:solidFill>
                  <a:srgbClr val="ff0000"/>
                </a:solidFill>
                <a:latin typeface="Times New Roman"/>
                <a:ea typeface="DejaVu Sans"/>
              </a:rPr>
              <a:t>Mezinárodní úprava nekalé soutěže</a:t>
            </a:r>
            <a:endParaRPr/>
          </a:p>
        </p:txBody>
      </p:sp>
      <p:sp>
        <p:nvSpPr>
          <p:cNvPr id="126" name="CustomShape 3"/>
          <p:cNvSpPr/>
          <p:nvPr/>
        </p:nvSpPr>
        <p:spPr>
          <a:xfrm>
            <a:off x="0" y="2603880"/>
            <a:ext cx="2091600" cy="39600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p>
            <a:pPr>
              <a:lnSpc>
                <a:spcPct val="100000"/>
              </a:lnSpc>
            </a:pPr>
            <a:r>
              <a:rPr b="1" lang="cs-CZ" sz="1990" strike="noStrike">
                <a:solidFill>
                  <a:srgbClr val="ff0000"/>
                </a:solidFill>
                <a:latin typeface="Times New Roman"/>
                <a:ea typeface="DejaVu Sans"/>
              </a:rPr>
              <a:t>Předchozí úprava</a:t>
            </a:r>
            <a:endParaRPr/>
          </a:p>
        </p:txBody>
      </p:sp>
      <p:sp>
        <p:nvSpPr>
          <p:cNvPr id="127" name="CustomShape 4"/>
          <p:cNvSpPr/>
          <p:nvPr/>
        </p:nvSpPr>
        <p:spPr>
          <a:xfrm>
            <a:off x="203760" y="3312000"/>
            <a:ext cx="9659880" cy="2154240"/>
          </a:xfrm>
          <a:prstGeom prst="rect">
            <a:avLst/>
          </a:prstGeom>
          <a:solidFill>
            <a:srgbClr val="f5ef73"/>
          </a:solidFill>
          <a:ln>
            <a:noFill/>
          </a:ln>
        </p:spPr>
        <p:style>
          <a:lnRef idx="0"/>
          <a:fillRef idx="0"/>
          <a:effectRef idx="0"/>
          <a:fontRef idx="minor"/>
        </p:style>
        <p:txBody>
          <a:bodyPr lIns="90000" rIns="90000" tIns="46800" bIns="46800"/>
          <a:p>
            <a:pPr>
              <a:lnSpc>
                <a:spcPct val="100000"/>
              </a:lnSpc>
              <a:buFont typeface="Arial"/>
              <a:buChar char="-"/>
            </a:pPr>
            <a:r>
              <a:rPr b="1" i="1" lang="cs-CZ" sz="1990" strike="noStrike">
                <a:solidFill>
                  <a:srgbClr val="000000"/>
                </a:solidFill>
                <a:latin typeface="Times New Roman"/>
                <a:ea typeface="DejaVu Sans"/>
              </a:rPr>
              <a:t> </a:t>
            </a:r>
            <a:r>
              <a:rPr b="1" i="1" lang="cs-CZ" sz="1990" strike="noStrike">
                <a:solidFill>
                  <a:srgbClr val="000000"/>
                </a:solidFill>
                <a:latin typeface="Times New Roman"/>
                <a:ea typeface="DejaVu Sans"/>
              </a:rPr>
              <a:t>Zákon proti nekalé soutěži </a:t>
            </a:r>
            <a:r>
              <a:rPr lang="cs-CZ" sz="1990" strike="noStrike">
                <a:solidFill>
                  <a:srgbClr val="000000"/>
                </a:solidFill>
                <a:latin typeface="Times New Roman"/>
                <a:ea typeface="DejaVu Sans"/>
              </a:rPr>
              <a:t>(z. č. 111/1927 Sb. z. a n.)             / zrušen k 1.1.1951</a:t>
            </a:r>
            <a:endParaRPr/>
          </a:p>
          <a:p>
            <a:pPr>
              <a:lnSpc>
                <a:spcPct val="100000"/>
              </a:lnSpc>
            </a:pPr>
            <a:endParaRPr/>
          </a:p>
          <a:p>
            <a:pPr>
              <a:lnSpc>
                <a:spcPct val="100000"/>
              </a:lnSpc>
              <a:buFont typeface="Arial"/>
              <a:buChar char="-"/>
            </a:pP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Občanský zákoník </a:t>
            </a:r>
            <a:r>
              <a:rPr lang="cs-CZ" sz="1990" strike="noStrike">
                <a:solidFill>
                  <a:srgbClr val="000000"/>
                </a:solidFill>
                <a:latin typeface="Times New Roman"/>
                <a:ea typeface="DejaVu Sans"/>
              </a:rPr>
              <a:t>(z. č. 141/1950 Sb.) - jen</a:t>
            </a:r>
            <a:r>
              <a:rPr i="1" lang="cs-CZ" sz="1990" strike="noStrike">
                <a:solidFill>
                  <a:srgbClr val="000000"/>
                </a:solidFill>
                <a:latin typeface="Times New Roman"/>
                <a:ea typeface="DejaVu Sans"/>
              </a:rPr>
              <a:t> § 352            </a:t>
            </a:r>
            <a:endParaRPr/>
          </a:p>
          <a:p>
            <a:pPr>
              <a:lnSpc>
                <a:spcPct val="100000"/>
              </a:lnSpc>
              <a:buSzPct val="45000"/>
              <a:buFont typeface="StarSymbol"/>
              <a:buChar char="l"/>
            </a:pP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 </a:t>
            </a:r>
            <a:r>
              <a:rPr lang="cs-CZ" sz="1990" strike="noStrike">
                <a:solidFill>
                  <a:srgbClr val="000000"/>
                </a:solidFill>
                <a:latin typeface="Times New Roman"/>
                <a:ea typeface="DejaVu Sans"/>
              </a:rPr>
              <a:t>/</a:t>
            </a:r>
            <a:r>
              <a:rPr i="1" lang="cs-CZ" sz="1990" strike="noStrike">
                <a:solidFill>
                  <a:srgbClr val="000000"/>
                </a:solidFill>
                <a:latin typeface="Times New Roman"/>
                <a:ea typeface="DejaVu Sans"/>
              </a:rPr>
              <a:t> </a:t>
            </a:r>
            <a:r>
              <a:rPr lang="cs-CZ" sz="1990" strike="noStrike">
                <a:solidFill>
                  <a:srgbClr val="000000"/>
                </a:solidFill>
                <a:latin typeface="Times New Roman"/>
                <a:ea typeface="DejaVu Sans"/>
              </a:rPr>
              <a:t>zrušeny k 1.1.1992</a:t>
            </a:r>
            <a:endParaRPr/>
          </a:p>
          <a:p>
            <a:pPr>
              <a:lnSpc>
                <a:spcPct val="100000"/>
              </a:lnSpc>
              <a:buFont typeface="Arial"/>
              <a:buChar char="-"/>
            </a:pPr>
            <a:r>
              <a:rPr i="1" lang="cs-CZ" sz="1990" strike="noStrike">
                <a:solidFill>
                  <a:srgbClr val="000000"/>
                </a:solidFill>
                <a:latin typeface="Times New Roman"/>
                <a:ea typeface="DejaVu Sans"/>
              </a:rPr>
              <a:t>  </a:t>
            </a:r>
            <a:r>
              <a:rPr i="1" lang="cs-CZ" sz="1990" strike="noStrike">
                <a:solidFill>
                  <a:srgbClr val="000000"/>
                </a:solidFill>
                <a:latin typeface="Times New Roman"/>
                <a:ea typeface="DejaVu Sans"/>
              </a:rPr>
              <a:t>Hospodářský zákoník </a:t>
            </a:r>
            <a:r>
              <a:rPr lang="cs-CZ" sz="1990" strike="noStrike">
                <a:solidFill>
                  <a:srgbClr val="000000"/>
                </a:solidFill>
                <a:latin typeface="Times New Roman"/>
                <a:ea typeface="DejaVu Sans"/>
              </a:rPr>
              <a:t>(z. č. 109/1964 Sb.) - § 119, pak § 119a, § 119d, § 119e</a:t>
            </a:r>
            <a:endParaRPr/>
          </a:p>
          <a:p>
            <a:pPr>
              <a:lnSpc>
                <a:spcPct val="100000"/>
              </a:lnSpc>
            </a:pPr>
            <a:endParaRPr/>
          </a:p>
          <a:p>
            <a:pPr>
              <a:lnSpc>
                <a:spcPct val="100000"/>
              </a:lnSpc>
              <a:buSzPct val="45000"/>
              <a:buFont typeface="StarSymbol"/>
              <a:buChar char="l"/>
            </a:pPr>
            <a:r>
              <a:rPr lang="cs-CZ" strike="noStrike">
                <a:solidFill>
                  <a:srgbClr val="000000"/>
                </a:solidFill>
                <a:latin typeface="Arial"/>
                <a:ea typeface="DejaVu Sans"/>
              </a:rPr>
              <a:t>-  Obchodní zákoník</a:t>
            </a:r>
            <a:r>
              <a:rPr b="1" i="1" lang="cs-CZ" strike="noStrike">
                <a:solidFill>
                  <a:srgbClr val="0070c0"/>
                </a:solidFill>
                <a:latin typeface="Arial"/>
                <a:ea typeface="DejaVu Sans"/>
              </a:rPr>
              <a:t> </a:t>
            </a:r>
            <a:r>
              <a:rPr lang="cs-CZ" strike="noStrike">
                <a:solidFill>
                  <a:srgbClr val="000000"/>
                </a:solidFill>
                <a:latin typeface="Arial"/>
                <a:ea typeface="DejaVu Sans"/>
              </a:rPr>
              <a:t>(z. č. 513/1991 Sb.) § 44 - 55</a:t>
            </a:r>
            <a:endParaRPr/>
          </a:p>
        </p:txBody>
      </p:sp>
      <p:sp>
        <p:nvSpPr>
          <p:cNvPr id="128" name="CustomShape 5"/>
          <p:cNvSpPr/>
          <p:nvPr/>
        </p:nvSpPr>
        <p:spPr>
          <a:xfrm>
            <a:off x="3096000" y="5867640"/>
            <a:ext cx="6551640" cy="396000"/>
          </a:xfrm>
          <a:prstGeom prst="rect">
            <a:avLst/>
          </a:prstGeom>
          <a:solidFill>
            <a:srgbClr val="ffff00"/>
          </a:solidFill>
          <a:ln>
            <a:noFill/>
          </a:ln>
        </p:spPr>
        <p:style>
          <a:lnRef idx="0"/>
          <a:fillRef idx="0"/>
          <a:effectRef idx="0"/>
          <a:fontRef idx="minor"/>
        </p:style>
        <p:txBody>
          <a:bodyPr lIns="90000" rIns="90000" tIns="46800" bIns="46800"/>
          <a:p>
            <a:pPr>
              <a:lnSpc>
                <a:spcPct val="100000"/>
              </a:lnSpc>
              <a:buSzPct val="45000"/>
              <a:buFont typeface="StarSymbol"/>
              <a:buChar char="l"/>
            </a:pPr>
            <a:r>
              <a:rPr b="1" i="1" lang="cs-CZ" sz="1990" strike="noStrike">
                <a:solidFill>
                  <a:srgbClr val="000000"/>
                </a:solidFill>
                <a:latin typeface="Times New Roman"/>
                <a:ea typeface="DejaVu Sans"/>
              </a:rPr>
              <a:t>Občanský zákoník </a:t>
            </a:r>
            <a:r>
              <a:rPr lang="cs-CZ" sz="1990" strike="noStrike">
                <a:solidFill>
                  <a:srgbClr val="000000"/>
                </a:solidFill>
                <a:latin typeface="Times New Roman"/>
                <a:ea typeface="DejaVu Sans"/>
              </a:rPr>
              <a:t>(z. č. 89/2012 Sb.) -  § 2976 – 2989 </a:t>
            </a:r>
            <a:endParaRPr/>
          </a:p>
        </p:txBody>
      </p:sp>
      <p:sp>
        <p:nvSpPr>
          <p:cNvPr id="129" name="CustomShape 6"/>
          <p:cNvSpPr/>
          <p:nvPr/>
        </p:nvSpPr>
        <p:spPr>
          <a:xfrm>
            <a:off x="2911680" y="6573240"/>
            <a:ext cx="6972120" cy="698400"/>
          </a:xfrm>
          <a:prstGeom prst="rect">
            <a:avLst/>
          </a:prstGeom>
          <a:solidFill>
            <a:srgbClr val="dbeef4"/>
          </a:solidFill>
          <a:ln>
            <a:noFill/>
          </a:ln>
        </p:spPr>
        <p:style>
          <a:lnRef idx="0"/>
          <a:fillRef idx="0"/>
          <a:effectRef idx="0"/>
          <a:fontRef idx="minor"/>
        </p:style>
        <p:txBody>
          <a:bodyPr lIns="90000" rIns="90000" tIns="46800" bIns="46800"/>
          <a:p>
            <a:pPr>
              <a:lnSpc>
                <a:spcPct val="100000"/>
              </a:lnSpc>
            </a:pPr>
            <a:r>
              <a:rPr b="1" i="1" lang="cs-CZ" sz="1990" strike="noStrike">
                <a:solidFill>
                  <a:srgbClr val="0070c0"/>
                </a:solidFill>
                <a:latin typeface="Times New Roman"/>
                <a:ea typeface="DejaVu Sans"/>
              </a:rPr>
              <a:t>Směrnice o klamavé a srovnávací reklamě  </a:t>
            </a:r>
            <a:r>
              <a:rPr lang="cs-CZ" sz="1990" strike="noStrike">
                <a:solidFill>
                  <a:srgbClr val="000000"/>
                </a:solidFill>
                <a:latin typeface="Times New Roman"/>
                <a:ea typeface="DejaVu Sans"/>
              </a:rPr>
              <a:t>2006/114/ES</a:t>
            </a:r>
            <a:endParaRPr/>
          </a:p>
          <a:p>
            <a:pPr>
              <a:lnSpc>
                <a:spcPct val="100000"/>
              </a:lnSpc>
            </a:pPr>
            <a:r>
              <a:rPr b="1" i="1" lang="cs-CZ" sz="1990" strike="noStrike">
                <a:solidFill>
                  <a:srgbClr val="0070c0"/>
                </a:solidFill>
                <a:latin typeface="Times New Roman"/>
                <a:ea typeface="DejaVu Sans"/>
              </a:rPr>
              <a:t>Směrnice o nekalých obchodních praktikách </a:t>
            </a:r>
            <a:r>
              <a:rPr lang="cs-CZ" sz="1990" strike="noStrike">
                <a:solidFill>
                  <a:srgbClr val="000000"/>
                </a:solidFill>
                <a:latin typeface="Times New Roman"/>
                <a:ea typeface="DejaVu Sans"/>
              </a:rPr>
              <a:t>2005/29/ES</a:t>
            </a:r>
            <a:endParaRPr/>
          </a:p>
        </p:txBody>
      </p:sp>
      <p:sp>
        <p:nvSpPr>
          <p:cNvPr id="130" name="CustomShape 7"/>
          <p:cNvSpPr/>
          <p:nvPr/>
        </p:nvSpPr>
        <p:spPr>
          <a:xfrm>
            <a:off x="101520" y="6840000"/>
            <a:ext cx="2603880" cy="396000"/>
          </a:xfrm>
          <a:prstGeom prst="rect">
            <a:avLst/>
          </a:prstGeom>
          <a:noFill/>
          <a:ln w="9360">
            <a:solidFill>
              <a:srgbClr val="000000"/>
            </a:solidFill>
            <a:miter/>
          </a:ln>
        </p:spPr>
        <p:style>
          <a:lnRef idx="0"/>
          <a:fillRef idx="0"/>
          <a:effectRef idx="0"/>
          <a:fontRef idx="minor"/>
        </p:style>
        <p:txBody>
          <a:bodyPr lIns="90000" rIns="90000" tIns="46800" bIns="46800"/>
          <a:p>
            <a:pPr>
              <a:lnSpc>
                <a:spcPct val="100000"/>
              </a:lnSpc>
            </a:pPr>
            <a:r>
              <a:rPr b="1" lang="cs-CZ" sz="1990" strike="noStrike">
                <a:solidFill>
                  <a:srgbClr val="ff0000"/>
                </a:solidFill>
                <a:latin typeface="Times New Roman"/>
                <a:ea typeface="DejaVu Sans"/>
              </a:rPr>
              <a:t>Komunitární úprava</a:t>
            </a:r>
            <a:endParaRPr/>
          </a:p>
        </p:txBody>
      </p:sp>
      <p:sp>
        <p:nvSpPr>
          <p:cNvPr id="131" name="CustomShape 8"/>
          <p:cNvSpPr/>
          <p:nvPr/>
        </p:nvSpPr>
        <p:spPr>
          <a:xfrm>
            <a:off x="144000" y="5832000"/>
            <a:ext cx="2519640" cy="396000"/>
          </a:xfrm>
          <a:prstGeom prst="rect">
            <a:avLst/>
          </a:prstGeom>
          <a:solidFill>
            <a:srgbClr val="ffffff"/>
          </a:solidFill>
          <a:ln w="9360">
            <a:solidFill>
              <a:srgbClr val="000000"/>
            </a:solidFill>
            <a:miter/>
          </a:ln>
        </p:spPr>
        <p:style>
          <a:lnRef idx="0"/>
          <a:fillRef idx="0"/>
          <a:effectRef idx="0"/>
          <a:fontRef idx="minor"/>
        </p:style>
        <p:txBody>
          <a:bodyPr lIns="90000" rIns="90000" tIns="46800" bIns="46800"/>
          <a:p>
            <a:pPr>
              <a:lnSpc>
                <a:spcPct val="100000"/>
              </a:lnSpc>
            </a:pPr>
            <a:r>
              <a:rPr b="1" lang="cs-CZ" sz="1990" strike="noStrike">
                <a:solidFill>
                  <a:srgbClr val="ff0000"/>
                </a:solidFill>
                <a:latin typeface="Times New Roman"/>
                <a:ea typeface="DejaVu Sans"/>
              </a:rPr>
              <a:t>Současná úprava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2419920" y="0"/>
            <a:ext cx="6904800" cy="52488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b="1" lang="cs-CZ" sz="1600" strike="noStrike">
                <a:solidFill>
                  <a:srgbClr val="ff0000"/>
                </a:solidFill>
                <a:latin typeface="Times New Roman"/>
                <a:ea typeface="DejaVu Sans"/>
              </a:rPr>
              <a:t>Pařížská úmluva na ochranu průmyslového vlastnictví</a:t>
            </a:r>
            <a:r>
              <a:rPr lang="cs-CZ" sz="1600" strike="noStrike">
                <a:solidFill>
                  <a:srgbClr val="ff0000"/>
                </a:solidFill>
                <a:latin typeface="Times New Roman"/>
                <a:ea typeface="DejaVu Sans"/>
              </a:rPr>
              <a:t>  </a:t>
            </a:r>
            <a:endParaRPr/>
          </a:p>
          <a:p>
            <a:pPr algn="ctr">
              <a:lnSpc>
                <a:spcPct val="100000"/>
              </a:lnSpc>
            </a:pPr>
            <a:r>
              <a:rPr b="1" lang="cs-CZ" sz="1600" strike="noStrike">
                <a:solidFill>
                  <a:srgbClr val="ff0000"/>
                </a:solidFill>
                <a:latin typeface="Times New Roman"/>
                <a:ea typeface="DejaVu Sans"/>
              </a:rPr>
              <a:t>z r. 1883</a:t>
            </a:r>
            <a:r>
              <a:rPr lang="cs-CZ" sz="1600" strike="noStrike">
                <a:solidFill>
                  <a:srgbClr val="ff0000"/>
                </a:solidFill>
                <a:latin typeface="Times New Roman"/>
                <a:ea typeface="DejaVu Sans"/>
              </a:rPr>
              <a:t> </a:t>
            </a:r>
            <a:endParaRPr/>
          </a:p>
        </p:txBody>
      </p:sp>
      <p:sp>
        <p:nvSpPr>
          <p:cNvPr id="133" name="CustomShape 2"/>
          <p:cNvSpPr/>
          <p:nvPr/>
        </p:nvSpPr>
        <p:spPr>
          <a:xfrm>
            <a:off x="0" y="671400"/>
            <a:ext cx="2519640" cy="3275640"/>
          </a:xfrm>
          <a:prstGeom prst="rect">
            <a:avLst/>
          </a:prstGeom>
          <a:solidFill>
            <a:srgbClr val="9bbb59"/>
          </a:solidFill>
          <a:ln w="9360">
            <a:solidFill>
              <a:srgbClr val="000000"/>
            </a:solidFill>
            <a:miter/>
          </a:ln>
        </p:spPr>
        <p:style>
          <a:lnRef idx="0"/>
          <a:fillRef idx="0"/>
          <a:effectRef idx="0"/>
          <a:fontRef idx="minor"/>
        </p:style>
        <p:txBody>
          <a:bodyPr wrap="none" lIns="90000" rIns="90000" tIns="46800" bIns="46800" anchor="ctr"/>
          <a:p>
            <a:pPr>
              <a:lnSpc>
                <a:spcPct val="100000"/>
              </a:lnSpc>
            </a:pPr>
            <a:r>
              <a:rPr b="1" i="1" lang="cs-CZ" sz="1990" strike="noStrike" u="sng">
                <a:solidFill>
                  <a:srgbClr val="ff0000"/>
                </a:solidFill>
                <a:latin typeface="Times New Roman"/>
                <a:ea typeface="DejaVu Sans"/>
              </a:rPr>
              <a:t>článek 10bis (2):</a:t>
            </a:r>
            <a:r>
              <a:rPr lang="cs-CZ" sz="1990" strike="noStrike">
                <a:solidFill>
                  <a:srgbClr val="ff0000"/>
                </a:solidFill>
                <a:latin typeface="Times New Roman"/>
                <a:ea typeface="DejaVu Sans"/>
              </a:rPr>
              <a:t> </a:t>
            </a:r>
            <a:endParaRPr/>
          </a:p>
          <a:p>
            <a:pPr>
              <a:lnSpc>
                <a:spcPct val="100000"/>
              </a:lnSpc>
              <a:buSzPct val="45000"/>
              <a:buFont typeface="StarSymbol"/>
              <a:buChar char="l"/>
            </a:pPr>
            <a:r>
              <a:rPr lang="cs-CZ" sz="1600" strike="noStrike">
                <a:solidFill>
                  <a:srgbClr val="000000"/>
                </a:solidFill>
                <a:latin typeface="Times New Roman"/>
                <a:ea typeface="DejaVu Sans"/>
              </a:rPr>
              <a:t>(generální klauzule)</a:t>
            </a:r>
            <a:endParaRPr/>
          </a:p>
          <a:p>
            <a:pPr>
              <a:lnSpc>
                <a:spcPct val="100000"/>
              </a:lnSpc>
            </a:pPr>
            <a:endParaRPr/>
          </a:p>
          <a:p>
            <a:pPr>
              <a:lnSpc>
                <a:spcPct val="100000"/>
              </a:lnSpc>
              <a:buSzPct val="45000"/>
              <a:buFont typeface="StarSymbol"/>
              <a:buChar char="l"/>
            </a:pPr>
            <a:r>
              <a:rPr b="1" lang="cs-CZ" sz="1600" strike="noStrike">
                <a:solidFill>
                  <a:srgbClr val="000000"/>
                </a:solidFill>
                <a:latin typeface="Times New Roman"/>
                <a:ea typeface="DejaVu Sans"/>
              </a:rPr>
              <a:t>Nekalou soutěží</a:t>
            </a:r>
            <a:r>
              <a:rPr b="1" i="1" lang="cs-CZ" sz="1990" strike="noStrike">
                <a:solidFill>
                  <a:srgbClr val="000000"/>
                </a:solidFill>
                <a:latin typeface="Times New Roman"/>
                <a:ea typeface="DejaVu Sans"/>
              </a:rPr>
              <a:t> </a:t>
            </a:r>
            <a:endParaRPr/>
          </a:p>
          <a:p>
            <a:pPr>
              <a:lnSpc>
                <a:spcPct val="100000"/>
              </a:lnSpc>
              <a:buSzPct val="45000"/>
              <a:buFont typeface="StarSymbol"/>
              <a:buChar char="l"/>
            </a:pPr>
            <a:r>
              <a:rPr lang="cs-CZ" sz="1990" strike="noStrike">
                <a:solidFill>
                  <a:srgbClr val="000000"/>
                </a:solidFill>
                <a:latin typeface="Times New Roman"/>
                <a:ea typeface="DejaVu Sans"/>
              </a:rPr>
              <a:t>je každá soutěžní </a:t>
            </a:r>
            <a:endParaRPr/>
          </a:p>
          <a:p>
            <a:pPr>
              <a:lnSpc>
                <a:spcPct val="100000"/>
              </a:lnSpc>
              <a:buSzPct val="45000"/>
              <a:buFont typeface="StarSymbol"/>
              <a:buChar char="l"/>
            </a:pPr>
            <a:r>
              <a:rPr lang="cs-CZ" sz="1990" strike="noStrike">
                <a:solidFill>
                  <a:srgbClr val="000000"/>
                </a:solidFill>
                <a:latin typeface="Times New Roman"/>
                <a:ea typeface="DejaVu Sans"/>
              </a:rPr>
              <a:t>činnost, která </a:t>
            </a:r>
            <a:endParaRPr/>
          </a:p>
          <a:p>
            <a:pPr>
              <a:lnSpc>
                <a:spcPct val="100000"/>
              </a:lnSpc>
              <a:buSzPct val="45000"/>
              <a:buFont typeface="StarSymbol"/>
              <a:buChar char="l"/>
            </a:pPr>
            <a:r>
              <a:rPr lang="cs-CZ" sz="1990" strike="noStrike">
                <a:solidFill>
                  <a:srgbClr val="000000"/>
                </a:solidFill>
                <a:latin typeface="Times New Roman"/>
                <a:ea typeface="DejaVu Sans"/>
              </a:rPr>
              <a:t>odporuje </a:t>
            </a:r>
            <a:endParaRPr/>
          </a:p>
          <a:p>
            <a:pPr>
              <a:lnSpc>
                <a:spcPct val="100000"/>
              </a:lnSpc>
              <a:buSzPct val="45000"/>
              <a:buFont typeface="StarSymbol"/>
              <a:buChar char="l"/>
            </a:pPr>
            <a:r>
              <a:rPr lang="cs-CZ" sz="1990" strike="noStrike">
                <a:solidFill>
                  <a:srgbClr val="000000"/>
                </a:solidFill>
                <a:latin typeface="Times New Roman"/>
                <a:ea typeface="DejaVu Sans"/>
              </a:rPr>
              <a:t>poctivým zvyklostem </a:t>
            </a:r>
            <a:endParaRPr/>
          </a:p>
          <a:p>
            <a:pPr>
              <a:lnSpc>
                <a:spcPct val="100000"/>
              </a:lnSpc>
              <a:buSzPct val="45000"/>
              <a:buFont typeface="StarSymbol"/>
              <a:buChar char="l"/>
            </a:pPr>
            <a:r>
              <a:rPr lang="cs-CZ" sz="1990" strike="noStrike">
                <a:solidFill>
                  <a:srgbClr val="000000"/>
                </a:solidFill>
                <a:latin typeface="Times New Roman"/>
                <a:ea typeface="DejaVu Sans"/>
              </a:rPr>
              <a:t>v průmyslu nebo </a:t>
            </a:r>
            <a:endParaRPr/>
          </a:p>
          <a:p>
            <a:pPr>
              <a:lnSpc>
                <a:spcPct val="100000"/>
              </a:lnSpc>
              <a:buSzPct val="45000"/>
              <a:buFont typeface="StarSymbol"/>
              <a:buChar char="l"/>
            </a:pPr>
            <a:r>
              <a:rPr lang="cs-CZ" sz="1990" strike="noStrike">
                <a:solidFill>
                  <a:srgbClr val="000000"/>
                </a:solidFill>
                <a:latin typeface="Times New Roman"/>
                <a:ea typeface="DejaVu Sans"/>
              </a:rPr>
              <a:t>v obchodě.</a:t>
            </a:r>
            <a:endParaRPr/>
          </a:p>
        </p:txBody>
      </p:sp>
      <p:sp>
        <p:nvSpPr>
          <p:cNvPr id="134" name="CustomShape 3"/>
          <p:cNvSpPr/>
          <p:nvPr/>
        </p:nvSpPr>
        <p:spPr>
          <a:xfrm>
            <a:off x="3023640" y="1091880"/>
            <a:ext cx="6803640" cy="3235320"/>
          </a:xfrm>
          <a:prstGeom prst="rect">
            <a:avLst/>
          </a:prstGeom>
          <a:solidFill>
            <a:srgbClr val="f1e941">
              <a:alpha val="50000"/>
            </a:srgbClr>
          </a:solidFill>
          <a:ln w="9360">
            <a:solidFill>
              <a:srgbClr val="000000"/>
            </a:solidFill>
            <a:miter/>
          </a:ln>
        </p:spPr>
        <p:style>
          <a:lnRef idx="0"/>
          <a:fillRef idx="0"/>
          <a:effectRef idx="0"/>
          <a:fontRef idx="minor"/>
        </p:style>
        <p:txBody>
          <a:bodyPr wrap="none" lIns="90000" rIns="90000" tIns="46800" bIns="46800" anchor="ctr"/>
          <a:p>
            <a:pPr>
              <a:lnSpc>
                <a:spcPct val="100000"/>
              </a:lnSpc>
            </a:pPr>
            <a:r>
              <a:rPr b="1" i="1" lang="cs-CZ" sz="1600" strike="noStrike" u="sng">
                <a:solidFill>
                  <a:srgbClr val="ff0000"/>
                </a:solidFill>
                <a:latin typeface="Times New Roman"/>
                <a:ea typeface="DejaVu Sans"/>
              </a:rPr>
              <a:t>článek 10bis (3):</a:t>
            </a:r>
            <a:endParaRPr/>
          </a:p>
          <a:p>
            <a:pPr>
              <a:lnSpc>
                <a:spcPct val="100000"/>
              </a:lnSpc>
            </a:pPr>
            <a:r>
              <a:rPr lang="cs-CZ" sz="1600" strike="noStrike">
                <a:solidFill>
                  <a:srgbClr val="000000"/>
                </a:solidFill>
                <a:latin typeface="Times New Roman"/>
                <a:ea typeface="DejaVu Sans"/>
              </a:rPr>
              <a:t>Zejména </a:t>
            </a:r>
            <a:r>
              <a:rPr b="1" lang="cs-CZ" sz="1600" strike="noStrike">
                <a:solidFill>
                  <a:srgbClr val="000000"/>
                </a:solidFill>
                <a:latin typeface="Times New Roman"/>
                <a:ea typeface="DejaVu Sans"/>
              </a:rPr>
              <a:t>musí být zakázány</a:t>
            </a:r>
            <a:r>
              <a:rPr lang="cs-CZ" sz="1600" strike="noStrike">
                <a:solidFill>
                  <a:srgbClr val="000000"/>
                </a:solidFill>
                <a:latin typeface="Times New Roman"/>
                <a:ea typeface="DejaVu Sans"/>
              </a:rPr>
              <a:t>: </a:t>
            </a:r>
            <a:endParaRPr/>
          </a:p>
          <a:p>
            <a:pPr>
              <a:lnSpc>
                <a:spcPct val="100000"/>
              </a:lnSpc>
              <a:buFont typeface="Arial"/>
              <a:buAutoNum type="arabicPeriod"/>
            </a:pPr>
            <a:r>
              <a:rPr lang="cs-CZ" sz="1600" strike="noStrike">
                <a:solidFill>
                  <a:srgbClr val="000000"/>
                </a:solidFill>
                <a:latin typeface="Times New Roman"/>
                <a:ea typeface="DejaVu Sans"/>
              </a:rPr>
              <a:t>jakékoliv činy, které by mohly jakkoli </a:t>
            </a:r>
            <a:r>
              <a:rPr lang="cs-CZ" sz="1600" strike="noStrike" u="sng">
                <a:solidFill>
                  <a:srgbClr val="000000"/>
                </a:solidFill>
                <a:latin typeface="Times New Roman"/>
                <a:ea typeface="DejaVu Sans"/>
              </a:rPr>
              <a:t>způsobit záměnu</a:t>
            </a:r>
            <a:r>
              <a:rPr lang="cs-CZ" sz="1600" strike="noStrike">
                <a:solidFill>
                  <a:srgbClr val="000000"/>
                </a:solidFill>
                <a:latin typeface="Times New Roman"/>
                <a:ea typeface="DejaVu Sans"/>
              </a:rPr>
              <a:t> </a:t>
            </a:r>
            <a:endParaRPr/>
          </a:p>
          <a:p>
            <a:pPr>
              <a:lnSpc>
                <a:spcPct val="100000"/>
              </a:lnSpc>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s podnikem, výrobky nebo s průmyslovou nebo </a:t>
            </a:r>
            <a:endParaRPr/>
          </a:p>
          <a:p>
            <a:pPr>
              <a:lnSpc>
                <a:spcPct val="100000"/>
              </a:lnSpc>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obchodní činností soutěžitele; </a:t>
            </a:r>
            <a:endParaRPr/>
          </a:p>
          <a:p>
            <a:pPr>
              <a:lnSpc>
                <a:spcPct val="100000"/>
              </a:lnSpc>
            </a:pPr>
            <a:r>
              <a:rPr lang="cs-CZ" sz="1600" strike="noStrike">
                <a:solidFill>
                  <a:srgbClr val="000000"/>
                </a:solidFill>
                <a:latin typeface="Times New Roman"/>
                <a:ea typeface="DejaVu Sans"/>
              </a:rPr>
              <a:t>2.   falešné údaje při provozování obchodu, které by mohly </a:t>
            </a:r>
            <a:endParaRPr/>
          </a:p>
          <a:p>
            <a:pPr>
              <a:lnSpc>
                <a:spcPct val="100000"/>
              </a:lnSpc>
            </a:pPr>
            <a:r>
              <a:rPr lang="cs-CZ" sz="1600" strike="noStrike">
                <a:solidFill>
                  <a:srgbClr val="000000"/>
                </a:solidFill>
                <a:latin typeface="Times New Roman"/>
                <a:ea typeface="DejaVu Sans"/>
              </a:rPr>
              <a:t>	</a:t>
            </a:r>
            <a:r>
              <a:rPr lang="cs-CZ" sz="1600" strike="noStrike" u="sng">
                <a:solidFill>
                  <a:srgbClr val="000000"/>
                </a:solidFill>
                <a:latin typeface="Times New Roman"/>
                <a:ea typeface="DejaVu Sans"/>
              </a:rPr>
              <a:t>poškodit dobrou pověst</a:t>
            </a:r>
            <a:r>
              <a:rPr lang="cs-CZ" sz="1600" strike="noStrike">
                <a:solidFill>
                  <a:srgbClr val="000000"/>
                </a:solidFill>
                <a:latin typeface="Times New Roman"/>
                <a:ea typeface="DejaVu Sans"/>
              </a:rPr>
              <a:t> podniku, výrobků nebo průmyslové </a:t>
            </a:r>
            <a:endParaRPr/>
          </a:p>
          <a:p>
            <a:pPr>
              <a:lnSpc>
                <a:spcPct val="100000"/>
              </a:lnSpc>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nebo obchodní činnosti soutěžitele; </a:t>
            </a:r>
            <a:endParaRPr/>
          </a:p>
          <a:p>
            <a:pPr>
              <a:lnSpc>
                <a:spcPct val="100000"/>
              </a:lnSpc>
            </a:pPr>
            <a:r>
              <a:rPr lang="cs-CZ" sz="1600" strike="noStrike">
                <a:solidFill>
                  <a:srgbClr val="000000"/>
                </a:solidFill>
                <a:latin typeface="Times New Roman"/>
                <a:ea typeface="DejaVu Sans"/>
              </a:rPr>
              <a:t>3.   údaje nebo tvrzení, jejichž užívání při provozu obchodu by bylo </a:t>
            </a:r>
            <a:endParaRPr/>
          </a:p>
          <a:p>
            <a:pPr>
              <a:lnSpc>
                <a:spcPct val="100000"/>
              </a:lnSpc>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s to </a:t>
            </a:r>
            <a:r>
              <a:rPr lang="cs-CZ" sz="1600" strike="noStrike" u="sng">
                <a:solidFill>
                  <a:srgbClr val="000000"/>
                </a:solidFill>
                <a:latin typeface="Times New Roman"/>
                <a:ea typeface="DejaVu Sans"/>
              </a:rPr>
              <a:t>uvádět veřejnost v omyl</a:t>
            </a:r>
            <a:r>
              <a:rPr lang="cs-CZ" sz="1600" strike="noStrike">
                <a:solidFill>
                  <a:srgbClr val="000000"/>
                </a:solidFill>
                <a:latin typeface="Times New Roman"/>
                <a:ea typeface="DejaVu Sans"/>
              </a:rPr>
              <a:t> o vlastnosti, způsobu výroby, </a:t>
            </a:r>
            <a:endParaRPr/>
          </a:p>
          <a:p>
            <a:pPr>
              <a:lnSpc>
                <a:spcPct val="100000"/>
              </a:lnSpc>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charakteristice, způsobilosti k použití nebo o množství zboží. </a:t>
            </a:r>
            <a:endParaRPr/>
          </a:p>
        </p:txBody>
      </p:sp>
      <p:sp>
        <p:nvSpPr>
          <p:cNvPr id="135" name="CustomShape 4"/>
          <p:cNvSpPr/>
          <p:nvPr/>
        </p:nvSpPr>
        <p:spPr>
          <a:xfrm>
            <a:off x="167400" y="4535640"/>
            <a:ext cx="7391880" cy="111096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nchor="ctr"/>
          <a:p>
            <a:pPr>
              <a:lnSpc>
                <a:spcPct val="100000"/>
              </a:lnSpc>
            </a:pPr>
            <a:r>
              <a:rPr b="1" i="1" lang="cs-CZ" sz="1600" strike="noStrike" u="sng">
                <a:solidFill>
                  <a:srgbClr val="ff0000"/>
                </a:solidFill>
                <a:latin typeface="Times New Roman"/>
                <a:ea typeface="DejaVu Sans"/>
              </a:rPr>
              <a:t>článek 10ter (1):</a:t>
            </a:r>
            <a:endParaRPr/>
          </a:p>
          <a:p>
            <a:pPr>
              <a:lnSpc>
                <a:spcPct val="100000"/>
              </a:lnSpc>
              <a:buSzPct val="45000"/>
              <a:buFont typeface="StarSymbol"/>
              <a:buChar char="l"/>
            </a:pPr>
            <a:r>
              <a:rPr lang="cs-CZ" sz="1600" strike="noStrike">
                <a:solidFill>
                  <a:srgbClr val="000000"/>
                </a:solidFill>
                <a:latin typeface="Times New Roman"/>
                <a:ea typeface="DejaVu Sans"/>
              </a:rPr>
              <a:t>Unijní země se zavazují, že  zajistí příslušníkům ostatních unijních zemí </a:t>
            </a:r>
            <a:endParaRPr/>
          </a:p>
          <a:p>
            <a:pPr>
              <a:lnSpc>
                <a:spcPct val="100000"/>
              </a:lnSpc>
              <a:buSzPct val="45000"/>
              <a:buFont typeface="StarSymbol"/>
              <a:buChar char="l"/>
            </a:pPr>
            <a:r>
              <a:rPr b="1" lang="cs-CZ" sz="1600" strike="noStrike">
                <a:solidFill>
                  <a:srgbClr val="000000"/>
                </a:solidFill>
                <a:latin typeface="Times New Roman"/>
                <a:ea typeface="DejaVu Sans"/>
              </a:rPr>
              <a:t>vhodné zákonné prostředky k účinnému potlačování </a:t>
            </a:r>
            <a:endParaRPr/>
          </a:p>
          <a:p>
            <a:pPr>
              <a:lnSpc>
                <a:spcPct val="100000"/>
              </a:lnSpc>
              <a:buSzPct val="45000"/>
              <a:buFont typeface="StarSymbol"/>
              <a:buChar char="l"/>
            </a:pPr>
            <a:r>
              <a:rPr lang="cs-CZ" sz="1600" strike="noStrike">
                <a:solidFill>
                  <a:srgbClr val="000000"/>
                </a:solidFill>
                <a:latin typeface="Times New Roman"/>
                <a:ea typeface="DejaVu Sans"/>
              </a:rPr>
              <a:t>veškerých činů uvedených v článcích 9, 10 a 10bis.</a:t>
            </a:r>
            <a:endParaRPr/>
          </a:p>
        </p:txBody>
      </p:sp>
      <p:sp>
        <p:nvSpPr>
          <p:cNvPr id="136" name="CustomShape 5"/>
          <p:cNvSpPr/>
          <p:nvPr/>
        </p:nvSpPr>
        <p:spPr>
          <a:xfrm>
            <a:off x="755640" y="5795640"/>
            <a:ext cx="9155880" cy="1397880"/>
          </a:xfrm>
          <a:prstGeom prst="rect">
            <a:avLst/>
          </a:prstGeom>
          <a:solidFill>
            <a:srgbClr val="92d050">
              <a:alpha val="25000"/>
            </a:srgbClr>
          </a:solidFill>
          <a:ln w="9360">
            <a:solidFill>
              <a:srgbClr val="000000"/>
            </a:solidFill>
            <a:miter/>
          </a:ln>
        </p:spPr>
        <p:style>
          <a:lnRef idx="0"/>
          <a:fillRef idx="0"/>
          <a:effectRef idx="0"/>
          <a:fontRef idx="minor"/>
        </p:style>
        <p:txBody>
          <a:bodyPr wrap="none" lIns="90000" rIns="90000" tIns="46800" bIns="46800" anchor="ctr"/>
          <a:p>
            <a:pPr>
              <a:lnSpc>
                <a:spcPct val="100000"/>
              </a:lnSpc>
            </a:pPr>
            <a:r>
              <a:rPr b="1" i="1" lang="cs-CZ" sz="1600" strike="noStrike" u="sng">
                <a:solidFill>
                  <a:srgbClr val="ff0000"/>
                </a:solidFill>
                <a:latin typeface="Times New Roman"/>
                <a:ea typeface="DejaVu Sans"/>
              </a:rPr>
              <a:t>článek 10ter (2):</a:t>
            </a:r>
            <a:endParaRPr/>
          </a:p>
          <a:p>
            <a:pPr>
              <a:lnSpc>
                <a:spcPct val="100000"/>
              </a:lnSpc>
              <a:buSzPct val="45000"/>
              <a:buFont typeface="StarSymbol"/>
              <a:buChar char="l"/>
            </a:pPr>
            <a:r>
              <a:rPr lang="cs-CZ" sz="1600" strike="noStrike">
                <a:solidFill>
                  <a:srgbClr val="000000"/>
                </a:solidFill>
                <a:latin typeface="Times New Roman"/>
                <a:ea typeface="DejaVu Sans"/>
              </a:rPr>
              <a:t>Zavazují se dále, že učiní opatření, aby </a:t>
            </a:r>
            <a:r>
              <a:rPr b="1" lang="cs-CZ" sz="1600" strike="noStrike">
                <a:solidFill>
                  <a:srgbClr val="000000"/>
                </a:solidFill>
                <a:latin typeface="Times New Roman"/>
                <a:ea typeface="DejaVu Sans"/>
              </a:rPr>
              <a:t>svazům a sdružením</a:t>
            </a:r>
            <a:r>
              <a:rPr lang="cs-CZ" sz="1600" strike="noStrike">
                <a:solidFill>
                  <a:srgbClr val="000000"/>
                </a:solidFill>
                <a:latin typeface="Times New Roman"/>
                <a:ea typeface="DejaVu Sans"/>
              </a:rPr>
              <a:t>, které zastupují zúčastněné </a:t>
            </a:r>
            <a:endParaRPr/>
          </a:p>
          <a:p>
            <a:pPr>
              <a:lnSpc>
                <a:spcPct val="100000"/>
              </a:lnSpc>
              <a:buSzPct val="45000"/>
              <a:buFont typeface="StarSymbol"/>
              <a:buChar char="l"/>
            </a:pPr>
            <a:r>
              <a:rPr lang="cs-CZ" sz="1600" strike="noStrike">
                <a:solidFill>
                  <a:srgbClr val="000000"/>
                </a:solidFill>
                <a:latin typeface="Times New Roman"/>
                <a:ea typeface="DejaVu Sans"/>
              </a:rPr>
              <a:t>průmyslníky, výrobce nebo obchodníky... bylo -  pokud jde o potlačování činů uvedených </a:t>
            </a:r>
            <a:endParaRPr/>
          </a:p>
          <a:p>
            <a:pPr>
              <a:lnSpc>
                <a:spcPct val="100000"/>
              </a:lnSpc>
              <a:buSzPct val="45000"/>
              <a:buFont typeface="StarSymbol"/>
              <a:buChar char="l"/>
            </a:pPr>
            <a:r>
              <a:rPr lang="cs-CZ" sz="1600" strike="noStrike">
                <a:solidFill>
                  <a:srgbClr val="000000"/>
                </a:solidFill>
                <a:latin typeface="Times New Roman"/>
                <a:ea typeface="DejaVu Sans"/>
              </a:rPr>
              <a:t>v článcích 9, 10 a 10bis  </a:t>
            </a:r>
            <a:r>
              <a:rPr b="1" lang="cs-CZ" sz="1600" strike="noStrike">
                <a:solidFill>
                  <a:srgbClr val="000000"/>
                </a:solidFill>
                <a:latin typeface="Times New Roman"/>
                <a:ea typeface="DejaVu Sans"/>
              </a:rPr>
              <a:t>dovoleno zakročovat</a:t>
            </a:r>
            <a:r>
              <a:rPr lang="cs-CZ" sz="1600" strike="noStrike">
                <a:solidFill>
                  <a:srgbClr val="000000"/>
                </a:solidFill>
                <a:latin typeface="Times New Roman"/>
                <a:ea typeface="DejaVu Sans"/>
              </a:rPr>
              <a:t> u soudů nebo u správních úřadů...</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7" name="CustomShape 1"/>
          <p:cNvSpPr/>
          <p:nvPr/>
        </p:nvSpPr>
        <p:spPr>
          <a:xfrm>
            <a:off x="714600" y="854280"/>
            <a:ext cx="8409600" cy="2210400"/>
          </a:xfrm>
          <a:prstGeom prst="rect">
            <a:avLst/>
          </a:prstGeom>
          <a:solidFill>
            <a:srgbClr val="9bbb59"/>
          </a:solidFill>
          <a:ln w="9360">
            <a:solidFill>
              <a:srgbClr val="000000"/>
            </a:solidFill>
            <a:miter/>
          </a:ln>
        </p:spPr>
        <p:style>
          <a:lnRef idx="0"/>
          <a:fillRef idx="0"/>
          <a:effectRef idx="0"/>
          <a:fontRef idx="minor"/>
        </p:style>
        <p:txBody>
          <a:bodyPr wrap="none" lIns="90000" rIns="90000" tIns="46800" bIns="46800" anchor="ctr"/>
          <a:p>
            <a:pPr algn="just">
              <a:lnSpc>
                <a:spcPct val="100000"/>
              </a:lnSpc>
            </a:pPr>
            <a:r>
              <a:rPr b="1" lang="cs-CZ" sz="1990" strike="noStrike">
                <a:solidFill>
                  <a:srgbClr val="ff0000"/>
                </a:solidFill>
                <a:latin typeface="Times New Roman"/>
                <a:ea typeface="DejaVu Sans"/>
              </a:rPr>
              <a:t>§ 1 Jednání proti dobrým mravům soutěže vůbec </a:t>
            </a:r>
            <a:r>
              <a:rPr lang="cs-CZ" sz="1990" strike="noStrike">
                <a:solidFill>
                  <a:srgbClr val="000000"/>
                </a:solidFill>
                <a:latin typeface="Times New Roman"/>
                <a:ea typeface="DejaVu Sans"/>
              </a:rPr>
              <a:t>(generální klauzule)</a:t>
            </a:r>
            <a:r>
              <a:rPr b="1" lang="cs-CZ" sz="1990" strike="noStrike">
                <a:solidFill>
                  <a:srgbClr val="000000"/>
                </a:solidFill>
                <a:latin typeface="Times New Roman"/>
                <a:ea typeface="DejaVu Sans"/>
              </a:rPr>
              <a:t>:</a:t>
            </a:r>
            <a:r>
              <a:rPr lang="cs-CZ" sz="1990" strike="noStrike">
                <a:solidFill>
                  <a:srgbClr val="000000"/>
                </a:solidFill>
                <a:latin typeface="Times New Roman"/>
                <a:ea typeface="DejaVu Sans"/>
              </a:rPr>
              <a:t> </a:t>
            </a:r>
            <a:endParaRPr/>
          </a:p>
          <a:p>
            <a:pPr algn="just">
              <a:lnSpc>
                <a:spcPct val="100000"/>
              </a:lnSpc>
              <a:buSzPct val="45000"/>
              <a:buFont typeface="StarSymbol"/>
              <a:buChar char="l"/>
            </a:pPr>
            <a:r>
              <a:rPr b="1" lang="cs-CZ" sz="1990" strike="noStrike">
                <a:solidFill>
                  <a:srgbClr val="000000"/>
                </a:solidFill>
                <a:latin typeface="Times New Roman"/>
                <a:ea typeface="DejaVu Sans"/>
              </a:rPr>
              <a:t>Kdo dostane se v hospodářském  styku v rozpor s dobrými mravy soutěže  </a:t>
            </a:r>
            <a:endParaRPr/>
          </a:p>
          <a:p>
            <a:pPr algn="just">
              <a:lnSpc>
                <a:spcPct val="100000"/>
              </a:lnSpc>
              <a:buSzPct val="45000"/>
              <a:buFont typeface="StarSymbol"/>
              <a:buChar char="l"/>
            </a:pPr>
            <a:r>
              <a:rPr b="1" lang="cs-CZ" sz="1990" strike="noStrike">
                <a:solidFill>
                  <a:srgbClr val="000000"/>
                </a:solidFill>
                <a:latin typeface="Times New Roman"/>
                <a:ea typeface="DejaVu Sans"/>
              </a:rPr>
              <a:t>jednáním  způsobilým  poškoditi  soutěžitele,  může  býti žalován, </a:t>
            </a:r>
            <a:endParaRPr/>
          </a:p>
          <a:p>
            <a:pPr algn="just">
              <a:lnSpc>
                <a:spcPct val="100000"/>
              </a:lnSpc>
              <a:buFont typeface="Arial"/>
              <a:buChar char="•"/>
            </a:pPr>
            <a:r>
              <a:rPr lang="cs-CZ" sz="1990" strike="noStrike">
                <a:solidFill>
                  <a:srgbClr val="000000"/>
                </a:solidFill>
                <a:latin typeface="Times New Roman"/>
                <a:ea typeface="DejaVu Sans"/>
              </a:rPr>
              <a:t>    </a:t>
            </a:r>
            <a:r>
              <a:rPr lang="cs-CZ" sz="1990" strike="noStrike">
                <a:solidFill>
                  <a:srgbClr val="000000"/>
                </a:solidFill>
                <a:latin typeface="Times New Roman"/>
                <a:ea typeface="DejaVu Sans"/>
              </a:rPr>
              <a:t>aby  se zdržel takového jednání  a </a:t>
            </a:r>
            <a:endParaRPr/>
          </a:p>
          <a:p>
            <a:pPr algn="just">
              <a:lnSpc>
                <a:spcPct val="100000"/>
              </a:lnSpc>
              <a:buFont typeface="Arial"/>
              <a:buChar char="•"/>
            </a:pPr>
            <a:r>
              <a:rPr lang="cs-CZ" sz="1990" strike="noStrike">
                <a:solidFill>
                  <a:srgbClr val="000000"/>
                </a:solidFill>
                <a:latin typeface="Times New Roman"/>
                <a:ea typeface="DejaVu Sans"/>
              </a:rPr>
              <a:t>    </a:t>
            </a:r>
            <a:r>
              <a:rPr lang="cs-CZ" sz="1990" strike="noStrike">
                <a:solidFill>
                  <a:srgbClr val="000000"/>
                </a:solidFill>
                <a:latin typeface="Times New Roman"/>
                <a:ea typeface="DejaVu Sans"/>
              </a:rPr>
              <a:t>odstranil závadný stav jím způsobený; </a:t>
            </a:r>
            <a:endParaRPr/>
          </a:p>
          <a:p>
            <a:pPr algn="just">
              <a:lnSpc>
                <a:spcPct val="100000"/>
              </a:lnSpc>
              <a:buFont typeface="Arial"/>
              <a:buChar char="•"/>
            </a:pPr>
            <a:r>
              <a:rPr lang="cs-CZ" sz="1990" strike="noStrike">
                <a:solidFill>
                  <a:srgbClr val="000000"/>
                </a:solidFill>
                <a:latin typeface="Times New Roman"/>
                <a:ea typeface="DejaVu Sans"/>
              </a:rPr>
              <a:t>    </a:t>
            </a:r>
            <a:r>
              <a:rPr lang="cs-CZ" sz="1990" strike="noStrike">
                <a:solidFill>
                  <a:srgbClr val="000000"/>
                </a:solidFill>
                <a:latin typeface="Times New Roman"/>
                <a:ea typeface="DejaVu Sans"/>
              </a:rPr>
              <a:t>věděl-li pak, nebo  musil-li vědět, že jednání jeho jest způsobilé poškoditi </a:t>
            </a:r>
            <a:endParaRPr/>
          </a:p>
          <a:p>
            <a:pPr algn="just">
              <a:lnSpc>
                <a:spcPct val="100000"/>
              </a:lnSpc>
              <a:buSzPct val="45000"/>
              <a:buFont typeface="StarSymbol"/>
              <a:buChar char="l"/>
            </a:pPr>
            <a:r>
              <a:rPr lang="cs-CZ" sz="1990" strike="noStrike">
                <a:solidFill>
                  <a:srgbClr val="000000"/>
                </a:solidFill>
                <a:latin typeface="Times New Roman"/>
                <a:ea typeface="DejaVu Sans"/>
              </a:rPr>
              <a:t>     </a:t>
            </a:r>
            <a:r>
              <a:rPr lang="cs-CZ" sz="1990" strike="noStrike">
                <a:solidFill>
                  <a:srgbClr val="000000"/>
                </a:solidFill>
                <a:latin typeface="Times New Roman"/>
                <a:ea typeface="DejaVu Sans"/>
              </a:rPr>
              <a:t>soutěžitele, též, aby nahradil škodu tím způsobenou. </a:t>
            </a:r>
            <a:endParaRPr/>
          </a:p>
        </p:txBody>
      </p:sp>
      <p:sp>
        <p:nvSpPr>
          <p:cNvPr id="138" name="CustomShape 2"/>
          <p:cNvSpPr/>
          <p:nvPr/>
        </p:nvSpPr>
        <p:spPr>
          <a:xfrm>
            <a:off x="2895840" y="0"/>
            <a:ext cx="3890160" cy="605520"/>
          </a:xfrm>
          <a:prstGeom prst="rect">
            <a:avLst/>
          </a:prstGeom>
          <a:solidFill>
            <a:srgbClr val="ffffff">
              <a:alpha val="80000"/>
            </a:srgbClr>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b="1" lang="cs-CZ" sz="1600" strike="noStrike">
                <a:solidFill>
                  <a:srgbClr val="ff0000"/>
                </a:solidFill>
                <a:latin typeface="Times New Roman"/>
                <a:ea typeface="DejaVu Sans"/>
              </a:rPr>
              <a:t>Zákon proti nekalé soutěži</a:t>
            </a:r>
            <a:endParaRPr/>
          </a:p>
          <a:p>
            <a:pPr algn="ctr">
              <a:lnSpc>
                <a:spcPct val="100000"/>
              </a:lnSpc>
            </a:pPr>
            <a:r>
              <a:rPr lang="cs-CZ" sz="1600" strike="noStrike">
                <a:solidFill>
                  <a:srgbClr val="ff0000"/>
                </a:solidFill>
                <a:latin typeface="Times New Roman"/>
                <a:ea typeface="DejaVu Sans"/>
              </a:rPr>
              <a:t>č. 111/</a:t>
            </a:r>
            <a:r>
              <a:rPr b="1" lang="cs-CZ" sz="1600" strike="noStrike">
                <a:solidFill>
                  <a:srgbClr val="ff0000"/>
                </a:solidFill>
                <a:latin typeface="Times New Roman"/>
                <a:ea typeface="DejaVu Sans"/>
              </a:rPr>
              <a:t>1927</a:t>
            </a:r>
            <a:r>
              <a:rPr lang="cs-CZ" sz="1600" strike="noStrike">
                <a:solidFill>
                  <a:srgbClr val="ff0000"/>
                </a:solidFill>
                <a:latin typeface="Times New Roman"/>
                <a:ea typeface="DejaVu Sans"/>
              </a:rPr>
              <a:t> Sb. z. a n.</a:t>
            </a:r>
            <a:r>
              <a:rPr lang="cs-CZ" sz="1990" strike="noStrike">
                <a:solidFill>
                  <a:srgbClr val="ff0000"/>
                </a:solidFill>
                <a:latin typeface="Times New Roman"/>
                <a:ea typeface="DejaVu Sans"/>
              </a:rPr>
              <a:t> </a:t>
            </a:r>
            <a:endParaRPr/>
          </a:p>
        </p:txBody>
      </p:sp>
      <p:sp>
        <p:nvSpPr>
          <p:cNvPr id="139" name="CustomShape 3"/>
          <p:cNvSpPr/>
          <p:nvPr/>
        </p:nvSpPr>
        <p:spPr>
          <a:xfrm>
            <a:off x="2099880" y="3391560"/>
            <a:ext cx="7727760" cy="2040480"/>
          </a:xfrm>
          <a:prstGeom prst="rect">
            <a:avLst/>
          </a:prstGeom>
          <a:solidFill>
            <a:srgbClr val="f1e941">
              <a:alpha val="30000"/>
            </a:srgbClr>
          </a:solidFill>
          <a:ln w="9360">
            <a:solidFill>
              <a:srgbClr val="000000"/>
            </a:solidFill>
            <a:miter/>
          </a:ln>
        </p:spPr>
        <p:style>
          <a:lnRef idx="0"/>
          <a:fillRef idx="0"/>
          <a:effectRef idx="0"/>
          <a:fontRef idx="minor"/>
        </p:style>
        <p:txBody>
          <a:bodyPr lIns="90000" rIns="90000" tIns="46800" bIns="46800" anchor="ctr"/>
          <a:p>
            <a:pPr>
              <a:lnSpc>
                <a:spcPct val="100000"/>
              </a:lnSpc>
              <a:buSzPct val="45000"/>
              <a:buFont typeface="StarSymbol"/>
              <a:buChar char="l"/>
            </a:pPr>
            <a:r>
              <a:rPr b="1" lang="cs-CZ" sz="1600" strike="noStrike">
                <a:solidFill>
                  <a:srgbClr val="000000"/>
                </a:solidFill>
                <a:latin typeface="Times New Roman"/>
                <a:ea typeface="DejaVu Sans"/>
              </a:rPr>
              <a:t>Speciální skutkové podstaty</a:t>
            </a:r>
            <a:r>
              <a:rPr lang="cs-CZ" sz="1600" strike="noStrike">
                <a:solidFill>
                  <a:srgbClr val="000000"/>
                </a:solidFill>
                <a:latin typeface="Times New Roman"/>
                <a:ea typeface="DejaVu Sans"/>
              </a:rPr>
              <a:t> : </a:t>
            </a:r>
            <a:endParaRPr/>
          </a:p>
          <a:p>
            <a:pPr>
              <a:lnSpc>
                <a:spcPct val="100000"/>
              </a:lnSpc>
            </a:pPr>
            <a:r>
              <a:rPr lang="cs-CZ" sz="1600" strike="noStrike">
                <a:solidFill>
                  <a:srgbClr val="ff0000"/>
                </a:solidFill>
                <a:latin typeface="Times New Roman"/>
                <a:ea typeface="DejaVu Sans"/>
              </a:rPr>
              <a:t>§ 2 - 3  </a:t>
            </a:r>
            <a:r>
              <a:rPr lang="cs-CZ" sz="1600" strike="noStrike">
                <a:solidFill>
                  <a:srgbClr val="000000"/>
                </a:solidFill>
                <a:latin typeface="Times New Roman"/>
                <a:ea typeface="DejaVu Sans"/>
              </a:rPr>
              <a:t>nekalá reklama                                    (I, II, III)</a:t>
            </a:r>
            <a:endParaRPr/>
          </a:p>
          <a:p>
            <a:pPr>
              <a:lnSpc>
                <a:spcPct val="100000"/>
              </a:lnSpc>
            </a:pPr>
            <a:r>
              <a:rPr lang="cs-CZ" sz="1600" strike="noStrike">
                <a:solidFill>
                  <a:srgbClr val="ff0000"/>
                </a:solidFill>
                <a:latin typeface="Times New Roman"/>
                <a:ea typeface="DejaVu Sans"/>
              </a:rPr>
              <a:t>§ 4 - 9  </a:t>
            </a:r>
            <a:r>
              <a:rPr lang="cs-CZ" sz="1600" strike="noStrike">
                <a:solidFill>
                  <a:srgbClr val="000000"/>
                </a:solidFill>
                <a:latin typeface="Times New Roman"/>
                <a:ea typeface="DejaVu Sans"/>
              </a:rPr>
              <a:t>nesprávné označování původu zboží  (I, II, III)</a:t>
            </a:r>
            <a:endParaRPr/>
          </a:p>
          <a:p>
            <a:pPr>
              <a:lnSpc>
                <a:spcPct val="100000"/>
              </a:lnSpc>
            </a:pPr>
            <a:r>
              <a:rPr lang="cs-CZ" sz="1600" strike="noStrike">
                <a:solidFill>
                  <a:srgbClr val="ff0000"/>
                </a:solidFill>
                <a:latin typeface="Times New Roman"/>
                <a:ea typeface="DejaVu Sans"/>
              </a:rPr>
              <a:t>§ 10   </a:t>
            </a:r>
            <a:r>
              <a:rPr lang="cs-CZ" sz="1600" strike="noStrike">
                <a:solidFill>
                  <a:srgbClr val="000000"/>
                </a:solidFill>
                <a:latin typeface="Times New Roman"/>
                <a:ea typeface="DejaVu Sans"/>
              </a:rPr>
              <a:t>zlehčování                                          (I, II, III)</a:t>
            </a:r>
            <a:endParaRPr/>
          </a:p>
          <a:p>
            <a:pPr>
              <a:lnSpc>
                <a:spcPct val="100000"/>
              </a:lnSpc>
            </a:pPr>
            <a:r>
              <a:rPr lang="cs-CZ" sz="1600" strike="noStrike">
                <a:solidFill>
                  <a:srgbClr val="ff0000"/>
                </a:solidFill>
                <a:latin typeface="Times New Roman"/>
                <a:ea typeface="DejaVu Sans"/>
              </a:rPr>
              <a:t>§ 11   </a:t>
            </a:r>
            <a:r>
              <a:rPr lang="cs-CZ" sz="1600" strike="noStrike">
                <a:solidFill>
                  <a:srgbClr val="000000"/>
                </a:solidFill>
                <a:latin typeface="Times New Roman"/>
                <a:ea typeface="DejaVu Sans"/>
              </a:rPr>
              <a:t>zneužívání podnik. značek a zevnějších zařízení podniku (I, II, III)</a:t>
            </a:r>
            <a:endParaRPr/>
          </a:p>
          <a:p>
            <a:pPr>
              <a:lnSpc>
                <a:spcPct val="100000"/>
              </a:lnSpc>
            </a:pPr>
            <a:r>
              <a:rPr lang="cs-CZ" sz="1600" strike="noStrike">
                <a:solidFill>
                  <a:srgbClr val="ff0000"/>
                </a:solidFill>
                <a:latin typeface="Times New Roman"/>
                <a:ea typeface="DejaVu Sans"/>
              </a:rPr>
              <a:t>§ 12   </a:t>
            </a:r>
            <a:r>
              <a:rPr lang="cs-CZ" sz="1600" strike="noStrike">
                <a:solidFill>
                  <a:srgbClr val="000000"/>
                </a:solidFill>
                <a:latin typeface="Times New Roman"/>
                <a:ea typeface="DejaVu Sans"/>
              </a:rPr>
              <a:t>podplácení                                                                                  (I, III)</a:t>
            </a:r>
            <a:endParaRPr/>
          </a:p>
          <a:p>
            <a:pPr>
              <a:lnSpc>
                <a:spcPct val="100000"/>
              </a:lnSpc>
            </a:pPr>
            <a:r>
              <a:rPr lang="cs-CZ" sz="1600" strike="noStrike">
                <a:solidFill>
                  <a:srgbClr val="ff0000"/>
                </a:solidFill>
                <a:latin typeface="Times New Roman"/>
                <a:ea typeface="DejaVu Sans"/>
              </a:rPr>
              <a:t>§ 13   </a:t>
            </a:r>
            <a:r>
              <a:rPr lang="cs-CZ" sz="1600" strike="noStrike">
                <a:solidFill>
                  <a:srgbClr val="000000"/>
                </a:solidFill>
                <a:latin typeface="Times New Roman"/>
                <a:ea typeface="DejaVu Sans"/>
              </a:rPr>
              <a:t>porušování a využívání obch. a výrob. tajemství                        (I, III)</a:t>
            </a:r>
            <a:endParaRPr/>
          </a:p>
          <a:p>
            <a:pPr>
              <a:lnSpc>
                <a:spcPct val="100000"/>
              </a:lnSpc>
            </a:pPr>
            <a:r>
              <a:rPr lang="cs-CZ" sz="1600" strike="noStrike">
                <a:solidFill>
                  <a:srgbClr val="ff0000"/>
                </a:solidFill>
                <a:latin typeface="Times New Roman"/>
                <a:ea typeface="DejaVu Sans"/>
              </a:rPr>
              <a:t>§ 14   </a:t>
            </a:r>
            <a:r>
              <a:rPr lang="cs-CZ" sz="1600" strike="noStrike">
                <a:solidFill>
                  <a:srgbClr val="000000"/>
                </a:solidFill>
                <a:latin typeface="Times New Roman"/>
                <a:ea typeface="DejaVu Sans"/>
              </a:rPr>
              <a:t>nekalá soutěž osob pomocných a používání její soutěžitelem    (I, III)</a:t>
            </a:r>
            <a:endParaRPr/>
          </a:p>
        </p:txBody>
      </p:sp>
      <p:sp>
        <p:nvSpPr>
          <p:cNvPr id="140" name="CustomShape 4"/>
          <p:cNvSpPr/>
          <p:nvPr/>
        </p:nvSpPr>
        <p:spPr>
          <a:xfrm>
            <a:off x="6012000" y="6971400"/>
            <a:ext cx="1902240" cy="33696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Times New Roman"/>
                <a:ea typeface="DejaVu Sans"/>
              </a:rPr>
              <a:t>III. nahradit škodu</a:t>
            </a:r>
            <a:endParaRPr/>
          </a:p>
        </p:txBody>
      </p:sp>
      <p:sp>
        <p:nvSpPr>
          <p:cNvPr id="141" name="CustomShape 5"/>
          <p:cNvSpPr/>
          <p:nvPr/>
        </p:nvSpPr>
        <p:spPr>
          <a:xfrm>
            <a:off x="167400" y="6971400"/>
            <a:ext cx="4366440" cy="336960"/>
          </a:xfrm>
          <a:prstGeom prst="rect">
            <a:avLst/>
          </a:prstGeom>
          <a:solidFill>
            <a:srgbClr val="d3f686"/>
          </a:solidFill>
          <a:ln w="9360">
            <a:solidFill>
              <a:srgbClr val="000000"/>
            </a:solidFill>
            <a:miter/>
          </a:ln>
        </p:spPr>
        <p:style>
          <a:lnRef idx="0"/>
          <a:fillRef idx="0"/>
          <a:effectRef idx="0"/>
          <a:fontRef idx="minor"/>
        </p:style>
        <p:txBody>
          <a:bodyPr lIns="90000" rIns="90000" tIns="46800" bIns="46800"/>
          <a:p>
            <a:pPr>
              <a:lnSpc>
                <a:spcPct val="100000"/>
              </a:lnSpc>
              <a:buSzPct val="45000"/>
              <a:buFont typeface="StarSymbol"/>
              <a:buChar char="l"/>
            </a:pPr>
            <a:r>
              <a:rPr lang="cs-CZ" sz="1600" strike="noStrike">
                <a:solidFill>
                  <a:srgbClr val="000000"/>
                </a:solidFill>
                <a:latin typeface="Times New Roman"/>
                <a:ea typeface="DejaVu Sans"/>
              </a:rPr>
              <a:t>II. odstranit závadný stav jím způsobený</a:t>
            </a:r>
            <a:endParaRPr/>
          </a:p>
        </p:txBody>
      </p:sp>
      <p:sp>
        <p:nvSpPr>
          <p:cNvPr id="142" name="CustomShape 6"/>
          <p:cNvSpPr/>
          <p:nvPr/>
        </p:nvSpPr>
        <p:spPr>
          <a:xfrm>
            <a:off x="5572800" y="6383880"/>
            <a:ext cx="2837880" cy="39600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Times New Roman"/>
                <a:ea typeface="DejaVu Sans"/>
              </a:rPr>
              <a:t>I.  zdržet se takového jednání</a:t>
            </a:r>
            <a:r>
              <a:rPr lang="cs-CZ" sz="1990" strike="noStrike">
                <a:solidFill>
                  <a:srgbClr val="000000"/>
                </a:solidFill>
                <a:latin typeface="Times New Roman"/>
                <a:ea typeface="DejaVu Sans"/>
              </a:rPr>
              <a:t> </a:t>
            </a:r>
            <a:endParaRPr/>
          </a:p>
        </p:txBody>
      </p:sp>
      <p:sp>
        <p:nvSpPr>
          <p:cNvPr id="143" name="CustomShape 7"/>
          <p:cNvSpPr/>
          <p:nvPr/>
        </p:nvSpPr>
        <p:spPr>
          <a:xfrm>
            <a:off x="0" y="5795640"/>
            <a:ext cx="8903880" cy="1763640"/>
          </a:xfrm>
          <a:prstGeom prst="rect">
            <a:avLst/>
          </a:prstGeom>
          <a:noFill/>
          <a:ln w="9360">
            <a:solidFill>
              <a:srgbClr val="be4312"/>
            </a:solidFill>
            <a:miter/>
          </a:ln>
        </p:spPr>
        <p:style>
          <a:lnRef idx="0"/>
          <a:fillRef idx="0"/>
          <a:effectRef idx="0"/>
          <a:fontRef idx="minor"/>
        </p:style>
      </p:sp>
      <p:sp>
        <p:nvSpPr>
          <p:cNvPr id="144" name="CustomShape 8"/>
          <p:cNvSpPr/>
          <p:nvPr/>
        </p:nvSpPr>
        <p:spPr>
          <a:xfrm>
            <a:off x="596880" y="5963400"/>
            <a:ext cx="3579840" cy="336960"/>
          </a:xfrm>
          <a:prstGeom prst="rect">
            <a:avLst/>
          </a:prstGeom>
          <a:noFill/>
          <a:ln>
            <a:noFill/>
          </a:ln>
        </p:spPr>
        <p:style>
          <a:lnRef idx="0"/>
          <a:fillRef idx="0"/>
          <a:effectRef idx="0"/>
          <a:fontRef idx="minor"/>
        </p:style>
        <p:txBody>
          <a:bodyPr wrap="none" lIns="90000" rIns="90000" tIns="46800" bIns="46800"/>
          <a:p>
            <a:pPr algn="ctr">
              <a:lnSpc>
                <a:spcPct val="100000"/>
              </a:lnSpc>
              <a:buSzPct val="45000"/>
              <a:buFont typeface="StarSymbol"/>
              <a:buChar char="l"/>
            </a:pPr>
            <a:r>
              <a:rPr b="1" lang="cs-CZ" sz="1600" strike="noStrike">
                <a:solidFill>
                  <a:srgbClr val="000000"/>
                </a:solidFill>
                <a:latin typeface="Times New Roman"/>
                <a:ea typeface="DejaVu Sans"/>
              </a:rPr>
              <a:t>Soukromoprávní ochrana  </a:t>
            </a:r>
            <a:r>
              <a:rPr lang="cs-CZ" sz="1600" strike="noStrike">
                <a:solidFill>
                  <a:srgbClr val="000000"/>
                </a:solidFill>
                <a:latin typeface="Times New Roman"/>
                <a:ea typeface="DejaVu Sans"/>
              </a:rPr>
              <a:t>(</a:t>
            </a:r>
            <a:r>
              <a:rPr lang="cs-CZ" sz="1600" strike="noStrike">
                <a:solidFill>
                  <a:srgbClr val="ff0000"/>
                </a:solidFill>
                <a:latin typeface="Times New Roman"/>
                <a:ea typeface="DejaVu Sans"/>
              </a:rPr>
              <a:t>§ 2 – 20</a:t>
            </a:r>
            <a:r>
              <a:rPr lang="cs-CZ" sz="1600" strike="noStrike">
                <a:solidFill>
                  <a:srgbClr val="000000"/>
                </a:solidFill>
                <a:latin typeface="Times New Roman"/>
                <a:ea typeface="DejaVu Sans"/>
              </a:rPr>
              <a:t>)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251640" y="0"/>
            <a:ext cx="3903840" cy="591120"/>
          </a:xfrm>
          <a:prstGeom prst="rect">
            <a:avLst/>
          </a:prstGeom>
          <a:solidFill>
            <a:srgbClr val="ffffff">
              <a:alpha val="65000"/>
            </a:srgbClr>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b="1" lang="cs-CZ" sz="1600" strike="noStrike">
                <a:solidFill>
                  <a:srgbClr val="ff0000"/>
                </a:solidFill>
                <a:latin typeface="Arial"/>
                <a:ea typeface="DejaVu Sans"/>
              </a:rPr>
              <a:t>Obchodní zákoník</a:t>
            </a:r>
            <a:endParaRPr/>
          </a:p>
          <a:p>
            <a:pPr algn="ctr">
              <a:lnSpc>
                <a:spcPct val="100000"/>
              </a:lnSpc>
            </a:pPr>
            <a:r>
              <a:rPr lang="cs-CZ" sz="1600" strike="noStrike">
                <a:solidFill>
                  <a:srgbClr val="ff0000"/>
                </a:solidFill>
                <a:latin typeface="Arial"/>
                <a:ea typeface="DejaVu Sans"/>
              </a:rPr>
              <a:t>zák. č. 513/1991 Sb. v platném znění</a:t>
            </a:r>
            <a:endParaRPr/>
          </a:p>
        </p:txBody>
      </p:sp>
      <p:sp>
        <p:nvSpPr>
          <p:cNvPr id="146" name="CustomShape 2"/>
          <p:cNvSpPr/>
          <p:nvPr/>
        </p:nvSpPr>
        <p:spPr>
          <a:xfrm>
            <a:off x="167400" y="954360"/>
            <a:ext cx="6887880" cy="3058560"/>
          </a:xfrm>
          <a:prstGeom prst="rect">
            <a:avLst/>
          </a:prstGeom>
          <a:solidFill>
            <a:srgbClr val="9bbb59"/>
          </a:solidFill>
          <a:ln w="9360">
            <a:solidFill>
              <a:srgbClr val="000000"/>
            </a:solidFill>
            <a:miter/>
          </a:ln>
        </p:spPr>
        <p:style>
          <a:lnRef idx="0"/>
          <a:fillRef idx="0"/>
          <a:effectRef idx="0"/>
          <a:fontRef idx="minor"/>
        </p:style>
        <p:txBody>
          <a:bodyPr lIns="90000" rIns="90000" tIns="46800" bIns="46800" anchor="ctr"/>
          <a:p>
            <a:pPr algn="just">
              <a:lnSpc>
                <a:spcPct val="100000"/>
              </a:lnSpc>
            </a:pPr>
            <a:r>
              <a:rPr b="1" lang="cs-CZ" sz="1600" strike="noStrike">
                <a:solidFill>
                  <a:srgbClr val="ff0000"/>
                </a:solidFill>
                <a:latin typeface="Arial"/>
                <a:ea typeface="DejaVu Sans"/>
              </a:rPr>
              <a:t>§ 44 odst. 1 Základní ustanovení:   </a:t>
            </a:r>
            <a:r>
              <a:rPr lang="cs-CZ" sz="1600" strike="noStrike">
                <a:solidFill>
                  <a:srgbClr val="000000"/>
                </a:solidFill>
                <a:latin typeface="Arial"/>
                <a:ea typeface="DejaVu Sans"/>
              </a:rPr>
              <a:t>(generální klauzule)</a:t>
            </a:r>
            <a:endParaRPr/>
          </a:p>
          <a:p>
            <a:pPr algn="just">
              <a:lnSpc>
                <a:spcPct val="100000"/>
              </a:lnSpc>
              <a:buSzPct val="45000"/>
              <a:buFont typeface="StarSymbol"/>
              <a:buChar char="l"/>
            </a:pPr>
            <a:r>
              <a:rPr b="1" lang="cs-CZ" sz="1990" strike="noStrike">
                <a:solidFill>
                  <a:srgbClr val="000000"/>
                </a:solidFill>
                <a:latin typeface="Arial"/>
                <a:ea typeface="DejaVu Sans"/>
              </a:rPr>
              <a:t>Nekalou soutěží </a:t>
            </a:r>
            <a:r>
              <a:rPr lang="cs-CZ" sz="1990" strike="noStrike">
                <a:solidFill>
                  <a:srgbClr val="000000"/>
                </a:solidFill>
                <a:latin typeface="Arial"/>
                <a:ea typeface="DejaVu Sans"/>
              </a:rPr>
              <a:t>je </a:t>
            </a:r>
            <a:endParaRPr/>
          </a:p>
          <a:p>
            <a:pPr>
              <a:lnSpc>
                <a:spcPct val="100000"/>
              </a:lnSpc>
              <a:buSzPct val="45000"/>
              <a:buFont typeface="StarSymbol"/>
              <a:buChar char="l"/>
            </a:pPr>
            <a:r>
              <a:rPr lang="cs-CZ" sz="1990" strike="noStrike">
                <a:solidFill>
                  <a:srgbClr val="000000"/>
                </a:solidFill>
                <a:latin typeface="Arial"/>
                <a:ea typeface="DejaVu Sans"/>
              </a:rPr>
              <a:t>jednání </a:t>
            </a:r>
            <a:r>
              <a:rPr b="1" lang="cs-CZ" sz="1990" strike="noStrike">
                <a:solidFill>
                  <a:srgbClr val="000000"/>
                </a:solidFill>
                <a:latin typeface="Arial"/>
                <a:ea typeface="DejaVu Sans"/>
              </a:rPr>
              <a:t>v hospodářské soutěži nebo v hospodářském styku</a:t>
            </a:r>
            <a:r>
              <a:rPr lang="cs-CZ" sz="1990" strike="noStrike">
                <a:solidFill>
                  <a:srgbClr val="000000"/>
                </a:solidFill>
                <a:latin typeface="Arial"/>
                <a:ea typeface="DejaVu Sans"/>
              </a:rPr>
              <a:t>, které je </a:t>
            </a:r>
            <a:endParaRPr/>
          </a:p>
          <a:p>
            <a:pPr>
              <a:lnSpc>
                <a:spcPct val="100000"/>
              </a:lnSpc>
              <a:buSzPct val="45000"/>
              <a:buFont typeface="StarSymbol"/>
              <a:buChar char="l"/>
            </a:pPr>
            <a:r>
              <a:rPr b="1" lang="cs-CZ" sz="1990" strike="noStrike">
                <a:solidFill>
                  <a:srgbClr val="000000"/>
                </a:solidFill>
                <a:latin typeface="Arial"/>
                <a:ea typeface="DejaVu Sans"/>
              </a:rPr>
              <a:t>v rozporu s dobrými mravy soutěže </a:t>
            </a:r>
            <a:r>
              <a:rPr lang="cs-CZ" sz="1990" strike="noStrike">
                <a:solidFill>
                  <a:srgbClr val="000000"/>
                </a:solidFill>
                <a:latin typeface="Arial"/>
                <a:ea typeface="DejaVu Sans"/>
              </a:rPr>
              <a:t>a </a:t>
            </a:r>
            <a:endParaRPr/>
          </a:p>
          <a:p>
            <a:pPr>
              <a:lnSpc>
                <a:spcPct val="100000"/>
              </a:lnSpc>
              <a:buSzPct val="45000"/>
              <a:buFont typeface="StarSymbol"/>
              <a:buChar char="l"/>
            </a:pPr>
            <a:r>
              <a:rPr b="1" lang="cs-CZ" sz="1990" strike="noStrike">
                <a:solidFill>
                  <a:srgbClr val="000000"/>
                </a:solidFill>
                <a:latin typeface="Arial"/>
                <a:ea typeface="DejaVu Sans"/>
              </a:rPr>
              <a:t>je způsobilé přivodit újmu jiným</a:t>
            </a:r>
            <a:r>
              <a:rPr lang="cs-CZ" sz="1990" strike="noStrike">
                <a:solidFill>
                  <a:srgbClr val="000000"/>
                </a:solidFill>
                <a:latin typeface="Arial"/>
                <a:ea typeface="DejaVu Sans"/>
              </a:rPr>
              <a:t> </a:t>
            </a:r>
            <a:endParaRPr/>
          </a:p>
          <a:p>
            <a:pPr>
              <a:lnSpc>
                <a:spcPct val="100000"/>
              </a:lnSpc>
              <a:buSzPct val="45000"/>
              <a:buFont typeface="StarSymbol"/>
              <a:buChar char="l"/>
            </a:pPr>
            <a:r>
              <a:rPr lang="cs-CZ" sz="1990" strike="noStrike">
                <a:solidFill>
                  <a:srgbClr val="000000"/>
                </a:solidFill>
                <a:latin typeface="Arial"/>
                <a:ea typeface="DejaVu Sans"/>
              </a:rPr>
              <a:t>soutěžitelům, spotřebitelům </a:t>
            </a:r>
            <a:endParaRPr/>
          </a:p>
          <a:p>
            <a:pPr>
              <a:lnSpc>
                <a:spcPct val="100000"/>
              </a:lnSpc>
              <a:buSzPct val="45000"/>
              <a:buFont typeface="StarSymbol"/>
              <a:buChar char="l"/>
            </a:pPr>
            <a:r>
              <a:rPr lang="cs-CZ" sz="1990" strike="noStrike">
                <a:solidFill>
                  <a:srgbClr val="000000"/>
                </a:solidFill>
                <a:latin typeface="Arial"/>
                <a:ea typeface="DejaVu Sans"/>
              </a:rPr>
              <a:t>nebo dalším zákazníkům.  </a:t>
            </a:r>
            <a:endParaRPr/>
          </a:p>
          <a:p>
            <a:pPr>
              <a:lnSpc>
                <a:spcPct val="100000"/>
              </a:lnSpc>
            </a:pPr>
            <a:endParaRPr/>
          </a:p>
          <a:p>
            <a:pPr>
              <a:lnSpc>
                <a:spcPct val="100000"/>
              </a:lnSpc>
              <a:buSzPct val="45000"/>
              <a:buFont typeface="StarSymbol"/>
              <a:buChar char="l"/>
            </a:pPr>
            <a:r>
              <a:rPr lang="cs-CZ" sz="1990" strike="noStrike">
                <a:solidFill>
                  <a:srgbClr val="000000"/>
                </a:solidFill>
                <a:latin typeface="Arial"/>
                <a:ea typeface="DejaVu Sans"/>
              </a:rPr>
              <a:t>Nekalá soutěž se zakazuje.</a:t>
            </a:r>
            <a:endParaRPr/>
          </a:p>
        </p:txBody>
      </p:sp>
      <p:sp>
        <p:nvSpPr>
          <p:cNvPr id="147" name="CustomShape 3"/>
          <p:cNvSpPr/>
          <p:nvPr/>
        </p:nvSpPr>
        <p:spPr>
          <a:xfrm>
            <a:off x="4787640" y="2243880"/>
            <a:ext cx="4787640" cy="2527200"/>
          </a:xfrm>
          <a:prstGeom prst="rect">
            <a:avLst/>
          </a:prstGeom>
          <a:solidFill>
            <a:srgbClr val="f5ef73">
              <a:alpha val="70000"/>
            </a:srgbClr>
          </a:solidFill>
          <a:ln w="9360">
            <a:solidFill>
              <a:srgbClr val="000000"/>
            </a:solidFill>
            <a:miter/>
          </a:ln>
        </p:spPr>
        <p:style>
          <a:lnRef idx="0"/>
          <a:fillRef idx="0"/>
          <a:effectRef idx="0"/>
          <a:fontRef idx="minor"/>
        </p:style>
        <p:txBody>
          <a:bodyPr lIns="90000" rIns="90000" tIns="46800" bIns="46800" anchor="ctr"/>
          <a:p>
            <a:pPr>
              <a:lnSpc>
                <a:spcPct val="100000"/>
              </a:lnSpc>
              <a:buSzPct val="45000"/>
              <a:buFont typeface="StarSymbol"/>
              <a:buChar char="l"/>
            </a:pPr>
            <a:r>
              <a:rPr b="1" lang="cs-CZ" sz="1600" strike="noStrike">
                <a:solidFill>
                  <a:srgbClr val="000000"/>
                </a:solidFill>
                <a:latin typeface="Arial"/>
                <a:ea typeface="DejaVu Sans"/>
              </a:rPr>
              <a:t>Speciální skutkové podstaty </a:t>
            </a:r>
            <a:r>
              <a:rPr lang="cs-CZ" sz="1600" strike="noStrike">
                <a:solidFill>
                  <a:srgbClr val="000000"/>
                </a:solidFill>
                <a:latin typeface="Arial"/>
                <a:ea typeface="DejaVu Sans"/>
              </a:rPr>
              <a:t>:</a:t>
            </a:r>
            <a:endParaRPr/>
          </a:p>
          <a:p>
            <a:pPr>
              <a:lnSpc>
                <a:spcPct val="100000"/>
              </a:lnSpc>
            </a:pPr>
            <a:r>
              <a:rPr lang="cs-CZ" sz="1600" strike="noStrike">
                <a:solidFill>
                  <a:srgbClr val="ff0000"/>
                </a:solidFill>
                <a:latin typeface="Arial"/>
                <a:ea typeface="DejaVu Sans"/>
              </a:rPr>
              <a:t>§ 45  </a:t>
            </a:r>
            <a:r>
              <a:rPr lang="cs-CZ" sz="1600" strike="noStrike">
                <a:solidFill>
                  <a:srgbClr val="000000"/>
                </a:solidFill>
                <a:latin typeface="Arial"/>
                <a:ea typeface="DejaVu Sans"/>
              </a:rPr>
              <a:t>klamavá reklama</a:t>
            </a:r>
            <a:endParaRPr/>
          </a:p>
          <a:p>
            <a:pPr>
              <a:lnSpc>
                <a:spcPct val="100000"/>
              </a:lnSpc>
            </a:pPr>
            <a:r>
              <a:rPr lang="cs-CZ" sz="1600" strike="noStrike">
                <a:solidFill>
                  <a:srgbClr val="ff0000"/>
                </a:solidFill>
                <a:latin typeface="Arial"/>
                <a:ea typeface="DejaVu Sans"/>
              </a:rPr>
              <a:t>§ 46  </a:t>
            </a:r>
            <a:r>
              <a:rPr lang="cs-CZ" sz="1600" strike="noStrike">
                <a:solidFill>
                  <a:srgbClr val="000000"/>
                </a:solidFill>
                <a:latin typeface="Arial"/>
                <a:ea typeface="DejaVu Sans"/>
              </a:rPr>
              <a:t>klamavé označení zboží a služeb</a:t>
            </a:r>
            <a:endParaRPr/>
          </a:p>
          <a:p>
            <a:pPr>
              <a:lnSpc>
                <a:spcPct val="100000"/>
              </a:lnSpc>
            </a:pPr>
            <a:r>
              <a:rPr lang="cs-CZ" sz="1600" strike="noStrike">
                <a:solidFill>
                  <a:srgbClr val="ff0000"/>
                </a:solidFill>
                <a:latin typeface="Arial"/>
                <a:ea typeface="DejaVu Sans"/>
              </a:rPr>
              <a:t>§ 47  </a:t>
            </a:r>
            <a:r>
              <a:rPr lang="cs-CZ" sz="1600" strike="noStrike">
                <a:solidFill>
                  <a:srgbClr val="000000"/>
                </a:solidFill>
                <a:latin typeface="Arial"/>
                <a:ea typeface="DejaVu Sans"/>
              </a:rPr>
              <a:t>vyvolání nebezpečí záměny</a:t>
            </a:r>
            <a:endParaRPr/>
          </a:p>
          <a:p>
            <a:pPr>
              <a:lnSpc>
                <a:spcPct val="100000"/>
              </a:lnSpc>
            </a:pPr>
            <a:r>
              <a:rPr lang="cs-CZ" sz="1600" strike="noStrike">
                <a:solidFill>
                  <a:srgbClr val="ff0000"/>
                </a:solidFill>
                <a:latin typeface="Arial"/>
                <a:ea typeface="DejaVu Sans"/>
              </a:rPr>
              <a:t>§ 48  </a:t>
            </a:r>
            <a:r>
              <a:rPr lang="cs-CZ" sz="1600" strike="noStrike">
                <a:solidFill>
                  <a:srgbClr val="000000"/>
                </a:solidFill>
                <a:latin typeface="Arial"/>
                <a:ea typeface="DejaVu Sans"/>
              </a:rPr>
              <a:t>parazitování na pověsti</a:t>
            </a:r>
            <a:endParaRPr/>
          </a:p>
          <a:p>
            <a:pPr>
              <a:lnSpc>
                <a:spcPct val="100000"/>
              </a:lnSpc>
            </a:pPr>
            <a:r>
              <a:rPr lang="cs-CZ" sz="1600" strike="noStrike">
                <a:solidFill>
                  <a:srgbClr val="ff0000"/>
                </a:solidFill>
                <a:latin typeface="Arial"/>
                <a:ea typeface="DejaVu Sans"/>
              </a:rPr>
              <a:t>§ 49  </a:t>
            </a:r>
            <a:r>
              <a:rPr lang="cs-CZ" sz="1600" strike="noStrike">
                <a:solidFill>
                  <a:srgbClr val="000000"/>
                </a:solidFill>
                <a:latin typeface="Arial"/>
                <a:ea typeface="DejaVu Sans"/>
              </a:rPr>
              <a:t>podplácení</a:t>
            </a:r>
            <a:endParaRPr/>
          </a:p>
          <a:p>
            <a:pPr>
              <a:lnSpc>
                <a:spcPct val="100000"/>
              </a:lnSpc>
            </a:pPr>
            <a:r>
              <a:rPr lang="cs-CZ" sz="1600" strike="noStrike">
                <a:solidFill>
                  <a:srgbClr val="ff0000"/>
                </a:solidFill>
                <a:latin typeface="Arial"/>
                <a:ea typeface="DejaVu Sans"/>
              </a:rPr>
              <a:t>§ 50</a:t>
            </a:r>
            <a:r>
              <a:rPr lang="cs-CZ" sz="1600" strike="noStrike">
                <a:solidFill>
                  <a:srgbClr val="000000"/>
                </a:solidFill>
                <a:latin typeface="Arial"/>
                <a:ea typeface="DejaVu Sans"/>
              </a:rPr>
              <a:t> </a:t>
            </a:r>
            <a:r>
              <a:rPr lang="cs-CZ" sz="1600" strike="noStrike">
                <a:solidFill>
                  <a:srgbClr val="ff0000"/>
                </a:solidFill>
                <a:latin typeface="Arial"/>
                <a:ea typeface="DejaVu Sans"/>
              </a:rPr>
              <a:t> </a:t>
            </a:r>
            <a:r>
              <a:rPr lang="cs-CZ" sz="1600" strike="noStrike">
                <a:solidFill>
                  <a:srgbClr val="000000"/>
                </a:solidFill>
                <a:latin typeface="Arial"/>
                <a:ea typeface="DejaVu Sans"/>
              </a:rPr>
              <a:t>zlehčování</a:t>
            </a:r>
            <a:endParaRPr/>
          </a:p>
          <a:p>
            <a:pPr>
              <a:lnSpc>
                <a:spcPct val="100000"/>
              </a:lnSpc>
            </a:pPr>
            <a:r>
              <a:rPr lang="cs-CZ" sz="1600" strike="noStrike">
                <a:solidFill>
                  <a:srgbClr val="ff0000"/>
                </a:solidFill>
                <a:latin typeface="Arial"/>
                <a:ea typeface="DejaVu Sans"/>
              </a:rPr>
              <a:t>§ 50a  </a:t>
            </a:r>
            <a:r>
              <a:rPr lang="cs-CZ" sz="1600" strike="noStrike">
                <a:solidFill>
                  <a:srgbClr val="000000"/>
                </a:solidFill>
                <a:latin typeface="Arial"/>
                <a:ea typeface="DejaVu Sans"/>
              </a:rPr>
              <a:t>srovnávací reklama</a:t>
            </a:r>
            <a:endParaRPr/>
          </a:p>
          <a:p>
            <a:pPr>
              <a:lnSpc>
                <a:spcPct val="100000"/>
              </a:lnSpc>
            </a:pPr>
            <a:r>
              <a:rPr lang="cs-CZ" sz="1600" strike="noStrike">
                <a:solidFill>
                  <a:srgbClr val="ff0000"/>
                </a:solidFill>
                <a:latin typeface="Arial"/>
                <a:ea typeface="DejaVu Sans"/>
              </a:rPr>
              <a:t>§ 51  </a:t>
            </a:r>
            <a:r>
              <a:rPr lang="cs-CZ" sz="1600" strike="noStrike">
                <a:solidFill>
                  <a:srgbClr val="000000"/>
                </a:solidFill>
                <a:latin typeface="Arial"/>
                <a:ea typeface="DejaVu Sans"/>
              </a:rPr>
              <a:t>porušení obchodního tajemství</a:t>
            </a:r>
            <a:endParaRPr/>
          </a:p>
          <a:p>
            <a:pPr>
              <a:lnSpc>
                <a:spcPct val="100000"/>
              </a:lnSpc>
            </a:pPr>
            <a:r>
              <a:rPr lang="cs-CZ" sz="1600" strike="noStrike">
                <a:solidFill>
                  <a:srgbClr val="ff0000"/>
                </a:solidFill>
                <a:latin typeface="Arial"/>
                <a:ea typeface="DejaVu Sans"/>
              </a:rPr>
              <a:t>§ 52  </a:t>
            </a:r>
            <a:r>
              <a:rPr lang="cs-CZ" sz="1600" strike="noStrike">
                <a:solidFill>
                  <a:srgbClr val="000000"/>
                </a:solidFill>
                <a:latin typeface="Arial"/>
                <a:ea typeface="DejaVu Sans"/>
              </a:rPr>
              <a:t>ohrožování zdraví a životního prostředí</a:t>
            </a:r>
            <a:endParaRPr/>
          </a:p>
        </p:txBody>
      </p:sp>
      <p:sp>
        <p:nvSpPr>
          <p:cNvPr id="148" name="CustomShape 4"/>
          <p:cNvSpPr/>
          <p:nvPr/>
        </p:nvSpPr>
        <p:spPr>
          <a:xfrm>
            <a:off x="167400" y="5039640"/>
            <a:ext cx="9492120" cy="1763640"/>
          </a:xfrm>
          <a:prstGeom prst="rect">
            <a:avLst/>
          </a:prstGeom>
          <a:noFill/>
          <a:ln w="9360">
            <a:solidFill>
              <a:srgbClr val="000000"/>
            </a:solidFill>
            <a:miter/>
          </a:ln>
        </p:spPr>
        <p:style>
          <a:lnRef idx="0"/>
          <a:fillRef idx="0"/>
          <a:effectRef idx="0"/>
          <a:fontRef idx="minor"/>
        </p:style>
      </p:sp>
      <p:sp>
        <p:nvSpPr>
          <p:cNvPr id="149" name="CustomShape 5"/>
          <p:cNvSpPr/>
          <p:nvPr/>
        </p:nvSpPr>
        <p:spPr>
          <a:xfrm>
            <a:off x="462600" y="5627880"/>
            <a:ext cx="2892600" cy="39600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Arial"/>
                <a:ea typeface="DejaVu Sans"/>
              </a:rPr>
              <a:t>zdržet se takového jednání</a:t>
            </a:r>
            <a:r>
              <a:rPr lang="cs-CZ" sz="1990" strike="noStrike">
                <a:solidFill>
                  <a:srgbClr val="000000"/>
                </a:solidFill>
                <a:latin typeface="Arial"/>
                <a:ea typeface="DejaVu Sans"/>
              </a:rPr>
              <a:t> </a:t>
            </a:r>
            <a:endParaRPr/>
          </a:p>
        </p:txBody>
      </p:sp>
      <p:sp>
        <p:nvSpPr>
          <p:cNvPr id="150" name="CustomShape 6"/>
          <p:cNvSpPr/>
          <p:nvPr/>
        </p:nvSpPr>
        <p:spPr>
          <a:xfrm>
            <a:off x="419400" y="6215400"/>
            <a:ext cx="2857680" cy="336960"/>
          </a:xfrm>
          <a:prstGeom prst="rect">
            <a:avLst/>
          </a:prstGeom>
          <a:solidFill>
            <a:srgbClr val="d3f686"/>
          </a:solidFill>
          <a:ln w="9360">
            <a:solidFill>
              <a:srgbClr val="000000"/>
            </a:solidFill>
            <a:miter/>
          </a:ln>
        </p:spPr>
        <p:style>
          <a:lnRef idx="0"/>
          <a:fillRef idx="0"/>
          <a:effectRef idx="0"/>
          <a:fontRef idx="minor"/>
        </p:style>
        <p:txBody>
          <a:bodyPr lIns="90000" rIns="90000" tIns="46800" bIns="46800"/>
          <a:p>
            <a:pPr>
              <a:lnSpc>
                <a:spcPct val="100000"/>
              </a:lnSpc>
              <a:buSzPct val="45000"/>
              <a:buFont typeface="StarSymbol"/>
              <a:buChar char="l"/>
            </a:pPr>
            <a:r>
              <a:rPr lang="cs-CZ" sz="1600" strike="noStrike">
                <a:solidFill>
                  <a:srgbClr val="000000"/>
                </a:solidFill>
                <a:latin typeface="Arial"/>
                <a:ea typeface="DejaVu Sans"/>
              </a:rPr>
              <a:t>odstranit závadný stav</a:t>
            </a:r>
            <a:endParaRPr/>
          </a:p>
        </p:txBody>
      </p:sp>
      <p:sp>
        <p:nvSpPr>
          <p:cNvPr id="151" name="CustomShape 7"/>
          <p:cNvSpPr/>
          <p:nvPr/>
        </p:nvSpPr>
        <p:spPr>
          <a:xfrm>
            <a:off x="4055760" y="5627880"/>
            <a:ext cx="2665440" cy="33696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Arial"/>
                <a:ea typeface="DejaVu Sans"/>
              </a:rPr>
              <a:t>přiměřené zadostiučinění</a:t>
            </a:r>
            <a:endParaRPr/>
          </a:p>
        </p:txBody>
      </p:sp>
      <p:sp>
        <p:nvSpPr>
          <p:cNvPr id="152" name="CustomShape 8"/>
          <p:cNvSpPr/>
          <p:nvPr/>
        </p:nvSpPr>
        <p:spPr>
          <a:xfrm>
            <a:off x="4008240" y="6215400"/>
            <a:ext cx="1728360" cy="33696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Arial"/>
                <a:ea typeface="DejaVu Sans"/>
              </a:rPr>
              <a:t>náhrada škody</a:t>
            </a:r>
            <a:endParaRPr/>
          </a:p>
        </p:txBody>
      </p:sp>
      <p:sp>
        <p:nvSpPr>
          <p:cNvPr id="153" name="CustomShape 9"/>
          <p:cNvSpPr/>
          <p:nvPr/>
        </p:nvSpPr>
        <p:spPr>
          <a:xfrm>
            <a:off x="5963400" y="6215400"/>
            <a:ext cx="3527640" cy="336960"/>
          </a:xfrm>
          <a:prstGeom prst="rect">
            <a:avLst/>
          </a:prstGeom>
          <a:solidFill>
            <a:srgbClr val="d3f686"/>
          </a:solidFill>
          <a:ln w="9360">
            <a:solidFill>
              <a:srgbClr val="000000"/>
            </a:solidFill>
            <a:miter/>
          </a:ln>
        </p:spPr>
        <p:style>
          <a:lnRef idx="0"/>
          <a:fillRef idx="0"/>
          <a:effectRef idx="0"/>
          <a:fontRef idx="minor"/>
        </p:style>
        <p:txBody>
          <a:bodyPr lIns="90000" rIns="90000" tIns="46800" bIns="46800"/>
          <a:p>
            <a:pPr>
              <a:lnSpc>
                <a:spcPct val="100000"/>
              </a:lnSpc>
              <a:buSzPct val="45000"/>
              <a:buFont typeface="StarSymbol"/>
              <a:buChar char="l"/>
            </a:pPr>
            <a:r>
              <a:rPr lang="cs-CZ" sz="1600" strike="noStrike">
                <a:solidFill>
                  <a:srgbClr val="000000"/>
                </a:solidFill>
                <a:latin typeface="Arial"/>
                <a:ea typeface="DejaVu Sans"/>
              </a:rPr>
              <a:t>vydání bezdůvodného obohacení</a:t>
            </a:r>
            <a:endParaRPr/>
          </a:p>
        </p:txBody>
      </p:sp>
      <p:sp>
        <p:nvSpPr>
          <p:cNvPr id="154" name="CustomShape 10"/>
          <p:cNvSpPr/>
          <p:nvPr/>
        </p:nvSpPr>
        <p:spPr>
          <a:xfrm>
            <a:off x="383760" y="5039640"/>
            <a:ext cx="4355640" cy="336960"/>
          </a:xfrm>
          <a:prstGeom prst="rect">
            <a:avLst/>
          </a:prstGeom>
          <a:noFill/>
          <a:ln>
            <a:noFill/>
          </a:ln>
        </p:spPr>
        <p:style>
          <a:lnRef idx="0"/>
          <a:fillRef idx="0"/>
          <a:effectRef idx="0"/>
          <a:fontRef idx="minor"/>
        </p:style>
        <p:txBody>
          <a:bodyPr wrap="none" lIns="90000" rIns="90000" tIns="46800" bIns="46800"/>
          <a:p>
            <a:pPr algn="ctr">
              <a:lnSpc>
                <a:spcPct val="100000"/>
              </a:lnSpc>
              <a:buSzPct val="45000"/>
              <a:buFont typeface="StarSymbol"/>
              <a:buChar char="l"/>
            </a:pPr>
            <a:r>
              <a:rPr b="1" lang="cs-CZ" sz="1600" strike="noStrike">
                <a:solidFill>
                  <a:srgbClr val="000000"/>
                </a:solidFill>
                <a:latin typeface="Arial"/>
                <a:ea typeface="DejaVu Sans"/>
              </a:rPr>
              <a:t>Právní prostředky ochrany    </a:t>
            </a:r>
            <a:r>
              <a:rPr lang="cs-CZ" sz="1600" strike="noStrike">
                <a:solidFill>
                  <a:srgbClr val="ff0000"/>
                </a:solidFill>
                <a:latin typeface="Arial"/>
                <a:ea typeface="DejaVu Sans"/>
              </a:rPr>
              <a:t>(§ 53 – 54)</a:t>
            </a:r>
            <a:r>
              <a:rPr b="1" lang="cs-CZ" sz="1600" strike="noStrike">
                <a:solidFill>
                  <a:srgbClr val="ff0000"/>
                </a:solidFill>
                <a:latin typeface="Arial"/>
                <a:ea typeface="DejaVu Sans"/>
              </a:rPr>
              <a:t> </a:t>
            </a:r>
            <a:r>
              <a:rPr b="1" lang="cs-CZ" sz="1600" strike="noStrike">
                <a:solidFill>
                  <a:srgbClr val="000000"/>
                </a:solidFill>
                <a:latin typeface="Arial"/>
                <a:ea typeface="DejaVu Sans"/>
              </a:rPr>
              <a:t>: </a:t>
            </a:r>
            <a:endParaRPr/>
          </a:p>
        </p:txBody>
      </p:sp>
      <p:sp>
        <p:nvSpPr>
          <p:cNvPr id="155" name="CustomShape 11"/>
          <p:cNvSpPr/>
          <p:nvPr/>
        </p:nvSpPr>
        <p:spPr>
          <a:xfrm>
            <a:off x="5879880" y="-360"/>
            <a:ext cx="4003200" cy="732960"/>
          </a:xfrm>
          <a:prstGeom prst="rect">
            <a:avLst/>
          </a:prstGeom>
          <a:noFill/>
          <a:ln>
            <a:noFill/>
          </a:ln>
        </p:spPr>
        <p:style>
          <a:lnRef idx="0"/>
          <a:fillRef idx="0"/>
          <a:effectRef idx="0"/>
          <a:fontRef idx="minor"/>
        </p:style>
        <p:txBody>
          <a:bodyPr lIns="90000" rIns="90000" tIns="46800" bIns="46800"/>
          <a:p>
            <a:pPr>
              <a:lnSpc>
                <a:spcPct val="100000"/>
              </a:lnSpc>
              <a:buSzPct val="45000"/>
              <a:buFont typeface="StarSymbol"/>
              <a:buChar char="l"/>
            </a:pPr>
            <a:r>
              <a:rPr lang="cs-CZ" sz="1400" strike="noStrike">
                <a:solidFill>
                  <a:srgbClr val="000000"/>
                </a:solidFill>
                <a:latin typeface="Arial"/>
                <a:ea typeface="DejaVu Sans"/>
              </a:rPr>
              <a:t>vychází z PÚ a ze ZPNS,</a:t>
            </a:r>
            <a:r>
              <a:rPr b="1" lang="cs-CZ" sz="1400" strike="noStrike">
                <a:solidFill>
                  <a:srgbClr val="000000"/>
                </a:solidFill>
                <a:latin typeface="Arial"/>
                <a:ea typeface="DejaVu Sans"/>
              </a:rPr>
              <a:t> </a:t>
            </a:r>
            <a:endParaRPr/>
          </a:p>
          <a:p>
            <a:pPr>
              <a:lnSpc>
                <a:spcPct val="100000"/>
              </a:lnSpc>
              <a:buSzPct val="45000"/>
              <a:buFont typeface="StarSymbol"/>
              <a:buChar char="l"/>
            </a:pPr>
            <a:r>
              <a:rPr lang="cs-CZ" sz="1400" strike="noStrike">
                <a:solidFill>
                  <a:srgbClr val="000000"/>
                </a:solidFill>
                <a:latin typeface="Arial"/>
                <a:ea typeface="DejaVu Sans"/>
              </a:rPr>
              <a:t>přijal tzv. smíšený kazuistický systém se subsidiárním použitím generální klauzule </a:t>
            </a:r>
            <a:endParaRPr/>
          </a:p>
        </p:txBody>
      </p:sp>
      <p:sp>
        <p:nvSpPr>
          <p:cNvPr id="156" name="CustomShape 12"/>
          <p:cNvSpPr/>
          <p:nvPr/>
        </p:nvSpPr>
        <p:spPr>
          <a:xfrm>
            <a:off x="1931400" y="6982200"/>
            <a:ext cx="7643880" cy="550080"/>
          </a:xfrm>
          <a:prstGeom prst="rect">
            <a:avLst/>
          </a:prstGeom>
          <a:noFill/>
          <a:ln w="9360">
            <a:solidFill>
              <a:srgbClr val="000000"/>
            </a:solidFill>
            <a:miter/>
          </a:ln>
        </p:spPr>
        <p:style>
          <a:lnRef idx="0"/>
          <a:fillRef idx="0"/>
          <a:effectRef idx="0"/>
          <a:fontRef idx="minor"/>
        </p:style>
        <p:txBody>
          <a:bodyPr lIns="90000" rIns="90000" tIns="46800" bIns="46800"/>
          <a:p>
            <a:pPr>
              <a:lnSpc>
                <a:spcPct val="100000"/>
              </a:lnSpc>
            </a:pPr>
            <a:r>
              <a:rPr b="1" lang="cs-CZ" sz="1600" strike="noStrike">
                <a:solidFill>
                  <a:srgbClr val="ff0000"/>
                </a:solidFill>
                <a:latin typeface="Arial"/>
                <a:ea typeface="DejaVu Sans"/>
              </a:rPr>
              <a:t>§ 55:  </a:t>
            </a:r>
            <a:r>
              <a:rPr b="1" lang="cs-CZ" sz="1400" strike="noStrike">
                <a:solidFill>
                  <a:srgbClr val="000000"/>
                </a:solidFill>
                <a:latin typeface="Arial"/>
                <a:ea typeface="DejaVu Sans"/>
              </a:rPr>
              <a:t>Smlouva, </a:t>
            </a:r>
            <a:r>
              <a:rPr lang="cs-CZ" sz="1400" strike="noStrike">
                <a:solidFill>
                  <a:srgbClr val="000000"/>
                </a:solidFill>
                <a:latin typeface="Arial"/>
                <a:ea typeface="DejaVu Sans"/>
              </a:rPr>
              <a:t>její část nebo její jednotlivé ustanovení, při jejímž uzavření </a:t>
            </a:r>
            <a:endParaRPr/>
          </a:p>
          <a:p>
            <a:pPr>
              <a:lnSpc>
                <a:spcPct val="100000"/>
              </a:lnSpc>
              <a:buSzPct val="45000"/>
              <a:buFont typeface="StarSymbol"/>
              <a:buChar char="l"/>
            </a:pPr>
            <a:r>
              <a:rPr lang="cs-CZ" sz="1400" strike="noStrike">
                <a:solidFill>
                  <a:srgbClr val="000000"/>
                </a:solidFill>
                <a:latin typeface="Arial"/>
                <a:ea typeface="DejaVu Sans"/>
              </a:rPr>
              <a:t>byl porušen zákaz nekalé soutěže,  je od počátku </a:t>
            </a:r>
            <a:r>
              <a:rPr b="1" lang="cs-CZ" sz="1400" strike="noStrike">
                <a:solidFill>
                  <a:srgbClr val="000000"/>
                </a:solidFill>
                <a:latin typeface="Arial"/>
                <a:ea typeface="DejaVu Sans"/>
              </a:rPr>
              <a:t>neplatná</a:t>
            </a:r>
            <a:r>
              <a:rPr lang="cs-CZ" sz="1400" strike="noStrike">
                <a:solidFill>
                  <a:srgbClr val="000000"/>
                </a:solidFill>
                <a:latin typeface="Arial"/>
                <a:ea typeface="DejaVu Sans"/>
              </a:rPr>
              <a:t>.</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57" name="CustomShape 1"/>
          <p:cNvSpPr/>
          <p:nvPr/>
        </p:nvSpPr>
        <p:spPr>
          <a:xfrm>
            <a:off x="587880" y="0"/>
            <a:ext cx="2435760" cy="671760"/>
          </a:xfrm>
          <a:prstGeom prst="rect">
            <a:avLst/>
          </a:prstGeom>
          <a:solidFill>
            <a:srgbClr val="ffffff">
              <a:alpha val="65000"/>
            </a:srgbClr>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b="1" lang="cs-CZ" sz="1600" strike="noStrike">
                <a:solidFill>
                  <a:srgbClr val="ff0000"/>
                </a:solidFill>
                <a:latin typeface="Arial"/>
                <a:ea typeface="DejaVu Sans"/>
              </a:rPr>
              <a:t>Občanský  zákoník</a:t>
            </a:r>
            <a:endParaRPr/>
          </a:p>
          <a:p>
            <a:pPr algn="ctr">
              <a:lnSpc>
                <a:spcPct val="100000"/>
              </a:lnSpc>
            </a:pPr>
            <a:r>
              <a:rPr lang="cs-CZ" sz="1600" strike="noStrike">
                <a:solidFill>
                  <a:srgbClr val="ff0000"/>
                </a:solidFill>
                <a:latin typeface="Arial"/>
                <a:ea typeface="DejaVu Sans"/>
              </a:rPr>
              <a:t>zák. č.   /2012 Sb. </a:t>
            </a:r>
            <a:endParaRPr/>
          </a:p>
        </p:txBody>
      </p:sp>
      <p:sp>
        <p:nvSpPr>
          <p:cNvPr id="158" name="CustomShape 2"/>
          <p:cNvSpPr/>
          <p:nvPr/>
        </p:nvSpPr>
        <p:spPr>
          <a:xfrm>
            <a:off x="5879880" y="-360"/>
            <a:ext cx="4003200" cy="732960"/>
          </a:xfrm>
          <a:prstGeom prst="rect">
            <a:avLst/>
          </a:prstGeom>
          <a:noFill/>
          <a:ln>
            <a:noFill/>
          </a:ln>
        </p:spPr>
        <p:style>
          <a:lnRef idx="0"/>
          <a:fillRef idx="0"/>
          <a:effectRef idx="0"/>
          <a:fontRef idx="minor"/>
        </p:style>
        <p:txBody>
          <a:bodyPr lIns="90000" rIns="90000" tIns="46800" bIns="46800"/>
          <a:p>
            <a:pPr>
              <a:lnSpc>
                <a:spcPct val="100000"/>
              </a:lnSpc>
              <a:buSzPct val="45000"/>
              <a:buFont typeface="StarSymbol"/>
              <a:buChar char="l"/>
            </a:pPr>
            <a:r>
              <a:rPr lang="cs-CZ" sz="1400" strike="noStrike">
                <a:solidFill>
                  <a:srgbClr val="000000"/>
                </a:solidFill>
                <a:latin typeface="Arial"/>
                <a:ea typeface="DejaVu Sans"/>
              </a:rPr>
              <a:t>vychází z PÚ a ze ZPNS,</a:t>
            </a:r>
            <a:r>
              <a:rPr b="1" lang="cs-CZ" sz="1400" strike="noStrike">
                <a:solidFill>
                  <a:srgbClr val="000000"/>
                </a:solidFill>
                <a:latin typeface="Arial"/>
                <a:ea typeface="DejaVu Sans"/>
              </a:rPr>
              <a:t> </a:t>
            </a:r>
            <a:endParaRPr/>
          </a:p>
          <a:p>
            <a:pPr>
              <a:lnSpc>
                <a:spcPct val="100000"/>
              </a:lnSpc>
              <a:buSzPct val="45000"/>
              <a:buFont typeface="StarSymbol"/>
              <a:buChar char="l"/>
            </a:pPr>
            <a:r>
              <a:rPr lang="cs-CZ" sz="1400" strike="noStrike">
                <a:solidFill>
                  <a:srgbClr val="000000"/>
                </a:solidFill>
                <a:latin typeface="Arial"/>
                <a:ea typeface="DejaVu Sans"/>
              </a:rPr>
              <a:t>přijal tzv. smíšený kazuistický systém se subsidiárním použitím generální klauzule </a:t>
            </a:r>
            <a:endParaRPr/>
          </a:p>
        </p:txBody>
      </p:sp>
      <p:sp>
        <p:nvSpPr>
          <p:cNvPr id="159" name="CustomShape 3"/>
          <p:cNvSpPr/>
          <p:nvPr/>
        </p:nvSpPr>
        <p:spPr>
          <a:xfrm>
            <a:off x="251640" y="784080"/>
            <a:ext cx="6887880" cy="2453760"/>
          </a:xfrm>
          <a:prstGeom prst="rect">
            <a:avLst/>
          </a:prstGeom>
          <a:solidFill>
            <a:srgbClr val="9bbb59"/>
          </a:solidFill>
          <a:ln w="9360">
            <a:solidFill>
              <a:srgbClr val="000000"/>
            </a:solidFill>
            <a:miter/>
          </a:ln>
        </p:spPr>
        <p:style>
          <a:lnRef idx="0"/>
          <a:fillRef idx="0"/>
          <a:effectRef idx="0"/>
          <a:fontRef idx="minor"/>
        </p:style>
        <p:txBody>
          <a:bodyPr lIns="90000" rIns="90000" tIns="46800" bIns="46800" anchor="ctr"/>
          <a:p>
            <a:pPr algn="just">
              <a:lnSpc>
                <a:spcPct val="100000"/>
              </a:lnSpc>
            </a:pPr>
            <a:r>
              <a:rPr b="1" lang="cs-CZ" sz="1600" strike="noStrike">
                <a:solidFill>
                  <a:srgbClr val="ff0000"/>
                </a:solidFill>
                <a:latin typeface="Arial"/>
                <a:ea typeface="DejaVu Sans"/>
              </a:rPr>
              <a:t>§ 2976 odst. 1      Základní ustanovení  </a:t>
            </a:r>
            <a:r>
              <a:rPr lang="cs-CZ" sz="1600" strike="noStrike">
                <a:solidFill>
                  <a:srgbClr val="000000"/>
                </a:solidFill>
                <a:latin typeface="Arial"/>
                <a:ea typeface="DejaVu Sans"/>
              </a:rPr>
              <a:t>(generální klauzule)</a:t>
            </a:r>
            <a:endParaRPr/>
          </a:p>
          <a:p>
            <a:pPr>
              <a:lnSpc>
                <a:spcPct val="100000"/>
              </a:lnSpc>
            </a:pPr>
            <a:endParaRPr/>
          </a:p>
          <a:p>
            <a:pPr>
              <a:lnSpc>
                <a:spcPct val="100000"/>
              </a:lnSpc>
              <a:buSzPct val="45000"/>
              <a:buFont typeface="StarSymbol"/>
              <a:buChar char="l"/>
            </a:pPr>
            <a:r>
              <a:rPr lang="cs-CZ" sz="1990" strike="noStrike">
                <a:solidFill>
                  <a:srgbClr val="000000"/>
                </a:solidFill>
                <a:latin typeface="Arial"/>
                <a:ea typeface="DejaVu Sans"/>
              </a:rPr>
              <a:t>Kdo se dostane </a:t>
            </a:r>
            <a:r>
              <a:rPr b="1" lang="cs-CZ" sz="1990" strike="noStrike">
                <a:solidFill>
                  <a:srgbClr val="000000"/>
                </a:solidFill>
                <a:latin typeface="Arial"/>
                <a:ea typeface="DejaVu Sans"/>
              </a:rPr>
              <a:t>v hospodářském styku </a:t>
            </a:r>
            <a:endParaRPr/>
          </a:p>
          <a:p>
            <a:pPr>
              <a:lnSpc>
                <a:spcPct val="100000"/>
              </a:lnSpc>
              <a:buSzPct val="45000"/>
              <a:buFont typeface="StarSymbol"/>
              <a:buChar char="l"/>
            </a:pPr>
            <a:r>
              <a:rPr lang="cs-CZ" sz="1990" strike="noStrike">
                <a:solidFill>
                  <a:srgbClr val="000000"/>
                </a:solidFill>
                <a:latin typeface="Arial"/>
                <a:ea typeface="DejaVu Sans"/>
              </a:rPr>
              <a:t>do </a:t>
            </a:r>
            <a:r>
              <a:rPr b="1" lang="cs-CZ" sz="1990" strike="noStrike">
                <a:solidFill>
                  <a:srgbClr val="000000"/>
                </a:solidFill>
                <a:latin typeface="Arial"/>
                <a:ea typeface="DejaVu Sans"/>
              </a:rPr>
              <a:t>rozporu s dobrými mravy soutěže</a:t>
            </a:r>
            <a:endParaRPr/>
          </a:p>
          <a:p>
            <a:pPr>
              <a:lnSpc>
                <a:spcPct val="100000"/>
              </a:lnSpc>
              <a:buSzPct val="45000"/>
              <a:buFont typeface="StarSymbol"/>
              <a:buChar char="l"/>
            </a:pPr>
            <a:r>
              <a:rPr b="1" lang="cs-CZ" sz="1990" strike="noStrike">
                <a:solidFill>
                  <a:srgbClr val="000000"/>
                </a:solidFill>
                <a:latin typeface="Arial"/>
                <a:ea typeface="DejaVu Sans"/>
              </a:rPr>
              <a:t>jednáním způsobilým přivodit újmu jiným </a:t>
            </a:r>
            <a:r>
              <a:rPr lang="cs-CZ" sz="1990" strike="noStrike">
                <a:solidFill>
                  <a:srgbClr val="000000"/>
                </a:solidFill>
                <a:latin typeface="Arial"/>
                <a:ea typeface="DejaVu Sans"/>
              </a:rPr>
              <a:t>soutěžitelům </a:t>
            </a:r>
            <a:endParaRPr/>
          </a:p>
          <a:p>
            <a:pPr>
              <a:lnSpc>
                <a:spcPct val="100000"/>
              </a:lnSpc>
              <a:buSzPct val="45000"/>
              <a:buFont typeface="StarSymbol"/>
              <a:buChar char="l"/>
            </a:pPr>
            <a:r>
              <a:rPr lang="cs-CZ" sz="1990" strike="noStrike">
                <a:solidFill>
                  <a:srgbClr val="000000"/>
                </a:solidFill>
                <a:latin typeface="Arial"/>
                <a:ea typeface="DejaVu Sans"/>
              </a:rPr>
              <a:t>nebo zákazníkům, dopustí se nekalé soutěže. </a:t>
            </a:r>
            <a:endParaRPr/>
          </a:p>
          <a:p>
            <a:pPr>
              <a:lnSpc>
                <a:spcPct val="100000"/>
              </a:lnSpc>
            </a:pPr>
            <a:endParaRPr/>
          </a:p>
          <a:p>
            <a:pPr>
              <a:lnSpc>
                <a:spcPct val="100000"/>
              </a:lnSpc>
              <a:buSzPct val="45000"/>
              <a:buFont typeface="StarSymbol"/>
              <a:buChar char="l"/>
            </a:pPr>
            <a:r>
              <a:rPr lang="cs-CZ" sz="1990" strike="noStrike">
                <a:solidFill>
                  <a:srgbClr val="000000"/>
                </a:solidFill>
                <a:latin typeface="Arial"/>
                <a:ea typeface="DejaVu Sans"/>
              </a:rPr>
              <a:t>Nekalá soutěž se zakazuje.</a:t>
            </a:r>
            <a:endParaRPr/>
          </a:p>
        </p:txBody>
      </p:sp>
      <p:sp>
        <p:nvSpPr>
          <p:cNvPr id="160" name="CustomShape 4"/>
          <p:cNvSpPr/>
          <p:nvPr/>
        </p:nvSpPr>
        <p:spPr>
          <a:xfrm>
            <a:off x="4619880" y="2845800"/>
            <a:ext cx="5123520" cy="2770560"/>
          </a:xfrm>
          <a:prstGeom prst="rect">
            <a:avLst/>
          </a:prstGeom>
          <a:noFill/>
          <a:ln w="9360">
            <a:solidFill>
              <a:srgbClr val="000000"/>
            </a:solidFill>
            <a:miter/>
          </a:ln>
        </p:spPr>
        <p:style>
          <a:lnRef idx="0"/>
          <a:fillRef idx="0"/>
          <a:effectRef idx="0"/>
          <a:fontRef idx="minor"/>
        </p:style>
        <p:txBody>
          <a:bodyPr lIns="90000" rIns="90000" tIns="46800" bIns="46800" anchor="ctr"/>
          <a:p>
            <a:pPr>
              <a:lnSpc>
                <a:spcPct val="100000"/>
              </a:lnSpc>
              <a:buSzPct val="45000"/>
              <a:buFont typeface="StarSymbol"/>
              <a:buChar char="l"/>
            </a:pPr>
            <a:r>
              <a:rPr b="1" lang="cs-CZ" sz="1600" strike="noStrike">
                <a:solidFill>
                  <a:srgbClr val="000000"/>
                </a:solidFill>
                <a:latin typeface="Arial"/>
                <a:ea typeface="DejaVu Sans"/>
              </a:rPr>
              <a:t>Speciální skutkové podstaty </a:t>
            </a:r>
            <a:r>
              <a:rPr lang="cs-CZ" sz="1600" strike="noStrike">
                <a:solidFill>
                  <a:srgbClr val="000000"/>
                </a:solidFill>
                <a:latin typeface="Arial"/>
                <a:ea typeface="DejaVu Sans"/>
              </a:rPr>
              <a:t>:</a:t>
            </a:r>
            <a:endParaRPr/>
          </a:p>
          <a:p>
            <a:pPr>
              <a:lnSpc>
                <a:spcPct val="100000"/>
              </a:lnSpc>
            </a:pPr>
            <a:r>
              <a:rPr lang="cs-CZ" sz="1600" strike="noStrike">
                <a:solidFill>
                  <a:srgbClr val="ff0000"/>
                </a:solidFill>
                <a:latin typeface="Arial"/>
                <a:ea typeface="Calibri"/>
              </a:rPr>
              <a:t>§ 2977 </a:t>
            </a:r>
            <a:r>
              <a:rPr lang="cs-CZ" sz="1600" strike="noStrike">
                <a:solidFill>
                  <a:srgbClr val="000000"/>
                </a:solidFill>
                <a:latin typeface="Arial"/>
                <a:ea typeface="Calibri"/>
              </a:rPr>
              <a:t>klamavá reklama</a:t>
            </a:r>
            <a:endParaRPr/>
          </a:p>
          <a:p>
            <a:pPr>
              <a:lnSpc>
                <a:spcPct val="100000"/>
              </a:lnSpc>
            </a:pPr>
            <a:r>
              <a:rPr lang="cs-CZ" sz="1600" strike="noStrike">
                <a:solidFill>
                  <a:srgbClr val="ff0000"/>
                </a:solidFill>
                <a:latin typeface="Arial"/>
                <a:ea typeface="DejaVu Sans"/>
              </a:rPr>
              <a:t>§ 2978  </a:t>
            </a:r>
            <a:r>
              <a:rPr lang="cs-CZ" sz="1600" strike="noStrike">
                <a:solidFill>
                  <a:srgbClr val="000000"/>
                </a:solidFill>
                <a:latin typeface="Arial"/>
                <a:ea typeface="DejaVu Sans"/>
              </a:rPr>
              <a:t>klamavé označení zboží nebo služby</a:t>
            </a:r>
            <a:endParaRPr/>
          </a:p>
          <a:p>
            <a:pPr>
              <a:lnSpc>
                <a:spcPct val="100000"/>
              </a:lnSpc>
            </a:pPr>
            <a:r>
              <a:rPr lang="cs-CZ" sz="1600" strike="noStrike">
                <a:solidFill>
                  <a:srgbClr val="ff0000"/>
                </a:solidFill>
                <a:latin typeface="Arial"/>
                <a:ea typeface="DejaVu Sans"/>
              </a:rPr>
              <a:t>§ 2980  </a:t>
            </a:r>
            <a:r>
              <a:rPr lang="cs-CZ" sz="1600" strike="noStrike">
                <a:solidFill>
                  <a:srgbClr val="000000"/>
                </a:solidFill>
                <a:latin typeface="Arial"/>
                <a:ea typeface="DejaVu Sans"/>
              </a:rPr>
              <a:t>srovnávací reklama</a:t>
            </a:r>
            <a:endParaRPr/>
          </a:p>
          <a:p>
            <a:pPr>
              <a:lnSpc>
                <a:spcPct val="100000"/>
              </a:lnSpc>
            </a:pPr>
            <a:r>
              <a:rPr lang="cs-CZ" sz="1600" strike="noStrike">
                <a:solidFill>
                  <a:srgbClr val="ff0000"/>
                </a:solidFill>
                <a:latin typeface="Arial"/>
                <a:ea typeface="DejaVu Sans"/>
              </a:rPr>
              <a:t>§ 2981  </a:t>
            </a:r>
            <a:r>
              <a:rPr lang="cs-CZ" sz="1600" strike="noStrike">
                <a:solidFill>
                  <a:srgbClr val="000000"/>
                </a:solidFill>
                <a:latin typeface="Arial"/>
                <a:ea typeface="DejaVu Sans"/>
              </a:rPr>
              <a:t>vyvolání nebezpečí záměny</a:t>
            </a:r>
            <a:endParaRPr/>
          </a:p>
          <a:p>
            <a:pPr>
              <a:lnSpc>
                <a:spcPct val="100000"/>
              </a:lnSpc>
            </a:pPr>
            <a:r>
              <a:rPr lang="cs-CZ" sz="1600" strike="noStrike">
                <a:solidFill>
                  <a:srgbClr val="ff0000"/>
                </a:solidFill>
                <a:latin typeface="Arial"/>
                <a:ea typeface="DejaVu Sans"/>
              </a:rPr>
              <a:t>§ 2982  </a:t>
            </a:r>
            <a:r>
              <a:rPr lang="cs-CZ" sz="1600" strike="noStrike">
                <a:solidFill>
                  <a:srgbClr val="000000"/>
                </a:solidFill>
                <a:latin typeface="Arial"/>
                <a:ea typeface="DejaVu Sans"/>
              </a:rPr>
              <a:t>parazitování na pověsti</a:t>
            </a:r>
            <a:endParaRPr/>
          </a:p>
          <a:p>
            <a:pPr>
              <a:lnSpc>
                <a:spcPct val="100000"/>
              </a:lnSpc>
            </a:pPr>
            <a:r>
              <a:rPr lang="cs-CZ" sz="1600" strike="noStrike">
                <a:solidFill>
                  <a:srgbClr val="ff0000"/>
                </a:solidFill>
                <a:latin typeface="Arial"/>
                <a:ea typeface="DejaVu Sans"/>
              </a:rPr>
              <a:t>§ 2983  </a:t>
            </a:r>
            <a:r>
              <a:rPr lang="cs-CZ" sz="1600" strike="noStrike">
                <a:solidFill>
                  <a:srgbClr val="000000"/>
                </a:solidFill>
                <a:latin typeface="Arial"/>
                <a:ea typeface="DejaVu Sans"/>
              </a:rPr>
              <a:t>podplácení</a:t>
            </a:r>
            <a:endParaRPr/>
          </a:p>
          <a:p>
            <a:pPr>
              <a:lnSpc>
                <a:spcPct val="100000"/>
              </a:lnSpc>
            </a:pPr>
            <a:r>
              <a:rPr lang="cs-CZ" sz="1600" strike="noStrike">
                <a:solidFill>
                  <a:srgbClr val="ff0000"/>
                </a:solidFill>
                <a:latin typeface="Arial"/>
                <a:ea typeface="DejaVu Sans"/>
              </a:rPr>
              <a:t>§ 2984  </a:t>
            </a:r>
            <a:r>
              <a:rPr lang="cs-CZ" sz="1600" strike="noStrike">
                <a:solidFill>
                  <a:srgbClr val="000000"/>
                </a:solidFill>
                <a:latin typeface="Arial"/>
                <a:ea typeface="DejaVu Sans"/>
              </a:rPr>
              <a:t>zlehčování</a:t>
            </a:r>
            <a:endParaRPr/>
          </a:p>
          <a:p>
            <a:pPr>
              <a:lnSpc>
                <a:spcPct val="100000"/>
              </a:lnSpc>
            </a:pPr>
            <a:r>
              <a:rPr lang="cs-CZ" sz="1600" strike="noStrike">
                <a:solidFill>
                  <a:srgbClr val="ff0000"/>
                </a:solidFill>
                <a:latin typeface="Arial"/>
                <a:ea typeface="DejaVu Sans"/>
              </a:rPr>
              <a:t>§ 2985  </a:t>
            </a:r>
            <a:r>
              <a:rPr lang="cs-CZ" sz="1600" strike="noStrike">
                <a:solidFill>
                  <a:srgbClr val="000000"/>
                </a:solidFill>
                <a:latin typeface="Arial"/>
                <a:ea typeface="DejaVu Sans"/>
              </a:rPr>
              <a:t>porušení obchodního tajemství</a:t>
            </a:r>
            <a:endParaRPr/>
          </a:p>
          <a:p>
            <a:pPr>
              <a:lnSpc>
                <a:spcPct val="100000"/>
              </a:lnSpc>
            </a:pPr>
            <a:r>
              <a:rPr lang="cs-CZ" sz="1600" strike="noStrike">
                <a:solidFill>
                  <a:srgbClr val="ff0000"/>
                </a:solidFill>
                <a:latin typeface="Arial"/>
                <a:ea typeface="DejaVu Sans"/>
              </a:rPr>
              <a:t>§ 2986  </a:t>
            </a:r>
            <a:r>
              <a:rPr lang="cs-CZ" sz="1600" strike="noStrike">
                <a:solidFill>
                  <a:srgbClr val="000000"/>
                </a:solidFill>
                <a:latin typeface="Arial"/>
                <a:ea typeface="DejaVu Sans"/>
              </a:rPr>
              <a:t>dotěrné obtěžování </a:t>
            </a:r>
            <a:endParaRPr/>
          </a:p>
          <a:p>
            <a:pPr>
              <a:lnSpc>
                <a:spcPct val="100000"/>
              </a:lnSpc>
            </a:pPr>
            <a:r>
              <a:rPr lang="cs-CZ" sz="1600" strike="noStrike">
                <a:solidFill>
                  <a:srgbClr val="ff0000"/>
                </a:solidFill>
                <a:latin typeface="Arial"/>
                <a:ea typeface="DejaVu Sans"/>
              </a:rPr>
              <a:t>§ 2987  </a:t>
            </a:r>
            <a:r>
              <a:rPr lang="cs-CZ" sz="1600" strike="noStrike">
                <a:solidFill>
                  <a:srgbClr val="000000"/>
                </a:solidFill>
                <a:latin typeface="Arial"/>
                <a:ea typeface="DejaVu Sans"/>
              </a:rPr>
              <a:t>ohrožení zdraví nebo životního prostředí</a:t>
            </a:r>
            <a:endParaRPr/>
          </a:p>
        </p:txBody>
      </p:sp>
      <p:sp>
        <p:nvSpPr>
          <p:cNvPr id="161" name="CustomShape 5"/>
          <p:cNvSpPr/>
          <p:nvPr/>
        </p:nvSpPr>
        <p:spPr>
          <a:xfrm>
            <a:off x="251640" y="5879880"/>
            <a:ext cx="9239760" cy="1511640"/>
          </a:xfrm>
          <a:prstGeom prst="rect">
            <a:avLst/>
          </a:prstGeom>
          <a:noFill/>
          <a:ln w="9360">
            <a:solidFill>
              <a:srgbClr val="000000"/>
            </a:solidFill>
            <a:miter/>
          </a:ln>
        </p:spPr>
        <p:style>
          <a:lnRef idx="0"/>
          <a:fillRef idx="0"/>
          <a:effectRef idx="0"/>
          <a:fontRef idx="minor"/>
        </p:style>
      </p:sp>
      <p:sp>
        <p:nvSpPr>
          <p:cNvPr id="162" name="CustomShape 6"/>
          <p:cNvSpPr/>
          <p:nvPr/>
        </p:nvSpPr>
        <p:spPr>
          <a:xfrm>
            <a:off x="378720" y="6383880"/>
            <a:ext cx="2892600" cy="39600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Arial"/>
                <a:ea typeface="DejaVu Sans"/>
              </a:rPr>
              <a:t>zdržet se takového jednání</a:t>
            </a:r>
            <a:r>
              <a:rPr lang="cs-CZ" sz="1990" strike="noStrike">
                <a:solidFill>
                  <a:srgbClr val="000000"/>
                </a:solidFill>
                <a:latin typeface="Arial"/>
                <a:ea typeface="DejaVu Sans"/>
              </a:rPr>
              <a:t> </a:t>
            </a:r>
            <a:endParaRPr/>
          </a:p>
        </p:txBody>
      </p:sp>
      <p:sp>
        <p:nvSpPr>
          <p:cNvPr id="163" name="CustomShape 7"/>
          <p:cNvSpPr/>
          <p:nvPr/>
        </p:nvSpPr>
        <p:spPr>
          <a:xfrm>
            <a:off x="335880" y="6887880"/>
            <a:ext cx="2857680" cy="336960"/>
          </a:xfrm>
          <a:prstGeom prst="rect">
            <a:avLst/>
          </a:prstGeom>
          <a:solidFill>
            <a:srgbClr val="d3f686"/>
          </a:solidFill>
          <a:ln w="9360">
            <a:solidFill>
              <a:srgbClr val="000000"/>
            </a:solidFill>
            <a:miter/>
          </a:ln>
        </p:spPr>
        <p:style>
          <a:lnRef idx="0"/>
          <a:fillRef idx="0"/>
          <a:effectRef idx="0"/>
          <a:fontRef idx="minor"/>
        </p:style>
        <p:txBody>
          <a:bodyPr lIns="90000" rIns="90000" tIns="46800" bIns="46800"/>
          <a:p>
            <a:pPr>
              <a:lnSpc>
                <a:spcPct val="100000"/>
              </a:lnSpc>
              <a:buSzPct val="45000"/>
              <a:buFont typeface="StarSymbol"/>
              <a:buChar char="l"/>
            </a:pPr>
            <a:r>
              <a:rPr lang="cs-CZ" sz="1600" strike="noStrike">
                <a:solidFill>
                  <a:srgbClr val="000000"/>
                </a:solidFill>
                <a:latin typeface="Arial"/>
                <a:ea typeface="DejaVu Sans"/>
              </a:rPr>
              <a:t>odstranit závadný stav</a:t>
            </a:r>
            <a:endParaRPr/>
          </a:p>
        </p:txBody>
      </p:sp>
      <p:sp>
        <p:nvSpPr>
          <p:cNvPr id="164" name="CustomShape 8"/>
          <p:cNvSpPr/>
          <p:nvPr/>
        </p:nvSpPr>
        <p:spPr>
          <a:xfrm>
            <a:off x="4307760" y="6383880"/>
            <a:ext cx="2665440" cy="33696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Arial"/>
                <a:ea typeface="DejaVu Sans"/>
              </a:rPr>
              <a:t>přiměřené zadostiučinění</a:t>
            </a:r>
            <a:endParaRPr/>
          </a:p>
        </p:txBody>
      </p:sp>
      <p:sp>
        <p:nvSpPr>
          <p:cNvPr id="165" name="CustomShape 9"/>
          <p:cNvSpPr/>
          <p:nvPr/>
        </p:nvSpPr>
        <p:spPr>
          <a:xfrm>
            <a:off x="3674520" y="6887880"/>
            <a:ext cx="1728360" cy="33696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p>
            <a:pPr algn="ctr">
              <a:lnSpc>
                <a:spcPct val="100000"/>
              </a:lnSpc>
              <a:buSzPct val="45000"/>
              <a:buFont typeface="StarSymbol"/>
              <a:buChar char="l"/>
            </a:pPr>
            <a:r>
              <a:rPr lang="cs-CZ" sz="1600" strike="noStrike">
                <a:solidFill>
                  <a:srgbClr val="000000"/>
                </a:solidFill>
                <a:latin typeface="Arial"/>
                <a:ea typeface="DejaVu Sans"/>
              </a:rPr>
              <a:t>náhrada škody</a:t>
            </a:r>
            <a:endParaRPr/>
          </a:p>
        </p:txBody>
      </p:sp>
      <p:sp>
        <p:nvSpPr>
          <p:cNvPr id="166" name="CustomShape 10"/>
          <p:cNvSpPr/>
          <p:nvPr/>
        </p:nvSpPr>
        <p:spPr>
          <a:xfrm>
            <a:off x="5795640" y="6887880"/>
            <a:ext cx="3527640" cy="336960"/>
          </a:xfrm>
          <a:prstGeom prst="rect">
            <a:avLst/>
          </a:prstGeom>
          <a:solidFill>
            <a:srgbClr val="d3f686"/>
          </a:solidFill>
          <a:ln w="9360">
            <a:solidFill>
              <a:srgbClr val="000000"/>
            </a:solidFill>
            <a:miter/>
          </a:ln>
        </p:spPr>
        <p:style>
          <a:lnRef idx="0"/>
          <a:fillRef idx="0"/>
          <a:effectRef idx="0"/>
          <a:fontRef idx="minor"/>
        </p:style>
        <p:txBody>
          <a:bodyPr lIns="90000" rIns="90000" tIns="46800" bIns="46800"/>
          <a:p>
            <a:pPr>
              <a:lnSpc>
                <a:spcPct val="100000"/>
              </a:lnSpc>
              <a:buSzPct val="45000"/>
              <a:buFont typeface="StarSymbol"/>
              <a:buChar char="l"/>
            </a:pPr>
            <a:r>
              <a:rPr lang="cs-CZ" sz="1600" strike="noStrike">
                <a:solidFill>
                  <a:srgbClr val="000000"/>
                </a:solidFill>
                <a:latin typeface="Arial"/>
                <a:ea typeface="DejaVu Sans"/>
              </a:rPr>
              <a:t>vydání bezdůvodného obohacení</a:t>
            </a:r>
            <a:endParaRPr/>
          </a:p>
        </p:txBody>
      </p:sp>
      <p:sp>
        <p:nvSpPr>
          <p:cNvPr id="167" name="CustomShape 11"/>
          <p:cNvSpPr/>
          <p:nvPr/>
        </p:nvSpPr>
        <p:spPr>
          <a:xfrm>
            <a:off x="419760" y="5879880"/>
            <a:ext cx="4956120" cy="336960"/>
          </a:xfrm>
          <a:prstGeom prst="rect">
            <a:avLst/>
          </a:prstGeom>
          <a:noFill/>
          <a:ln>
            <a:noFill/>
          </a:ln>
        </p:spPr>
        <p:style>
          <a:lnRef idx="0"/>
          <a:fillRef idx="0"/>
          <a:effectRef idx="0"/>
          <a:fontRef idx="minor"/>
        </p:style>
        <p:txBody>
          <a:bodyPr lIns="90000" rIns="90000" tIns="46800" bIns="46800"/>
          <a:p>
            <a:pPr algn="ctr">
              <a:lnSpc>
                <a:spcPct val="100000"/>
              </a:lnSpc>
              <a:buSzPct val="45000"/>
              <a:buFont typeface="StarSymbol"/>
              <a:buChar char="l"/>
            </a:pPr>
            <a:r>
              <a:rPr b="1" lang="cs-CZ" sz="1600" strike="noStrike">
                <a:solidFill>
                  <a:srgbClr val="000000"/>
                </a:solidFill>
                <a:latin typeface="Arial"/>
                <a:ea typeface="DejaVu Sans"/>
              </a:rPr>
              <a:t>Právní prostředky ochrany  </a:t>
            </a:r>
            <a:r>
              <a:rPr lang="cs-CZ" sz="1600" strike="noStrike">
                <a:solidFill>
                  <a:srgbClr val="ff0000"/>
                </a:solidFill>
                <a:latin typeface="Arial"/>
                <a:ea typeface="DejaVu Sans"/>
              </a:rPr>
              <a:t>(§  2988 - 2989)</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68" name="CustomShape 1"/>
          <p:cNvSpPr/>
          <p:nvPr/>
        </p:nvSpPr>
        <p:spPr>
          <a:xfrm>
            <a:off x="0" y="587880"/>
            <a:ext cx="1865520" cy="634680"/>
          </a:xfrm>
          <a:prstGeom prst="rect">
            <a:avLst/>
          </a:prstGeom>
          <a:solidFill>
            <a:srgbClr val="f5ef73"/>
          </a:solidFill>
          <a:ln w="9360">
            <a:solidFill>
              <a:srgbClr val="000000"/>
            </a:solidFill>
            <a:miter/>
          </a:ln>
        </p:spPr>
        <p:style>
          <a:lnRef idx="0"/>
          <a:fillRef idx="0"/>
          <a:effectRef idx="0"/>
          <a:fontRef idx="minor"/>
        </p:style>
        <p:txBody>
          <a:bodyPr wrap="none" lIns="90000" rIns="90000" tIns="46800" bIns="46800" anchor="ctr"/>
          <a:p>
            <a:pPr algn="ctr">
              <a:lnSpc>
                <a:spcPct val="100000"/>
              </a:lnSpc>
              <a:buSzPct val="45000"/>
              <a:buFont typeface="StarSymbol"/>
              <a:buChar char="l"/>
            </a:pPr>
            <a:r>
              <a:rPr b="1" lang="cs-CZ" sz="1990" strike="noStrike">
                <a:solidFill>
                  <a:srgbClr val="000000"/>
                </a:solidFill>
                <a:latin typeface="Times New Roman"/>
                <a:ea typeface="DejaVu Sans"/>
              </a:rPr>
              <a:t>SOUTĚŽITEL</a:t>
            </a:r>
            <a:endParaRPr/>
          </a:p>
        </p:txBody>
      </p:sp>
      <p:sp>
        <p:nvSpPr>
          <p:cNvPr id="169" name="CustomShape 2"/>
          <p:cNvSpPr/>
          <p:nvPr/>
        </p:nvSpPr>
        <p:spPr>
          <a:xfrm>
            <a:off x="3372120" y="0"/>
            <a:ext cx="3254760" cy="47556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nchor="ctr"/>
          <a:p>
            <a:pPr>
              <a:lnSpc>
                <a:spcPct val="100000"/>
              </a:lnSpc>
            </a:pPr>
            <a:r>
              <a:rPr b="1" lang="cs-CZ" sz="1990" strike="noStrike">
                <a:solidFill>
                  <a:srgbClr val="ff0000"/>
                </a:solidFill>
                <a:latin typeface="Times New Roman"/>
                <a:ea typeface="DejaVu Sans"/>
              </a:rPr>
              <a:t>Subjekty v nekalé soutěži</a:t>
            </a:r>
            <a:endParaRPr/>
          </a:p>
        </p:txBody>
      </p:sp>
      <p:sp>
        <p:nvSpPr>
          <p:cNvPr id="170" name="CustomShape 3"/>
          <p:cNvSpPr/>
          <p:nvPr/>
        </p:nvSpPr>
        <p:spPr>
          <a:xfrm>
            <a:off x="2099880" y="587880"/>
            <a:ext cx="7979760" cy="1842480"/>
          </a:xfrm>
          <a:prstGeom prst="rect">
            <a:avLst/>
          </a:prstGeom>
          <a:solidFill>
            <a:srgbClr val="f5ef73"/>
          </a:solid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b="1" lang="cs-CZ" sz="1600" strike="noStrike">
                <a:solidFill>
                  <a:srgbClr val="000000"/>
                </a:solidFill>
                <a:latin typeface="Times New Roman"/>
                <a:ea typeface="DejaVu Sans"/>
              </a:rPr>
              <a:t>kdokoli</a:t>
            </a:r>
            <a:r>
              <a:rPr lang="cs-CZ" sz="1600" strike="noStrike">
                <a:solidFill>
                  <a:srgbClr val="000000"/>
                </a:solidFill>
                <a:latin typeface="Times New Roman"/>
                <a:ea typeface="DejaVu Sans"/>
              </a:rPr>
              <a:t>, kdo se účastní hospodářské soutěže, </a:t>
            </a:r>
            <a:endParaRPr/>
          </a:p>
          <a:p>
            <a:pPr>
              <a:lnSpc>
                <a:spcPct val="100000"/>
              </a:lnSpc>
              <a:buSzPct val="45000"/>
              <a:buFont typeface="StarSymbol"/>
              <a:buChar char="l"/>
            </a:pPr>
            <a:r>
              <a:rPr lang="cs-CZ" sz="1600" strike="noStrike">
                <a:solidFill>
                  <a:srgbClr val="000000"/>
                </a:solidFill>
                <a:latin typeface="Times New Roman"/>
                <a:ea typeface="DejaVu Sans"/>
              </a:rPr>
              <a:t>tj. </a:t>
            </a:r>
            <a:r>
              <a:rPr lang="cs-CZ" sz="1600" strike="noStrike" u="sng">
                <a:solidFill>
                  <a:srgbClr val="000000"/>
                </a:solidFill>
                <a:latin typeface="Times New Roman"/>
                <a:ea typeface="DejaVu Sans"/>
              </a:rPr>
              <a:t>podnikatel</a:t>
            </a:r>
            <a:r>
              <a:rPr lang="cs-CZ" sz="1600" strike="noStrike">
                <a:solidFill>
                  <a:srgbClr val="000000"/>
                </a:solidFill>
                <a:latin typeface="Times New Roman"/>
                <a:ea typeface="DejaVu Sans"/>
              </a:rPr>
              <a:t> a </a:t>
            </a:r>
            <a:r>
              <a:rPr lang="cs-CZ" sz="1600" strike="noStrike" u="sng">
                <a:solidFill>
                  <a:srgbClr val="000000"/>
                </a:solidFill>
                <a:latin typeface="Times New Roman"/>
                <a:ea typeface="DejaVu Sans"/>
              </a:rPr>
              <a:t>ostatní subjekty</a:t>
            </a:r>
            <a:r>
              <a:rPr lang="cs-CZ" sz="1600" strike="noStrike">
                <a:solidFill>
                  <a:srgbClr val="000000"/>
                </a:solidFill>
                <a:latin typeface="Times New Roman"/>
                <a:ea typeface="DejaVu Sans"/>
              </a:rPr>
              <a:t> (fyzické a právnické osoby), které rozvíjejí</a:t>
            </a:r>
            <a:endParaRPr/>
          </a:p>
          <a:p>
            <a:pPr>
              <a:lnSpc>
                <a:spcPct val="100000"/>
              </a:lnSpc>
              <a:buSzPct val="45000"/>
              <a:buFont typeface="StarSymbol"/>
              <a:buChar char="l"/>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soutěžní činnosti v zájmu dosažení hospodářského prospěchu;</a:t>
            </a:r>
            <a:endParaRPr/>
          </a:p>
          <a:p>
            <a:pPr>
              <a:lnSpc>
                <a:spcPct val="100000"/>
              </a:lnSpc>
              <a:buSzPct val="45000"/>
              <a:buFont typeface="StarSymbol"/>
              <a:buChar char="l"/>
            </a:pPr>
            <a:r>
              <a:rPr lang="cs-CZ" sz="1600" strike="noStrike">
                <a:solidFill>
                  <a:srgbClr val="000000"/>
                </a:solidFill>
                <a:latin typeface="Times New Roman"/>
                <a:ea typeface="DejaVu Sans"/>
              </a:rPr>
              <a:t>např. i</a:t>
            </a:r>
            <a:r>
              <a:rPr b="1"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příslušníci svobodných povolání (advokáti, notáři, daňoví</a:t>
            </a:r>
            <a:endParaRPr/>
          </a:p>
          <a:p>
            <a:pPr>
              <a:lnSpc>
                <a:spcPct val="100000"/>
              </a:lnSpc>
              <a:buSzPct val="45000"/>
              <a:buFont typeface="StarSymbol"/>
              <a:buChar char="l"/>
            </a:pPr>
            <a:r>
              <a:rPr lang="cs-CZ" sz="1600" strike="noStrike">
                <a:solidFill>
                  <a:srgbClr val="000000"/>
                </a:solidFill>
                <a:latin typeface="Times New Roman"/>
                <a:ea typeface="DejaVu Sans"/>
              </a:rPr>
              <a:t>poradci, lékaři), znalci, tlumočníci, rozhodci, auditoři, stát, samosprávné</a:t>
            </a:r>
            <a:endParaRPr/>
          </a:p>
          <a:p>
            <a:pPr>
              <a:lnSpc>
                <a:spcPct val="100000"/>
              </a:lnSpc>
              <a:buSzPct val="45000"/>
              <a:buFont typeface="StarSymbol"/>
              <a:buChar char="l"/>
            </a:pPr>
            <a:r>
              <a:rPr lang="cs-CZ" sz="1600" strike="noStrike">
                <a:solidFill>
                  <a:srgbClr val="000000"/>
                </a:solidFill>
                <a:latin typeface="Times New Roman"/>
                <a:ea typeface="DejaVu Sans"/>
              </a:rPr>
              <a:t>územní jednotky, veřejnoprávní instituce, kulturní instituce, nadace ...</a:t>
            </a:r>
            <a:endParaRPr/>
          </a:p>
        </p:txBody>
      </p:sp>
      <p:sp>
        <p:nvSpPr>
          <p:cNvPr id="171" name="CustomShape 4"/>
          <p:cNvSpPr/>
          <p:nvPr/>
        </p:nvSpPr>
        <p:spPr>
          <a:xfrm>
            <a:off x="2519640" y="2435400"/>
            <a:ext cx="6745680" cy="105624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lang="cs-CZ" sz="1600" strike="noStrike">
                <a:solidFill>
                  <a:srgbClr val="000000"/>
                </a:solidFill>
                <a:latin typeface="Times New Roman"/>
                <a:ea typeface="DejaVu Sans"/>
              </a:rPr>
              <a:t>podnikatelské prvky v činnosti soutěžitele vůbec</a:t>
            </a:r>
            <a:endParaRPr/>
          </a:p>
          <a:p>
            <a:pPr>
              <a:lnSpc>
                <a:spcPct val="100000"/>
              </a:lnSpc>
              <a:buSzPct val="45000"/>
              <a:buFont typeface="StarSymbol"/>
              <a:buChar char="l"/>
            </a:pPr>
            <a:r>
              <a:rPr lang="cs-CZ" sz="1600" strike="noStrike">
                <a:solidFill>
                  <a:srgbClr val="000000"/>
                </a:solidFill>
                <a:latin typeface="Times New Roman"/>
                <a:ea typeface="DejaVu Sans"/>
              </a:rPr>
              <a:t>nejsou rozhodující, ani jejich intenzita (trvale, občas, příležitostně),</a:t>
            </a:r>
            <a:endParaRPr/>
          </a:p>
          <a:p>
            <a:pPr>
              <a:lnSpc>
                <a:spcPct val="100000"/>
              </a:lnSpc>
              <a:buSzPct val="45000"/>
              <a:buFont typeface="StarSymbol"/>
              <a:buChar char="l"/>
            </a:pPr>
            <a:r>
              <a:rPr lang="cs-CZ" sz="1600" strike="noStrike">
                <a:solidFill>
                  <a:srgbClr val="000000"/>
                </a:solidFill>
                <a:latin typeface="Times New Roman"/>
                <a:ea typeface="DejaVu Sans"/>
              </a:rPr>
              <a:t>ale jde o činnost směřující ke zdroji příjmu</a:t>
            </a:r>
            <a:endParaRPr/>
          </a:p>
          <a:p>
            <a:pPr>
              <a:lnSpc>
                <a:spcPct val="100000"/>
              </a:lnSpc>
              <a:buSzPct val="45000"/>
              <a:buFont typeface="StarSymbol"/>
              <a:buChar char="l"/>
            </a:pPr>
            <a:r>
              <a:rPr lang="cs-CZ" sz="1600" strike="noStrike">
                <a:solidFill>
                  <a:srgbClr val="000000"/>
                </a:solidFill>
                <a:latin typeface="Times New Roman"/>
                <a:ea typeface="DejaVu Sans"/>
              </a:rPr>
              <a:t>Význačný prvek = soutěžní orientace soutěžitele </a:t>
            </a:r>
            <a:endParaRPr/>
          </a:p>
        </p:txBody>
      </p:sp>
      <p:sp>
        <p:nvSpPr>
          <p:cNvPr id="172" name="CustomShape 5"/>
          <p:cNvSpPr/>
          <p:nvPr/>
        </p:nvSpPr>
        <p:spPr>
          <a:xfrm>
            <a:off x="0" y="3911040"/>
            <a:ext cx="1865520" cy="63504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b="1" lang="cs-CZ" sz="1990" strike="noStrike">
                <a:solidFill>
                  <a:srgbClr val="00b050"/>
                </a:solidFill>
                <a:latin typeface="Times New Roman"/>
                <a:ea typeface="DejaVu Sans"/>
              </a:rPr>
              <a:t>ZÁKAZNÍK</a:t>
            </a:r>
            <a:endParaRPr/>
          </a:p>
        </p:txBody>
      </p:sp>
      <p:sp>
        <p:nvSpPr>
          <p:cNvPr id="173" name="CustomShape 6"/>
          <p:cNvSpPr/>
          <p:nvPr/>
        </p:nvSpPr>
        <p:spPr>
          <a:xfrm>
            <a:off x="2015640" y="3720600"/>
            <a:ext cx="7643880" cy="1041120"/>
          </a:xfrm>
          <a:prstGeom prst="rect">
            <a:avLst/>
          </a:prstGeom>
          <a:solidFill>
            <a:srgbClr val="d3f686"/>
          </a:solid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lang="cs-CZ" sz="1600" strike="noStrike">
                <a:solidFill>
                  <a:srgbClr val="000000"/>
                </a:solidFill>
                <a:latin typeface="Times New Roman"/>
                <a:ea typeface="DejaVu Sans"/>
              </a:rPr>
              <a:t>Jakékoli osoby, které za úplatu získávají zboží nebo služby od jejich </a:t>
            </a:r>
            <a:endParaRPr/>
          </a:p>
          <a:p>
            <a:pPr>
              <a:lnSpc>
                <a:spcPct val="100000"/>
              </a:lnSpc>
              <a:buSzPct val="45000"/>
              <a:buFont typeface="StarSymbol"/>
              <a:buChar char="l"/>
            </a:pPr>
            <a:r>
              <a:rPr lang="cs-CZ" sz="1600" strike="noStrike">
                <a:solidFill>
                  <a:srgbClr val="000000"/>
                </a:solidFill>
                <a:latin typeface="Times New Roman"/>
                <a:ea typeface="DejaVu Sans"/>
              </a:rPr>
              <a:t>poskytovatelů. Významnou podmnožinou jsou SPOTŘEBITELÉ = osoby</a:t>
            </a:r>
            <a:endParaRPr/>
          </a:p>
          <a:p>
            <a:pPr>
              <a:lnSpc>
                <a:spcPct val="100000"/>
              </a:lnSpc>
              <a:buSzPct val="45000"/>
              <a:buFont typeface="StarSymbol"/>
              <a:buChar char="l"/>
            </a:pPr>
            <a:r>
              <a:rPr lang="cs-CZ" sz="1600" strike="noStrike">
                <a:solidFill>
                  <a:srgbClr val="000000"/>
                </a:solidFill>
                <a:latin typeface="Times New Roman"/>
                <a:ea typeface="DejaVu Sans"/>
              </a:rPr>
              <a:t>definované v § 419 OZ</a:t>
            </a:r>
            <a:r>
              <a:rPr lang="cs-CZ" sz="1600" strike="noStrike">
                <a:solidFill>
                  <a:srgbClr val="000000"/>
                </a:solidFill>
                <a:latin typeface="Times New Roman"/>
                <a:ea typeface="DejaVu Sans"/>
              </a:rPr>
              <a:t>	</a:t>
            </a:r>
            <a:endParaRPr/>
          </a:p>
        </p:txBody>
      </p:sp>
      <p:sp>
        <p:nvSpPr>
          <p:cNvPr id="174" name="CustomShape 7"/>
          <p:cNvSpPr/>
          <p:nvPr/>
        </p:nvSpPr>
        <p:spPr>
          <a:xfrm>
            <a:off x="793440" y="4841280"/>
            <a:ext cx="8412840" cy="1352880"/>
          </a:xfrm>
          <a:prstGeom prst="rect">
            <a:avLst/>
          </a:prstGeom>
          <a:solidFill>
            <a:srgbClr val="ffffff"/>
          </a:solid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b="1" lang="cs-CZ" sz="1600" strike="noStrike">
                <a:solidFill>
                  <a:srgbClr val="000000"/>
                </a:solidFill>
                <a:latin typeface="Times New Roman"/>
                <a:ea typeface="DejaVu Sans"/>
              </a:rPr>
              <a:t>Směrnice o NOP</a:t>
            </a:r>
            <a:r>
              <a:rPr lang="cs-CZ" sz="1600" strike="noStrike">
                <a:solidFill>
                  <a:srgbClr val="000000"/>
                </a:solidFill>
                <a:latin typeface="Times New Roman"/>
                <a:ea typeface="DejaVu Sans"/>
              </a:rPr>
              <a:t>: </a:t>
            </a:r>
            <a:endParaRPr/>
          </a:p>
          <a:p>
            <a:pPr>
              <a:lnSpc>
                <a:spcPct val="100000"/>
              </a:lnSpc>
              <a:buSzPct val="45000"/>
              <a:buFont typeface="StarSymbol"/>
              <a:buChar char="l"/>
            </a:pPr>
            <a:r>
              <a:rPr lang="cs-CZ" sz="1600" strike="noStrike">
                <a:solidFill>
                  <a:srgbClr val="000000"/>
                </a:solidFill>
                <a:latin typeface="Times New Roman"/>
                <a:ea typeface="DejaVu Sans"/>
              </a:rPr>
              <a:t>spotřebitel = fyzická osoba, jež v obchodních praktikách spadajících do oblasti </a:t>
            </a:r>
            <a:endParaRPr/>
          </a:p>
          <a:p>
            <a:pPr>
              <a:lnSpc>
                <a:spcPct val="100000"/>
              </a:lnSpc>
              <a:buSzPct val="45000"/>
              <a:buFont typeface="StarSymbol"/>
              <a:buChar char="l"/>
            </a:pPr>
            <a:r>
              <a:rPr lang="cs-CZ" sz="1600" strike="noStrike">
                <a:solidFill>
                  <a:srgbClr val="000000"/>
                </a:solidFill>
                <a:latin typeface="Times New Roman"/>
                <a:ea typeface="DejaVu Sans"/>
              </a:rPr>
              <a:t>působnosti této směrnice jedná za účelem, který nelze považovat za provozování</a:t>
            </a:r>
            <a:endParaRPr/>
          </a:p>
          <a:p>
            <a:pPr>
              <a:lnSpc>
                <a:spcPct val="100000"/>
              </a:lnSpc>
              <a:buSzPct val="45000"/>
              <a:buFont typeface="StarSymbol"/>
              <a:buChar char="l"/>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jejího obchodu, živnosti  nebo řemesla anebo výkonu jejího svobodného povolání;</a:t>
            </a:r>
            <a:endParaRPr/>
          </a:p>
        </p:txBody>
      </p:sp>
      <p:sp>
        <p:nvSpPr>
          <p:cNvPr id="175" name="CustomShape 8"/>
          <p:cNvSpPr/>
          <p:nvPr/>
        </p:nvSpPr>
        <p:spPr>
          <a:xfrm>
            <a:off x="0" y="6383880"/>
            <a:ext cx="1865520" cy="634680"/>
          </a:xfrm>
          <a:prstGeom prst="rect">
            <a:avLst/>
          </a:prstGeom>
          <a:solidFill>
            <a:srgbClr val="f5ef73"/>
          </a:solidFill>
          <a:ln w="9360">
            <a:solidFill>
              <a:srgbClr val="000000"/>
            </a:solidFill>
            <a:miter/>
          </a:ln>
        </p:spPr>
        <p:style>
          <a:lnRef idx="0"/>
          <a:fillRef idx="0"/>
          <a:effectRef idx="0"/>
          <a:fontRef idx="minor"/>
        </p:style>
        <p:txBody>
          <a:bodyPr wrap="none" lIns="90000" rIns="90000" tIns="46800" bIns="46800" anchor="ctr"/>
          <a:p>
            <a:pPr algn="ctr">
              <a:lnSpc>
                <a:spcPct val="100000"/>
              </a:lnSpc>
              <a:buSzPct val="45000"/>
              <a:buFont typeface="StarSymbol"/>
              <a:buChar char="l"/>
            </a:pPr>
            <a:r>
              <a:rPr b="1" lang="cs-CZ" sz="1990" strike="noStrike">
                <a:solidFill>
                  <a:srgbClr val="000000"/>
                </a:solidFill>
                <a:latin typeface="Times New Roman"/>
                <a:ea typeface="DejaVu Sans"/>
              </a:rPr>
              <a:t>Jiné osoby</a:t>
            </a:r>
            <a:endParaRPr/>
          </a:p>
          <a:p>
            <a:pPr algn="ctr">
              <a:lnSpc>
                <a:spcPct val="100000"/>
              </a:lnSpc>
              <a:buSzPct val="45000"/>
              <a:buFont typeface="StarSymbol"/>
              <a:buChar char="l"/>
            </a:pPr>
            <a:r>
              <a:rPr b="1" lang="cs-CZ" sz="1990" strike="noStrike">
                <a:solidFill>
                  <a:srgbClr val="000000"/>
                </a:solidFill>
                <a:latin typeface="Times New Roman"/>
                <a:ea typeface="DejaVu Sans"/>
              </a:rPr>
              <a:t>§ 2988 OZ</a:t>
            </a:r>
            <a:endParaRPr/>
          </a:p>
        </p:txBody>
      </p:sp>
      <p:sp>
        <p:nvSpPr>
          <p:cNvPr id="176" name="CustomShape 9"/>
          <p:cNvSpPr/>
          <p:nvPr/>
        </p:nvSpPr>
        <p:spPr>
          <a:xfrm>
            <a:off x="2015640" y="6368040"/>
            <a:ext cx="7897680" cy="1191600"/>
          </a:xfrm>
          <a:prstGeom prst="rect">
            <a:avLst/>
          </a:prstGeom>
          <a:solidFill>
            <a:srgbClr val="ffff99"/>
          </a:solidFill>
          <a:ln w="9360">
            <a:solidFill>
              <a:srgbClr val="000000"/>
            </a:solidFill>
            <a:miter/>
          </a:ln>
        </p:spPr>
        <p:style>
          <a:lnRef idx="0"/>
          <a:fillRef idx="0"/>
          <a:effectRef idx="0"/>
          <a:fontRef idx="minor"/>
        </p:style>
        <p:txBody>
          <a:bodyPr wrap="none" lIns="90000" rIns="90000" tIns="46800" bIns="46800" anchor="ctr"/>
          <a:p>
            <a:pPr>
              <a:lnSpc>
                <a:spcPct val="100000"/>
              </a:lnSpc>
              <a:buSzPct val="45000"/>
              <a:buFont typeface="StarSymbol"/>
              <a:buChar char="l"/>
            </a:pPr>
            <a:r>
              <a:rPr b="1" lang="cs-CZ" sz="1600" strike="noStrike">
                <a:solidFill>
                  <a:srgbClr val="000000"/>
                </a:solidFill>
                <a:latin typeface="Times New Roman"/>
                <a:ea typeface="DejaVu Sans"/>
              </a:rPr>
              <a:t>jakékoliv osoby</a:t>
            </a:r>
            <a:r>
              <a:rPr lang="cs-CZ" sz="1600" strike="noStrike">
                <a:solidFill>
                  <a:srgbClr val="000000"/>
                </a:solidFill>
                <a:latin typeface="Times New Roman"/>
                <a:ea typeface="DejaVu Sans"/>
              </a:rPr>
              <a:t>, jejichž práva byla nekalou soutěží porušena nebo ohrožena</a:t>
            </a:r>
            <a:endParaRPr/>
          </a:p>
          <a:p>
            <a:pPr>
              <a:lnSpc>
                <a:spcPct val="100000"/>
              </a:lnSpc>
              <a:buSzPct val="45000"/>
              <a:buFont typeface="StarSymbol"/>
              <a:buChar char="l"/>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např. neoprávněné užití osobnostních atributů (podoba,jméno) k soutěžním</a:t>
            </a:r>
            <a:endParaRPr/>
          </a:p>
          <a:p>
            <a:pPr>
              <a:lnSpc>
                <a:spcPct val="100000"/>
              </a:lnSpc>
              <a:buSzPct val="45000"/>
              <a:buFont typeface="StarSymbol"/>
              <a:buChar char="l"/>
            </a:pPr>
            <a:r>
              <a:rPr lang="cs-CZ" sz="1600" strike="noStrike">
                <a:solidFill>
                  <a:srgbClr val="000000"/>
                </a:solidFill>
                <a:latin typeface="Times New Roman"/>
                <a:ea typeface="DejaVu Sans"/>
              </a:rPr>
              <a:t>účelům – v reklamě apod. </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77" name="CustomShape 1"/>
          <p:cNvSpPr/>
          <p:nvPr/>
        </p:nvSpPr>
        <p:spPr>
          <a:xfrm>
            <a:off x="335880" y="251640"/>
            <a:ext cx="3854880" cy="396000"/>
          </a:xfrm>
          <a:prstGeom prst="rect">
            <a:avLst/>
          </a:prstGeom>
          <a:noFill/>
          <a:ln w="9360">
            <a:solidFill>
              <a:srgbClr val="ffffff"/>
            </a:solidFill>
            <a:miter/>
          </a:ln>
        </p:spPr>
        <p:style>
          <a:lnRef idx="0"/>
          <a:fillRef idx="0"/>
          <a:effectRef idx="0"/>
          <a:fontRef idx="minor"/>
        </p:style>
        <p:txBody>
          <a:bodyPr wrap="none" lIns="90000" rIns="90000" tIns="46800" bIns="46800"/>
          <a:p>
            <a:pPr>
              <a:lnSpc>
                <a:spcPct val="100000"/>
              </a:lnSpc>
            </a:pPr>
            <a:r>
              <a:rPr b="1" lang="cs-CZ" sz="1990" strike="noStrike">
                <a:solidFill>
                  <a:srgbClr val="ff0000"/>
                </a:solidFill>
                <a:latin typeface="Times New Roman"/>
                <a:ea typeface="DejaVu Sans"/>
              </a:rPr>
              <a:t>I. Osoby jednající nekalosoutěžně</a:t>
            </a:r>
            <a:r>
              <a:rPr lang="cs-CZ" sz="1990" strike="noStrike">
                <a:solidFill>
                  <a:srgbClr val="ffffff"/>
                </a:solidFill>
                <a:latin typeface="Times New Roman"/>
                <a:ea typeface="DejaVu Sans"/>
              </a:rPr>
              <a:t> </a:t>
            </a:r>
            <a:endParaRPr/>
          </a:p>
        </p:txBody>
      </p:sp>
      <p:sp>
        <p:nvSpPr>
          <p:cNvPr id="178" name="CustomShape 2"/>
          <p:cNvSpPr/>
          <p:nvPr/>
        </p:nvSpPr>
        <p:spPr>
          <a:xfrm>
            <a:off x="335880" y="1007640"/>
            <a:ext cx="9446040" cy="3257280"/>
          </a:xfrm>
          <a:prstGeom prst="rect">
            <a:avLst/>
          </a:prstGeom>
          <a:solidFill>
            <a:srgbClr val="f5ef73"/>
          </a:solidFill>
          <a:ln w="9360">
            <a:solidFill>
              <a:srgbClr val="000000"/>
            </a:solidFill>
            <a:miter/>
          </a:ln>
        </p:spPr>
        <p:style>
          <a:lnRef idx="0"/>
          <a:fillRef idx="0"/>
          <a:effectRef idx="0"/>
          <a:fontRef idx="minor"/>
        </p:style>
        <p:txBody>
          <a:bodyPr lIns="90000" rIns="90000" tIns="46800" bIns="46800"/>
          <a:p>
            <a:pPr>
              <a:lnSpc>
                <a:spcPct val="100000"/>
              </a:lnSpc>
              <a:buSzPct val="45000"/>
              <a:buFont typeface="StarSymbol"/>
              <a:buChar char="l"/>
            </a:pPr>
            <a:r>
              <a:rPr b="1" lang="cs-CZ" sz="1600" strike="noStrike">
                <a:solidFill>
                  <a:srgbClr val="000000"/>
                </a:solidFill>
                <a:latin typeface="Times New Roman"/>
                <a:ea typeface="DejaVu Sans"/>
              </a:rPr>
              <a:t>Rušiteli</a:t>
            </a:r>
            <a:r>
              <a:rPr b="1" i="1"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 mohou být soutěžitelé a jiné osoby.</a:t>
            </a:r>
            <a:endParaRPr/>
          </a:p>
          <a:p>
            <a:pPr>
              <a:lnSpc>
                <a:spcPct val="100000"/>
              </a:lnSpc>
            </a:pPr>
            <a:endParaRPr/>
          </a:p>
          <a:p>
            <a:pPr>
              <a:lnSpc>
                <a:spcPct val="100000"/>
              </a:lnSpc>
              <a:buFont typeface="Arial"/>
              <a:buAutoNum type="alphaLcParenR"/>
            </a:pPr>
            <a:r>
              <a:rPr b="1" lang="cs-CZ" sz="1600" strike="noStrike">
                <a:solidFill>
                  <a:srgbClr val="ff0000"/>
                </a:solidFill>
                <a:latin typeface="Times New Roman"/>
                <a:ea typeface="DejaVu Sans"/>
              </a:rPr>
              <a:t>Soutěžitelé</a:t>
            </a:r>
            <a:r>
              <a:rPr lang="cs-CZ" sz="1600" strike="noStrike">
                <a:solidFill>
                  <a:srgbClr val="ff0000"/>
                </a:solidFill>
                <a:latin typeface="Times New Roman"/>
                <a:ea typeface="DejaVu Sans"/>
              </a:rPr>
              <a:t> </a:t>
            </a:r>
            <a:r>
              <a:rPr b="1" lang="cs-CZ" sz="1600" strike="noStrike">
                <a:solidFill>
                  <a:srgbClr val="ff0000"/>
                </a:solidFill>
                <a:latin typeface="Times New Roman"/>
                <a:ea typeface="DejaVu Sans"/>
              </a:rPr>
              <a:t>jednající nekalosoutěžně</a:t>
            </a:r>
            <a:endParaRPr/>
          </a:p>
          <a:p>
            <a:pPr>
              <a:lnSpc>
                <a:spcPct val="100000"/>
              </a:lnSpc>
            </a:pPr>
            <a:endParaRPr/>
          </a:p>
          <a:p>
            <a:pPr>
              <a:lnSpc>
                <a:spcPct val="100000"/>
              </a:lnSpc>
              <a:buSzPct val="45000"/>
              <a:buFont typeface="StarSymbol"/>
              <a:buChar char="l"/>
            </a:pPr>
            <a:r>
              <a:rPr lang="cs-CZ" sz="1600" strike="noStrike">
                <a:solidFill>
                  <a:srgbClr val="000000"/>
                </a:solidFill>
                <a:latin typeface="Times New Roman"/>
                <a:ea typeface="DejaVu Sans"/>
              </a:rPr>
              <a:t>      </a:t>
            </a:r>
            <a:r>
              <a:rPr i="1" lang="cs-CZ" sz="1600" strike="noStrike">
                <a:solidFill>
                  <a:srgbClr val="000000"/>
                </a:solidFill>
                <a:latin typeface="Times New Roman"/>
                <a:ea typeface="DejaVu Sans"/>
              </a:rPr>
              <a:t>Soutěžitel</a:t>
            </a:r>
            <a:r>
              <a:rPr lang="cs-CZ" sz="1600" strike="noStrike">
                <a:solidFill>
                  <a:srgbClr val="000000"/>
                </a:solidFill>
                <a:latin typeface="Times New Roman"/>
                <a:ea typeface="DejaVu Sans"/>
              </a:rPr>
              <a:t> = </a:t>
            </a:r>
            <a:r>
              <a:rPr i="1" lang="cs-CZ" sz="1600" strike="noStrike">
                <a:solidFill>
                  <a:srgbClr val="000000"/>
                </a:solidFill>
                <a:latin typeface="Times New Roman"/>
                <a:ea typeface="DejaVu Sans"/>
              </a:rPr>
              <a:t>podnikatel</a:t>
            </a:r>
            <a:r>
              <a:rPr lang="cs-CZ" sz="1600" strike="noStrike">
                <a:solidFill>
                  <a:srgbClr val="000000"/>
                </a:solidFill>
                <a:latin typeface="Times New Roman"/>
                <a:ea typeface="DejaVu Sans"/>
              </a:rPr>
              <a:t> i </a:t>
            </a:r>
            <a:r>
              <a:rPr i="1" lang="cs-CZ" sz="1600" strike="noStrike">
                <a:solidFill>
                  <a:srgbClr val="000000"/>
                </a:solidFill>
                <a:latin typeface="Times New Roman"/>
                <a:ea typeface="DejaVu Sans"/>
              </a:rPr>
              <a:t>ostatní subjekty</a:t>
            </a:r>
            <a:r>
              <a:rPr lang="cs-CZ" sz="1600" strike="noStrike">
                <a:solidFill>
                  <a:srgbClr val="000000"/>
                </a:solidFill>
                <a:latin typeface="Times New Roman"/>
                <a:ea typeface="DejaVu Sans"/>
              </a:rPr>
              <a:t>, které se účastní hospodářské soutěže</a:t>
            </a:r>
            <a:endParaRPr/>
          </a:p>
          <a:p>
            <a:pPr>
              <a:lnSpc>
                <a:spcPct val="100000"/>
              </a:lnSpc>
              <a:buSzPct val="45000"/>
              <a:buFont typeface="StarSymbol"/>
              <a:buChar char="l"/>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(v pozicích přímých, event. nepřímých konkurentů vystupují nejčastěji podnikatelé) </a:t>
            </a:r>
            <a:endParaRPr/>
          </a:p>
          <a:p>
            <a:pPr>
              <a:lnSpc>
                <a:spcPct val="100000"/>
              </a:lnSpc>
            </a:pPr>
            <a:endParaRPr/>
          </a:p>
          <a:p>
            <a:pPr>
              <a:lnSpc>
                <a:spcPct val="100000"/>
              </a:lnSpc>
              <a:buFont typeface="Arial"/>
              <a:buAutoNum type="alphaLcParenR"/>
            </a:pPr>
            <a:r>
              <a:rPr b="1" lang="cs-CZ" sz="1600" strike="noStrike">
                <a:solidFill>
                  <a:srgbClr val="ff0000"/>
                </a:solidFill>
                <a:latin typeface="Times New Roman"/>
                <a:ea typeface="DejaVu Sans"/>
              </a:rPr>
              <a:t>Jiné osoby</a:t>
            </a:r>
            <a:r>
              <a:rPr lang="cs-CZ" sz="1600" strike="noStrike">
                <a:solidFill>
                  <a:srgbClr val="ff0000"/>
                </a:solidFill>
                <a:latin typeface="Times New Roman"/>
                <a:ea typeface="DejaVu Sans"/>
              </a:rPr>
              <a:t> </a:t>
            </a:r>
            <a:r>
              <a:rPr b="1" lang="cs-CZ" sz="1600" strike="noStrike">
                <a:solidFill>
                  <a:srgbClr val="ff0000"/>
                </a:solidFill>
                <a:latin typeface="Times New Roman"/>
                <a:ea typeface="DejaVu Sans"/>
              </a:rPr>
              <a:t>jednající nekalosoutěžně</a:t>
            </a:r>
            <a:r>
              <a:rPr lang="cs-CZ" sz="1600" strike="noStrike">
                <a:solidFill>
                  <a:srgbClr val="ff0000"/>
                </a:solidFill>
                <a:latin typeface="Times New Roman"/>
                <a:ea typeface="DejaVu Sans"/>
              </a:rPr>
              <a:t> </a:t>
            </a:r>
            <a:r>
              <a:rPr lang="cs-CZ" sz="1600" strike="noStrike">
                <a:solidFill>
                  <a:srgbClr val="000000"/>
                </a:solidFill>
                <a:latin typeface="Times New Roman"/>
                <a:ea typeface="DejaVu Sans"/>
              </a:rPr>
              <a:t>(tzv. osoby pomocné)</a:t>
            </a:r>
            <a:endParaRPr/>
          </a:p>
          <a:p>
            <a:pPr>
              <a:lnSpc>
                <a:spcPct val="100000"/>
              </a:lnSpc>
            </a:pPr>
            <a:endParaRPr/>
          </a:p>
          <a:p>
            <a:pPr>
              <a:lnSpc>
                <a:spcPct val="100000"/>
              </a:lnSpc>
              <a:buSzPct val="45000"/>
              <a:buFont typeface="StarSymbol"/>
              <a:buChar char="l"/>
            </a:pPr>
            <a:r>
              <a:rPr lang="cs-CZ" sz="1600" strike="noStrike">
                <a:solidFill>
                  <a:srgbClr val="000000"/>
                </a:solidFill>
                <a:latin typeface="Times New Roman"/>
                <a:ea typeface="DejaVu Sans"/>
              </a:rPr>
              <a:t>      </a:t>
            </a:r>
            <a:r>
              <a:rPr lang="cs-CZ" sz="1600" strike="noStrike">
                <a:solidFill>
                  <a:srgbClr val="000000"/>
                </a:solidFill>
                <a:latin typeface="Times New Roman"/>
                <a:ea typeface="DejaVu Sans"/>
              </a:rPr>
              <a:t>Zejména osoby uvedené v konkrétních skutkových podstatách - např. v § 49 (podplácení) = „osoba, která je členem statutárního nebo jiného orgánu soutěžitele”, „osoba, která je v pracovním či jiném obdobném poměru k soutěžiteli” apod. </a:t>
            </a:r>
            <a:endParaRPr/>
          </a:p>
          <a:p>
            <a:pPr>
              <a:lnSpc>
                <a:spcPct val="100000"/>
              </a:lnSpc>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