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1" r:id="rId1"/>
  </p:sldMasterIdLst>
  <p:sldIdLst>
    <p:sldId id="256" r:id="rId2"/>
    <p:sldId id="264" r:id="rId3"/>
    <p:sldId id="402" r:id="rId4"/>
    <p:sldId id="403" r:id="rId5"/>
    <p:sldId id="321" r:id="rId6"/>
    <p:sldId id="265" r:id="rId7"/>
    <p:sldId id="322" r:id="rId8"/>
    <p:sldId id="268" r:id="rId9"/>
    <p:sldId id="323" r:id="rId10"/>
    <p:sldId id="324" r:id="rId11"/>
    <p:sldId id="397" r:id="rId12"/>
    <p:sldId id="336" r:id="rId13"/>
    <p:sldId id="395" r:id="rId14"/>
    <p:sldId id="285" r:id="rId15"/>
    <p:sldId id="340" r:id="rId16"/>
    <p:sldId id="393" r:id="rId17"/>
    <p:sldId id="394" r:id="rId18"/>
    <p:sldId id="396" r:id="rId19"/>
    <p:sldId id="398" r:id="rId20"/>
    <p:sldId id="386" r:id="rId21"/>
    <p:sldId id="387" r:id="rId22"/>
    <p:sldId id="399" r:id="rId23"/>
    <p:sldId id="400" r:id="rId24"/>
    <p:sldId id="404" r:id="rId25"/>
    <p:sldId id="405" r:id="rId26"/>
    <p:sldId id="388" r:id="rId27"/>
    <p:sldId id="406" r:id="rId28"/>
    <p:sldId id="407" r:id="rId29"/>
    <p:sldId id="408" r:id="rId30"/>
    <p:sldId id="409" r:id="rId31"/>
    <p:sldId id="410" r:id="rId32"/>
    <p:sldId id="389" r:id="rId33"/>
    <p:sldId id="390" r:id="rId34"/>
    <p:sldId id="411" r:id="rId35"/>
    <p:sldId id="391" r:id="rId36"/>
    <p:sldId id="412" r:id="rId37"/>
    <p:sldId id="392" r:id="rId3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414763-AFDD-46A3-A42D-EA2ED08B80F4}"/>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BDE0DE4D-A918-42B2-B3C4-8B2B10E70F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8284D5E7-70C1-4353-B6D4-C0BB1BCFF11A}"/>
              </a:ext>
            </a:extLst>
          </p:cNvPr>
          <p:cNvSpPr>
            <a:spLocks noGrp="1"/>
          </p:cNvSpPr>
          <p:nvPr>
            <p:ph type="dt" sz="half" idx="10"/>
          </p:nvPr>
        </p:nvSpPr>
        <p:spPr/>
        <p:txBody>
          <a:bodyPr/>
          <a:lstStyle/>
          <a:p>
            <a:fld id="{87DE6118-2437-4B30-8E3C-4D2BE6020583}" type="datetimeFigureOut">
              <a:rPr lang="en-US" smtClean="0"/>
              <a:pPr/>
              <a:t>11/13/2020</a:t>
            </a:fld>
            <a:endParaRPr lang="en-US" dirty="0"/>
          </a:p>
        </p:txBody>
      </p:sp>
      <p:sp>
        <p:nvSpPr>
          <p:cNvPr id="5" name="Zástupný symbol pro zápatí 4">
            <a:extLst>
              <a:ext uri="{FF2B5EF4-FFF2-40B4-BE49-F238E27FC236}">
                <a16:creationId xmlns:a16="http://schemas.microsoft.com/office/drawing/2014/main" id="{9BA62531-8E0A-4D8B-B373-102073856142}"/>
              </a:ext>
            </a:extLst>
          </p:cNvPr>
          <p:cNvSpPr>
            <a:spLocks noGrp="1"/>
          </p:cNvSpPr>
          <p:nvPr>
            <p:ph type="ftr" sz="quarter" idx="11"/>
          </p:nvPr>
        </p:nvSpPr>
        <p:spPr/>
        <p:txBody>
          <a:bodyPr/>
          <a:lstStyle/>
          <a:p>
            <a:endParaRPr lang="en-US" dirty="0"/>
          </a:p>
        </p:txBody>
      </p:sp>
      <p:sp>
        <p:nvSpPr>
          <p:cNvPr id="6" name="Zástupný symbol pro číslo snímku 5">
            <a:extLst>
              <a:ext uri="{FF2B5EF4-FFF2-40B4-BE49-F238E27FC236}">
                <a16:creationId xmlns:a16="http://schemas.microsoft.com/office/drawing/2014/main" id="{5F7CCF13-8556-43A6-82EF-C64375F5BA13}"/>
              </a:ext>
            </a:extLst>
          </p:cNvPr>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834174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B233F7-6664-4924-8F38-CDA14330278B}"/>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B95C6B04-65D2-4DDD-9B79-F23A00FF99B7}"/>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D5B775C-EA48-4FA7-9297-9D2BDB2C548F}"/>
              </a:ext>
            </a:extLst>
          </p:cNvPr>
          <p:cNvSpPr>
            <a:spLocks noGrp="1"/>
          </p:cNvSpPr>
          <p:nvPr>
            <p:ph type="dt" sz="half" idx="10"/>
          </p:nvPr>
        </p:nvSpPr>
        <p:spPr/>
        <p:txBody>
          <a:bodyPr/>
          <a:lstStyle/>
          <a:p>
            <a:fld id="{87DE6118-2437-4B30-8E3C-4D2BE6020583}" type="datetimeFigureOut">
              <a:rPr lang="en-US" smtClean="0"/>
              <a:t>11/13/2020</a:t>
            </a:fld>
            <a:endParaRPr lang="en-US" dirty="0"/>
          </a:p>
        </p:txBody>
      </p:sp>
      <p:sp>
        <p:nvSpPr>
          <p:cNvPr id="5" name="Zástupný symbol pro zápatí 4">
            <a:extLst>
              <a:ext uri="{FF2B5EF4-FFF2-40B4-BE49-F238E27FC236}">
                <a16:creationId xmlns:a16="http://schemas.microsoft.com/office/drawing/2014/main" id="{9480E7AC-FE55-4DE1-B559-A76823725435}"/>
              </a:ext>
            </a:extLst>
          </p:cNvPr>
          <p:cNvSpPr>
            <a:spLocks noGrp="1"/>
          </p:cNvSpPr>
          <p:nvPr>
            <p:ph type="ftr" sz="quarter" idx="11"/>
          </p:nvPr>
        </p:nvSpPr>
        <p:spPr/>
        <p:txBody>
          <a:bodyPr/>
          <a:lstStyle/>
          <a:p>
            <a:endParaRPr lang="en-US" dirty="0"/>
          </a:p>
        </p:txBody>
      </p:sp>
      <p:sp>
        <p:nvSpPr>
          <p:cNvPr id="6" name="Zástupný symbol pro číslo snímku 5">
            <a:extLst>
              <a:ext uri="{FF2B5EF4-FFF2-40B4-BE49-F238E27FC236}">
                <a16:creationId xmlns:a16="http://schemas.microsoft.com/office/drawing/2014/main" id="{93D256D5-F3AD-4F30-B2DC-85894AE534B4}"/>
              </a:ext>
            </a:extLst>
          </p:cNvPr>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592382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4540D7B4-D57D-49FC-BC7D-D492E6C62FEF}"/>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F3974F17-DEB1-47D2-A599-B8E676B70013}"/>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965FB34-2E0F-4E48-9B3C-F754E86875F2}"/>
              </a:ext>
            </a:extLst>
          </p:cNvPr>
          <p:cNvSpPr>
            <a:spLocks noGrp="1"/>
          </p:cNvSpPr>
          <p:nvPr>
            <p:ph type="dt" sz="half" idx="10"/>
          </p:nvPr>
        </p:nvSpPr>
        <p:spPr/>
        <p:txBody>
          <a:bodyPr/>
          <a:lstStyle/>
          <a:p>
            <a:fld id="{87DE6118-2437-4B30-8E3C-4D2BE6020583}" type="datetimeFigureOut">
              <a:rPr lang="en-US" smtClean="0"/>
              <a:t>11/13/2020</a:t>
            </a:fld>
            <a:endParaRPr lang="en-US" dirty="0"/>
          </a:p>
        </p:txBody>
      </p:sp>
      <p:sp>
        <p:nvSpPr>
          <p:cNvPr id="5" name="Zástupný symbol pro zápatí 4">
            <a:extLst>
              <a:ext uri="{FF2B5EF4-FFF2-40B4-BE49-F238E27FC236}">
                <a16:creationId xmlns:a16="http://schemas.microsoft.com/office/drawing/2014/main" id="{D279D094-C486-43FD-B1EF-044C445E0040}"/>
              </a:ext>
            </a:extLst>
          </p:cNvPr>
          <p:cNvSpPr>
            <a:spLocks noGrp="1"/>
          </p:cNvSpPr>
          <p:nvPr>
            <p:ph type="ftr" sz="quarter" idx="11"/>
          </p:nvPr>
        </p:nvSpPr>
        <p:spPr/>
        <p:txBody>
          <a:bodyPr/>
          <a:lstStyle/>
          <a:p>
            <a:endParaRPr lang="en-US" dirty="0"/>
          </a:p>
        </p:txBody>
      </p:sp>
      <p:sp>
        <p:nvSpPr>
          <p:cNvPr id="6" name="Zástupný symbol pro číslo snímku 5">
            <a:extLst>
              <a:ext uri="{FF2B5EF4-FFF2-40B4-BE49-F238E27FC236}">
                <a16:creationId xmlns:a16="http://schemas.microsoft.com/office/drawing/2014/main" id="{B37242F4-76E5-4610-AFAC-35F1078237E8}"/>
              </a:ext>
            </a:extLst>
          </p:cNvPr>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798336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84629F-9C4A-475C-A8A8-2067B84E41DB}"/>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ED52633C-F3A0-4988-B4DF-ABFA76C27133}"/>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D483014-C46D-4624-BFB8-2A102EE7EAAA}"/>
              </a:ext>
            </a:extLst>
          </p:cNvPr>
          <p:cNvSpPr>
            <a:spLocks noGrp="1"/>
          </p:cNvSpPr>
          <p:nvPr>
            <p:ph type="dt" sz="half" idx="10"/>
          </p:nvPr>
        </p:nvSpPr>
        <p:spPr/>
        <p:txBody>
          <a:bodyPr/>
          <a:lstStyle/>
          <a:p>
            <a:fld id="{87DE6118-2437-4B30-8E3C-4D2BE6020583}" type="datetimeFigureOut">
              <a:rPr lang="en-US" smtClean="0"/>
              <a:pPr/>
              <a:t>11/13/2020</a:t>
            </a:fld>
            <a:endParaRPr lang="en-US" dirty="0"/>
          </a:p>
        </p:txBody>
      </p:sp>
      <p:sp>
        <p:nvSpPr>
          <p:cNvPr id="5" name="Zástupný symbol pro zápatí 4">
            <a:extLst>
              <a:ext uri="{FF2B5EF4-FFF2-40B4-BE49-F238E27FC236}">
                <a16:creationId xmlns:a16="http://schemas.microsoft.com/office/drawing/2014/main" id="{3F9D5685-4924-418F-8146-6D43363E3A66}"/>
              </a:ext>
            </a:extLst>
          </p:cNvPr>
          <p:cNvSpPr>
            <a:spLocks noGrp="1"/>
          </p:cNvSpPr>
          <p:nvPr>
            <p:ph type="ftr" sz="quarter" idx="11"/>
          </p:nvPr>
        </p:nvSpPr>
        <p:spPr/>
        <p:txBody>
          <a:bodyPr/>
          <a:lstStyle/>
          <a:p>
            <a:endParaRPr lang="en-US" dirty="0"/>
          </a:p>
        </p:txBody>
      </p:sp>
      <p:sp>
        <p:nvSpPr>
          <p:cNvPr id="6" name="Zástupný symbol pro číslo snímku 5">
            <a:extLst>
              <a:ext uri="{FF2B5EF4-FFF2-40B4-BE49-F238E27FC236}">
                <a16:creationId xmlns:a16="http://schemas.microsoft.com/office/drawing/2014/main" id="{56226457-E88F-46A5-895B-D8A446F5B222}"/>
              </a:ext>
            </a:extLst>
          </p:cNvPr>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344319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FBEC59-58B7-47F2-85A6-A14E10786569}"/>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7ECCD31C-7BAF-4951-9427-4CB4E96D40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7A0F4255-A0EC-4CFD-BD6F-FA7A2D8CD6CD}"/>
              </a:ext>
            </a:extLst>
          </p:cNvPr>
          <p:cNvSpPr>
            <a:spLocks noGrp="1"/>
          </p:cNvSpPr>
          <p:nvPr>
            <p:ph type="dt" sz="half" idx="10"/>
          </p:nvPr>
        </p:nvSpPr>
        <p:spPr/>
        <p:txBody>
          <a:bodyPr/>
          <a:lstStyle/>
          <a:p>
            <a:fld id="{87DE6118-2437-4B30-8E3C-4D2BE6020583}" type="datetimeFigureOut">
              <a:rPr lang="en-US" smtClean="0"/>
              <a:pPr/>
              <a:t>11/13/2020</a:t>
            </a:fld>
            <a:endParaRPr lang="en-US" dirty="0"/>
          </a:p>
        </p:txBody>
      </p:sp>
      <p:sp>
        <p:nvSpPr>
          <p:cNvPr id="5" name="Zástupný symbol pro zápatí 4">
            <a:extLst>
              <a:ext uri="{FF2B5EF4-FFF2-40B4-BE49-F238E27FC236}">
                <a16:creationId xmlns:a16="http://schemas.microsoft.com/office/drawing/2014/main" id="{F67C6A13-1C4C-4071-9269-38FC9412DB60}"/>
              </a:ext>
            </a:extLst>
          </p:cNvPr>
          <p:cNvSpPr>
            <a:spLocks noGrp="1"/>
          </p:cNvSpPr>
          <p:nvPr>
            <p:ph type="ftr" sz="quarter" idx="11"/>
          </p:nvPr>
        </p:nvSpPr>
        <p:spPr/>
        <p:txBody>
          <a:bodyPr/>
          <a:lstStyle/>
          <a:p>
            <a:endParaRPr lang="en-US" dirty="0"/>
          </a:p>
        </p:txBody>
      </p:sp>
      <p:sp>
        <p:nvSpPr>
          <p:cNvPr id="6" name="Zástupný symbol pro číslo snímku 5">
            <a:extLst>
              <a:ext uri="{FF2B5EF4-FFF2-40B4-BE49-F238E27FC236}">
                <a16:creationId xmlns:a16="http://schemas.microsoft.com/office/drawing/2014/main" id="{2C44CC93-60B4-4D6C-95D3-B0C6E6AAAD1B}"/>
              </a:ext>
            </a:extLst>
          </p:cNvPr>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502187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2D10C5-86B7-4455-8126-6D91C2B92743}"/>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6E7454D6-7037-44D1-B2F1-3735DE87743C}"/>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61636764-1D64-49AA-9EF6-F574C4F8894B}"/>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F1E83FAD-BC3E-457C-86C0-567182DA4CAE}"/>
              </a:ext>
            </a:extLst>
          </p:cNvPr>
          <p:cNvSpPr>
            <a:spLocks noGrp="1"/>
          </p:cNvSpPr>
          <p:nvPr>
            <p:ph type="dt" sz="half" idx="10"/>
          </p:nvPr>
        </p:nvSpPr>
        <p:spPr/>
        <p:txBody>
          <a:bodyPr/>
          <a:lstStyle/>
          <a:p>
            <a:fld id="{87DE6118-2437-4B30-8E3C-4D2BE6020583}" type="datetimeFigureOut">
              <a:rPr lang="en-US" smtClean="0"/>
              <a:t>11/13/2020</a:t>
            </a:fld>
            <a:endParaRPr lang="en-US" dirty="0"/>
          </a:p>
        </p:txBody>
      </p:sp>
      <p:sp>
        <p:nvSpPr>
          <p:cNvPr id="6" name="Zástupný symbol pro zápatí 5">
            <a:extLst>
              <a:ext uri="{FF2B5EF4-FFF2-40B4-BE49-F238E27FC236}">
                <a16:creationId xmlns:a16="http://schemas.microsoft.com/office/drawing/2014/main" id="{8DAA2A00-9CA6-4D2F-A19B-315384EEEF87}"/>
              </a:ext>
            </a:extLst>
          </p:cNvPr>
          <p:cNvSpPr>
            <a:spLocks noGrp="1"/>
          </p:cNvSpPr>
          <p:nvPr>
            <p:ph type="ftr" sz="quarter" idx="11"/>
          </p:nvPr>
        </p:nvSpPr>
        <p:spPr/>
        <p:txBody>
          <a:bodyPr/>
          <a:lstStyle/>
          <a:p>
            <a:endParaRPr lang="en-US" dirty="0"/>
          </a:p>
        </p:txBody>
      </p:sp>
      <p:sp>
        <p:nvSpPr>
          <p:cNvPr id="7" name="Zástupný symbol pro číslo snímku 6">
            <a:extLst>
              <a:ext uri="{FF2B5EF4-FFF2-40B4-BE49-F238E27FC236}">
                <a16:creationId xmlns:a16="http://schemas.microsoft.com/office/drawing/2014/main" id="{D76C85FA-6F7E-4B19-B038-1CFB01365E7F}"/>
              </a:ext>
            </a:extLst>
          </p:cNvPr>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368102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3796B2-6B50-41C1-9082-CD2C60EC3DAE}"/>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AE9E016C-B60C-4776-B067-365D45574E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1E03762F-0C6D-47DD-ACB0-565B36B43946}"/>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FD089B95-0668-4EFE-BB85-6F8453754C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CF709412-2FC1-4622-B71C-B2A03B3FCE0F}"/>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D3A8202C-BF67-4784-A3F1-2A41EA3A03D4}"/>
              </a:ext>
            </a:extLst>
          </p:cNvPr>
          <p:cNvSpPr>
            <a:spLocks noGrp="1"/>
          </p:cNvSpPr>
          <p:nvPr>
            <p:ph type="dt" sz="half" idx="10"/>
          </p:nvPr>
        </p:nvSpPr>
        <p:spPr/>
        <p:txBody>
          <a:bodyPr/>
          <a:lstStyle/>
          <a:p>
            <a:fld id="{87DE6118-2437-4B30-8E3C-4D2BE6020583}" type="datetimeFigureOut">
              <a:rPr lang="en-US" smtClean="0"/>
              <a:t>11/13/2020</a:t>
            </a:fld>
            <a:endParaRPr lang="en-US" dirty="0"/>
          </a:p>
        </p:txBody>
      </p:sp>
      <p:sp>
        <p:nvSpPr>
          <p:cNvPr id="8" name="Zástupný symbol pro zápatí 7">
            <a:extLst>
              <a:ext uri="{FF2B5EF4-FFF2-40B4-BE49-F238E27FC236}">
                <a16:creationId xmlns:a16="http://schemas.microsoft.com/office/drawing/2014/main" id="{80FDCAA9-0796-4D68-B0A3-33D16B7D34DB}"/>
              </a:ext>
            </a:extLst>
          </p:cNvPr>
          <p:cNvSpPr>
            <a:spLocks noGrp="1"/>
          </p:cNvSpPr>
          <p:nvPr>
            <p:ph type="ftr" sz="quarter" idx="11"/>
          </p:nvPr>
        </p:nvSpPr>
        <p:spPr/>
        <p:txBody>
          <a:bodyPr/>
          <a:lstStyle/>
          <a:p>
            <a:endParaRPr lang="en-US" dirty="0"/>
          </a:p>
        </p:txBody>
      </p:sp>
      <p:sp>
        <p:nvSpPr>
          <p:cNvPr id="9" name="Zástupný symbol pro číslo snímku 8">
            <a:extLst>
              <a:ext uri="{FF2B5EF4-FFF2-40B4-BE49-F238E27FC236}">
                <a16:creationId xmlns:a16="http://schemas.microsoft.com/office/drawing/2014/main" id="{1DDCAD6A-A0E4-4691-AF22-D44B0F26969B}"/>
              </a:ext>
            </a:extLst>
          </p:cNvPr>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019004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9E9CEE-49E6-42DD-9851-E3476E56C78B}"/>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DE045EF4-98DE-4AAE-8B16-5AA70FA40F34}"/>
              </a:ext>
            </a:extLst>
          </p:cNvPr>
          <p:cNvSpPr>
            <a:spLocks noGrp="1"/>
          </p:cNvSpPr>
          <p:nvPr>
            <p:ph type="dt" sz="half" idx="10"/>
          </p:nvPr>
        </p:nvSpPr>
        <p:spPr/>
        <p:txBody>
          <a:bodyPr/>
          <a:lstStyle/>
          <a:p>
            <a:fld id="{87DE6118-2437-4B30-8E3C-4D2BE6020583}" type="datetimeFigureOut">
              <a:rPr lang="en-US" smtClean="0"/>
              <a:t>11/13/2020</a:t>
            </a:fld>
            <a:endParaRPr lang="en-US" dirty="0"/>
          </a:p>
        </p:txBody>
      </p:sp>
      <p:sp>
        <p:nvSpPr>
          <p:cNvPr id="4" name="Zástupný symbol pro zápatí 3">
            <a:extLst>
              <a:ext uri="{FF2B5EF4-FFF2-40B4-BE49-F238E27FC236}">
                <a16:creationId xmlns:a16="http://schemas.microsoft.com/office/drawing/2014/main" id="{96505947-2E16-4F47-8483-B12C0427E404}"/>
              </a:ext>
            </a:extLst>
          </p:cNvPr>
          <p:cNvSpPr>
            <a:spLocks noGrp="1"/>
          </p:cNvSpPr>
          <p:nvPr>
            <p:ph type="ftr" sz="quarter" idx="11"/>
          </p:nvPr>
        </p:nvSpPr>
        <p:spPr/>
        <p:txBody>
          <a:bodyPr/>
          <a:lstStyle/>
          <a:p>
            <a:endParaRPr lang="en-US" dirty="0"/>
          </a:p>
        </p:txBody>
      </p:sp>
      <p:sp>
        <p:nvSpPr>
          <p:cNvPr id="5" name="Zástupný symbol pro číslo snímku 4">
            <a:extLst>
              <a:ext uri="{FF2B5EF4-FFF2-40B4-BE49-F238E27FC236}">
                <a16:creationId xmlns:a16="http://schemas.microsoft.com/office/drawing/2014/main" id="{48422DDF-8D71-4F93-902D-0EC5BB68E0B3}"/>
              </a:ext>
            </a:extLst>
          </p:cNvPr>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246977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45AFE4B4-F864-49AC-9017-1D321B8C7F4A}"/>
              </a:ext>
            </a:extLst>
          </p:cNvPr>
          <p:cNvSpPr>
            <a:spLocks noGrp="1"/>
          </p:cNvSpPr>
          <p:nvPr>
            <p:ph type="dt" sz="half" idx="10"/>
          </p:nvPr>
        </p:nvSpPr>
        <p:spPr/>
        <p:txBody>
          <a:bodyPr/>
          <a:lstStyle/>
          <a:p>
            <a:fld id="{87DE6118-2437-4B30-8E3C-4D2BE6020583}" type="datetimeFigureOut">
              <a:rPr lang="en-US" smtClean="0"/>
              <a:t>11/13/2020</a:t>
            </a:fld>
            <a:endParaRPr lang="en-US" dirty="0"/>
          </a:p>
        </p:txBody>
      </p:sp>
      <p:sp>
        <p:nvSpPr>
          <p:cNvPr id="3" name="Zástupný symbol pro zápatí 2">
            <a:extLst>
              <a:ext uri="{FF2B5EF4-FFF2-40B4-BE49-F238E27FC236}">
                <a16:creationId xmlns:a16="http://schemas.microsoft.com/office/drawing/2014/main" id="{266C5F72-CF45-462E-AD19-1AD6B43E18E4}"/>
              </a:ext>
            </a:extLst>
          </p:cNvPr>
          <p:cNvSpPr>
            <a:spLocks noGrp="1"/>
          </p:cNvSpPr>
          <p:nvPr>
            <p:ph type="ftr" sz="quarter" idx="11"/>
          </p:nvPr>
        </p:nvSpPr>
        <p:spPr/>
        <p:txBody>
          <a:bodyPr/>
          <a:lstStyle/>
          <a:p>
            <a:endParaRPr lang="en-US" dirty="0"/>
          </a:p>
        </p:txBody>
      </p:sp>
      <p:sp>
        <p:nvSpPr>
          <p:cNvPr id="4" name="Zástupný symbol pro číslo snímku 3">
            <a:extLst>
              <a:ext uri="{FF2B5EF4-FFF2-40B4-BE49-F238E27FC236}">
                <a16:creationId xmlns:a16="http://schemas.microsoft.com/office/drawing/2014/main" id="{46A7431F-DE47-41E4-B1FD-88C16E9CAD01}"/>
              </a:ext>
            </a:extLst>
          </p:cNvPr>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701704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C9FD33-17AA-424F-9FFF-4F99593D619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726FEB74-6596-4D1E-94BD-D45F50C3A3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B30740F4-2638-4CC9-BC9E-CCE5DC2D28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6F433B2C-DF98-4DAE-8F27-DABCF384EEAF}"/>
              </a:ext>
            </a:extLst>
          </p:cNvPr>
          <p:cNvSpPr>
            <a:spLocks noGrp="1"/>
          </p:cNvSpPr>
          <p:nvPr>
            <p:ph type="dt" sz="half" idx="10"/>
          </p:nvPr>
        </p:nvSpPr>
        <p:spPr/>
        <p:txBody>
          <a:bodyPr/>
          <a:lstStyle/>
          <a:p>
            <a:fld id="{87DE6118-2437-4B30-8E3C-4D2BE6020583}" type="datetimeFigureOut">
              <a:rPr lang="en-US" smtClean="0"/>
              <a:pPr/>
              <a:t>11/13/2020</a:t>
            </a:fld>
            <a:endParaRPr lang="en-US" dirty="0"/>
          </a:p>
        </p:txBody>
      </p:sp>
      <p:sp>
        <p:nvSpPr>
          <p:cNvPr id="6" name="Zástupný symbol pro zápatí 5">
            <a:extLst>
              <a:ext uri="{FF2B5EF4-FFF2-40B4-BE49-F238E27FC236}">
                <a16:creationId xmlns:a16="http://schemas.microsoft.com/office/drawing/2014/main" id="{09063BAD-3BA9-4780-9D59-1DE74F276484}"/>
              </a:ext>
            </a:extLst>
          </p:cNvPr>
          <p:cNvSpPr>
            <a:spLocks noGrp="1"/>
          </p:cNvSpPr>
          <p:nvPr>
            <p:ph type="ftr" sz="quarter" idx="11"/>
          </p:nvPr>
        </p:nvSpPr>
        <p:spPr/>
        <p:txBody>
          <a:bodyPr/>
          <a:lstStyle/>
          <a:p>
            <a:endParaRPr lang="en-US" dirty="0"/>
          </a:p>
        </p:txBody>
      </p:sp>
      <p:sp>
        <p:nvSpPr>
          <p:cNvPr id="7" name="Zástupný symbol pro číslo snímku 6">
            <a:extLst>
              <a:ext uri="{FF2B5EF4-FFF2-40B4-BE49-F238E27FC236}">
                <a16:creationId xmlns:a16="http://schemas.microsoft.com/office/drawing/2014/main" id="{B6484AB3-78B5-4BD6-8517-12E667889DC7}"/>
              </a:ext>
            </a:extLst>
          </p:cNvPr>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923049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AF5640-B324-4A09-8608-B55308357D7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73449CD7-72E5-4983-8F66-94515351E6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36FB39C-4AE8-41E9-84F2-839A9B8C8E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6BAE19D7-13E2-4971-A65B-3041AF06F079}"/>
              </a:ext>
            </a:extLst>
          </p:cNvPr>
          <p:cNvSpPr>
            <a:spLocks noGrp="1"/>
          </p:cNvSpPr>
          <p:nvPr>
            <p:ph type="dt" sz="half" idx="10"/>
          </p:nvPr>
        </p:nvSpPr>
        <p:spPr/>
        <p:txBody>
          <a:bodyPr/>
          <a:lstStyle/>
          <a:p>
            <a:fld id="{87DE6118-2437-4B30-8E3C-4D2BE6020583}" type="datetimeFigureOut">
              <a:rPr lang="en-US" smtClean="0"/>
              <a:pPr/>
              <a:t>11/13/2020</a:t>
            </a:fld>
            <a:endParaRPr lang="en-US" dirty="0"/>
          </a:p>
        </p:txBody>
      </p:sp>
      <p:sp>
        <p:nvSpPr>
          <p:cNvPr id="6" name="Zástupný symbol pro zápatí 5">
            <a:extLst>
              <a:ext uri="{FF2B5EF4-FFF2-40B4-BE49-F238E27FC236}">
                <a16:creationId xmlns:a16="http://schemas.microsoft.com/office/drawing/2014/main" id="{B9E6B35C-5A1F-4723-A92E-0668061D459A}"/>
              </a:ext>
            </a:extLst>
          </p:cNvPr>
          <p:cNvSpPr>
            <a:spLocks noGrp="1"/>
          </p:cNvSpPr>
          <p:nvPr>
            <p:ph type="ftr" sz="quarter" idx="11"/>
          </p:nvPr>
        </p:nvSpPr>
        <p:spPr/>
        <p:txBody>
          <a:bodyPr/>
          <a:lstStyle/>
          <a:p>
            <a:endParaRPr lang="en-US" dirty="0"/>
          </a:p>
        </p:txBody>
      </p:sp>
      <p:sp>
        <p:nvSpPr>
          <p:cNvPr id="7" name="Zástupný symbol pro číslo snímku 6">
            <a:extLst>
              <a:ext uri="{FF2B5EF4-FFF2-40B4-BE49-F238E27FC236}">
                <a16:creationId xmlns:a16="http://schemas.microsoft.com/office/drawing/2014/main" id="{9DE0C745-750F-4632-B63D-29EA7360BB94}"/>
              </a:ext>
            </a:extLst>
          </p:cNvPr>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4169140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5D339C99-1B55-4E0D-9ACE-B45FBC1938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ADBDD40B-4E1B-4373-91E7-0B16ECF7F5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F79DC7F-4BBD-4F6A-970A-9A9EB0E106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DE6118-2437-4B30-8E3C-4D2BE6020583}" type="datetimeFigureOut">
              <a:rPr lang="en-US" smtClean="0"/>
              <a:pPr/>
              <a:t>11/13/2020</a:t>
            </a:fld>
            <a:endParaRPr lang="en-US" dirty="0"/>
          </a:p>
        </p:txBody>
      </p:sp>
      <p:sp>
        <p:nvSpPr>
          <p:cNvPr id="5" name="Zástupný symbol pro zápatí 4">
            <a:extLst>
              <a:ext uri="{FF2B5EF4-FFF2-40B4-BE49-F238E27FC236}">
                <a16:creationId xmlns:a16="http://schemas.microsoft.com/office/drawing/2014/main" id="{0F8BB08D-591B-404E-8F29-2FD5731353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Zástupný symbol pro číslo snímku 5">
            <a:extLst>
              <a:ext uri="{FF2B5EF4-FFF2-40B4-BE49-F238E27FC236}">
                <a16:creationId xmlns:a16="http://schemas.microsoft.com/office/drawing/2014/main" id="{C567895B-C3B5-4D86-B6CD-FFF4F617A2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191925400"/>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CCE8A8-1354-4645-BC3D-CFBCD903D38C}"/>
              </a:ext>
            </a:extLst>
          </p:cNvPr>
          <p:cNvSpPr>
            <a:spLocks noGrp="1"/>
          </p:cNvSpPr>
          <p:nvPr>
            <p:ph type="ctrTitle"/>
          </p:nvPr>
        </p:nvSpPr>
        <p:spPr/>
        <p:txBody>
          <a:bodyPr/>
          <a:lstStyle/>
          <a:p>
            <a:r>
              <a:rPr lang="cs-CZ" dirty="0"/>
              <a:t>Dotační právo</a:t>
            </a:r>
          </a:p>
        </p:txBody>
      </p:sp>
      <p:sp>
        <p:nvSpPr>
          <p:cNvPr id="3" name="Podnadpis 2">
            <a:extLst>
              <a:ext uri="{FF2B5EF4-FFF2-40B4-BE49-F238E27FC236}">
                <a16:creationId xmlns:a16="http://schemas.microsoft.com/office/drawing/2014/main" id="{ABC8928F-6DA3-45FC-ADA2-61D38E7AB3E6}"/>
              </a:ext>
            </a:extLst>
          </p:cNvPr>
          <p:cNvSpPr>
            <a:spLocks noGrp="1"/>
          </p:cNvSpPr>
          <p:nvPr>
            <p:ph type="subTitle" idx="1"/>
          </p:nvPr>
        </p:nvSpPr>
        <p:spPr/>
        <p:txBody>
          <a:bodyPr>
            <a:normAutofit/>
          </a:bodyPr>
          <a:lstStyle/>
          <a:p>
            <a:r>
              <a:rPr lang="cs-CZ" sz="2800" b="1" i="1" u="sng" dirty="0">
                <a:effectLst>
                  <a:outerShdw blurRad="38100" dist="38100" dir="2700000" algn="tl">
                    <a:srgbClr val="000000">
                      <a:alpha val="43137"/>
                    </a:srgbClr>
                  </a:outerShdw>
                </a:effectLst>
              </a:rPr>
              <a:t>Dotace a návratné finanční výpomoci ÚSC</a:t>
            </a:r>
          </a:p>
        </p:txBody>
      </p:sp>
    </p:spTree>
    <p:extLst>
      <p:ext uri="{BB962C8B-B14F-4D97-AF65-F5344CB8AC3E}">
        <p14:creationId xmlns:p14="http://schemas.microsoft.com/office/powerpoint/2010/main" val="170083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normAutofit fontScale="90000"/>
          </a:bodyPr>
          <a:lstStyle/>
          <a:p>
            <a:pPr algn="ctr"/>
            <a:br>
              <a:rPr lang="cs-CZ" altLang="cs-CZ" sz="4800" dirty="0"/>
            </a:br>
            <a:r>
              <a:rPr lang="cs-CZ" altLang="cs-CZ" sz="4800" dirty="0"/>
              <a:t>Zákonem se řídí – </a:t>
            </a:r>
            <a:r>
              <a:rPr lang="cs-CZ" altLang="cs-CZ" sz="4800" b="1" i="1" dirty="0"/>
              <a:t>poskytovatelé dotací</a:t>
            </a:r>
          </a:p>
        </p:txBody>
      </p:sp>
      <p:sp>
        <p:nvSpPr>
          <p:cNvPr id="21507" name="Rectangle 3"/>
          <p:cNvSpPr>
            <a:spLocks noGrp="1" noChangeArrowheads="1"/>
          </p:cNvSpPr>
          <p:nvPr>
            <p:ph type="body" idx="4294967295"/>
          </p:nvPr>
        </p:nvSpPr>
        <p:spPr/>
        <p:txBody>
          <a:bodyPr>
            <a:normAutofit/>
          </a:bodyPr>
          <a:lstStyle/>
          <a:p>
            <a:pPr>
              <a:buFont typeface="Wingdings" panose="05000000000000000000" pitchFamily="2" charset="2"/>
              <a:buChar char="Ø"/>
            </a:pPr>
            <a:r>
              <a:rPr lang="cs-CZ" altLang="cs-CZ" b="1" dirty="0"/>
              <a:t>Obce </a:t>
            </a:r>
          </a:p>
          <a:p>
            <a:pPr>
              <a:lnSpc>
                <a:spcPct val="90000"/>
              </a:lnSpc>
              <a:buFont typeface="Wingdings" panose="05000000000000000000" pitchFamily="2" charset="2"/>
              <a:buChar char="Ø"/>
            </a:pPr>
            <a:r>
              <a:rPr lang="cs-CZ" altLang="cs-CZ" b="1" dirty="0"/>
              <a:t>Kraje</a:t>
            </a:r>
          </a:p>
          <a:p>
            <a:pPr>
              <a:lnSpc>
                <a:spcPct val="90000"/>
              </a:lnSpc>
              <a:buFont typeface="Wingdings" panose="05000000000000000000" pitchFamily="2" charset="2"/>
              <a:buChar char="Ø"/>
            </a:pPr>
            <a:r>
              <a:rPr lang="cs-CZ" altLang="cs-CZ" b="1" dirty="0"/>
              <a:t>Dobrovolné svazky obcí</a:t>
            </a:r>
          </a:p>
          <a:p>
            <a:pPr>
              <a:lnSpc>
                <a:spcPct val="90000"/>
              </a:lnSpc>
              <a:buFont typeface="Wingdings" panose="05000000000000000000" pitchFamily="2" charset="2"/>
              <a:buChar char="Ø"/>
            </a:pPr>
            <a:r>
              <a:rPr lang="cs-CZ" altLang="cs-CZ" b="1" dirty="0"/>
              <a:t>Statutární města</a:t>
            </a:r>
          </a:p>
          <a:p>
            <a:pPr>
              <a:lnSpc>
                <a:spcPct val="90000"/>
              </a:lnSpc>
              <a:buFont typeface="Wingdings" panose="05000000000000000000" pitchFamily="2" charset="2"/>
              <a:buChar char="Ø"/>
            </a:pPr>
            <a:r>
              <a:rPr lang="cs-CZ" altLang="cs-CZ" b="1" dirty="0"/>
              <a:t>Městské části a obvody</a:t>
            </a:r>
          </a:p>
          <a:p>
            <a:pPr>
              <a:lnSpc>
                <a:spcPct val="90000"/>
              </a:lnSpc>
              <a:buFont typeface="Wingdings" panose="05000000000000000000" pitchFamily="2" charset="2"/>
              <a:buChar char="Ø"/>
            </a:pPr>
            <a:r>
              <a:rPr lang="cs-CZ" altLang="cs-CZ" b="1" dirty="0"/>
              <a:t>Hlavní město Praha</a:t>
            </a:r>
          </a:p>
          <a:p>
            <a:pPr>
              <a:lnSpc>
                <a:spcPct val="90000"/>
              </a:lnSpc>
              <a:buFont typeface="Wingdings" panose="05000000000000000000" pitchFamily="2" charset="2"/>
              <a:buChar char="Ø"/>
            </a:pPr>
            <a:r>
              <a:rPr lang="cs-CZ" altLang="cs-CZ" b="1" dirty="0"/>
              <a:t>Příspěvkové organizace v oblasti školství</a:t>
            </a:r>
          </a:p>
          <a:p>
            <a:pPr>
              <a:lnSpc>
                <a:spcPct val="90000"/>
              </a:lnSpc>
              <a:buFont typeface="Wingdings" panose="05000000000000000000" pitchFamily="2" charset="2"/>
              <a:buChar char="Ø"/>
            </a:pPr>
            <a:r>
              <a:rPr lang="cs-CZ" altLang="cs-CZ" b="1" dirty="0"/>
              <a:t>Regionální rady regionů soudržnosti</a:t>
            </a:r>
          </a:p>
          <a:p>
            <a:pPr>
              <a:lnSpc>
                <a:spcPct val="90000"/>
              </a:lnSpc>
              <a:buFont typeface="Wingdings" panose="05000000000000000000" pitchFamily="2" charset="2"/>
              <a:buNone/>
            </a:pPr>
            <a:endParaRPr lang="cs-CZ" altLang="cs-CZ" b="1" dirty="0"/>
          </a:p>
        </p:txBody>
      </p:sp>
      <p:sp>
        <p:nvSpPr>
          <p:cNvPr id="2" name="Zástupný symbol pro zápatí 1"/>
          <p:cNvSpPr>
            <a:spLocks noGrp="1"/>
          </p:cNvSpPr>
          <p:nvPr>
            <p:ph type="ftr" sz="quarter" idx="11"/>
          </p:nvPr>
        </p:nvSpPr>
        <p:spPr/>
        <p:txBody>
          <a:bodyPr/>
          <a:lstStyle/>
          <a:p>
            <a:r>
              <a:rPr lang="en-US"/>
              <a:t>Seminaria s.r.o., Radlická 2000/3, Praha 5,  tel: 257 095 220, fax: 257 095 221, info@seminaria.cz, www.seminaria.cz</a:t>
            </a:r>
            <a:endParaRPr lang="en-US" dirty="0"/>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10</a:t>
            </a:fld>
            <a:endParaRPr lang="en-US" dirty="0"/>
          </a:p>
        </p:txBody>
      </p:sp>
    </p:spTree>
    <p:extLst>
      <p:ext uri="{BB962C8B-B14F-4D97-AF65-F5344CB8AC3E}">
        <p14:creationId xmlns:p14="http://schemas.microsoft.com/office/powerpoint/2010/main" val="3464435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5066CE-CC8B-4E69-8C90-8DC263E512A2}"/>
              </a:ext>
            </a:extLst>
          </p:cNvPr>
          <p:cNvSpPr>
            <a:spLocks noGrp="1"/>
          </p:cNvSpPr>
          <p:nvPr>
            <p:ph type="title"/>
          </p:nvPr>
        </p:nvSpPr>
        <p:spPr/>
        <p:txBody>
          <a:bodyPr/>
          <a:lstStyle/>
          <a:p>
            <a:pPr algn="ctr"/>
            <a:r>
              <a:rPr lang="cs-CZ" b="1" dirty="0"/>
              <a:t>Vnitřní struktura rozpočtů ÚSC </a:t>
            </a:r>
          </a:p>
        </p:txBody>
      </p:sp>
      <p:sp>
        <p:nvSpPr>
          <p:cNvPr id="3" name="Zástupný symbol pro obsah 2">
            <a:extLst>
              <a:ext uri="{FF2B5EF4-FFF2-40B4-BE49-F238E27FC236}">
                <a16:creationId xmlns:a16="http://schemas.microsoft.com/office/drawing/2014/main" id="{B4D7F9A3-59D1-487C-ACF9-0B5AE8D5066D}"/>
              </a:ext>
            </a:extLst>
          </p:cNvPr>
          <p:cNvSpPr>
            <a:spLocks noGrp="1"/>
          </p:cNvSpPr>
          <p:nvPr>
            <p:ph idx="1"/>
          </p:nvPr>
        </p:nvSpPr>
        <p:spPr/>
        <p:txBody>
          <a:bodyPr/>
          <a:lstStyle/>
          <a:p>
            <a:r>
              <a:rPr lang="cs-CZ" dirty="0"/>
              <a:t>Příjmy  - výdaje a jejich uspořádání</a:t>
            </a:r>
          </a:p>
          <a:p>
            <a:r>
              <a:rPr lang="cs-CZ" dirty="0" err="1"/>
              <a:t>Vyhl</a:t>
            </a:r>
            <a:r>
              <a:rPr lang="cs-CZ" dirty="0"/>
              <a:t>. č. 323/2002 Sb., o rozpočtové skladbě</a:t>
            </a:r>
          </a:p>
        </p:txBody>
      </p:sp>
    </p:spTree>
    <p:extLst>
      <p:ext uri="{BB962C8B-B14F-4D97-AF65-F5344CB8AC3E}">
        <p14:creationId xmlns:p14="http://schemas.microsoft.com/office/powerpoint/2010/main" val="224523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a:xfrm>
            <a:off x="481941" y="353250"/>
            <a:ext cx="10515600" cy="1325563"/>
          </a:xfrm>
        </p:spPr>
        <p:txBody>
          <a:bodyPr>
            <a:normAutofit/>
          </a:bodyPr>
          <a:lstStyle/>
          <a:p>
            <a:pPr algn="ctr"/>
            <a:r>
              <a:rPr lang="cs-CZ" altLang="cs-CZ" sz="5300" b="1" dirty="0">
                <a:latin typeface="+mn-lt"/>
              </a:rPr>
              <a:t>PŘÍJMY rozpočtů ÚSC</a:t>
            </a:r>
          </a:p>
        </p:txBody>
      </p:sp>
      <p:sp>
        <p:nvSpPr>
          <p:cNvPr id="32771" name="Rectangle 3"/>
          <p:cNvSpPr>
            <a:spLocks noGrp="1" noChangeArrowheads="1"/>
          </p:cNvSpPr>
          <p:nvPr>
            <p:ph type="body" idx="4294967295"/>
          </p:nvPr>
        </p:nvSpPr>
        <p:spPr>
          <a:xfrm>
            <a:off x="838200" y="1209040"/>
            <a:ext cx="10515600" cy="4967923"/>
          </a:xfrm>
        </p:spPr>
        <p:txBody>
          <a:bodyPr>
            <a:normAutofit/>
          </a:bodyPr>
          <a:lstStyle/>
          <a:p>
            <a:pPr marL="0" indent="0">
              <a:buNone/>
            </a:pPr>
            <a:endParaRPr lang="cs-CZ" altLang="cs-CZ" dirty="0"/>
          </a:p>
          <a:p>
            <a:pPr>
              <a:buFont typeface="Wingdings" panose="05000000000000000000" pitchFamily="2" charset="2"/>
              <a:buChar char="Ø"/>
            </a:pPr>
            <a:r>
              <a:rPr lang="cs-CZ" altLang="cs-CZ" sz="2400" dirty="0"/>
              <a:t>příjmy </a:t>
            </a:r>
            <a:r>
              <a:rPr lang="cs-CZ" altLang="cs-CZ" sz="2400" b="1" dirty="0"/>
              <a:t>z vlastního majetku</a:t>
            </a:r>
            <a:r>
              <a:rPr lang="cs-CZ" altLang="cs-CZ" sz="2400" dirty="0"/>
              <a:t> a majetkových práv</a:t>
            </a:r>
          </a:p>
          <a:p>
            <a:pPr>
              <a:buFont typeface="Wingdings" panose="05000000000000000000" pitchFamily="2" charset="2"/>
              <a:buChar char="Ø"/>
            </a:pPr>
            <a:r>
              <a:rPr lang="cs-CZ" altLang="cs-CZ" sz="2400" dirty="0"/>
              <a:t>příjmy z výsledků vlastní </a:t>
            </a:r>
            <a:r>
              <a:rPr lang="cs-CZ" altLang="cs-CZ" sz="2400" b="1" dirty="0"/>
              <a:t>hospodářské činnosti</a:t>
            </a:r>
          </a:p>
          <a:p>
            <a:pPr>
              <a:buFont typeface="Wingdings" panose="05000000000000000000" pitchFamily="2" charset="2"/>
              <a:buChar char="Ø"/>
            </a:pPr>
            <a:r>
              <a:rPr lang="cs-CZ" altLang="cs-CZ" sz="2400" dirty="0"/>
              <a:t>příjmy z hospodářské </a:t>
            </a:r>
            <a:r>
              <a:rPr lang="cs-CZ" altLang="cs-CZ" sz="2400" b="1" dirty="0"/>
              <a:t>činnosti právnických osob</a:t>
            </a:r>
            <a:r>
              <a:rPr lang="cs-CZ" altLang="cs-CZ" sz="2400" dirty="0"/>
              <a:t> </a:t>
            </a:r>
          </a:p>
          <a:p>
            <a:pPr>
              <a:buFont typeface="Wingdings" panose="05000000000000000000" pitchFamily="2" charset="2"/>
              <a:buChar char="Ø"/>
            </a:pPr>
            <a:r>
              <a:rPr lang="cs-CZ" altLang="cs-CZ" sz="2400" dirty="0"/>
              <a:t>příjmy z vlastní </a:t>
            </a:r>
            <a:r>
              <a:rPr lang="cs-CZ" altLang="cs-CZ" sz="2400" b="1" dirty="0"/>
              <a:t>správní činnosti</a:t>
            </a:r>
            <a:r>
              <a:rPr lang="cs-CZ" altLang="cs-CZ" sz="2400" dirty="0"/>
              <a:t> </a:t>
            </a:r>
          </a:p>
          <a:p>
            <a:pPr>
              <a:buFont typeface="Wingdings" panose="05000000000000000000" pitchFamily="2" charset="2"/>
              <a:buChar char="Ø"/>
            </a:pPr>
            <a:r>
              <a:rPr lang="cs-CZ" altLang="cs-CZ" sz="2400" dirty="0"/>
              <a:t>příjmy z vybraných </a:t>
            </a:r>
            <a:r>
              <a:rPr lang="cs-CZ" altLang="cs-CZ" sz="2400" b="1" dirty="0"/>
              <a:t>pokut a odvodů</a:t>
            </a:r>
            <a:r>
              <a:rPr lang="cs-CZ" altLang="cs-CZ" sz="2400" dirty="0"/>
              <a:t> </a:t>
            </a:r>
          </a:p>
          <a:p>
            <a:pPr>
              <a:buFont typeface="Wingdings" panose="05000000000000000000" pitchFamily="2" charset="2"/>
              <a:buChar char="Ø"/>
            </a:pPr>
            <a:r>
              <a:rPr lang="cs-CZ" altLang="cs-CZ" sz="2400" dirty="0"/>
              <a:t> výnosy z </a:t>
            </a:r>
            <a:r>
              <a:rPr lang="cs-CZ" altLang="cs-CZ" sz="2400" b="1" dirty="0"/>
              <a:t>místních poplatků</a:t>
            </a:r>
          </a:p>
          <a:p>
            <a:pPr>
              <a:buFont typeface="Wingdings" panose="05000000000000000000" pitchFamily="2" charset="2"/>
              <a:buChar char="Ø"/>
            </a:pPr>
            <a:r>
              <a:rPr lang="cs-CZ" altLang="cs-CZ" sz="2000" dirty="0"/>
              <a:t>výnosy </a:t>
            </a:r>
            <a:r>
              <a:rPr lang="cs-CZ" altLang="cs-CZ" sz="2000" b="1" dirty="0"/>
              <a:t>daní nebo podíly na nich</a:t>
            </a:r>
            <a:r>
              <a:rPr lang="cs-CZ" altLang="cs-CZ" sz="2000" dirty="0"/>
              <a:t> podle zvláštního zákona (DP, DPH, </a:t>
            </a:r>
            <a:r>
              <a:rPr lang="cs-CZ" altLang="cs-CZ" sz="2000" dirty="0" err="1"/>
              <a:t>DzNV</a:t>
            </a:r>
            <a:r>
              <a:rPr lang="cs-CZ" altLang="cs-CZ" sz="2000" dirty="0"/>
              <a:t>),</a:t>
            </a:r>
          </a:p>
          <a:p>
            <a:pPr>
              <a:buFont typeface="Wingdings" panose="05000000000000000000" pitchFamily="2" charset="2"/>
              <a:buChar char="Ø"/>
            </a:pPr>
            <a:r>
              <a:rPr lang="cs-CZ" altLang="cs-CZ" sz="3200" b="1" dirty="0"/>
              <a:t>  </a:t>
            </a:r>
            <a:r>
              <a:rPr lang="cs-CZ" altLang="cs-CZ" sz="3200" b="1" u="sng" dirty="0">
                <a:solidFill>
                  <a:srgbClr val="7030A0"/>
                </a:solidFill>
              </a:rPr>
              <a:t>dotace ze státního rozpočtu a ze státních fondů</a:t>
            </a:r>
          </a:p>
          <a:p>
            <a:pPr>
              <a:buFont typeface="Wingdings" panose="05000000000000000000" pitchFamily="2" charset="2"/>
              <a:buChar char="Ø"/>
            </a:pPr>
            <a:r>
              <a:rPr lang="cs-CZ" altLang="cs-CZ" sz="3200" b="1" u="sng" dirty="0">
                <a:solidFill>
                  <a:srgbClr val="7030A0"/>
                </a:solidFill>
              </a:rPr>
              <a:t>  dotace z rozpočtu kraje</a:t>
            </a:r>
          </a:p>
          <a:p>
            <a:pPr>
              <a:buFont typeface="Wingdings" panose="05000000000000000000" pitchFamily="2" charset="2"/>
              <a:buChar char="Ø"/>
            </a:pPr>
            <a:endParaRPr lang="cs-CZ" altLang="cs-CZ" sz="3200" b="1" dirty="0"/>
          </a:p>
          <a:p>
            <a:pPr>
              <a:buFont typeface="Wingdings" panose="05000000000000000000" pitchFamily="2" charset="2"/>
              <a:buChar char="Ø"/>
            </a:pPr>
            <a:endParaRPr lang="cs-CZ" altLang="cs-CZ" sz="3600" dirty="0"/>
          </a:p>
          <a:p>
            <a:pPr>
              <a:buFont typeface="Wingdings" panose="05000000000000000000" pitchFamily="2" charset="2"/>
              <a:buNone/>
            </a:pPr>
            <a:endParaRPr lang="cs-CZ" altLang="cs-CZ" dirty="0"/>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12</a:t>
            </a:fld>
            <a:endParaRPr lang="en-US" dirty="0"/>
          </a:p>
        </p:txBody>
      </p:sp>
    </p:spTree>
    <p:extLst>
      <p:ext uri="{BB962C8B-B14F-4D97-AF65-F5344CB8AC3E}">
        <p14:creationId xmlns:p14="http://schemas.microsoft.com/office/powerpoint/2010/main" val="4224729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E8B1BA-250E-4B8A-B18A-B8EB2A9C3708}"/>
              </a:ext>
            </a:extLst>
          </p:cNvPr>
          <p:cNvSpPr>
            <a:spLocks noGrp="1"/>
          </p:cNvSpPr>
          <p:nvPr>
            <p:ph type="title"/>
          </p:nvPr>
        </p:nvSpPr>
        <p:spPr/>
        <p:txBody>
          <a:bodyPr/>
          <a:lstStyle/>
          <a:p>
            <a:pPr algn="ctr"/>
            <a:r>
              <a:rPr lang="cs-CZ" b="1" dirty="0"/>
              <a:t>Pojem dotace a návratná finanční výpomoc</a:t>
            </a:r>
          </a:p>
        </p:txBody>
      </p:sp>
      <p:sp>
        <p:nvSpPr>
          <p:cNvPr id="3" name="Zástupný symbol pro obsah 2">
            <a:extLst>
              <a:ext uri="{FF2B5EF4-FFF2-40B4-BE49-F238E27FC236}">
                <a16:creationId xmlns:a16="http://schemas.microsoft.com/office/drawing/2014/main" id="{57B26DD7-0853-4695-AFC7-BE08A5AEE52F}"/>
              </a:ext>
            </a:extLst>
          </p:cNvPr>
          <p:cNvSpPr>
            <a:spLocks noGrp="1"/>
          </p:cNvSpPr>
          <p:nvPr>
            <p:ph idx="1"/>
          </p:nvPr>
        </p:nvSpPr>
        <p:spPr/>
        <p:txBody>
          <a:bodyPr>
            <a:normAutofit fontScale="92500" lnSpcReduction="20000"/>
          </a:bodyPr>
          <a:lstStyle/>
          <a:p>
            <a:pPr algn="just"/>
            <a:r>
              <a:rPr lang="cs-CZ" b="1" i="1" u="sng" dirty="0">
                <a:solidFill>
                  <a:srgbClr val="7030A0"/>
                </a:solidFill>
              </a:rPr>
              <a:t>Dotací</a:t>
            </a:r>
            <a:r>
              <a:rPr lang="cs-CZ" dirty="0">
                <a:solidFill>
                  <a:srgbClr val="7030A0"/>
                </a:solidFill>
              </a:rPr>
              <a:t> jsou v obecné rovině míněny peněžní prostředky veřejných rozpočtů poskytnuté na stanovený účel.</a:t>
            </a:r>
          </a:p>
          <a:p>
            <a:pPr algn="just"/>
            <a:endParaRPr lang="cs-CZ" dirty="0">
              <a:solidFill>
                <a:srgbClr val="7030A0"/>
              </a:solidFill>
            </a:endParaRPr>
          </a:p>
          <a:p>
            <a:pPr algn="just"/>
            <a:r>
              <a:rPr lang="cs-CZ" b="1" i="1" u="sng" dirty="0">
                <a:solidFill>
                  <a:srgbClr val="7030A0"/>
                </a:solidFill>
              </a:rPr>
              <a:t>Návratnou finanční výpomocí </a:t>
            </a:r>
            <a:r>
              <a:rPr lang="cs-CZ" dirty="0">
                <a:solidFill>
                  <a:srgbClr val="7030A0"/>
                </a:solidFill>
              </a:rPr>
              <a:t>rozumíme v obecné rovině peněžní prostředky poskytnuté bezúročně na stanovený účel</a:t>
            </a:r>
            <a:r>
              <a:rPr lang="cs-CZ" dirty="0"/>
              <a:t>. </a:t>
            </a:r>
          </a:p>
          <a:p>
            <a:pPr marL="0" indent="0" algn="just">
              <a:buNone/>
            </a:pPr>
            <a:endParaRPr lang="cs-CZ" dirty="0"/>
          </a:p>
          <a:p>
            <a:pPr algn="just"/>
            <a:r>
              <a:rPr lang="cs-CZ" dirty="0"/>
              <a:t>Její opožděné splácení se považuje za zadržení peněžních prostředků. Návratná finanční výpomoc se od jiných způsobů financování (úvěrů a zápůjček) liší tím, že je </a:t>
            </a:r>
            <a:r>
              <a:rPr lang="cs-CZ" b="1" i="1" dirty="0"/>
              <a:t>bezúročná, </a:t>
            </a:r>
            <a:r>
              <a:rPr lang="cs-CZ" dirty="0"/>
              <a:t>poskytuje se na základě rozhodnutí, tedy nikoliv smluvním vztahem (tj. není vymahatelná soudně, ale jako porušení rozpočtové kázně) a její splatnost musí být zajištěna rozpočtovanými příjmy běžného roku. Proto ji nelze použít na posílení rozpočtovaných výdajů.</a:t>
            </a:r>
          </a:p>
        </p:txBody>
      </p:sp>
    </p:spTree>
    <p:extLst>
      <p:ext uri="{BB962C8B-B14F-4D97-AF65-F5344CB8AC3E}">
        <p14:creationId xmlns:p14="http://schemas.microsoft.com/office/powerpoint/2010/main" val="56352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a:xfrm>
            <a:off x="1524000" y="679304"/>
            <a:ext cx="9144000" cy="860816"/>
          </a:xfrm>
        </p:spPr>
        <p:txBody>
          <a:bodyPr>
            <a:normAutofit fontScale="90000"/>
          </a:bodyPr>
          <a:lstStyle/>
          <a:p>
            <a:pPr algn="ctr"/>
            <a:br>
              <a:rPr lang="cs-CZ" altLang="cs-CZ" sz="2800" b="1" dirty="0"/>
            </a:br>
            <a:br>
              <a:rPr lang="cs-CZ" altLang="cs-CZ" sz="2800" b="1" dirty="0"/>
            </a:br>
            <a:br>
              <a:rPr lang="cs-CZ" altLang="cs-CZ" sz="2800" b="1" dirty="0"/>
            </a:br>
            <a:br>
              <a:rPr lang="cs-CZ" altLang="cs-CZ" sz="5300" b="1" dirty="0"/>
            </a:br>
            <a:r>
              <a:rPr lang="cs-CZ" altLang="cs-CZ" sz="5300" b="1" dirty="0">
                <a:latin typeface="+mn-lt"/>
              </a:rPr>
              <a:t>Další finanční prostředky ÚSC</a:t>
            </a:r>
          </a:p>
        </p:txBody>
      </p:sp>
      <p:sp>
        <p:nvSpPr>
          <p:cNvPr id="26627" name="Rectangle 3"/>
          <p:cNvSpPr>
            <a:spLocks noGrp="1" noChangeArrowheads="1"/>
          </p:cNvSpPr>
          <p:nvPr>
            <p:ph type="subTitle" idx="1"/>
          </p:nvPr>
        </p:nvSpPr>
        <p:spPr>
          <a:xfrm>
            <a:off x="1524000" y="1464705"/>
            <a:ext cx="9144000" cy="4713991"/>
          </a:xfrm>
        </p:spPr>
        <p:txBody>
          <a:bodyPr>
            <a:normAutofit fontScale="25000" lnSpcReduction="20000"/>
          </a:bodyPr>
          <a:lstStyle/>
          <a:p>
            <a:pPr>
              <a:lnSpc>
                <a:spcPct val="80000"/>
              </a:lnSpc>
              <a:defRPr/>
            </a:pPr>
            <a:endParaRPr lang="cs-CZ" altLang="cs-CZ" dirty="0"/>
          </a:p>
          <a:p>
            <a:pPr marL="514350" indent="-514350" algn="l">
              <a:lnSpc>
                <a:spcPct val="120000"/>
              </a:lnSpc>
              <a:buFont typeface="+mj-lt"/>
              <a:buAutoNum type="arabicPeriod"/>
              <a:defRPr/>
            </a:pPr>
            <a:r>
              <a:rPr lang="cs-CZ" altLang="cs-CZ" sz="11200" dirty="0"/>
              <a:t>poskytnuté prostřednictvím </a:t>
            </a:r>
            <a:r>
              <a:rPr lang="cs-CZ" altLang="cs-CZ" sz="11200" b="1" u="sng" dirty="0"/>
              <a:t>Národního fondu</a:t>
            </a:r>
          </a:p>
          <a:p>
            <a:pPr marL="514350" indent="-514350" algn="l">
              <a:lnSpc>
                <a:spcPct val="120000"/>
              </a:lnSpc>
              <a:buFont typeface="+mj-lt"/>
              <a:buAutoNum type="arabicPeriod"/>
              <a:defRPr/>
            </a:pPr>
            <a:r>
              <a:rPr lang="cs-CZ" altLang="cs-CZ" sz="11200" dirty="0"/>
              <a:t>návratných zdrojů </a:t>
            </a:r>
            <a:r>
              <a:rPr lang="cs-CZ" altLang="cs-CZ" sz="11200" dirty="0">
                <a:solidFill>
                  <a:schemeClr val="accent5"/>
                </a:solidFill>
              </a:rPr>
              <a:t>(půjčka, úvěr, návratná FV)</a:t>
            </a:r>
          </a:p>
          <a:p>
            <a:pPr marL="514350" indent="-514350" algn="l">
              <a:lnSpc>
                <a:spcPct val="120000"/>
              </a:lnSpc>
              <a:buFont typeface="+mj-lt"/>
              <a:buAutoNum type="arabicPeriod"/>
              <a:defRPr/>
            </a:pPr>
            <a:r>
              <a:rPr lang="cs-CZ" altLang="cs-CZ" sz="11200" dirty="0"/>
              <a:t>ke krytí dočasného časového nesouladu mezi výdaji a příjmy může být použita </a:t>
            </a:r>
            <a:r>
              <a:rPr lang="cs-CZ" altLang="cs-CZ" sz="11200" b="1" u="sng" dirty="0"/>
              <a:t>návratná finanční výpomoc ze státního rozpočtu, z rozpočtu kraje nebo z rozpočtu jiné obce. </a:t>
            </a:r>
          </a:p>
          <a:p>
            <a:pPr algn="l">
              <a:lnSpc>
                <a:spcPct val="120000"/>
              </a:lnSpc>
              <a:defRPr/>
            </a:pPr>
            <a:r>
              <a:rPr lang="cs-CZ" altLang="cs-CZ" sz="9600" b="1" dirty="0"/>
              <a:t>Návratná finanční výpomoc je bezúročná.</a:t>
            </a:r>
          </a:p>
          <a:p>
            <a:pPr algn="l">
              <a:lnSpc>
                <a:spcPct val="120000"/>
              </a:lnSpc>
              <a:defRPr/>
            </a:pPr>
            <a:r>
              <a:rPr lang="cs-CZ" altLang="cs-CZ" sz="9600" b="1" dirty="0"/>
              <a:t>Její opožděné splácení se považuje za zadržení peněžních     prostředků</a:t>
            </a:r>
            <a:endParaRPr lang="cs-CZ" altLang="cs-CZ" sz="12800" b="1" u="sng" dirty="0"/>
          </a:p>
          <a:p>
            <a:pPr marL="457200" indent="-457200">
              <a:lnSpc>
                <a:spcPct val="80000"/>
              </a:lnSpc>
              <a:buFont typeface="+mj-lt"/>
              <a:buAutoNum type="arabicPeriod"/>
              <a:defRPr/>
            </a:pPr>
            <a:endParaRPr lang="cs-CZ" altLang="cs-CZ" i="1" dirty="0"/>
          </a:p>
          <a:p>
            <a:pPr marL="457200" indent="-457200">
              <a:lnSpc>
                <a:spcPct val="80000"/>
              </a:lnSpc>
              <a:defRPr/>
            </a:pPr>
            <a:endParaRPr lang="cs-CZ" altLang="cs-CZ" dirty="0"/>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14</a:t>
            </a:fld>
            <a:endParaRPr lang="en-US" dirty="0"/>
          </a:p>
        </p:txBody>
      </p:sp>
    </p:spTree>
    <p:extLst>
      <p:ext uri="{BB962C8B-B14F-4D97-AF65-F5344CB8AC3E}">
        <p14:creationId xmlns:p14="http://schemas.microsoft.com/office/powerpoint/2010/main" val="642812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225630" y="274320"/>
            <a:ext cx="10515600" cy="1166987"/>
          </a:xfrm>
        </p:spPr>
        <p:txBody>
          <a:bodyPr>
            <a:normAutofit fontScale="90000"/>
          </a:bodyPr>
          <a:lstStyle/>
          <a:p>
            <a:pPr algn="ctr"/>
            <a:br>
              <a:rPr lang="cs-CZ" altLang="cs-CZ" sz="2900" b="1" i="1" dirty="0"/>
            </a:br>
            <a:r>
              <a:rPr lang="cs-CZ" altLang="cs-CZ" sz="5300" b="1" dirty="0">
                <a:latin typeface="+mn-lt"/>
              </a:rPr>
              <a:t>Výdaje rozpočtu ÚSC</a:t>
            </a:r>
          </a:p>
        </p:txBody>
      </p:sp>
      <p:sp>
        <p:nvSpPr>
          <p:cNvPr id="27651" name="Rectangle 3"/>
          <p:cNvSpPr>
            <a:spLocks noGrp="1" noChangeArrowheads="1"/>
          </p:cNvSpPr>
          <p:nvPr>
            <p:ph type="body" idx="4294967295"/>
          </p:nvPr>
        </p:nvSpPr>
        <p:spPr>
          <a:xfrm>
            <a:off x="838200" y="1341120"/>
            <a:ext cx="10515600" cy="4835843"/>
          </a:xfrm>
        </p:spPr>
        <p:txBody>
          <a:bodyPr>
            <a:normAutofit/>
          </a:bodyPr>
          <a:lstStyle/>
          <a:p>
            <a:pPr>
              <a:lnSpc>
                <a:spcPct val="90000"/>
              </a:lnSpc>
              <a:buFont typeface="Wingdings" panose="05000000000000000000" pitchFamily="2" charset="2"/>
              <a:buChar char="Ø"/>
              <a:defRPr/>
            </a:pPr>
            <a:r>
              <a:rPr lang="cs-CZ" altLang="cs-CZ" sz="1800" dirty="0">
                <a:latin typeface="Times New Roman" pitchFamily="18" charset="0"/>
              </a:rPr>
              <a:t>závazky vyplývající z plnění povinností uložených zákony,</a:t>
            </a:r>
          </a:p>
          <a:p>
            <a:pPr>
              <a:buFont typeface="Wingdings" panose="05000000000000000000" pitchFamily="2" charset="2"/>
              <a:buChar char="Ø"/>
              <a:defRPr/>
            </a:pPr>
            <a:r>
              <a:rPr lang="cs-CZ" altLang="cs-CZ" sz="1800" dirty="0">
                <a:latin typeface="Times New Roman" pitchFamily="18" charset="0"/>
              </a:rPr>
              <a:t> výdaje na vlastní činnost v  samostatné působnosti, </a:t>
            </a:r>
          </a:p>
          <a:p>
            <a:pPr>
              <a:buFont typeface="Wingdings" panose="05000000000000000000" pitchFamily="2" charset="2"/>
              <a:buChar char="Ø"/>
              <a:defRPr/>
            </a:pPr>
            <a:r>
              <a:rPr lang="cs-CZ" altLang="cs-CZ" sz="1800" dirty="0">
                <a:latin typeface="Times New Roman" pitchFamily="18" charset="0"/>
              </a:rPr>
              <a:t>výdaje spojené s výkonem státní správy</a:t>
            </a:r>
          </a:p>
          <a:p>
            <a:pPr algn="just">
              <a:buFont typeface="Wingdings" panose="05000000000000000000" pitchFamily="2" charset="2"/>
              <a:buChar char="Ø"/>
            </a:pPr>
            <a:r>
              <a:rPr lang="cs-CZ" altLang="cs-CZ" sz="1800" dirty="0"/>
              <a:t>závazky vyplývající, z uzavřených smluvních vztahů a ze smluvních vztahů vlastních organizací, </a:t>
            </a:r>
          </a:p>
          <a:p>
            <a:pPr algn="just">
              <a:buFont typeface="Wingdings" panose="05000000000000000000" pitchFamily="2" charset="2"/>
              <a:buChar char="Ø"/>
            </a:pPr>
            <a:r>
              <a:rPr lang="cs-CZ" altLang="cs-CZ" sz="1800" dirty="0"/>
              <a:t>závazky přijaté v rámci spolupráce s jinými ÚSC nebo s dalšími subjekty, včetně příspěvků na společnou činnost,</a:t>
            </a:r>
          </a:p>
          <a:p>
            <a:pPr algn="just">
              <a:buFont typeface="Wingdings" panose="05000000000000000000" pitchFamily="2" charset="2"/>
              <a:buChar char="Ø"/>
            </a:pPr>
            <a:r>
              <a:rPr lang="cs-CZ" altLang="cs-CZ" sz="1800" dirty="0"/>
              <a:t>úhrada úroků z přijatých půjček a úvěrů, </a:t>
            </a:r>
          </a:p>
          <a:p>
            <a:pPr algn="just">
              <a:buFont typeface="Wingdings" panose="05000000000000000000" pitchFamily="2" charset="2"/>
              <a:buChar char="Ø"/>
            </a:pPr>
            <a:r>
              <a:rPr lang="cs-CZ" altLang="cs-CZ" sz="1800" dirty="0"/>
              <a:t>výdaje na emise vlastních dluhopisů a na úhradu výnosů z nich náležejících jejich vlastníkům,</a:t>
            </a:r>
          </a:p>
          <a:p>
            <a:pPr algn="just">
              <a:buFont typeface="Wingdings" panose="05000000000000000000" pitchFamily="2" charset="2"/>
              <a:buChar char="Ø"/>
            </a:pPr>
            <a:r>
              <a:rPr lang="cs-CZ" altLang="cs-CZ" sz="1800" dirty="0"/>
              <a:t>výdaje na podporu subjektů provádějících veřejně prospěšné činnosti a na podporu soukromého podnikání prospěšného pro </a:t>
            </a:r>
          </a:p>
          <a:p>
            <a:pPr algn="just">
              <a:buFont typeface="Wingdings" panose="05000000000000000000" pitchFamily="2" charset="2"/>
              <a:buChar char="Ø"/>
            </a:pPr>
            <a:r>
              <a:rPr lang="cs-CZ" altLang="cs-CZ" sz="1800" dirty="0"/>
              <a:t>jiné výdaje uskutečněné v rámci působnosti ÚSC včetně darů a příspěvků na sociální nebo jiné humanitární účely.</a:t>
            </a:r>
          </a:p>
          <a:p>
            <a:pPr algn="just">
              <a:buFont typeface="Wingdings" panose="05000000000000000000" pitchFamily="2" charset="2"/>
              <a:buChar char="Ø"/>
            </a:pPr>
            <a:r>
              <a:rPr lang="pl-PL" altLang="cs-CZ" b="1" dirty="0" err="1">
                <a:solidFill>
                  <a:srgbClr val="7030A0"/>
                </a:solidFill>
              </a:rPr>
              <a:t>dotace</a:t>
            </a:r>
            <a:r>
              <a:rPr lang="pl-PL" altLang="cs-CZ" b="1" dirty="0">
                <a:solidFill>
                  <a:srgbClr val="7030A0"/>
                </a:solidFill>
              </a:rPr>
              <a:t> do </a:t>
            </a:r>
            <a:r>
              <a:rPr lang="pl-PL" altLang="cs-CZ" b="1" dirty="0" err="1">
                <a:solidFill>
                  <a:srgbClr val="7030A0"/>
                </a:solidFill>
              </a:rPr>
              <a:t>rozpočtů</a:t>
            </a:r>
            <a:r>
              <a:rPr lang="pl-PL" altLang="cs-CZ" b="1" dirty="0">
                <a:solidFill>
                  <a:srgbClr val="7030A0"/>
                </a:solidFill>
              </a:rPr>
              <a:t> </a:t>
            </a:r>
            <a:r>
              <a:rPr lang="pl-PL" altLang="cs-CZ" b="1" dirty="0" err="1">
                <a:solidFill>
                  <a:srgbClr val="7030A0"/>
                </a:solidFill>
              </a:rPr>
              <a:t>obcí</a:t>
            </a:r>
            <a:r>
              <a:rPr lang="pl-PL" altLang="cs-CZ" b="1" dirty="0">
                <a:solidFill>
                  <a:srgbClr val="7030A0"/>
                </a:solidFill>
              </a:rPr>
              <a:t> v </a:t>
            </a:r>
            <a:r>
              <a:rPr lang="pl-PL" altLang="cs-CZ" b="1" dirty="0" err="1">
                <a:solidFill>
                  <a:srgbClr val="7030A0"/>
                </a:solidFill>
              </a:rPr>
              <a:t>kraji</a:t>
            </a:r>
            <a:r>
              <a:rPr lang="pl-PL" altLang="cs-CZ" b="1" dirty="0">
                <a:solidFill>
                  <a:srgbClr val="7030A0"/>
                </a:solidFill>
              </a:rPr>
              <a:t> – </a:t>
            </a:r>
            <a:r>
              <a:rPr lang="pl-PL" altLang="cs-CZ" b="1" dirty="0" err="1">
                <a:solidFill>
                  <a:srgbClr val="7030A0"/>
                </a:solidFill>
              </a:rPr>
              <a:t>výdaj</a:t>
            </a:r>
            <a:r>
              <a:rPr lang="pl-PL" altLang="cs-CZ" b="1" dirty="0">
                <a:solidFill>
                  <a:srgbClr val="7030A0"/>
                </a:solidFill>
              </a:rPr>
              <a:t> kraje </a:t>
            </a:r>
            <a:endParaRPr lang="cs-CZ" altLang="cs-CZ" b="1" dirty="0">
              <a:solidFill>
                <a:srgbClr val="7030A0"/>
              </a:solidFill>
            </a:endParaRPr>
          </a:p>
          <a:p>
            <a:pPr>
              <a:buFont typeface="Wingdings" panose="05000000000000000000" pitchFamily="2" charset="2"/>
              <a:buChar char="Ø"/>
              <a:defRPr/>
            </a:pPr>
            <a:endParaRPr lang="cs-CZ" altLang="cs-CZ" sz="1800" dirty="0">
              <a:latin typeface="Times New Roman" pitchFamily="18" charset="0"/>
            </a:endParaRPr>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15</a:t>
            </a:fld>
            <a:endParaRPr lang="en-US" dirty="0"/>
          </a:p>
        </p:txBody>
      </p:sp>
    </p:spTree>
    <p:extLst>
      <p:ext uri="{BB962C8B-B14F-4D97-AF65-F5344CB8AC3E}">
        <p14:creationId xmlns:p14="http://schemas.microsoft.com/office/powerpoint/2010/main" val="21441399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64C971-6794-4864-A709-72DEDB1D170C}"/>
              </a:ext>
            </a:extLst>
          </p:cNvPr>
          <p:cNvSpPr>
            <a:spLocks noGrp="1"/>
          </p:cNvSpPr>
          <p:nvPr>
            <p:ph type="title"/>
          </p:nvPr>
        </p:nvSpPr>
        <p:spPr/>
        <p:txBody>
          <a:bodyPr/>
          <a:lstStyle/>
          <a:p>
            <a:pPr algn="ctr"/>
            <a:r>
              <a:rPr lang="cs-CZ" dirty="0"/>
              <a:t>Dotace krajům</a:t>
            </a:r>
          </a:p>
        </p:txBody>
      </p:sp>
      <p:sp>
        <p:nvSpPr>
          <p:cNvPr id="3" name="Zástupný symbol pro obsah 2">
            <a:extLst>
              <a:ext uri="{FF2B5EF4-FFF2-40B4-BE49-F238E27FC236}">
                <a16:creationId xmlns:a16="http://schemas.microsoft.com/office/drawing/2014/main" id="{10163960-D90E-442F-A993-4D37CD0E61D6}"/>
              </a:ext>
            </a:extLst>
          </p:cNvPr>
          <p:cNvSpPr>
            <a:spLocks noGrp="1"/>
          </p:cNvSpPr>
          <p:nvPr>
            <p:ph idx="1"/>
          </p:nvPr>
        </p:nvSpPr>
        <p:spPr/>
        <p:txBody>
          <a:bodyPr/>
          <a:lstStyle/>
          <a:p>
            <a:pPr algn="just"/>
            <a:r>
              <a:rPr lang="cs-CZ" sz="3200" dirty="0"/>
              <a:t>U krajů výrazně převažují </a:t>
            </a:r>
            <a:r>
              <a:rPr lang="cs-CZ" sz="3200" b="1" i="1" dirty="0"/>
              <a:t>běžné výdaje nad kapitálovými </a:t>
            </a:r>
            <a:r>
              <a:rPr lang="cs-CZ" sz="3200" dirty="0"/>
              <a:t>(v případě krajů je tato disproporce výraznější než u obcí). Výdaje rozpočtu krajů jsou do značné míry určeny systémem dotací. </a:t>
            </a:r>
          </a:p>
          <a:p>
            <a:pPr algn="just"/>
            <a:r>
              <a:rPr lang="cs-CZ" sz="3200" b="1" i="1" dirty="0"/>
              <a:t>Dotace poskytované krajům jsou účelové, </a:t>
            </a:r>
            <a:r>
              <a:rPr lang="cs-CZ" sz="3200" dirty="0"/>
              <a:t>výdajová struktura se tak neliší příliš od příjmové. Role krajů spočívá především v rozdělování dotací mezi zařízení, která zřizuje kraj, a mezi obce, a to zejm. v oblasti školství</a:t>
            </a:r>
          </a:p>
          <a:p>
            <a:pPr marL="0" indent="0">
              <a:buNone/>
            </a:pPr>
            <a:endParaRPr lang="cs-CZ" dirty="0"/>
          </a:p>
        </p:txBody>
      </p:sp>
    </p:spTree>
    <p:extLst>
      <p:ext uri="{BB962C8B-B14F-4D97-AF65-F5344CB8AC3E}">
        <p14:creationId xmlns:p14="http://schemas.microsoft.com/office/powerpoint/2010/main" val="28808090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D4027F-7A9C-4EF2-9059-CC61D671BC36}"/>
              </a:ext>
            </a:extLst>
          </p:cNvPr>
          <p:cNvSpPr>
            <a:spLocks noGrp="1"/>
          </p:cNvSpPr>
          <p:nvPr>
            <p:ph type="title"/>
          </p:nvPr>
        </p:nvSpPr>
        <p:spPr/>
        <p:txBody>
          <a:bodyPr/>
          <a:lstStyle/>
          <a:p>
            <a:pPr algn="ctr"/>
            <a:r>
              <a:rPr lang="cs-CZ" b="1" dirty="0"/>
              <a:t>Kraj výdaj- obec dotace</a:t>
            </a:r>
          </a:p>
        </p:txBody>
      </p:sp>
      <p:sp>
        <p:nvSpPr>
          <p:cNvPr id="3" name="Zástupný symbol pro obsah 2">
            <a:extLst>
              <a:ext uri="{FF2B5EF4-FFF2-40B4-BE49-F238E27FC236}">
                <a16:creationId xmlns:a16="http://schemas.microsoft.com/office/drawing/2014/main" id="{13BDB2D0-A805-4331-A23E-229C7754DC00}"/>
              </a:ext>
            </a:extLst>
          </p:cNvPr>
          <p:cNvSpPr>
            <a:spLocks noGrp="1"/>
          </p:cNvSpPr>
          <p:nvPr>
            <p:ph idx="1"/>
          </p:nvPr>
        </p:nvSpPr>
        <p:spPr>
          <a:xfrm>
            <a:off x="838200" y="1537252"/>
            <a:ext cx="10515600" cy="4955623"/>
          </a:xfrm>
        </p:spPr>
        <p:txBody>
          <a:bodyPr>
            <a:normAutofit fontScale="92500" lnSpcReduction="10000"/>
          </a:bodyPr>
          <a:lstStyle/>
          <a:p>
            <a:pPr algn="just"/>
            <a:r>
              <a:rPr lang="cs-CZ" dirty="0"/>
              <a:t>Výdajem rozpočtu kraje, který přirozeně nemá svůj ekvivalent ve výdajové stránce obecních rozpočtů, jsou </a:t>
            </a:r>
            <a:r>
              <a:rPr lang="cs-CZ" b="1" i="1" dirty="0"/>
              <a:t>dotace do rozpočtů obcí </a:t>
            </a:r>
            <a:r>
              <a:rPr lang="cs-CZ" dirty="0"/>
              <a:t>v kraji. Dotace jsou významnou příjmovou položkou rozpočtu obce ve smyslu § 7 odst. 1 písm. h) RP.</a:t>
            </a:r>
          </a:p>
          <a:p>
            <a:pPr algn="just"/>
            <a:r>
              <a:rPr lang="cs-CZ" dirty="0"/>
              <a:t> Poskytování dotací obcím z rozpočtu kraje a kontrola jejich využití, s výjimkou poskytování dotací v době vyhlášení krizového stavu, je-li dotace poskytována v souvislosti s vyhlášeným krizovým stavem, je dle krajského zřízení vyhrazenou pravomocí zastupitelstva kraje. Kontrolu využití dotací a návratných finančních výpomocí poskytnutých krajem z jeho prostředků obcím provádí finanční výbor zastupitelstva kraje. </a:t>
            </a:r>
          </a:p>
          <a:p>
            <a:pPr algn="just"/>
            <a:r>
              <a:rPr lang="cs-CZ" dirty="0"/>
              <a:t>V některých případech je kraj sám </a:t>
            </a:r>
            <a:r>
              <a:rPr lang="cs-CZ" b="1" i="1" dirty="0"/>
              <a:t>příjemcem dotací z centrální úrovně s tím, </a:t>
            </a:r>
            <a:r>
              <a:rPr lang="cs-CZ" dirty="0"/>
              <a:t>že dotace přerozděluje dále  např. financování škol a školských zařízení zřizovaných územními samosprávnými celky na základě školského zákona.</a:t>
            </a:r>
          </a:p>
        </p:txBody>
      </p:sp>
    </p:spTree>
    <p:extLst>
      <p:ext uri="{BB962C8B-B14F-4D97-AF65-F5344CB8AC3E}">
        <p14:creationId xmlns:p14="http://schemas.microsoft.com/office/powerpoint/2010/main" val="29028498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074EF7-FF0E-4338-8EA1-86189A9A4AA5}"/>
              </a:ext>
            </a:extLst>
          </p:cNvPr>
          <p:cNvSpPr>
            <a:spLocks noGrp="1"/>
          </p:cNvSpPr>
          <p:nvPr>
            <p:ph type="title"/>
          </p:nvPr>
        </p:nvSpPr>
        <p:spPr/>
        <p:txBody>
          <a:bodyPr/>
          <a:lstStyle/>
          <a:p>
            <a:pPr algn="ctr"/>
            <a:r>
              <a:rPr lang="cs-CZ" b="1" dirty="0"/>
              <a:t>Výdaje kraje RRRS</a:t>
            </a:r>
          </a:p>
        </p:txBody>
      </p:sp>
      <p:sp>
        <p:nvSpPr>
          <p:cNvPr id="3" name="Zástupný symbol pro obsah 2">
            <a:extLst>
              <a:ext uri="{FF2B5EF4-FFF2-40B4-BE49-F238E27FC236}">
                <a16:creationId xmlns:a16="http://schemas.microsoft.com/office/drawing/2014/main" id="{9D95A129-7471-4FAA-9C3B-86EAC205DF62}"/>
              </a:ext>
            </a:extLst>
          </p:cNvPr>
          <p:cNvSpPr>
            <a:spLocks noGrp="1"/>
          </p:cNvSpPr>
          <p:nvPr>
            <p:ph idx="1"/>
          </p:nvPr>
        </p:nvSpPr>
        <p:spPr/>
        <p:txBody>
          <a:bodyPr/>
          <a:lstStyle/>
          <a:p>
            <a:r>
              <a:rPr lang="cs-CZ" dirty="0"/>
              <a:t>Další položkou na výdajové straně rozpočtu jsou dotace poskytované krajem regionální radě regionu soudržnosti. Regionální rady jsou zřízeny zákonem o podpoře regionálního rozvoje. Předmětný zákon upravuje podmínky pro poskytování podpory regionálnímu rozvoji a s tím související působnost ústředních správních úřadů, krajů a obcí, koordinaci a realizaci podpory hospodářské, sociální a územní soudržnosti a činnost evropského seskupení pro územní spolupráci v návaznosti na příslušné nařízení EU.</a:t>
            </a:r>
          </a:p>
        </p:txBody>
      </p:sp>
    </p:spTree>
    <p:extLst>
      <p:ext uri="{BB962C8B-B14F-4D97-AF65-F5344CB8AC3E}">
        <p14:creationId xmlns:p14="http://schemas.microsoft.com/office/powerpoint/2010/main" val="21701710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B1738E-7DBC-4F75-9ADD-58994C6D84E5}"/>
              </a:ext>
            </a:extLst>
          </p:cNvPr>
          <p:cNvSpPr>
            <a:spLocks noGrp="1"/>
          </p:cNvSpPr>
          <p:nvPr>
            <p:ph type="title"/>
          </p:nvPr>
        </p:nvSpPr>
        <p:spPr/>
        <p:txBody>
          <a:bodyPr/>
          <a:lstStyle/>
          <a:p>
            <a:pPr algn="ctr"/>
            <a:r>
              <a:rPr lang="cs-CZ" dirty="0"/>
              <a:t>Kraj poskytuje dotace dle § 36 z. o krajích</a:t>
            </a:r>
            <a:br>
              <a:rPr lang="cs-CZ" dirty="0"/>
            </a:br>
            <a:r>
              <a:rPr lang="cs-CZ" dirty="0"/>
              <a:t>obec poskytuje dotace dle § 85 z. o obcích </a:t>
            </a:r>
          </a:p>
        </p:txBody>
      </p:sp>
      <p:sp>
        <p:nvSpPr>
          <p:cNvPr id="3" name="Zástupný symbol pro obsah 2">
            <a:extLst>
              <a:ext uri="{FF2B5EF4-FFF2-40B4-BE49-F238E27FC236}">
                <a16:creationId xmlns:a16="http://schemas.microsoft.com/office/drawing/2014/main" id="{0880ECE5-9168-467D-BE53-A4B2226E411F}"/>
              </a:ext>
            </a:extLst>
          </p:cNvPr>
          <p:cNvSpPr>
            <a:spLocks noGrp="1"/>
          </p:cNvSpPr>
          <p:nvPr>
            <p:ph idx="1"/>
          </p:nvPr>
        </p:nvSpPr>
        <p:spPr/>
        <p:txBody>
          <a:bodyPr>
            <a:normAutofit fontScale="92500"/>
          </a:bodyPr>
          <a:lstStyle/>
          <a:p>
            <a:pPr algn="just"/>
            <a:r>
              <a:rPr lang="cs-CZ" dirty="0"/>
              <a:t>poskytování dotací a návratných finančních výpomocí nad 200 000 Kč v jednotlivém případě fyzickým nebo právnickým osobám v kalendářním roce a uzavření veřejnoprávních smluv o jejich poskytnutí, nejedná-li se o účelové dotace z prostředků státního rozpočtu</a:t>
            </a:r>
          </a:p>
          <a:p>
            <a:pPr marL="0" indent="0" algn="ctr">
              <a:buNone/>
            </a:pPr>
            <a:r>
              <a:rPr lang="cs-CZ" dirty="0"/>
              <a:t> </a:t>
            </a:r>
            <a:r>
              <a:rPr lang="cs-CZ" i="1" dirty="0">
                <a:solidFill>
                  <a:srgbClr val="FF0000"/>
                </a:solidFill>
              </a:rPr>
              <a:t>Znění totožné v obou zákonech</a:t>
            </a:r>
          </a:p>
          <a:p>
            <a:pPr algn="just"/>
            <a:r>
              <a:rPr lang="cs-CZ" dirty="0"/>
              <a:t>poskytování dotací a návratných finančních výpomocí nad 50 000 Kč v jednotlivém případě fyzickým nebo právnickým osobám v kalendářním roce a uzavření veřejnoprávních smluv o jejich poskytnutí, nejedná-li se o účelové dotace z prostředků státního rozpočtu</a:t>
            </a:r>
          </a:p>
          <a:p>
            <a:pPr marL="0" indent="0" algn="ctr">
              <a:buNone/>
            </a:pPr>
            <a:r>
              <a:rPr lang="cs-CZ" b="1" i="1" u="sng" dirty="0">
                <a:solidFill>
                  <a:srgbClr val="FF0000"/>
                </a:solidFill>
              </a:rPr>
              <a:t>V pravomoci ZASTUPITELSTVA</a:t>
            </a:r>
          </a:p>
        </p:txBody>
      </p:sp>
    </p:spTree>
    <p:extLst>
      <p:ext uri="{BB962C8B-B14F-4D97-AF65-F5344CB8AC3E}">
        <p14:creationId xmlns:p14="http://schemas.microsoft.com/office/powerpoint/2010/main" val="1629245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2209800" y="1196976"/>
            <a:ext cx="7772400" cy="1470025"/>
          </a:xfrm>
        </p:spPr>
        <p:txBody>
          <a:bodyPr>
            <a:normAutofit fontScale="90000"/>
          </a:bodyPr>
          <a:lstStyle/>
          <a:p>
            <a:br>
              <a:rPr lang="cs-CZ" altLang="cs-CZ" b="1" dirty="0"/>
            </a:br>
            <a:br>
              <a:rPr lang="cs-CZ" altLang="cs-CZ" b="1" dirty="0"/>
            </a:br>
            <a:br>
              <a:rPr lang="cs-CZ" altLang="cs-CZ" b="1" dirty="0"/>
            </a:br>
            <a:br>
              <a:rPr lang="cs-CZ" altLang="cs-CZ" b="1" dirty="0"/>
            </a:br>
            <a:br>
              <a:rPr lang="cs-CZ" altLang="cs-CZ" b="1" dirty="0"/>
            </a:br>
            <a:br>
              <a:rPr lang="cs-CZ" altLang="cs-CZ" b="1" dirty="0"/>
            </a:br>
            <a:r>
              <a:rPr lang="cs-CZ" altLang="cs-CZ" sz="4900" b="1" dirty="0">
                <a:solidFill>
                  <a:schemeClr val="tx1"/>
                </a:solidFill>
              </a:rPr>
              <a:t>HOSPODAŘENÍ  ÚSC </a:t>
            </a:r>
            <a:br>
              <a:rPr lang="cs-CZ" altLang="cs-CZ" sz="4900" b="1" dirty="0">
                <a:solidFill>
                  <a:schemeClr val="tx1"/>
                </a:solidFill>
              </a:rPr>
            </a:br>
            <a:r>
              <a:rPr lang="cs-CZ" altLang="cs-CZ" sz="2700" b="1" dirty="0">
                <a:solidFill>
                  <a:schemeClr val="tx1"/>
                </a:solidFill>
                <a:latin typeface="Calibri" panose="020F0502020204030204" pitchFamily="34" charset="0"/>
                <a:cs typeface="Calibri" panose="020F0502020204030204" pitchFamily="34" charset="0"/>
              </a:rPr>
              <a:t>právní úprava </a:t>
            </a:r>
            <a:r>
              <a:rPr lang="cs-CZ" altLang="cs-CZ" sz="2700" b="1" dirty="0" err="1">
                <a:solidFill>
                  <a:schemeClr val="tx1"/>
                </a:solidFill>
                <a:latin typeface="Calibri" panose="020F0502020204030204" pitchFamily="34" charset="0"/>
                <a:cs typeface="Calibri" panose="020F0502020204030204" pitchFamily="34" charset="0"/>
              </a:rPr>
              <a:t>z.č</a:t>
            </a:r>
            <a:r>
              <a:rPr lang="cs-CZ" altLang="cs-CZ" sz="2700" b="1" dirty="0">
                <a:solidFill>
                  <a:schemeClr val="tx1"/>
                </a:solidFill>
                <a:latin typeface="Calibri" panose="020F0502020204030204" pitchFamily="34" charset="0"/>
                <a:cs typeface="Calibri" panose="020F0502020204030204" pitchFamily="34" charset="0"/>
              </a:rPr>
              <a:t>. 250/2000 Sb.,  +  dílčí novely</a:t>
            </a:r>
            <a:br>
              <a:rPr lang="cs-CZ" altLang="cs-CZ" sz="2700" b="1" dirty="0">
                <a:solidFill>
                  <a:schemeClr val="tx1"/>
                </a:solidFill>
                <a:latin typeface="Calibri" panose="020F0502020204030204" pitchFamily="34" charset="0"/>
                <a:cs typeface="Calibri" panose="020F0502020204030204" pitchFamily="34" charset="0"/>
              </a:rPr>
            </a:br>
            <a:endParaRPr lang="cs-CZ" altLang="cs-CZ" sz="2700" b="1" dirty="0">
              <a:solidFill>
                <a:schemeClr val="tx1"/>
              </a:solidFill>
              <a:latin typeface="Calibri" panose="020F0502020204030204" pitchFamily="34" charset="0"/>
              <a:cs typeface="Calibri" panose="020F0502020204030204" pitchFamily="34" charset="0"/>
            </a:endParaRPr>
          </a:p>
        </p:txBody>
      </p:sp>
      <p:sp>
        <p:nvSpPr>
          <p:cNvPr id="15363" name="Rectangle 3"/>
          <p:cNvSpPr>
            <a:spLocks noGrp="1" noChangeArrowheads="1"/>
          </p:cNvSpPr>
          <p:nvPr>
            <p:ph type="subTitle" idx="1"/>
          </p:nvPr>
        </p:nvSpPr>
        <p:spPr>
          <a:xfrm>
            <a:off x="1056904" y="3008670"/>
            <a:ext cx="8191994" cy="2881491"/>
          </a:xfrm>
        </p:spPr>
        <p:txBody>
          <a:bodyPr>
            <a:normAutofit fontScale="92500" lnSpcReduction="10000"/>
          </a:bodyPr>
          <a:lstStyle/>
          <a:p>
            <a:pPr marL="609600" indent="-609600" algn="l">
              <a:lnSpc>
                <a:spcPct val="80000"/>
              </a:lnSpc>
              <a:buNone/>
            </a:pPr>
            <a:r>
              <a:rPr lang="cs-CZ" altLang="cs-CZ" b="1" dirty="0">
                <a:latin typeface="Arial" panose="020B0604020202020204" pitchFamily="34" charset="0"/>
              </a:rPr>
              <a:t>              </a:t>
            </a:r>
            <a:r>
              <a:rPr lang="cs-CZ" altLang="cs-CZ" sz="3200" b="1" dirty="0"/>
              <a:t>I.   Obecná ustanovení</a:t>
            </a:r>
          </a:p>
          <a:p>
            <a:pPr marL="609600" indent="-609600" algn="l">
              <a:lnSpc>
                <a:spcPct val="80000"/>
              </a:lnSpc>
              <a:buNone/>
            </a:pPr>
            <a:r>
              <a:rPr lang="cs-CZ" altLang="cs-CZ" sz="3200" b="1" dirty="0"/>
              <a:t>           II.   Finanční hospodaření ÚSC</a:t>
            </a:r>
          </a:p>
          <a:p>
            <a:pPr marL="609600" indent="-609600" algn="l">
              <a:lnSpc>
                <a:spcPct val="80000"/>
              </a:lnSpc>
              <a:buNone/>
            </a:pPr>
            <a:r>
              <a:rPr lang="cs-CZ" altLang="cs-CZ" sz="3200" b="1" dirty="0"/>
              <a:t>           III.  Rozpočtový proces</a:t>
            </a:r>
          </a:p>
          <a:p>
            <a:pPr marL="609600" indent="-609600" algn="l">
              <a:lnSpc>
                <a:spcPct val="80000"/>
              </a:lnSpc>
              <a:buNone/>
            </a:pPr>
            <a:r>
              <a:rPr lang="cs-CZ" altLang="cs-CZ" sz="3200" b="1" dirty="0"/>
              <a:t>           IV.  Organizace ÚSC</a:t>
            </a:r>
          </a:p>
          <a:p>
            <a:pPr marL="609600" indent="-609600" algn="l">
              <a:lnSpc>
                <a:spcPct val="80000"/>
              </a:lnSpc>
              <a:buNone/>
            </a:pPr>
            <a:r>
              <a:rPr lang="cs-CZ" altLang="cs-CZ" sz="3200" b="1" dirty="0"/>
              <a:t>           V.   Hospodaření svazku obcí</a:t>
            </a:r>
          </a:p>
          <a:p>
            <a:pPr marL="609600" indent="-609600" algn="l">
              <a:lnSpc>
                <a:spcPct val="80000"/>
              </a:lnSpc>
              <a:buNone/>
            </a:pPr>
            <a:r>
              <a:rPr lang="cs-CZ" altLang="cs-CZ" sz="3200" b="1" dirty="0"/>
              <a:t>           VI.  Přechodná a závěrečná ustanovení</a:t>
            </a:r>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val="86191563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4000" b="1" dirty="0">
                <a:solidFill>
                  <a:schemeClr val="accent5"/>
                </a:solidFill>
              </a:rPr>
              <a:t>Základní pojmy - Dotace a návratná finanční výpomoc - PROGRAM</a:t>
            </a:r>
          </a:p>
        </p:txBody>
      </p:sp>
      <p:sp>
        <p:nvSpPr>
          <p:cNvPr id="3" name="Zástupný symbol pro obsah 2"/>
          <p:cNvSpPr>
            <a:spLocks noGrp="1"/>
          </p:cNvSpPr>
          <p:nvPr>
            <p:ph idx="1"/>
          </p:nvPr>
        </p:nvSpPr>
        <p:spPr>
          <a:xfrm>
            <a:off x="838200" y="1825625"/>
            <a:ext cx="10515600" cy="4773958"/>
          </a:xfrm>
        </p:spPr>
        <p:txBody>
          <a:bodyPr>
            <a:normAutofit fontScale="92500" lnSpcReduction="20000"/>
          </a:bodyPr>
          <a:lstStyle/>
          <a:p>
            <a:pPr algn="just"/>
            <a:r>
              <a:rPr lang="cs-CZ" sz="3000" b="1" i="1" u="sng" dirty="0"/>
              <a:t>dotace</a:t>
            </a:r>
            <a:r>
              <a:rPr lang="cs-CZ" sz="3000" b="1" u="sng" dirty="0"/>
              <a:t> </a:t>
            </a:r>
            <a:r>
              <a:rPr lang="cs-CZ" sz="3000" dirty="0"/>
              <a:t>- peněžní prostředky poskytnuté z rozpočtu územního samosprávného celku, městské části hlavního města Prahy, svazku obcí nebo Regionální rady regionu soudržnosti právnické nebo fyzické osobě na stanovený účel</a:t>
            </a:r>
          </a:p>
          <a:p>
            <a:pPr algn="just"/>
            <a:r>
              <a:rPr lang="cs-CZ" sz="3000" b="1" i="1" u="sng" dirty="0"/>
              <a:t>návratná finanční výpomoc </a:t>
            </a:r>
            <a:r>
              <a:rPr lang="cs-CZ" sz="3000" dirty="0"/>
              <a:t>- peněžní prostředky poskytnuté bezúročně z rozpočtu územního samosprávného celku, městské části hlavního města Prahy, svazku obcí nebo Regionální rady regionu soudržnosti právnické nebo fyzické osobě na stanovený účel, které je jejich příjemce povinen vrátit do rozpočtu poskytovatele ve stanovené lhůtě  </a:t>
            </a:r>
          </a:p>
          <a:p>
            <a:pPr algn="just"/>
            <a:r>
              <a:rPr lang="cs-CZ" sz="3000" b="1" i="1" u="sng" dirty="0"/>
              <a:t>poskytovatelem</a:t>
            </a:r>
            <a:r>
              <a:rPr lang="cs-CZ" sz="3000" dirty="0"/>
              <a:t> územní samosprávný celek, městská část hlavního města Prahy, svazek obcí nebo Regionální rada regionu soudržnosti</a:t>
            </a:r>
          </a:p>
          <a:p>
            <a:pPr algn="just"/>
            <a:r>
              <a:rPr lang="cs-CZ" sz="3000" b="1" i="1" u="sng" dirty="0"/>
              <a:t>dotace či návratná finanční výpomoc </a:t>
            </a:r>
            <a:r>
              <a:rPr lang="cs-CZ" sz="3000" dirty="0"/>
              <a:t>se poskytuje podle rozhodnutí poskytovatele a z jeho rozpočtu.</a:t>
            </a:r>
          </a:p>
          <a:p>
            <a:pPr marL="0" indent="0">
              <a:buNone/>
            </a:pPr>
            <a:endParaRPr lang="cs-CZ" dirty="0">
              <a:solidFill>
                <a:schemeClr val="accent5"/>
              </a:solidFill>
            </a:endParaRP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20</a:t>
            </a:fld>
            <a:endParaRPr lang="en-US" dirty="0"/>
          </a:p>
        </p:txBody>
      </p:sp>
    </p:spTree>
    <p:extLst>
      <p:ext uri="{BB962C8B-B14F-4D97-AF65-F5344CB8AC3E}">
        <p14:creationId xmlns:p14="http://schemas.microsoft.com/office/powerpoint/2010/main" val="39032195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solidFill>
                  <a:schemeClr val="accent5"/>
                </a:solidFill>
              </a:rPr>
              <a:t>PROGRAM</a:t>
            </a:r>
            <a:endParaRPr lang="cs-CZ" dirty="0"/>
          </a:p>
        </p:txBody>
      </p:sp>
      <p:sp>
        <p:nvSpPr>
          <p:cNvPr id="3" name="Zástupný symbol pro obsah 2"/>
          <p:cNvSpPr>
            <a:spLocks noGrp="1"/>
          </p:cNvSpPr>
          <p:nvPr>
            <p:ph idx="1"/>
          </p:nvPr>
        </p:nvSpPr>
        <p:spPr/>
        <p:txBody>
          <a:bodyPr>
            <a:normAutofit fontScale="92500" lnSpcReduction="20000"/>
          </a:bodyPr>
          <a:lstStyle/>
          <a:p>
            <a:pPr algn="just"/>
            <a:r>
              <a:rPr lang="cs-CZ" b="1" i="1" u="sng" dirty="0"/>
              <a:t>Program</a:t>
            </a:r>
            <a:r>
              <a:rPr lang="cs-CZ" dirty="0"/>
              <a:t> pro poskytování dotací nebo návratných finančních výpomocí = </a:t>
            </a:r>
            <a:r>
              <a:rPr lang="cs-CZ" b="1" dirty="0">
                <a:solidFill>
                  <a:srgbClr val="7030A0"/>
                </a:solidFill>
              </a:rPr>
              <a:t>souhrn věcných, časových a finančních </a:t>
            </a:r>
            <a:r>
              <a:rPr lang="cs-CZ" b="1" i="1" dirty="0">
                <a:solidFill>
                  <a:srgbClr val="7030A0"/>
                </a:solidFill>
              </a:rPr>
              <a:t>podmínek podpory účelu určeného poskytovatelem v programu.</a:t>
            </a:r>
          </a:p>
          <a:p>
            <a:pPr algn="just"/>
            <a:r>
              <a:rPr lang="cs-CZ" b="1" u="sng" dirty="0"/>
              <a:t>Dotace nebo návratná finanční výpomoc se poskytuje</a:t>
            </a:r>
            <a:r>
              <a:rPr lang="cs-CZ" dirty="0"/>
              <a:t>:</a:t>
            </a:r>
          </a:p>
          <a:p>
            <a:pPr marL="514350" indent="-514350" algn="just">
              <a:buFont typeface="+mj-lt"/>
              <a:buAutoNum type="arabicPeriod"/>
            </a:pPr>
            <a:r>
              <a:rPr lang="cs-CZ" dirty="0"/>
              <a:t>na účel určený poskytovatelem v programu (§ 10c), </a:t>
            </a:r>
          </a:p>
          <a:p>
            <a:pPr marL="514350" indent="-514350" algn="just">
              <a:buFont typeface="+mj-lt"/>
              <a:buAutoNum type="arabicPeriod"/>
            </a:pPr>
            <a:r>
              <a:rPr lang="cs-CZ" dirty="0"/>
              <a:t>na jiný účel určený žadatelem v žádosti </a:t>
            </a:r>
          </a:p>
          <a:p>
            <a:pPr marL="514350" indent="-514350" algn="just">
              <a:buFont typeface="+mj-lt"/>
              <a:buAutoNum type="arabicPeriod"/>
            </a:pPr>
            <a:r>
              <a:rPr lang="cs-CZ" dirty="0"/>
              <a:t>na účel stanovený zvláštním právním předpisem (školský zákon, z. o sociálních službách). Na dotaci nebo návratnou finanční výpomoc není právní nárok, nestanoví-li zvláštní právní předpis jinak.                           </a:t>
            </a:r>
          </a:p>
          <a:p>
            <a:pPr algn="just"/>
            <a:r>
              <a:rPr lang="cs-CZ" b="1" i="1" dirty="0"/>
              <a:t>Dotaci nebo návratnou finanční výpomoc lze poskytnout </a:t>
            </a:r>
            <a:r>
              <a:rPr lang="cs-CZ" dirty="0"/>
              <a:t>na základě </a:t>
            </a:r>
            <a:r>
              <a:rPr lang="cs-CZ" b="1" i="1" dirty="0"/>
              <a:t>žádosti </a:t>
            </a:r>
            <a:r>
              <a:rPr lang="cs-CZ" dirty="0"/>
              <a:t>o poskytnutí dotace nebo návratné finanční výpomoci prostřednictvím veřejnoprávní smlouvy, popřípadě na základě povinnosti vyplývající ze zvláštního právního předpisu.</a:t>
            </a: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21</a:t>
            </a:fld>
            <a:endParaRPr lang="en-US" dirty="0"/>
          </a:p>
        </p:txBody>
      </p:sp>
    </p:spTree>
    <p:extLst>
      <p:ext uri="{BB962C8B-B14F-4D97-AF65-F5344CB8AC3E}">
        <p14:creationId xmlns:p14="http://schemas.microsoft.com/office/powerpoint/2010/main" val="29850384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81F26E-6199-420D-836E-41E5C1D696DB}"/>
              </a:ext>
            </a:extLst>
          </p:cNvPr>
          <p:cNvSpPr>
            <a:spLocks noGrp="1"/>
          </p:cNvSpPr>
          <p:nvPr>
            <p:ph type="title"/>
          </p:nvPr>
        </p:nvSpPr>
        <p:spPr/>
        <p:txBody>
          <a:bodyPr/>
          <a:lstStyle/>
          <a:p>
            <a:pPr algn="ctr"/>
            <a:r>
              <a:rPr lang="cs-CZ" b="1" dirty="0"/>
              <a:t>Druhy dotací a návratných finančních výpomocí.</a:t>
            </a:r>
          </a:p>
        </p:txBody>
      </p:sp>
      <p:sp>
        <p:nvSpPr>
          <p:cNvPr id="3" name="Zástupný symbol pro obsah 2">
            <a:extLst>
              <a:ext uri="{FF2B5EF4-FFF2-40B4-BE49-F238E27FC236}">
                <a16:creationId xmlns:a16="http://schemas.microsoft.com/office/drawing/2014/main" id="{FE034496-A4E5-46BF-9892-B9B6CAA32D47}"/>
              </a:ext>
            </a:extLst>
          </p:cNvPr>
          <p:cNvSpPr>
            <a:spLocks noGrp="1"/>
          </p:cNvSpPr>
          <p:nvPr>
            <p:ph idx="1"/>
          </p:nvPr>
        </p:nvSpPr>
        <p:spPr>
          <a:xfrm>
            <a:off x="838200" y="1577009"/>
            <a:ext cx="10515600" cy="5526155"/>
          </a:xfrm>
        </p:spPr>
        <p:txBody>
          <a:bodyPr>
            <a:normAutofit fontScale="92500" lnSpcReduction="20000"/>
          </a:bodyPr>
          <a:lstStyle/>
          <a:p>
            <a:pPr algn="just"/>
            <a:r>
              <a:rPr lang="cs-CZ" sz="2400" b="1" i="1" u="sng" dirty="0"/>
              <a:t>Kritériem pro rozlišení je to, kdo určuje účel poskytnutí prostředků. Jde o:</a:t>
            </a:r>
          </a:p>
          <a:p>
            <a:pPr marL="514350" indent="-514350" algn="just">
              <a:buFont typeface="+mj-lt"/>
              <a:buAutoNum type="arabicPeriod"/>
            </a:pPr>
            <a:r>
              <a:rPr lang="cs-CZ" sz="2400" b="1" dirty="0"/>
              <a:t>programové dotace </a:t>
            </a:r>
            <a:r>
              <a:rPr lang="cs-CZ" sz="2400" dirty="0"/>
              <a:t>či návratné finanční výpomoci (účel je stanoven poskytovatelem v programu dle § 10c),</a:t>
            </a:r>
          </a:p>
          <a:p>
            <a:pPr marL="457200" indent="-457200" algn="just">
              <a:buFont typeface="+mj-lt"/>
              <a:buAutoNum type="arabicPeriod"/>
            </a:pPr>
            <a:r>
              <a:rPr lang="cs-CZ" sz="2400" b="1" dirty="0"/>
              <a:t>individuální dotace </a:t>
            </a:r>
            <a:r>
              <a:rPr lang="cs-CZ" sz="2400" dirty="0"/>
              <a:t>či návratná finanční výpomoc (účel je formulován žadatelem v žádosti dle § 10a odst. 3),</a:t>
            </a:r>
          </a:p>
          <a:p>
            <a:pPr marL="514350" indent="-514350" algn="just">
              <a:buFont typeface="+mj-lt"/>
              <a:buAutoNum type="arabicPeriod"/>
            </a:pPr>
            <a:r>
              <a:rPr lang="cs-CZ" sz="2400" b="1" dirty="0"/>
              <a:t>dotace na základě zvláštního zákona </a:t>
            </a:r>
            <a:r>
              <a:rPr lang="cs-CZ" sz="2400" dirty="0"/>
              <a:t>(účel definován přímo zákonem).</a:t>
            </a:r>
          </a:p>
          <a:p>
            <a:pPr algn="just"/>
            <a:r>
              <a:rPr lang="cs-CZ" sz="2400" dirty="0"/>
              <a:t>V zásadě jde o to, zda ten, kdo formuluje, na co mají být prostředky určeny, je ten, kdo tyto prostředky poskytuje, kdo je žádá, nebo jde přímo o zákonodárce. </a:t>
            </a:r>
          </a:p>
          <a:p>
            <a:pPr algn="just"/>
            <a:r>
              <a:rPr lang="cs-CZ" sz="2400" b="1" i="1" dirty="0"/>
              <a:t>programové dotace se poskytují na </a:t>
            </a:r>
            <a:r>
              <a:rPr lang="cs-CZ" sz="2400" b="1" dirty="0"/>
              <a:t>žádost</a:t>
            </a:r>
            <a:r>
              <a:rPr lang="cs-CZ" sz="2400" dirty="0"/>
              <a:t>, avšak účel dotace zde není formulován v žádosti, nýbrž v programu.</a:t>
            </a:r>
          </a:p>
          <a:p>
            <a:pPr marL="0" indent="0" algn="just">
              <a:buNone/>
            </a:pPr>
            <a:r>
              <a:rPr lang="cs-CZ" sz="2400" b="1" i="1" u="sng" dirty="0">
                <a:solidFill>
                  <a:srgbClr val="FF0000"/>
                </a:solidFill>
              </a:rPr>
              <a:t>Specifickou skupinou dotací </a:t>
            </a:r>
            <a:r>
              <a:rPr lang="cs-CZ" sz="2400" dirty="0"/>
              <a:t>jsou dotace poskytované na základě zvláštních zákonů, kde bude i způsob poskytnutí dotace definován zvláštním zákonem, nepodává se žádost ve smyslu rozpočtových pravidel a není definován program. Příkladem je školský zákon, který v § 161 upravuje financování škol a školských zařízení zřizovaných územními samosprávnými celky a v § 162 financování škol a školských zařízení, které nejsou zřizovány státem, krajem, obcí nebo svazkem obcí. Oblast dotačního financování soukromých škol je upravena i zákonem č. 306/1999 Sb., o poskytování dotací soukromým školám, předškolním a školským zařízením.</a:t>
            </a:r>
          </a:p>
        </p:txBody>
      </p:sp>
    </p:spTree>
    <p:extLst>
      <p:ext uri="{BB962C8B-B14F-4D97-AF65-F5344CB8AC3E}">
        <p14:creationId xmlns:p14="http://schemas.microsoft.com/office/powerpoint/2010/main" val="3966824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7ACB18-D933-437E-93B7-883491AE8D9A}"/>
              </a:ext>
            </a:extLst>
          </p:cNvPr>
          <p:cNvSpPr>
            <a:spLocks noGrp="1"/>
          </p:cNvSpPr>
          <p:nvPr>
            <p:ph type="title"/>
          </p:nvPr>
        </p:nvSpPr>
        <p:spPr>
          <a:xfrm>
            <a:off x="838200" y="681037"/>
            <a:ext cx="10515600" cy="365886"/>
          </a:xfrm>
        </p:spPr>
        <p:txBody>
          <a:bodyPr>
            <a:normAutofit fontScale="90000"/>
          </a:bodyPr>
          <a:lstStyle/>
          <a:p>
            <a:pPr algn="ctr"/>
            <a:br>
              <a:rPr lang="cs-CZ" b="1" dirty="0"/>
            </a:br>
            <a:r>
              <a:rPr lang="cs-CZ" b="1" i="1" u="sng" dirty="0">
                <a:solidFill>
                  <a:srgbClr val="7030A0"/>
                </a:solidFill>
              </a:rPr>
              <a:t>Dotace a návratná finanční výpomoc</a:t>
            </a:r>
            <a:br>
              <a:rPr lang="cs-CZ" b="1" i="1" dirty="0"/>
            </a:br>
            <a:r>
              <a:rPr lang="cs-CZ" b="1" i="1" u="sng" dirty="0">
                <a:solidFill>
                  <a:srgbClr val="7030A0"/>
                </a:solidFill>
              </a:rPr>
              <a:t>Odlišení od darů a zápůjček</a:t>
            </a:r>
            <a:endParaRPr lang="cs-CZ" b="1" dirty="0"/>
          </a:p>
        </p:txBody>
      </p:sp>
      <p:sp>
        <p:nvSpPr>
          <p:cNvPr id="3" name="Zástupný symbol pro obsah 2">
            <a:extLst>
              <a:ext uri="{FF2B5EF4-FFF2-40B4-BE49-F238E27FC236}">
                <a16:creationId xmlns:a16="http://schemas.microsoft.com/office/drawing/2014/main" id="{25069500-81E5-423C-8530-B65EA33D42AB}"/>
              </a:ext>
            </a:extLst>
          </p:cNvPr>
          <p:cNvSpPr>
            <a:spLocks noGrp="1"/>
          </p:cNvSpPr>
          <p:nvPr>
            <p:ph idx="1"/>
          </p:nvPr>
        </p:nvSpPr>
        <p:spPr>
          <a:xfrm>
            <a:off x="838200" y="1470991"/>
            <a:ext cx="10515600" cy="4705972"/>
          </a:xfrm>
        </p:spPr>
        <p:txBody>
          <a:bodyPr>
            <a:normAutofit fontScale="92500" lnSpcReduction="10000"/>
          </a:bodyPr>
          <a:lstStyle/>
          <a:p>
            <a:pPr marL="0" indent="0">
              <a:buNone/>
            </a:pPr>
            <a:r>
              <a:rPr lang="cs-CZ" dirty="0"/>
              <a:t> </a:t>
            </a:r>
          </a:p>
          <a:p>
            <a:pPr algn="just"/>
            <a:r>
              <a:rPr lang="cs-CZ" dirty="0"/>
              <a:t>Všechny druhy dotací je třeba odlišit od darů a návratné finanční výpomoci od zápůjček. </a:t>
            </a:r>
            <a:r>
              <a:rPr lang="cs-CZ" b="1" i="1" u="sng" dirty="0">
                <a:effectLst>
                  <a:outerShdw blurRad="38100" dist="38100" dir="2700000" algn="tl">
                    <a:srgbClr val="000000">
                      <a:alpha val="43137"/>
                    </a:srgbClr>
                  </a:outerShdw>
                </a:effectLst>
              </a:rPr>
              <a:t>Dotace a návratné finanční výpomoci jsou veřejnoprávní podporou podle rozpočtových pravide</a:t>
            </a:r>
            <a:r>
              <a:rPr lang="cs-CZ" dirty="0"/>
              <a:t>l, případně jiných předpisů veřejného práva. Spory z dotací a návratných finančních výpomocí jsou řešeny správními orgány ve sporném řízení dle § 10b rozpočtových pravidel ve spojení s § 141 </a:t>
            </a:r>
            <a:r>
              <a:rPr lang="cs-CZ" dirty="0" err="1"/>
              <a:t>spr</a:t>
            </a:r>
            <a:r>
              <a:rPr lang="cs-CZ" dirty="0"/>
              <a:t>. řádu. Teprve následně je možný soudní přezkum ve správním soudnictví.</a:t>
            </a:r>
          </a:p>
          <a:p>
            <a:pPr algn="just"/>
            <a:endParaRPr lang="cs-CZ" dirty="0"/>
          </a:p>
          <a:p>
            <a:pPr algn="just"/>
            <a:r>
              <a:rPr lang="cs-CZ" dirty="0"/>
              <a:t>Naproti tomu </a:t>
            </a:r>
            <a:r>
              <a:rPr lang="cs-CZ" b="1" i="1" u="sng" dirty="0">
                <a:effectLst>
                  <a:outerShdw blurRad="38100" dist="38100" dir="2700000" algn="tl">
                    <a:srgbClr val="000000">
                      <a:alpha val="43137"/>
                    </a:srgbClr>
                  </a:outerShdw>
                </a:effectLst>
              </a:rPr>
              <a:t>dary a zápůjčky jsou poskytovány na soukromoprávní smluvní bázi </a:t>
            </a:r>
            <a:r>
              <a:rPr lang="cs-CZ" dirty="0"/>
              <a:t>v režimu občanského zákoníku. Soukromoprávní spory týkající se darů a zápůjček jsou řešeny civilními soudy.</a:t>
            </a:r>
          </a:p>
        </p:txBody>
      </p:sp>
    </p:spTree>
    <p:extLst>
      <p:ext uri="{BB962C8B-B14F-4D97-AF65-F5344CB8AC3E}">
        <p14:creationId xmlns:p14="http://schemas.microsoft.com/office/powerpoint/2010/main" val="14672709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F92433-F5E9-409F-965C-ECA05607CA69}"/>
              </a:ext>
            </a:extLst>
          </p:cNvPr>
          <p:cNvSpPr>
            <a:spLocks noGrp="1"/>
          </p:cNvSpPr>
          <p:nvPr>
            <p:ph type="title"/>
          </p:nvPr>
        </p:nvSpPr>
        <p:spPr>
          <a:xfrm>
            <a:off x="838200" y="1245704"/>
            <a:ext cx="10515600" cy="444984"/>
          </a:xfrm>
        </p:spPr>
        <p:txBody>
          <a:bodyPr>
            <a:normAutofit fontScale="90000"/>
          </a:bodyPr>
          <a:lstStyle/>
          <a:p>
            <a:pPr algn="ctr"/>
            <a:r>
              <a:rPr lang="cs-CZ" sz="4000" b="1" i="1" u="sng" dirty="0">
                <a:solidFill>
                  <a:srgbClr val="7030A0"/>
                </a:solidFill>
              </a:rPr>
              <a:t>Dotace a návratná finanční výpomoc</a:t>
            </a:r>
            <a:br>
              <a:rPr lang="cs-CZ" sz="4000" b="1" i="1" dirty="0"/>
            </a:br>
            <a:r>
              <a:rPr lang="cs-CZ" sz="4000" b="1" i="1" u="sng" dirty="0">
                <a:solidFill>
                  <a:srgbClr val="7030A0"/>
                </a:solidFill>
              </a:rPr>
              <a:t>Odlišení od darů a zápůjček</a:t>
            </a:r>
            <a:br>
              <a:rPr lang="cs-CZ" b="1" dirty="0"/>
            </a:br>
            <a:endParaRPr lang="cs-CZ" b="1" i="1" dirty="0"/>
          </a:p>
        </p:txBody>
      </p:sp>
      <p:sp>
        <p:nvSpPr>
          <p:cNvPr id="3" name="Zástupný symbol pro obsah 2">
            <a:extLst>
              <a:ext uri="{FF2B5EF4-FFF2-40B4-BE49-F238E27FC236}">
                <a16:creationId xmlns:a16="http://schemas.microsoft.com/office/drawing/2014/main" id="{544BD19D-6F27-42CC-BAF6-3467318FE4D9}"/>
              </a:ext>
            </a:extLst>
          </p:cNvPr>
          <p:cNvSpPr>
            <a:spLocks noGrp="1"/>
          </p:cNvSpPr>
          <p:nvPr>
            <p:ph idx="1"/>
          </p:nvPr>
        </p:nvSpPr>
        <p:spPr>
          <a:xfrm>
            <a:off x="838200" y="2279373"/>
            <a:ext cx="10515600" cy="3897589"/>
          </a:xfrm>
        </p:spPr>
        <p:txBody>
          <a:bodyPr>
            <a:normAutofit/>
          </a:bodyPr>
          <a:lstStyle/>
          <a:p>
            <a:pPr algn="just"/>
            <a:r>
              <a:rPr lang="cs-CZ" sz="3200" dirty="0"/>
              <a:t>Stěžejní rozdíl tkví v tom, že dotace a návratná finanční výpomoc jsou </a:t>
            </a:r>
            <a:r>
              <a:rPr lang="cs-CZ" sz="3200" b="1" i="1" u="sng" dirty="0"/>
              <a:t>vázány na konkrétní účel </a:t>
            </a:r>
            <a:r>
              <a:rPr lang="cs-CZ" sz="3200" dirty="0"/>
              <a:t>(který definuje žadatel, poskytovatel či zákon) a tento účel musí být dodržen. U daru a zápůjčky není v úmyslu poskytnuté prostředky vázat na konkrétní účel ani sledovat jejich využití.</a:t>
            </a:r>
          </a:p>
        </p:txBody>
      </p:sp>
    </p:spTree>
    <p:extLst>
      <p:ext uri="{BB962C8B-B14F-4D97-AF65-F5344CB8AC3E}">
        <p14:creationId xmlns:p14="http://schemas.microsoft.com/office/powerpoint/2010/main" val="28028781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E7EFB6-3A7F-4820-A60B-5D1CD9067CFC}"/>
              </a:ext>
            </a:extLst>
          </p:cNvPr>
          <p:cNvSpPr>
            <a:spLocks noGrp="1"/>
          </p:cNvSpPr>
          <p:nvPr>
            <p:ph type="title"/>
          </p:nvPr>
        </p:nvSpPr>
        <p:spPr>
          <a:xfrm>
            <a:off x="877957" y="681037"/>
            <a:ext cx="10515600" cy="1439311"/>
          </a:xfrm>
        </p:spPr>
        <p:txBody>
          <a:bodyPr>
            <a:normAutofit fontScale="90000"/>
          </a:bodyPr>
          <a:lstStyle/>
          <a:p>
            <a:pPr algn="ctr"/>
            <a:r>
              <a:rPr lang="cs-CZ" b="1" dirty="0">
                <a:solidFill>
                  <a:srgbClr val="7030A0"/>
                </a:solidFill>
              </a:rPr>
              <a:t>Žádost o dotaci a návratnou finanční výpomoc a rozhodnutí o ní</a:t>
            </a:r>
            <a:br>
              <a:rPr lang="cs-CZ" dirty="0"/>
            </a:br>
            <a:endParaRPr lang="cs-CZ" dirty="0"/>
          </a:p>
        </p:txBody>
      </p:sp>
      <p:sp>
        <p:nvSpPr>
          <p:cNvPr id="3" name="Zástupný symbol pro obsah 2">
            <a:extLst>
              <a:ext uri="{FF2B5EF4-FFF2-40B4-BE49-F238E27FC236}">
                <a16:creationId xmlns:a16="http://schemas.microsoft.com/office/drawing/2014/main" id="{C5B8CB50-328F-4572-A6E7-B7A4C94E466D}"/>
              </a:ext>
            </a:extLst>
          </p:cNvPr>
          <p:cNvSpPr>
            <a:spLocks noGrp="1"/>
          </p:cNvSpPr>
          <p:nvPr>
            <p:ph idx="1"/>
          </p:nvPr>
        </p:nvSpPr>
        <p:spPr>
          <a:xfrm>
            <a:off x="838200" y="1825624"/>
            <a:ext cx="10515600" cy="4588427"/>
          </a:xfrm>
        </p:spPr>
        <p:txBody>
          <a:bodyPr/>
          <a:lstStyle/>
          <a:p>
            <a:pPr marL="0" indent="0">
              <a:buNone/>
            </a:pPr>
            <a:r>
              <a:rPr lang="cs-CZ" dirty="0"/>
              <a:t> </a:t>
            </a:r>
          </a:p>
          <a:p>
            <a:pPr algn="just"/>
            <a:r>
              <a:rPr lang="cs-CZ" dirty="0"/>
              <a:t>Nejde-li o dotace a návratné finanční výpomoci podle zvláštních zákonů např. školského zákona, případně podle § 34 odst. 1 RP, návratná finanční výpomoc poskytnutá zřizovatelem příspěvkové organizaci k dočasnému krytí jejích potřeb</a:t>
            </a:r>
          </a:p>
          <a:p>
            <a:pPr algn="just"/>
            <a:r>
              <a:rPr lang="cs-CZ" dirty="0"/>
              <a:t> mohou být prostředky poskytnuty jen na základě </a:t>
            </a:r>
            <a:r>
              <a:rPr lang="cs-CZ" b="1" i="1" u="sng" dirty="0"/>
              <a:t>žádosti</a:t>
            </a:r>
            <a:r>
              <a:rPr lang="cs-CZ" dirty="0"/>
              <a:t>.</a:t>
            </a:r>
          </a:p>
          <a:p>
            <a:pPr algn="just"/>
            <a:r>
              <a:rPr lang="cs-CZ" dirty="0"/>
              <a:t>I v případě programové dotace či návratné finanční výpomoci - § 10c se žádost podává, avšak nedefinuje se v ní účel, na který mají být prostředky poskytnuty, neboť ten plyne přímo z programu.</a:t>
            </a:r>
          </a:p>
        </p:txBody>
      </p:sp>
    </p:spTree>
    <p:extLst>
      <p:ext uri="{BB962C8B-B14F-4D97-AF65-F5344CB8AC3E}">
        <p14:creationId xmlns:p14="http://schemas.microsoft.com/office/powerpoint/2010/main" val="33461489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i="1" dirty="0">
                <a:solidFill>
                  <a:schemeClr val="accent5"/>
                </a:solidFill>
              </a:rPr>
              <a:t>Obsahové náležitosti Žádosti</a:t>
            </a:r>
          </a:p>
        </p:txBody>
      </p:sp>
      <p:sp>
        <p:nvSpPr>
          <p:cNvPr id="3" name="Zástupný symbol pro obsah 2"/>
          <p:cNvSpPr>
            <a:spLocks noGrp="1"/>
          </p:cNvSpPr>
          <p:nvPr>
            <p:ph idx="1"/>
          </p:nvPr>
        </p:nvSpPr>
        <p:spPr>
          <a:xfrm>
            <a:off x="838200" y="1690688"/>
            <a:ext cx="10515600" cy="4486275"/>
          </a:xfrm>
        </p:spPr>
        <p:txBody>
          <a:bodyPr>
            <a:noAutofit/>
          </a:bodyPr>
          <a:lstStyle/>
          <a:p>
            <a:r>
              <a:rPr lang="cs-CZ" sz="2400" dirty="0"/>
              <a:t>jméno a příjmení, </a:t>
            </a:r>
          </a:p>
          <a:p>
            <a:r>
              <a:rPr lang="cs-CZ" sz="2400" dirty="0"/>
              <a:t>datum narození </a:t>
            </a:r>
          </a:p>
          <a:p>
            <a:r>
              <a:rPr lang="cs-CZ" sz="2400" dirty="0"/>
              <a:t>adresu bydliště žadatele o dotaci nebo návratnou finanční výpomoc, je-li žadatel fyzickou osobou, a je-li tato fyzická osoba podnikatelem, také identifikační číslo osoby, bylo-li přiděleno, nebo, je-li žadatel právnickou osobou, název, popřípadě obchodní firmu, sídlo a identifikační číslo osoby, bylo-li přiděleno,</a:t>
            </a:r>
          </a:p>
          <a:p>
            <a:r>
              <a:rPr lang="cs-CZ" sz="2400" b="1" dirty="0">
                <a:solidFill>
                  <a:srgbClr val="FF0000"/>
                </a:solidFill>
              </a:rPr>
              <a:t>požadovanou částku, není-li možné v čase podání žádosti formulovat přesnou výši požadované částky, je nutné uvést alespoň způsob jejího určení a výši požadované částky doplnit na základě již známých údajů až v době rozhodování o žádosti příslušným orgánem.</a:t>
            </a:r>
          </a:p>
          <a:p>
            <a:r>
              <a:rPr lang="cs-CZ" sz="2400" dirty="0">
                <a:solidFill>
                  <a:schemeClr val="accent5"/>
                </a:solidFill>
              </a:rPr>
              <a:t> </a:t>
            </a:r>
            <a:r>
              <a:rPr lang="cs-CZ" sz="2400" dirty="0"/>
              <a:t>účel, na který žadatel chce dotaci nebo návratnou finanční výpomoc použít, Ten plyne přímo z programu (§ 10c), nebo je žádostí definován, není-li program vypsán.</a:t>
            </a: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26</a:t>
            </a:fld>
            <a:endParaRPr lang="en-US" dirty="0"/>
          </a:p>
        </p:txBody>
      </p:sp>
    </p:spTree>
    <p:extLst>
      <p:ext uri="{BB962C8B-B14F-4D97-AF65-F5344CB8AC3E}">
        <p14:creationId xmlns:p14="http://schemas.microsoft.com/office/powerpoint/2010/main" val="30038430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D85FE9-5817-4F4F-BA11-876C468175E9}"/>
              </a:ext>
            </a:extLst>
          </p:cNvPr>
          <p:cNvSpPr>
            <a:spLocks noGrp="1"/>
          </p:cNvSpPr>
          <p:nvPr>
            <p:ph type="title"/>
          </p:nvPr>
        </p:nvSpPr>
        <p:spPr/>
        <p:txBody>
          <a:bodyPr/>
          <a:lstStyle/>
          <a:p>
            <a:pPr algn="ctr"/>
            <a:r>
              <a:rPr lang="cs-CZ" b="1" i="1" dirty="0">
                <a:solidFill>
                  <a:schemeClr val="accent5"/>
                </a:solidFill>
              </a:rPr>
              <a:t>Obsahové náležitosti Žádosti</a:t>
            </a:r>
            <a:endParaRPr lang="cs-CZ" dirty="0"/>
          </a:p>
        </p:txBody>
      </p:sp>
      <p:sp>
        <p:nvSpPr>
          <p:cNvPr id="3" name="Zástupný symbol pro obsah 2">
            <a:extLst>
              <a:ext uri="{FF2B5EF4-FFF2-40B4-BE49-F238E27FC236}">
                <a16:creationId xmlns:a16="http://schemas.microsoft.com/office/drawing/2014/main" id="{E0B4CFE0-0726-4DED-AFEF-13EACA71188A}"/>
              </a:ext>
            </a:extLst>
          </p:cNvPr>
          <p:cNvSpPr>
            <a:spLocks noGrp="1"/>
          </p:cNvSpPr>
          <p:nvPr>
            <p:ph idx="1"/>
          </p:nvPr>
        </p:nvSpPr>
        <p:spPr/>
        <p:txBody>
          <a:bodyPr>
            <a:normAutofit fontScale="92500" lnSpcReduction="20000"/>
          </a:bodyPr>
          <a:lstStyle/>
          <a:p>
            <a:pPr algn="just"/>
            <a:r>
              <a:rPr lang="cs-CZ" dirty="0"/>
              <a:t>dobu, v níž má být dosaženo účelu, u návratné finanční výpomoci i lhůty pro navrácení poskytnutých peněžních prostředků a výši jednotlivých splátek,</a:t>
            </a:r>
          </a:p>
          <a:p>
            <a:pPr algn="just"/>
            <a:r>
              <a:rPr lang="cs-CZ" dirty="0"/>
              <a:t> </a:t>
            </a:r>
            <a:r>
              <a:rPr lang="cs-CZ" b="1" dirty="0"/>
              <a:t>odůvodnění žádosti,</a:t>
            </a:r>
          </a:p>
          <a:p>
            <a:pPr algn="just"/>
            <a:r>
              <a:rPr lang="cs-CZ" dirty="0"/>
              <a:t> je-li žadatel právnickou osobou, identifikaci osob zastupujících právnickou osobu s uvedením právního důvodu zastoupení,  nebo osob s podílem v této právnické osobě, osob, v nichž má přímý podíl, a o výši tohoto podílu,</a:t>
            </a:r>
          </a:p>
          <a:p>
            <a:pPr algn="just"/>
            <a:r>
              <a:rPr lang="cs-CZ" dirty="0"/>
              <a:t> seznam případných příloh žádosti </a:t>
            </a:r>
          </a:p>
          <a:p>
            <a:pPr algn="just"/>
            <a:r>
              <a:rPr lang="cs-CZ" b="1" i="1" u="sng" dirty="0"/>
              <a:t>den vyhotovení žádosti a podpis </a:t>
            </a:r>
            <a:r>
              <a:rPr lang="cs-CZ" dirty="0"/>
              <a:t>osoby zastupující žadatele, v případě zastoupení na základě plné moci i plnou moc. </a:t>
            </a:r>
          </a:p>
          <a:p>
            <a:pPr algn="just"/>
            <a:r>
              <a:rPr lang="cs-CZ" b="1" u="sng" dirty="0"/>
              <a:t>Nevyhoví-li poskytovatel žádosti, sdělí bez zbytečného odkladu žadateli, že jeho žádosti nebylo vyhověno a důvod nevyhovění žádosti – </a:t>
            </a:r>
            <a:r>
              <a:rPr lang="cs-CZ" b="1" i="1" u="sng" dirty="0"/>
              <a:t>SDĚLENÍ.</a:t>
            </a:r>
          </a:p>
          <a:p>
            <a:endParaRPr lang="cs-CZ" dirty="0"/>
          </a:p>
        </p:txBody>
      </p:sp>
    </p:spTree>
    <p:extLst>
      <p:ext uri="{BB962C8B-B14F-4D97-AF65-F5344CB8AC3E}">
        <p14:creationId xmlns:p14="http://schemas.microsoft.com/office/powerpoint/2010/main" val="9578763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2C0FBF-B202-4726-BB2F-6710165083AA}"/>
              </a:ext>
            </a:extLst>
          </p:cNvPr>
          <p:cNvSpPr>
            <a:spLocks noGrp="1"/>
          </p:cNvSpPr>
          <p:nvPr>
            <p:ph type="title"/>
          </p:nvPr>
        </p:nvSpPr>
        <p:spPr/>
        <p:txBody>
          <a:bodyPr/>
          <a:lstStyle/>
          <a:p>
            <a:pPr algn="ctr"/>
            <a:r>
              <a:rPr lang="cs-CZ" b="1" i="1" dirty="0">
                <a:solidFill>
                  <a:schemeClr val="accent5"/>
                </a:solidFill>
              </a:rPr>
              <a:t>Obsahové náležitosti Žádosti</a:t>
            </a:r>
            <a:endParaRPr lang="cs-CZ" dirty="0"/>
          </a:p>
        </p:txBody>
      </p:sp>
      <p:sp>
        <p:nvSpPr>
          <p:cNvPr id="3" name="Zástupný symbol pro obsah 2">
            <a:extLst>
              <a:ext uri="{FF2B5EF4-FFF2-40B4-BE49-F238E27FC236}">
                <a16:creationId xmlns:a16="http://schemas.microsoft.com/office/drawing/2014/main" id="{6DF46C83-0188-4A7E-9819-B8116F2B24BC}"/>
              </a:ext>
            </a:extLst>
          </p:cNvPr>
          <p:cNvSpPr>
            <a:spLocks noGrp="1"/>
          </p:cNvSpPr>
          <p:nvPr>
            <p:ph idx="1"/>
          </p:nvPr>
        </p:nvSpPr>
        <p:spPr>
          <a:xfrm>
            <a:off x="838200" y="1908313"/>
            <a:ext cx="10515600" cy="5486400"/>
          </a:xfrm>
        </p:spPr>
        <p:txBody>
          <a:bodyPr>
            <a:normAutofit/>
          </a:bodyPr>
          <a:lstStyle/>
          <a:p>
            <a:pPr algn="just"/>
            <a:r>
              <a:rPr lang="cs-CZ" sz="2400" dirty="0"/>
              <a:t>Zákon výslovně neupravuje postup v případě, že žádost nesplňuje všechny  požadované náležitosti - výzva k jejímu doplnění. Výjimkou bude žádost o programovou dotaci, která nebude obsahovat náležitosti a s ohledem na délky lhůty k podání žádostí již doplnění nebude připadat v úvahu.</a:t>
            </a:r>
          </a:p>
          <a:p>
            <a:pPr algn="just"/>
            <a:r>
              <a:rPr lang="cs-CZ" sz="2400" dirty="0"/>
              <a:t>Pokud příslušný orgán žádosti vyhoví, poskytuje se dotace či návratná finanční výpomoc prostřednictvím veřejnoprávní smlouvy (§ 10a odst. 5). Náležitosti veřejnoprávní smlouvy do značné míry korespondují s náležitostmi žádosti.</a:t>
            </a:r>
          </a:p>
          <a:p>
            <a:pPr algn="just"/>
            <a:r>
              <a:rPr lang="cs-CZ" sz="2400" dirty="0"/>
              <a:t>Na vyhovění žádosti ovšem sám o sobě není právní nárok (výjimku z tohoto pravidla mohou obsahovat některé zvláštní zákony). Pokud poskytovatel nevyhoví žádosti, sdělí bez zbytečného odkladu žadateli, že jeho žádosti nebylo vyhověno a důvod nevyhovění žádosti.</a:t>
            </a:r>
          </a:p>
        </p:txBody>
      </p:sp>
    </p:spTree>
    <p:extLst>
      <p:ext uri="{BB962C8B-B14F-4D97-AF65-F5344CB8AC3E}">
        <p14:creationId xmlns:p14="http://schemas.microsoft.com/office/powerpoint/2010/main" val="35566525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3555AC-53C4-4551-B7B0-609B3EF9E340}"/>
              </a:ext>
            </a:extLst>
          </p:cNvPr>
          <p:cNvSpPr>
            <a:spLocks noGrp="1"/>
          </p:cNvSpPr>
          <p:nvPr>
            <p:ph type="title"/>
          </p:nvPr>
        </p:nvSpPr>
        <p:spPr/>
        <p:txBody>
          <a:bodyPr>
            <a:noAutofit/>
          </a:bodyPr>
          <a:lstStyle/>
          <a:p>
            <a:pPr algn="ctr"/>
            <a:r>
              <a:rPr lang="cs-CZ" sz="3200" b="1" i="1" u="sng" dirty="0">
                <a:solidFill>
                  <a:srgbClr val="7030A0"/>
                </a:solidFill>
              </a:rPr>
              <a:t>Nevyhoví-li poskytovatel žádosti, sdělí bez zbytečného odkladu žadateli, že jeho žádosti nebylo vyhověno a důvod nevyhovění žádosti – SDĚLENÍ.</a:t>
            </a:r>
            <a:br>
              <a:rPr lang="cs-CZ" sz="3200" b="1" i="1" u="sng" dirty="0">
                <a:solidFill>
                  <a:srgbClr val="7030A0"/>
                </a:solidFill>
              </a:rPr>
            </a:br>
            <a:endParaRPr lang="cs-CZ" sz="3200" i="1" dirty="0">
              <a:solidFill>
                <a:srgbClr val="7030A0"/>
              </a:solidFill>
            </a:endParaRPr>
          </a:p>
        </p:txBody>
      </p:sp>
      <p:sp>
        <p:nvSpPr>
          <p:cNvPr id="3" name="Zástupný symbol pro obsah 2">
            <a:extLst>
              <a:ext uri="{FF2B5EF4-FFF2-40B4-BE49-F238E27FC236}">
                <a16:creationId xmlns:a16="http://schemas.microsoft.com/office/drawing/2014/main" id="{C4ABCDF4-3F4F-43CA-886F-B890C385423D}"/>
              </a:ext>
            </a:extLst>
          </p:cNvPr>
          <p:cNvSpPr>
            <a:spLocks noGrp="1"/>
          </p:cNvSpPr>
          <p:nvPr>
            <p:ph idx="1"/>
          </p:nvPr>
        </p:nvSpPr>
        <p:spPr>
          <a:xfrm>
            <a:off x="838200" y="1825624"/>
            <a:ext cx="10515600" cy="5582341"/>
          </a:xfrm>
        </p:spPr>
        <p:txBody>
          <a:bodyPr>
            <a:normAutofit fontScale="85000" lnSpcReduction="20000"/>
          </a:bodyPr>
          <a:lstStyle/>
          <a:p>
            <a:pPr algn="just"/>
            <a:r>
              <a:rPr lang="cs-CZ" sz="3100" dirty="0"/>
              <a:t>Otázkou je, jaká bude </a:t>
            </a:r>
            <a:r>
              <a:rPr lang="cs-CZ" sz="3100" b="1" i="1" u="sng" dirty="0"/>
              <a:t>forma předmětného sdělení</a:t>
            </a:r>
            <a:r>
              <a:rPr lang="cs-CZ" sz="3100" dirty="0"/>
              <a:t>. Zatímco důvodová zpráva hovoří o tom, že sdělení má charakter správního rozhodnutí (§ 67 </a:t>
            </a:r>
            <a:r>
              <a:rPr lang="cs-CZ" sz="3100" dirty="0" err="1"/>
              <a:t>spr</a:t>
            </a:r>
            <a:r>
              <a:rPr lang="cs-CZ" sz="3100" dirty="0"/>
              <a:t>. řádu), společné stanovisko Ministerstva financí a Ministerstva vnitra, publikované ve Zprávách Ministerstva financí pro finanční orgány obcí a krajů č. 3/2015, dospívá k závěru, že nepůjde o rozhodnutí, nýbrž o úkon dle části páté správního řádu. </a:t>
            </a:r>
          </a:p>
          <a:p>
            <a:pPr algn="just"/>
            <a:r>
              <a:rPr lang="cs-CZ" sz="3100" dirty="0"/>
              <a:t>Postup při posuzování a rozhodování o žádosti o poskytnutí dotace je výkonem působnosti v oblasti veřejné správy ve smyslu § 1 odst. 1 </a:t>
            </a:r>
            <a:r>
              <a:rPr lang="cs-CZ" sz="3100" dirty="0" err="1"/>
              <a:t>spr</a:t>
            </a:r>
            <a:r>
              <a:rPr lang="cs-CZ" sz="3100" dirty="0"/>
              <a:t>. řádu a na postup při poskytování dotací podle rozpočtových pravidel se tak použije správní řád.</a:t>
            </a:r>
          </a:p>
          <a:p>
            <a:pPr algn="just"/>
            <a:r>
              <a:rPr lang="cs-CZ" sz="3100" dirty="0">
                <a:solidFill>
                  <a:srgbClr val="FF0000"/>
                </a:solidFill>
              </a:rPr>
              <a:t>Vzhledem ke znění komentovaného odstavce 4 se v případě negativního výsledku posouzení žádosti vyhotovuje pouze sdělení, </a:t>
            </a:r>
            <a:r>
              <a:rPr lang="cs-CZ" sz="3100" dirty="0"/>
              <a:t>byť odůvodněné. Toto sdělení je jen informací o obsahu (zčásti i politického) rozhodnutí příslušného orgánu (v mnoha případech zastupitelstva obce či kraje). Důvody mohou plynout z usnesení příslušného orgánu, z projednání věci i z jiných dokumentů, jako jsou předkládací zprávy, posudky hodnotící komise apod.</a:t>
            </a:r>
          </a:p>
          <a:p>
            <a:endParaRPr lang="cs-CZ" dirty="0"/>
          </a:p>
        </p:txBody>
      </p:sp>
    </p:spTree>
    <p:extLst>
      <p:ext uri="{BB962C8B-B14F-4D97-AF65-F5344CB8AC3E}">
        <p14:creationId xmlns:p14="http://schemas.microsoft.com/office/powerpoint/2010/main" val="2450199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5C4334-F4CD-4BBE-AE74-6503184C8F47}"/>
              </a:ext>
            </a:extLst>
          </p:cNvPr>
          <p:cNvSpPr>
            <a:spLocks noGrp="1"/>
          </p:cNvSpPr>
          <p:nvPr>
            <p:ph type="title"/>
          </p:nvPr>
        </p:nvSpPr>
        <p:spPr>
          <a:xfrm>
            <a:off x="838200" y="152401"/>
            <a:ext cx="10515600" cy="1252329"/>
          </a:xfrm>
        </p:spPr>
        <p:txBody>
          <a:bodyPr>
            <a:normAutofit/>
          </a:bodyPr>
          <a:lstStyle/>
          <a:p>
            <a:pPr algn="ctr"/>
            <a:r>
              <a:rPr lang="cs-CZ" sz="4000" b="1" i="1" dirty="0">
                <a:solidFill>
                  <a:srgbClr val="7030A0"/>
                </a:solidFill>
                <a:effectLst>
                  <a:outerShdw blurRad="38100" dist="38100" dir="2700000" algn="tl">
                    <a:srgbClr val="000000">
                      <a:alpha val="43137"/>
                    </a:srgbClr>
                  </a:outerShdw>
                </a:effectLst>
              </a:rPr>
              <a:t>Doplnění rozpočtových pravidel</a:t>
            </a:r>
          </a:p>
        </p:txBody>
      </p:sp>
      <p:sp>
        <p:nvSpPr>
          <p:cNvPr id="3" name="Zástupný symbol pro obsah 2">
            <a:extLst>
              <a:ext uri="{FF2B5EF4-FFF2-40B4-BE49-F238E27FC236}">
                <a16:creationId xmlns:a16="http://schemas.microsoft.com/office/drawing/2014/main" id="{21F04032-EA90-47D5-BAD5-0A718CA71246}"/>
              </a:ext>
            </a:extLst>
          </p:cNvPr>
          <p:cNvSpPr>
            <a:spLocks noGrp="1"/>
          </p:cNvSpPr>
          <p:nvPr>
            <p:ph idx="1"/>
          </p:nvPr>
        </p:nvSpPr>
        <p:spPr>
          <a:xfrm>
            <a:off x="838200" y="1126435"/>
            <a:ext cx="10515600" cy="5731565"/>
          </a:xfrm>
        </p:spPr>
        <p:txBody>
          <a:bodyPr>
            <a:normAutofit fontScale="92500" lnSpcReduction="10000"/>
          </a:bodyPr>
          <a:lstStyle/>
          <a:p>
            <a:pPr algn="just"/>
            <a:r>
              <a:rPr lang="cs-CZ" b="1" i="1" u="sng" dirty="0"/>
              <a:t>Novela </a:t>
            </a:r>
            <a:r>
              <a:rPr lang="cs-CZ" b="1" i="1" u="sng" dirty="0" err="1"/>
              <a:t>rozp</a:t>
            </a:r>
            <a:r>
              <a:rPr lang="cs-CZ" b="1" i="1" u="sng" dirty="0"/>
              <a:t>. pravidel </a:t>
            </a:r>
            <a:r>
              <a:rPr lang="cs-CZ" dirty="0"/>
              <a:t>- zákon č. 24/2015 Sb. vstoupil v účinnost dne 20.2.2015, s výjimkou § 10d, který nabyl účinnosti dnem 1.7.2015.</a:t>
            </a:r>
          </a:p>
          <a:p>
            <a:pPr algn="just"/>
            <a:r>
              <a:rPr lang="cs-CZ" dirty="0"/>
              <a:t>po věcné stránce představuje úprava poskytování dotací a návratných finančních výpomocí zejména </a:t>
            </a:r>
            <a:r>
              <a:rPr lang="cs-CZ" b="1" i="1" dirty="0"/>
              <a:t>sjednocení právní úpravy procesu poskytování prostředků z územních a jiných rozpočtů </a:t>
            </a:r>
          </a:p>
          <a:p>
            <a:pPr algn="just"/>
            <a:r>
              <a:rPr lang="cs-CZ" b="1" i="1" u="sng" dirty="0"/>
              <a:t>Jsou vymezeny základní pojmy oblasti dotací </a:t>
            </a:r>
            <a:r>
              <a:rPr lang="cs-CZ" dirty="0"/>
              <a:t>- § 10a odst. 1</a:t>
            </a:r>
          </a:p>
          <a:p>
            <a:pPr algn="just"/>
            <a:r>
              <a:rPr lang="cs-CZ" dirty="0"/>
              <a:t>stanoví se </a:t>
            </a:r>
            <a:r>
              <a:rPr lang="cs-CZ" b="1" i="1" u="sng" dirty="0"/>
              <a:t>povinnost poskytovat dotace a návratné finanční výpomoci </a:t>
            </a:r>
            <a:r>
              <a:rPr lang="cs-CZ" dirty="0"/>
              <a:t>prostřednictvím </a:t>
            </a:r>
            <a:r>
              <a:rPr lang="cs-CZ" b="1" i="1" u="sng" dirty="0"/>
              <a:t>veřejnoprávní smlouvy  a jsou definovány její náležitosti </a:t>
            </a:r>
            <a:r>
              <a:rPr lang="cs-CZ" dirty="0"/>
              <a:t>- § 10a odst. 5 </a:t>
            </a:r>
          </a:p>
          <a:p>
            <a:pPr algn="just"/>
            <a:r>
              <a:rPr lang="cs-CZ" b="1" i="1" u="sng" dirty="0"/>
              <a:t>způsob zveřejňování  </a:t>
            </a:r>
            <a:r>
              <a:rPr lang="cs-CZ" dirty="0"/>
              <a:t>§ 10d</a:t>
            </a:r>
          </a:p>
          <a:p>
            <a:pPr algn="just"/>
            <a:r>
              <a:rPr lang="cs-CZ" b="1" i="1" u="sng" dirty="0"/>
              <a:t>náležitosti žádosti</a:t>
            </a:r>
            <a:r>
              <a:rPr lang="cs-CZ" dirty="0"/>
              <a:t> o poskytnutí dotace a návratné finanční výpomoci § 10a odst. 3 </a:t>
            </a:r>
          </a:p>
          <a:p>
            <a:pPr algn="just"/>
            <a:r>
              <a:rPr lang="cs-CZ" b="1" i="1" u="sng" dirty="0"/>
              <a:t>povinné náležitosti programu a jeho zveřejňování  - </a:t>
            </a:r>
            <a:r>
              <a:rPr lang="cs-CZ" dirty="0"/>
              <a:t>§ 10c a je určena příslušnost správních orgánů k rozhodování sporů z veřejnoprávních smluv § 10b	</a:t>
            </a:r>
          </a:p>
        </p:txBody>
      </p:sp>
    </p:spTree>
    <p:extLst>
      <p:ext uri="{BB962C8B-B14F-4D97-AF65-F5344CB8AC3E}">
        <p14:creationId xmlns:p14="http://schemas.microsoft.com/office/powerpoint/2010/main" val="21767491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0B5932-F46D-4D92-BD18-26C49272E3DC}"/>
              </a:ext>
            </a:extLst>
          </p:cNvPr>
          <p:cNvSpPr>
            <a:spLocks noGrp="1"/>
          </p:cNvSpPr>
          <p:nvPr>
            <p:ph type="title"/>
          </p:nvPr>
        </p:nvSpPr>
        <p:spPr>
          <a:xfrm>
            <a:off x="838200" y="681037"/>
            <a:ext cx="10515600" cy="842963"/>
          </a:xfrm>
        </p:spPr>
        <p:txBody>
          <a:bodyPr>
            <a:normAutofit fontScale="90000"/>
          </a:bodyPr>
          <a:lstStyle/>
          <a:p>
            <a:pPr algn="ctr"/>
            <a:r>
              <a:rPr lang="cs-CZ" sz="4000" b="1" dirty="0"/>
              <a:t>Veřejnoprávní smlouva o poskytnutí dotace či návratné finanční výpomoci</a:t>
            </a:r>
            <a:br>
              <a:rPr lang="cs-CZ" dirty="0"/>
            </a:br>
            <a:endParaRPr lang="cs-CZ" dirty="0"/>
          </a:p>
        </p:txBody>
      </p:sp>
      <p:sp>
        <p:nvSpPr>
          <p:cNvPr id="3" name="Zástupný symbol pro obsah 2">
            <a:extLst>
              <a:ext uri="{FF2B5EF4-FFF2-40B4-BE49-F238E27FC236}">
                <a16:creationId xmlns:a16="http://schemas.microsoft.com/office/drawing/2014/main" id="{7573ED08-D087-4C68-A302-7074E05DCB6A}"/>
              </a:ext>
            </a:extLst>
          </p:cNvPr>
          <p:cNvSpPr>
            <a:spLocks noGrp="1"/>
          </p:cNvSpPr>
          <p:nvPr>
            <p:ph idx="1"/>
          </p:nvPr>
        </p:nvSpPr>
        <p:spPr>
          <a:xfrm>
            <a:off x="838200" y="1311966"/>
            <a:ext cx="10515600" cy="5546034"/>
          </a:xfrm>
        </p:spPr>
        <p:txBody>
          <a:bodyPr>
            <a:normAutofit/>
          </a:bodyPr>
          <a:lstStyle/>
          <a:p>
            <a:pPr marL="0" indent="0" algn="just">
              <a:buNone/>
            </a:pPr>
            <a:r>
              <a:rPr lang="cs-CZ" sz="2400" dirty="0"/>
              <a:t> Pokud příslušný orgán žádosti vyhoví, poskytuje se dotace či návratná finanční výpomoc </a:t>
            </a:r>
            <a:r>
              <a:rPr lang="cs-CZ" sz="2400" b="1" dirty="0"/>
              <a:t>prostřednictvím veřejnoprávní smlouvy - § 10a odst. 5</a:t>
            </a:r>
          </a:p>
          <a:p>
            <a:pPr algn="just"/>
            <a:r>
              <a:rPr lang="cs-CZ" sz="2400" dirty="0"/>
              <a:t> </a:t>
            </a:r>
            <a:r>
              <a:rPr lang="cs-CZ" sz="2400" b="1" dirty="0"/>
              <a:t>výjimečně též jiným postupem stanoveným zvláštním předpisem např. školským zákonem</a:t>
            </a:r>
            <a:r>
              <a:rPr lang="cs-CZ" sz="2400" dirty="0"/>
              <a:t>,</a:t>
            </a:r>
          </a:p>
          <a:p>
            <a:pPr algn="just"/>
            <a:r>
              <a:rPr lang="cs-CZ" sz="2400" dirty="0"/>
              <a:t>Veřejnoprávní smlouvy jsou v obecné rovině zakotveny v § 159 a násl. </a:t>
            </a:r>
            <a:r>
              <a:rPr lang="cs-CZ" sz="2400" dirty="0" err="1"/>
              <a:t>spr</a:t>
            </a:r>
            <a:r>
              <a:rPr lang="cs-CZ" sz="2400" dirty="0"/>
              <a:t>. řádu. Jde o dvoustranný nebo vícestranný úkon, který zakládá, mění nebo ruší práva a povinnosti v oblasti veřejného práva. Veřejnoprávní smlouva nesmí být v rozporu s právními předpisy, nesmí je obcházet a musí být v souladu s veřejným zájmem. Uzavření veřejnoprávní smlouvy, jejíž stranou je správní orgán, nesmí snižovat důvěryhodnost veřejné správy, musí být účelné a správní orgán musí mít při jejím uzavírání za cíl plnění úkolů veřejné správy. Veřejnoprávní smlouva se vždy posuzuje podle svého skutečného obsahu.</a:t>
            </a:r>
          </a:p>
        </p:txBody>
      </p:sp>
    </p:spTree>
    <p:extLst>
      <p:ext uri="{BB962C8B-B14F-4D97-AF65-F5344CB8AC3E}">
        <p14:creationId xmlns:p14="http://schemas.microsoft.com/office/powerpoint/2010/main" val="36479775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00EED1-F900-4579-A7A4-2B8C379FAB44}"/>
              </a:ext>
            </a:extLst>
          </p:cNvPr>
          <p:cNvSpPr>
            <a:spLocks noGrp="1"/>
          </p:cNvSpPr>
          <p:nvPr>
            <p:ph type="title"/>
          </p:nvPr>
        </p:nvSpPr>
        <p:spPr/>
        <p:txBody>
          <a:bodyPr/>
          <a:lstStyle/>
          <a:p>
            <a:pPr algn="ctr"/>
            <a:r>
              <a:rPr lang="cs-CZ" dirty="0"/>
              <a:t>Druhy veřejnoprávních smluv</a:t>
            </a:r>
          </a:p>
        </p:txBody>
      </p:sp>
      <p:sp>
        <p:nvSpPr>
          <p:cNvPr id="3" name="Zástupný symbol pro obsah 2">
            <a:extLst>
              <a:ext uri="{FF2B5EF4-FFF2-40B4-BE49-F238E27FC236}">
                <a16:creationId xmlns:a16="http://schemas.microsoft.com/office/drawing/2014/main" id="{F571F960-20D5-4324-90F6-B35F78877C01}"/>
              </a:ext>
            </a:extLst>
          </p:cNvPr>
          <p:cNvSpPr>
            <a:spLocks noGrp="1"/>
          </p:cNvSpPr>
          <p:nvPr>
            <p:ph idx="1"/>
          </p:nvPr>
        </p:nvSpPr>
        <p:spPr/>
        <p:txBody>
          <a:bodyPr>
            <a:normAutofit fontScale="92500" lnSpcReduction="10000"/>
          </a:bodyPr>
          <a:lstStyle/>
          <a:p>
            <a:r>
              <a:rPr lang="cs-CZ" dirty="0"/>
              <a:t>jsou upraveny v § 160 až § 162 </a:t>
            </a:r>
            <a:r>
              <a:rPr lang="cs-CZ" dirty="0" err="1"/>
              <a:t>spr</a:t>
            </a:r>
            <a:r>
              <a:rPr lang="cs-CZ" dirty="0"/>
              <a:t>. řádu, uzavírání této smlouvy v § 163 až § 164 </a:t>
            </a:r>
            <a:r>
              <a:rPr lang="cs-CZ" dirty="0" err="1"/>
              <a:t>spr</a:t>
            </a:r>
            <a:r>
              <a:rPr lang="cs-CZ" dirty="0"/>
              <a:t>. řádu, přezkoumání souladu veřejnoprávní smlouvy s právními předpisy v § 165 </a:t>
            </a:r>
            <a:r>
              <a:rPr lang="cs-CZ" dirty="0" err="1"/>
              <a:t>spr</a:t>
            </a:r>
            <a:r>
              <a:rPr lang="cs-CZ" dirty="0"/>
              <a:t>. řádu, změna obsahu veřejnoprávní smlouvy, výpověď a zrušení veřejnoprávní smlouvy v § 166 až § 167 </a:t>
            </a:r>
            <a:r>
              <a:rPr lang="cs-CZ" dirty="0" err="1"/>
              <a:t>spr</a:t>
            </a:r>
            <a:r>
              <a:rPr lang="cs-CZ" dirty="0"/>
              <a:t>. řádu a rozhodování sporů z veřejnoprávních smluv v § 169 </a:t>
            </a:r>
            <a:r>
              <a:rPr lang="cs-CZ" dirty="0" err="1"/>
              <a:t>spr</a:t>
            </a:r>
            <a:r>
              <a:rPr lang="cs-CZ" dirty="0"/>
              <a:t>. řádu. </a:t>
            </a:r>
          </a:p>
          <a:p>
            <a:r>
              <a:rPr lang="cs-CZ" dirty="0"/>
              <a:t>Navíc se obdobně použijí ustanovení části první a přiměřeně ustanovení části druhé správního řádu; nevylučuje-li to povaha a účel veřejnoprávních smluv, použijí se přiměřeně ustanovení občanského zákoníku, s výjimkou ustanovení o neplatnosti právních jednání a relativní neúčinnosti, ustanovení o odstoupení od smlouvy a odstupném, ustanovení o změně v osobě dlužníka nebo věřitele, nejde-li o právní nástupnictví, ustanovení o postoupení smlouvy a o poukázce a ustanovení o započtení.</a:t>
            </a:r>
          </a:p>
          <a:p>
            <a:endParaRPr lang="cs-CZ" dirty="0"/>
          </a:p>
        </p:txBody>
      </p:sp>
    </p:spTree>
    <p:extLst>
      <p:ext uri="{BB962C8B-B14F-4D97-AF65-F5344CB8AC3E}">
        <p14:creationId xmlns:p14="http://schemas.microsoft.com/office/powerpoint/2010/main" val="13606013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solidFill>
                  <a:schemeClr val="accent5"/>
                </a:solidFill>
              </a:rPr>
              <a:t>Obsahové náležitosti </a:t>
            </a:r>
            <a:r>
              <a:rPr lang="cs-CZ" b="1" i="1" dirty="0">
                <a:solidFill>
                  <a:schemeClr val="accent5"/>
                </a:solidFill>
              </a:rPr>
              <a:t>V. SMLOUVY</a:t>
            </a:r>
            <a:endParaRPr lang="cs-CZ" dirty="0"/>
          </a:p>
        </p:txBody>
      </p:sp>
      <p:sp>
        <p:nvSpPr>
          <p:cNvPr id="3" name="Zástupný symbol pro obsah 2"/>
          <p:cNvSpPr>
            <a:spLocks noGrp="1"/>
          </p:cNvSpPr>
          <p:nvPr>
            <p:ph idx="1"/>
          </p:nvPr>
        </p:nvSpPr>
        <p:spPr>
          <a:xfrm>
            <a:off x="838200" y="1319348"/>
            <a:ext cx="10515600" cy="5037001"/>
          </a:xfrm>
        </p:spPr>
        <p:txBody>
          <a:bodyPr>
            <a:noAutofit/>
          </a:bodyPr>
          <a:lstStyle/>
          <a:p>
            <a:r>
              <a:rPr lang="cs-CZ" sz="1600" dirty="0"/>
              <a:t>Název, sídlo, identifikační číslo poskytovatele dotace nebo návratné finanční výpomoci,</a:t>
            </a:r>
          </a:p>
          <a:p>
            <a:r>
              <a:rPr lang="cs-CZ" sz="1600" dirty="0"/>
              <a:t>jméno a příjmení, datum narození a adresu bydliště, je-li příjemce dotace nebo návratné finanční výpomoci fyzickou osobou IČ, nebo, je-li příjemce dotace nebo návratné finanční výpomoci právnickou osobou, název, popřípadě obchodní firmu, sídlo a identifikační číslo osoby,  </a:t>
            </a:r>
          </a:p>
          <a:p>
            <a:r>
              <a:rPr lang="cs-CZ" sz="1600" dirty="0"/>
              <a:t>číslo bankovního účtu poskytovatele a příjemce dotace nebo návratné finanční výpomoci, nebo způsob, jakým budou prostředky poskytnuty,</a:t>
            </a:r>
          </a:p>
          <a:p>
            <a:r>
              <a:rPr lang="cs-CZ" sz="1600" dirty="0"/>
              <a:t>poskytovanou částku nebo částku, do jejíž výše může být dotace nebo návratná finanční výpomoc poskytnuta (i možný zdroj krytí u prostředků SR, NF)</a:t>
            </a:r>
          </a:p>
          <a:p>
            <a:r>
              <a:rPr lang="cs-CZ" sz="1600" dirty="0"/>
              <a:t>účel, na který jsou poskytované peněžní prostředky určeny,</a:t>
            </a:r>
          </a:p>
          <a:p>
            <a:r>
              <a:rPr lang="cs-CZ" sz="1600" dirty="0"/>
              <a:t>dobu, v níž má být stanoveného účelu dosaženo,</a:t>
            </a:r>
          </a:p>
          <a:p>
            <a:r>
              <a:rPr lang="cs-CZ" sz="1600" dirty="0"/>
              <a:t> u návratné finanční výpomoci lhůty pro navrácení poskytnutých peněžních prostředků a výši jednotlivých splátek,</a:t>
            </a:r>
          </a:p>
          <a:p>
            <a:r>
              <a:rPr lang="cs-CZ" sz="1600" dirty="0"/>
              <a:t> podmínky, které je příjemce povinen při použití peněžních prostředků splnit, případně další podmínky související s účelem, na nějž byly peněžní prostředky poskytnuty, které je příjemce povinen dodržet,</a:t>
            </a:r>
          </a:p>
          <a:p>
            <a:r>
              <a:rPr lang="cs-CZ" sz="1600" dirty="0"/>
              <a:t>dobu pro předložení finančního vypořádání dotace nebo návratné finanční výpomoci a číslo účtu, na který mají být nepoužité peněžní prostředky nebo návratná finanční výpomoc vráceny,</a:t>
            </a:r>
          </a:p>
          <a:p>
            <a:r>
              <a:rPr lang="cs-CZ" sz="1600" dirty="0"/>
              <a:t> je-li příjemcem dotace nebo návratné finanční výpomoci právnická osoba, povinnosti příjemce v případě přeměny nebo zrušení právnické osoby s likvidací,</a:t>
            </a:r>
          </a:p>
          <a:p>
            <a:r>
              <a:rPr lang="cs-CZ" sz="1600" dirty="0"/>
              <a:t> den podpisu smlouvy smluvními stranami a jejich podpisy</a:t>
            </a:r>
            <a:r>
              <a:rPr lang="cs-CZ" sz="1600" dirty="0">
                <a:solidFill>
                  <a:schemeClr val="accent5"/>
                </a:solidFill>
              </a:rPr>
              <a:t>.</a:t>
            </a: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32</a:t>
            </a:fld>
            <a:endParaRPr lang="en-US" dirty="0"/>
          </a:p>
        </p:txBody>
      </p:sp>
    </p:spTree>
    <p:extLst>
      <p:ext uri="{BB962C8B-B14F-4D97-AF65-F5344CB8AC3E}">
        <p14:creationId xmlns:p14="http://schemas.microsoft.com/office/powerpoint/2010/main" val="31914233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pPr algn="just"/>
            <a:r>
              <a:rPr lang="cs-CZ" b="1" u="sng" dirty="0"/>
              <a:t>Ve veřejnoprávní smlouvě o poskytnutí dotace </a:t>
            </a:r>
            <a:r>
              <a:rPr lang="cs-CZ" b="1" i="1" u="sng" dirty="0"/>
              <a:t>lze </a:t>
            </a:r>
            <a:r>
              <a:rPr lang="cs-CZ" b="1" u="sng" dirty="0"/>
              <a:t>z podmínek stanovených v zákoně vymezit  i podmínky, jejichž porušení bude považováno za méně závažné, za které se uloží odvod za porušení rozpočtové kázně nižší, než odpovídá výši neoprávněně použitých nebo zadržených peněžních prostředků. </a:t>
            </a:r>
          </a:p>
          <a:p>
            <a:pPr algn="just"/>
            <a:r>
              <a:rPr lang="cs-CZ" sz="2200" dirty="0"/>
              <a:t>Ve veřejnoprávní smlouvě o poskytnutí dotace se pro stanovení nižšího odvodu uvede </a:t>
            </a:r>
            <a:r>
              <a:rPr lang="cs-CZ" sz="2200" i="1" dirty="0"/>
              <a:t>pevná částka, procento nebo procentní rozmezí, </a:t>
            </a:r>
            <a:r>
              <a:rPr lang="cs-CZ" sz="2200" dirty="0"/>
              <a:t>v jehož rámci bude odvod stanoven. Procento nebo procentní rozmezí se stanoví z poskytnutých prostředků, v souvislosti s jejichž použitím došlo k porušení rozpočtové kázně.</a:t>
            </a: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33</a:t>
            </a:fld>
            <a:endParaRPr lang="en-US" dirty="0"/>
          </a:p>
        </p:txBody>
      </p:sp>
    </p:spTree>
    <p:extLst>
      <p:ext uri="{BB962C8B-B14F-4D97-AF65-F5344CB8AC3E}">
        <p14:creationId xmlns:p14="http://schemas.microsoft.com/office/powerpoint/2010/main" val="28501186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9BEAE4-2055-492C-84F5-B625A9215C70}"/>
              </a:ext>
            </a:extLst>
          </p:cNvPr>
          <p:cNvSpPr>
            <a:spLocks noGrp="1"/>
          </p:cNvSpPr>
          <p:nvPr>
            <p:ph type="title"/>
          </p:nvPr>
        </p:nvSpPr>
        <p:spPr/>
        <p:txBody>
          <a:bodyPr>
            <a:normAutofit/>
          </a:bodyPr>
          <a:lstStyle/>
          <a:p>
            <a:pPr algn="ctr"/>
            <a:r>
              <a:rPr lang="cs-CZ" sz="4000" b="1" dirty="0"/>
              <a:t>Spory z právních poměrů při poskytnutí dotace nebo návratné finanční výpomoci rozhoduje</a:t>
            </a:r>
          </a:p>
        </p:txBody>
      </p:sp>
      <p:sp>
        <p:nvSpPr>
          <p:cNvPr id="3" name="Zástupný symbol pro obsah 2">
            <a:extLst>
              <a:ext uri="{FF2B5EF4-FFF2-40B4-BE49-F238E27FC236}">
                <a16:creationId xmlns:a16="http://schemas.microsoft.com/office/drawing/2014/main" id="{79FA8461-EFC2-4BC2-B595-8B63826E1113}"/>
              </a:ext>
            </a:extLst>
          </p:cNvPr>
          <p:cNvSpPr>
            <a:spLocks noGrp="1"/>
          </p:cNvSpPr>
          <p:nvPr>
            <p:ph idx="1"/>
          </p:nvPr>
        </p:nvSpPr>
        <p:spPr/>
        <p:txBody>
          <a:bodyPr>
            <a:normAutofit fontScale="85000" lnSpcReduction="20000"/>
          </a:bodyPr>
          <a:lstStyle/>
          <a:p>
            <a:r>
              <a:rPr lang="cs-CZ" b="1" i="1" u="sng" dirty="0"/>
              <a:t>podle správního řádu</a:t>
            </a:r>
          </a:p>
          <a:p>
            <a:pPr marL="0" indent="0">
              <a:buNone/>
            </a:pPr>
            <a:r>
              <a:rPr lang="cs-CZ" dirty="0"/>
              <a:t>a) </a:t>
            </a:r>
            <a:r>
              <a:rPr lang="cs-CZ" i="1" dirty="0"/>
              <a:t>Ministerstvo financí</a:t>
            </a:r>
            <a:r>
              <a:rPr lang="cs-CZ" dirty="0"/>
              <a:t>, je-li jednou ze smluvních stran kraj, svazek obcí, jehož členem je hlavní město Praha, nebo Regionální rada regionu soudržnosti,</a:t>
            </a:r>
          </a:p>
          <a:p>
            <a:pPr marL="0" indent="0">
              <a:buNone/>
            </a:pPr>
            <a:r>
              <a:rPr lang="cs-CZ" dirty="0"/>
              <a:t>b</a:t>
            </a:r>
            <a:r>
              <a:rPr lang="cs-CZ" i="1" dirty="0"/>
              <a:t>) krajský úřad </a:t>
            </a:r>
            <a:r>
              <a:rPr lang="cs-CZ" dirty="0"/>
              <a:t>v přenesené působnosti, je-li smluvní stranou obec nebo svazek obcí, jehož členem není hlavní město Praha, v jehož správním obvodu se obec nachází nebo v jehož správním obvodu má svazek obcí sídlo,</a:t>
            </a:r>
          </a:p>
          <a:p>
            <a:pPr marL="0" indent="0">
              <a:buNone/>
            </a:pPr>
            <a:r>
              <a:rPr lang="cs-CZ" dirty="0"/>
              <a:t>c) </a:t>
            </a:r>
            <a:r>
              <a:rPr lang="cs-CZ" i="1" dirty="0"/>
              <a:t>Magistrát hlavního města Prahy </a:t>
            </a:r>
            <a:r>
              <a:rPr lang="cs-CZ" dirty="0"/>
              <a:t>v přenesené působnosti, je-li jednou ze smluvních stran městská část hlavního města Prahy.</a:t>
            </a:r>
          </a:p>
          <a:p>
            <a:pPr marL="0" indent="0">
              <a:buNone/>
            </a:pPr>
            <a:endParaRPr lang="cs-CZ" dirty="0"/>
          </a:p>
          <a:p>
            <a:pPr marL="0" indent="0">
              <a:buNone/>
            </a:pPr>
            <a:r>
              <a:rPr lang="cs-CZ" dirty="0"/>
              <a:t>Ministerstvo financí plní úkoly nadřízeného správního orgánu krajských úřadů a Magistrátu hlavního města Prahy.</a:t>
            </a:r>
          </a:p>
          <a:p>
            <a:pPr marL="0" indent="0">
              <a:buNone/>
            </a:pPr>
            <a:endParaRPr lang="cs-CZ" dirty="0"/>
          </a:p>
          <a:p>
            <a:pPr marL="0" indent="0">
              <a:buNone/>
            </a:pPr>
            <a:r>
              <a:rPr lang="cs-CZ" dirty="0"/>
              <a:t>Proti rozhodnutí vydanému těmito </a:t>
            </a:r>
            <a:r>
              <a:rPr lang="cs-CZ" dirty="0" err="1"/>
              <a:t>org</a:t>
            </a:r>
            <a:r>
              <a:rPr lang="cs-CZ" dirty="0"/>
              <a:t>. nelze podat odvolání ani rozklad.</a:t>
            </a:r>
          </a:p>
        </p:txBody>
      </p:sp>
    </p:spTree>
    <p:extLst>
      <p:ext uri="{BB962C8B-B14F-4D97-AF65-F5344CB8AC3E}">
        <p14:creationId xmlns:p14="http://schemas.microsoft.com/office/powerpoint/2010/main" val="17357555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1"/>
            <a:ext cx="10515600" cy="1690688"/>
          </a:xfrm>
        </p:spPr>
        <p:txBody>
          <a:bodyPr>
            <a:normAutofit/>
          </a:bodyPr>
          <a:lstStyle/>
          <a:p>
            <a:pPr algn="ctr"/>
            <a:r>
              <a:rPr lang="cs-CZ" sz="4000" b="1" dirty="0">
                <a:solidFill>
                  <a:schemeClr val="accent5"/>
                </a:solidFill>
              </a:rPr>
              <a:t>Náležitosti programu</a:t>
            </a:r>
          </a:p>
        </p:txBody>
      </p:sp>
      <p:sp>
        <p:nvSpPr>
          <p:cNvPr id="3" name="Zástupný symbol pro obsah 2"/>
          <p:cNvSpPr>
            <a:spLocks noGrp="1"/>
          </p:cNvSpPr>
          <p:nvPr>
            <p:ph idx="1"/>
          </p:nvPr>
        </p:nvSpPr>
        <p:spPr>
          <a:xfrm>
            <a:off x="838200" y="2199861"/>
            <a:ext cx="10515600" cy="4405486"/>
          </a:xfrm>
        </p:spPr>
        <p:txBody>
          <a:bodyPr>
            <a:noAutofit/>
          </a:bodyPr>
          <a:lstStyle/>
          <a:p>
            <a:pPr marL="0" indent="0" algn="just">
              <a:buNone/>
            </a:pPr>
            <a:r>
              <a:rPr lang="cs-CZ" sz="3200" dirty="0"/>
              <a:t>Poskytovatel </a:t>
            </a:r>
            <a:r>
              <a:rPr lang="cs-CZ" sz="3200" i="1" u="sng" dirty="0"/>
              <a:t>zveřejní program na své úřední desce způsobem umožňujícím dálkový přístup nejpozději 30 dnů před počátkem lhůty pro podání žádosti. </a:t>
            </a:r>
            <a:r>
              <a:rPr lang="cs-CZ" sz="3200" dirty="0"/>
              <a:t>Poskytovatel, kterým je svazek obcí, zveřejní program na úředních deskách členských – 30 dnů. Program se zveřejňuje nejméně po dobu 90 dnů ode dne zveřejnění.</a:t>
            </a:r>
          </a:p>
          <a:p>
            <a:pPr marL="0" indent="0">
              <a:buNone/>
            </a:pPr>
            <a:endParaRPr lang="cs-CZ" sz="2000" dirty="0">
              <a:solidFill>
                <a:schemeClr val="accent5"/>
              </a:solidFill>
            </a:endParaRP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35</a:t>
            </a:fld>
            <a:endParaRPr lang="en-US" dirty="0"/>
          </a:p>
        </p:txBody>
      </p:sp>
    </p:spTree>
    <p:extLst>
      <p:ext uri="{BB962C8B-B14F-4D97-AF65-F5344CB8AC3E}">
        <p14:creationId xmlns:p14="http://schemas.microsoft.com/office/powerpoint/2010/main" val="6927400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95547F-9CAB-46C2-85AE-477AC7A33ADA}"/>
              </a:ext>
            </a:extLst>
          </p:cNvPr>
          <p:cNvSpPr>
            <a:spLocks noGrp="1"/>
          </p:cNvSpPr>
          <p:nvPr>
            <p:ph type="title"/>
          </p:nvPr>
        </p:nvSpPr>
        <p:spPr/>
        <p:txBody>
          <a:bodyPr/>
          <a:lstStyle/>
          <a:p>
            <a:pPr algn="ctr"/>
            <a:r>
              <a:rPr lang="cs-CZ" b="1" i="1" u="sng" dirty="0">
                <a:effectLst>
                  <a:outerShdw blurRad="38100" dist="38100" dir="2700000" algn="tl">
                    <a:srgbClr val="000000">
                      <a:alpha val="43137"/>
                    </a:srgbClr>
                  </a:outerShdw>
                </a:effectLst>
              </a:rPr>
              <a:t>Program obsahuje alespoň</a:t>
            </a:r>
            <a:br>
              <a:rPr lang="cs-CZ" b="1" i="1" u="sng" dirty="0">
                <a:effectLst>
                  <a:outerShdw blurRad="38100" dist="38100" dir="2700000" algn="tl">
                    <a:srgbClr val="000000">
                      <a:alpha val="43137"/>
                    </a:srgbClr>
                  </a:outerShdw>
                </a:effectLst>
              </a:rPr>
            </a:br>
            <a:endParaRPr lang="cs-CZ" dirty="0"/>
          </a:p>
        </p:txBody>
      </p:sp>
      <p:sp>
        <p:nvSpPr>
          <p:cNvPr id="3" name="Zástupný symbol pro obsah 2">
            <a:extLst>
              <a:ext uri="{FF2B5EF4-FFF2-40B4-BE49-F238E27FC236}">
                <a16:creationId xmlns:a16="http://schemas.microsoft.com/office/drawing/2014/main" id="{83280707-3614-4E53-83D4-D0E9D1B4AD79}"/>
              </a:ext>
            </a:extLst>
          </p:cNvPr>
          <p:cNvSpPr>
            <a:spLocks noGrp="1"/>
          </p:cNvSpPr>
          <p:nvPr>
            <p:ph idx="1"/>
          </p:nvPr>
        </p:nvSpPr>
        <p:spPr>
          <a:xfrm>
            <a:off x="838200" y="1338470"/>
            <a:ext cx="10515600" cy="5154405"/>
          </a:xfrm>
        </p:spPr>
        <p:txBody>
          <a:bodyPr>
            <a:normAutofit fontScale="85000" lnSpcReduction="20000"/>
          </a:bodyPr>
          <a:lstStyle/>
          <a:p>
            <a:pPr marL="0" indent="0">
              <a:buNone/>
            </a:pPr>
            <a:r>
              <a:rPr lang="cs-CZ" dirty="0"/>
              <a:t>a) účel, na který mohou být peněžní prostředky poskytnuty, podmínky pro poskytnutí dotace nebo návratné finanční výpomoci, vzor žádosti, případně obsah jejích příloh.</a:t>
            </a:r>
          </a:p>
          <a:p>
            <a:pPr marL="0" indent="0">
              <a:buNone/>
            </a:pPr>
            <a:r>
              <a:rPr lang="cs-CZ" dirty="0"/>
              <a:t>b) důvody podpory stanoveného účelu,</a:t>
            </a:r>
          </a:p>
          <a:p>
            <a:pPr marL="0" indent="0">
              <a:buNone/>
            </a:pPr>
            <a:r>
              <a:rPr lang="cs-CZ" dirty="0"/>
              <a:t>c) předpokládaný celkový objem peněžních prostředků vyčleněných v rozpočtu na podporu stanoveného účelu,</a:t>
            </a:r>
          </a:p>
          <a:p>
            <a:pPr marL="0" indent="0">
              <a:buNone/>
            </a:pPr>
            <a:r>
              <a:rPr lang="cs-CZ" dirty="0"/>
              <a:t>d) maximální výši dotace nebo návratné finanční výpomoci v jednotlivém případě, nebo kritéria pro stanovení výše dotace,</a:t>
            </a:r>
          </a:p>
          <a:p>
            <a:pPr marL="0" indent="0">
              <a:buNone/>
            </a:pPr>
            <a:r>
              <a:rPr lang="cs-CZ" dirty="0"/>
              <a:t>e) okruh způsobilých žadatelů, kritéria pro hodnocení žádosti, </a:t>
            </a:r>
          </a:p>
          <a:p>
            <a:pPr marL="0" indent="0">
              <a:buNone/>
            </a:pPr>
            <a:r>
              <a:rPr lang="cs-CZ" dirty="0"/>
              <a:t>f) lhůtu pro podání žádosti, lhůtu pro rozhodnutí o žádosti</a:t>
            </a:r>
          </a:p>
          <a:p>
            <a:pPr marL="0" indent="0">
              <a:buNone/>
            </a:pPr>
            <a:r>
              <a:rPr lang="cs-CZ" dirty="0"/>
              <a:t>g) kritéria pro hodnocení žádosti,</a:t>
            </a:r>
          </a:p>
          <a:p>
            <a:pPr marL="0" indent="0">
              <a:buNone/>
            </a:pPr>
            <a:r>
              <a:rPr lang="cs-CZ" dirty="0"/>
              <a:t>h) lhůtu pro rozhodnutí o žádosti,</a:t>
            </a:r>
          </a:p>
          <a:p>
            <a:pPr marL="0" indent="0">
              <a:buNone/>
            </a:pPr>
            <a:r>
              <a:rPr lang="cs-CZ" dirty="0"/>
              <a:t>i) podmínky pro poskytnutí dotace nebo návratné finanční výpomoci,</a:t>
            </a:r>
          </a:p>
          <a:p>
            <a:pPr marL="0" indent="0">
              <a:buNone/>
            </a:pPr>
            <a:r>
              <a:rPr lang="cs-CZ" dirty="0"/>
              <a:t>j) vzor žádosti, případně obsah jejích příloh.</a:t>
            </a:r>
          </a:p>
          <a:p>
            <a:endParaRPr lang="cs-CZ" dirty="0"/>
          </a:p>
        </p:txBody>
      </p:sp>
    </p:spTree>
    <p:extLst>
      <p:ext uri="{BB962C8B-B14F-4D97-AF65-F5344CB8AC3E}">
        <p14:creationId xmlns:p14="http://schemas.microsoft.com/office/powerpoint/2010/main" val="22406074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solidFill>
                  <a:schemeClr val="accent5"/>
                </a:solidFill>
              </a:rPr>
              <a:t>Publicita smluv</a:t>
            </a:r>
          </a:p>
        </p:txBody>
      </p:sp>
      <p:sp>
        <p:nvSpPr>
          <p:cNvPr id="3" name="Zástupný symbol pro obsah 2"/>
          <p:cNvSpPr>
            <a:spLocks noGrp="1"/>
          </p:cNvSpPr>
          <p:nvPr>
            <p:ph idx="1"/>
          </p:nvPr>
        </p:nvSpPr>
        <p:spPr/>
        <p:txBody>
          <a:bodyPr>
            <a:normAutofit fontScale="92500" lnSpcReduction="10000"/>
          </a:bodyPr>
          <a:lstStyle/>
          <a:p>
            <a:pPr algn="just"/>
            <a:r>
              <a:rPr lang="cs-CZ" dirty="0"/>
              <a:t>Poskytovatel, s výjimkou svazku obcí, zveřejní veřejnoprávní smlouvu o poskytnutí dotace nebo návratné finanční výpomoci a její dodatky na </a:t>
            </a:r>
            <a:r>
              <a:rPr lang="cs-CZ" b="1" dirty="0"/>
              <a:t>své úřední desce způsobem umožňujícím dálkový přístup do 30 dnů ode dne uzavření smlouvy nebo jejího dodatku. </a:t>
            </a:r>
          </a:p>
          <a:p>
            <a:pPr algn="just"/>
            <a:r>
              <a:rPr lang="cs-CZ"/>
              <a:t>Veřejnoprávní </a:t>
            </a:r>
            <a:r>
              <a:rPr lang="cs-CZ" dirty="0"/>
              <a:t>smlouva o poskytnutí dotace nebo návratné finanční výpomoci do výše 50 000 Kč se nezveřejňuje; pokud uzavřením dodatku k veřejnoprávní smlouvě bude dotace nebo návratná finanční výpomoc zvýšena nad 50 000 Kč, poskytovatel zveřejní veřejnoprávní smlouvu a její dodatek na své úřední desce způsobem umožňujícím dálkový přístup do 30 dnů ode dne uzavření dodatku</a:t>
            </a:r>
            <a:r>
              <a:rPr lang="cs-CZ"/>
              <a:t>. </a:t>
            </a:r>
          </a:p>
          <a:p>
            <a:pPr algn="just"/>
            <a:r>
              <a:rPr lang="cs-CZ"/>
              <a:t>Veřejnoprávní </a:t>
            </a:r>
            <a:r>
              <a:rPr lang="cs-CZ" dirty="0"/>
              <a:t>smlouva včetně dodatků musí být zveřejněna nejméně po dobu 3 let ode dne zveřejnění.</a:t>
            </a:r>
          </a:p>
        </p:txBody>
      </p:sp>
      <p:sp>
        <p:nvSpPr>
          <p:cNvPr id="5" name="Zástupný symbol pro číslo snímku 4"/>
          <p:cNvSpPr>
            <a:spLocks noGrp="1"/>
          </p:cNvSpPr>
          <p:nvPr>
            <p:ph type="sldNum" sz="quarter" idx="12"/>
          </p:nvPr>
        </p:nvSpPr>
        <p:spPr/>
        <p:txBody>
          <a:bodyPr/>
          <a:lstStyle/>
          <a:p>
            <a:fld id="{4FAB73BC-B049-4115-A692-8D63A059BFB8}" type="slidenum">
              <a:rPr lang="en-US" smtClean="0"/>
              <a:pPr/>
              <a:t>37</a:t>
            </a:fld>
            <a:endParaRPr lang="en-US" dirty="0"/>
          </a:p>
        </p:txBody>
      </p:sp>
    </p:spTree>
    <p:extLst>
      <p:ext uri="{BB962C8B-B14F-4D97-AF65-F5344CB8AC3E}">
        <p14:creationId xmlns:p14="http://schemas.microsoft.com/office/powerpoint/2010/main" val="2544981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3AC5BC-F864-4F4E-9B22-E4FEF97BC17B}"/>
              </a:ext>
            </a:extLst>
          </p:cNvPr>
          <p:cNvSpPr>
            <a:spLocks noGrp="1"/>
          </p:cNvSpPr>
          <p:nvPr>
            <p:ph type="title"/>
          </p:nvPr>
        </p:nvSpPr>
        <p:spPr/>
        <p:txBody>
          <a:bodyPr>
            <a:normAutofit/>
          </a:bodyPr>
          <a:lstStyle/>
          <a:p>
            <a:pPr algn="ctr"/>
            <a:r>
              <a:rPr lang="cs-CZ" sz="4000" b="1" i="1" dirty="0">
                <a:solidFill>
                  <a:srgbClr val="7030A0"/>
                </a:solidFill>
                <a:effectLst>
                  <a:outerShdw blurRad="38100" dist="38100" dir="2700000" algn="tl">
                    <a:srgbClr val="000000">
                      <a:alpha val="43137"/>
                    </a:srgbClr>
                  </a:outerShdw>
                </a:effectLst>
              </a:rPr>
              <a:t>Důvod novely RP</a:t>
            </a:r>
          </a:p>
        </p:txBody>
      </p:sp>
      <p:sp>
        <p:nvSpPr>
          <p:cNvPr id="3" name="Zástupný symbol pro obsah 2">
            <a:extLst>
              <a:ext uri="{FF2B5EF4-FFF2-40B4-BE49-F238E27FC236}">
                <a16:creationId xmlns:a16="http://schemas.microsoft.com/office/drawing/2014/main" id="{F42C50D3-4800-46A1-AC7D-EC7B1B070A57}"/>
              </a:ext>
            </a:extLst>
          </p:cNvPr>
          <p:cNvSpPr>
            <a:spLocks noGrp="1"/>
          </p:cNvSpPr>
          <p:nvPr>
            <p:ph idx="1"/>
          </p:nvPr>
        </p:nvSpPr>
        <p:spPr>
          <a:xfrm>
            <a:off x="838200" y="1417983"/>
            <a:ext cx="10515600" cy="5099671"/>
          </a:xfrm>
        </p:spPr>
        <p:txBody>
          <a:bodyPr>
            <a:normAutofit fontScale="92500" lnSpcReduction="10000"/>
          </a:bodyPr>
          <a:lstStyle/>
          <a:p>
            <a:pPr algn="just"/>
            <a:r>
              <a:rPr lang="cs-CZ" sz="3000" dirty="0"/>
              <a:t>Dříve VAKUUM - úprava poskytování dotací a návratných finančních výpomocí měla dle důvodové zprávy překlenout dřívější stav, kdy i bez podrobnější úpravy v zákoně bylo nezbytné požádat o poskytnutí dotace písemnou formou, předložit požadované dokumenty a v případě poskytnutí peněžních prostředků z územního rozpočtu uzavřít příslušnou smlouvu.</a:t>
            </a:r>
          </a:p>
          <a:p>
            <a:pPr algn="just"/>
            <a:r>
              <a:rPr lang="cs-CZ" sz="3000" dirty="0"/>
              <a:t>Součástí dotace nebo návratné finanční výpomoci poskytované z územního rozpočtu mohou být i peněžní prostředky původem z rozpočtu Evropské unie (např. na spolufinancování projektů ze strukturálních fondů). S poskytováním dotací a návratných finančních výpomocí z územních a jiných rozpočtů tak souvisejí některé prameny práva Evropské unie, které stanoví pravidla pro poskytování finanční pomoci z rozpočtu Evropské unie (zejm. čl. 317 SFEU, ale i četná nařízení).</a:t>
            </a:r>
          </a:p>
          <a:p>
            <a:endParaRPr lang="cs-CZ" dirty="0"/>
          </a:p>
        </p:txBody>
      </p:sp>
    </p:spTree>
    <p:extLst>
      <p:ext uri="{BB962C8B-B14F-4D97-AF65-F5344CB8AC3E}">
        <p14:creationId xmlns:p14="http://schemas.microsoft.com/office/powerpoint/2010/main" val="318305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normAutofit fontScale="90000"/>
          </a:bodyPr>
          <a:lstStyle/>
          <a:p>
            <a:pPr algn="ctr"/>
            <a:r>
              <a:rPr lang="cs-CZ" altLang="cs-CZ" sz="3600" i="1" dirty="0"/>
              <a:t>     </a:t>
            </a:r>
            <a:br>
              <a:rPr lang="cs-CZ" altLang="cs-CZ" sz="3600" i="1" dirty="0"/>
            </a:br>
            <a:br>
              <a:rPr lang="cs-CZ" altLang="cs-CZ" sz="3600" i="1" dirty="0"/>
            </a:br>
            <a:br>
              <a:rPr lang="cs-CZ" altLang="cs-CZ" sz="3600" i="1" dirty="0"/>
            </a:br>
            <a:r>
              <a:rPr lang="cs-CZ" altLang="cs-CZ" sz="3600" i="1" dirty="0"/>
              <a:t>           </a:t>
            </a:r>
            <a:r>
              <a:rPr lang="cs-CZ" altLang="cs-CZ" sz="3600" b="1" i="1" dirty="0">
                <a:solidFill>
                  <a:srgbClr val="FF0000"/>
                </a:solidFill>
                <a:latin typeface="+mn-lt"/>
              </a:rPr>
              <a:t>Prameny právní úpravy, aneb které zákony musíme respektovat </a:t>
            </a:r>
          </a:p>
        </p:txBody>
      </p:sp>
      <p:sp>
        <p:nvSpPr>
          <p:cNvPr id="17411" name="Rectangle 3"/>
          <p:cNvSpPr>
            <a:spLocks noGrp="1" noChangeArrowheads="1"/>
          </p:cNvSpPr>
          <p:nvPr>
            <p:ph type="body" idx="4294967295"/>
          </p:nvPr>
        </p:nvSpPr>
        <p:spPr>
          <a:xfrm>
            <a:off x="415636" y="1484314"/>
            <a:ext cx="10450286" cy="4429598"/>
          </a:xfrm>
        </p:spPr>
        <p:txBody>
          <a:bodyPr>
            <a:normAutofit fontScale="32500" lnSpcReduction="20000"/>
          </a:bodyPr>
          <a:lstStyle/>
          <a:p>
            <a:pPr>
              <a:lnSpc>
                <a:spcPct val="80000"/>
              </a:lnSpc>
              <a:buFont typeface="Wingdings" panose="05000000000000000000" pitchFamily="2" charset="2"/>
              <a:buNone/>
            </a:pPr>
            <a:endParaRPr lang="cs-CZ" altLang="cs-CZ" sz="1800" b="1" dirty="0"/>
          </a:p>
          <a:p>
            <a:pPr>
              <a:lnSpc>
                <a:spcPct val="80000"/>
              </a:lnSpc>
              <a:buFont typeface="Wingdings" panose="05000000000000000000" pitchFamily="2" charset="2"/>
              <a:buNone/>
            </a:pPr>
            <a:endParaRPr lang="cs-CZ" altLang="cs-CZ" sz="1800" b="1" dirty="0"/>
          </a:p>
          <a:p>
            <a:pPr>
              <a:lnSpc>
                <a:spcPct val="80000"/>
              </a:lnSpc>
              <a:buFont typeface="Wingdings" panose="05000000000000000000" pitchFamily="2" charset="2"/>
              <a:buNone/>
            </a:pPr>
            <a:endParaRPr lang="cs-CZ" altLang="cs-CZ" sz="1800" b="1" dirty="0"/>
          </a:p>
          <a:p>
            <a:pPr marL="0" indent="0">
              <a:lnSpc>
                <a:spcPct val="80000"/>
              </a:lnSpc>
              <a:buNone/>
            </a:pPr>
            <a:endParaRPr lang="cs-CZ" altLang="cs-CZ" sz="1800" b="1" dirty="0"/>
          </a:p>
          <a:p>
            <a:pPr marL="0" indent="0">
              <a:lnSpc>
                <a:spcPct val="80000"/>
              </a:lnSpc>
              <a:buNone/>
            </a:pPr>
            <a:endParaRPr lang="cs-CZ" altLang="cs-CZ" sz="2500" b="1" dirty="0"/>
          </a:p>
          <a:p>
            <a:pPr marL="0" indent="0">
              <a:lnSpc>
                <a:spcPct val="80000"/>
              </a:lnSpc>
              <a:buNone/>
            </a:pPr>
            <a:r>
              <a:rPr lang="cs-CZ" altLang="cs-CZ" sz="9600" b="1" dirty="0">
                <a:latin typeface="Calibri" panose="020F0502020204030204" pitchFamily="34" charset="0"/>
                <a:cs typeface="Calibri" panose="020F0502020204030204" pitchFamily="34" charset="0"/>
              </a:rPr>
              <a:t>                   Z .č. 128/2000 Sb., o obcích , </a:t>
            </a:r>
            <a:r>
              <a:rPr lang="cs-CZ" altLang="cs-CZ" sz="9600" b="1" dirty="0" err="1">
                <a:latin typeface="Calibri" panose="020F0502020204030204" pitchFamily="34" charset="0"/>
                <a:cs typeface="Calibri" panose="020F0502020204030204" pitchFamily="34" charset="0"/>
              </a:rPr>
              <a:t>vzpzd</a:t>
            </a:r>
            <a:r>
              <a:rPr lang="cs-CZ" altLang="cs-CZ" sz="9600" b="1" dirty="0">
                <a:latin typeface="Calibri" panose="020F0502020204030204" pitchFamily="34" charset="0"/>
                <a:cs typeface="Calibri" panose="020F0502020204030204" pitchFamily="34" charset="0"/>
              </a:rPr>
              <a:t>. </a:t>
            </a:r>
          </a:p>
          <a:p>
            <a:pPr marL="0" indent="0">
              <a:lnSpc>
                <a:spcPct val="80000"/>
              </a:lnSpc>
              <a:buNone/>
            </a:pPr>
            <a:r>
              <a:rPr lang="cs-CZ" altLang="cs-CZ" sz="9600" b="1" dirty="0">
                <a:latin typeface="Calibri" panose="020F0502020204030204" pitchFamily="34" charset="0"/>
                <a:cs typeface="Calibri" panose="020F0502020204030204" pitchFamily="34" charset="0"/>
              </a:rPr>
              <a:t>                   Z. č. 129/2000 Sb., o krajích, </a:t>
            </a:r>
            <a:r>
              <a:rPr lang="cs-CZ" altLang="cs-CZ" sz="9600" b="1" dirty="0" err="1">
                <a:latin typeface="Calibri" panose="020F0502020204030204" pitchFamily="34" charset="0"/>
                <a:cs typeface="Calibri" panose="020F0502020204030204" pitchFamily="34" charset="0"/>
              </a:rPr>
              <a:t>vzpzd</a:t>
            </a:r>
            <a:r>
              <a:rPr lang="cs-CZ" altLang="cs-CZ" sz="9600" b="1" dirty="0">
                <a:latin typeface="Calibri" panose="020F0502020204030204" pitchFamily="34" charset="0"/>
                <a:cs typeface="Calibri" panose="020F0502020204030204" pitchFamily="34" charset="0"/>
              </a:rPr>
              <a:t>.</a:t>
            </a:r>
          </a:p>
          <a:p>
            <a:pPr marL="0" indent="0">
              <a:lnSpc>
                <a:spcPct val="80000"/>
              </a:lnSpc>
              <a:buNone/>
            </a:pPr>
            <a:r>
              <a:rPr lang="cs-CZ" altLang="cs-CZ" sz="9600" b="1" dirty="0">
                <a:latin typeface="Calibri" panose="020F0502020204030204" pitchFamily="34" charset="0"/>
                <a:cs typeface="Calibri" panose="020F0502020204030204" pitchFamily="34" charset="0"/>
              </a:rPr>
              <a:t>                   Z. č. 131/2000 Sb., o hl. m. Praze, </a:t>
            </a:r>
            <a:r>
              <a:rPr lang="cs-CZ" altLang="cs-CZ" sz="9600" b="1" dirty="0" err="1">
                <a:latin typeface="Calibri" panose="020F0502020204030204" pitchFamily="34" charset="0"/>
                <a:cs typeface="Calibri" panose="020F0502020204030204" pitchFamily="34" charset="0"/>
              </a:rPr>
              <a:t>vzpzd</a:t>
            </a:r>
            <a:r>
              <a:rPr lang="cs-CZ" altLang="cs-CZ" sz="9600" b="1" dirty="0">
                <a:latin typeface="Calibri" panose="020F0502020204030204" pitchFamily="34" charset="0"/>
                <a:cs typeface="Calibri" panose="020F0502020204030204" pitchFamily="34" charset="0"/>
              </a:rPr>
              <a:t>.</a:t>
            </a:r>
          </a:p>
          <a:p>
            <a:pPr marL="0" indent="0">
              <a:lnSpc>
                <a:spcPct val="80000"/>
              </a:lnSpc>
              <a:buNone/>
            </a:pPr>
            <a:r>
              <a:rPr lang="cs-CZ" altLang="cs-CZ" sz="9600" b="1" dirty="0">
                <a:latin typeface="Calibri" panose="020F0502020204030204" pitchFamily="34" charset="0"/>
                <a:cs typeface="Calibri" panose="020F0502020204030204" pitchFamily="34" charset="0"/>
              </a:rPr>
              <a:t>                   Z. č. 320/2001 Sb., o finanční kontrole </a:t>
            </a:r>
          </a:p>
          <a:p>
            <a:pPr marL="0" indent="0">
              <a:lnSpc>
                <a:spcPct val="80000"/>
              </a:lnSpc>
              <a:buNone/>
            </a:pPr>
            <a:r>
              <a:rPr lang="cs-CZ" altLang="cs-CZ" sz="9600" b="1" dirty="0">
                <a:latin typeface="Calibri" panose="020F0502020204030204" pitchFamily="34" charset="0"/>
                <a:cs typeface="Calibri" panose="020F0502020204030204" pitchFamily="34" charset="0"/>
              </a:rPr>
              <a:t>                   ve veřejné správě, </a:t>
            </a:r>
            <a:r>
              <a:rPr lang="cs-CZ" altLang="cs-CZ" sz="9600" b="1" dirty="0" err="1">
                <a:latin typeface="Calibri" panose="020F0502020204030204" pitchFamily="34" charset="0"/>
                <a:cs typeface="Calibri" panose="020F0502020204030204" pitchFamily="34" charset="0"/>
              </a:rPr>
              <a:t>vzpzd</a:t>
            </a:r>
            <a:r>
              <a:rPr lang="cs-CZ" altLang="cs-CZ" sz="9600" b="1" dirty="0">
                <a:latin typeface="Calibri" panose="020F0502020204030204" pitchFamily="34" charset="0"/>
                <a:cs typeface="Calibri" panose="020F0502020204030204" pitchFamily="34" charset="0"/>
              </a:rPr>
              <a:t>.</a:t>
            </a:r>
          </a:p>
          <a:p>
            <a:pPr marL="0" indent="0">
              <a:lnSpc>
                <a:spcPct val="80000"/>
              </a:lnSpc>
              <a:buNone/>
            </a:pPr>
            <a:r>
              <a:rPr lang="cs-CZ" altLang="cs-CZ" sz="9600" b="1" dirty="0"/>
              <a:t>                   Z.</a:t>
            </a:r>
            <a:r>
              <a:rPr lang="cs-CZ" altLang="cs-CZ" sz="9600" i="1" dirty="0"/>
              <a:t> </a:t>
            </a:r>
            <a:r>
              <a:rPr lang="cs-CZ" altLang="cs-CZ" sz="9600" b="1" i="1" dirty="0"/>
              <a:t>č.</a:t>
            </a:r>
            <a:r>
              <a:rPr lang="cs-CZ" altLang="cs-CZ" sz="9600" b="1" dirty="0"/>
              <a:t> 255/2012 Sb.  o kontrole (kontrolní řád), </a:t>
            </a:r>
            <a:r>
              <a:rPr lang="cs-CZ" altLang="cs-CZ" sz="9600" b="1" dirty="0" err="1"/>
              <a:t>vzpzd</a:t>
            </a:r>
            <a:r>
              <a:rPr lang="cs-CZ" altLang="cs-CZ" sz="9600" b="1" dirty="0"/>
              <a:t>.</a:t>
            </a:r>
            <a:endParaRPr lang="cs-CZ" altLang="cs-CZ" sz="9600" b="1" dirty="0">
              <a:latin typeface="Calibri" panose="020F0502020204030204" pitchFamily="34" charset="0"/>
              <a:cs typeface="Calibri" panose="020F0502020204030204" pitchFamily="34" charset="0"/>
            </a:endParaRPr>
          </a:p>
          <a:p>
            <a:pPr marL="0" indent="0">
              <a:lnSpc>
                <a:spcPct val="80000"/>
              </a:lnSpc>
              <a:buNone/>
            </a:pPr>
            <a:r>
              <a:rPr lang="cs-CZ" altLang="cs-CZ" sz="9600" b="1" dirty="0">
                <a:latin typeface="Calibri" panose="020F0502020204030204" pitchFamily="34" charset="0"/>
                <a:cs typeface="Calibri" panose="020F0502020204030204" pitchFamily="34" charset="0"/>
              </a:rPr>
              <a:t>                   Z. č. 243/2000 Sb., o rozpočtovém určení  </a:t>
            </a:r>
          </a:p>
          <a:p>
            <a:pPr marL="0" indent="0">
              <a:lnSpc>
                <a:spcPct val="80000"/>
              </a:lnSpc>
              <a:buNone/>
            </a:pPr>
            <a:r>
              <a:rPr lang="cs-CZ" altLang="cs-CZ" sz="9600" b="1" dirty="0">
                <a:latin typeface="Calibri" panose="020F0502020204030204" pitchFamily="34" charset="0"/>
                <a:cs typeface="Calibri" panose="020F0502020204030204" pitchFamily="34" charset="0"/>
              </a:rPr>
              <a:t>                   výnosu některých daní územním rozpočtům</a:t>
            </a:r>
          </a:p>
          <a:p>
            <a:pPr>
              <a:lnSpc>
                <a:spcPct val="80000"/>
              </a:lnSpc>
              <a:buFont typeface="Wingdings" panose="05000000000000000000" pitchFamily="2" charset="2"/>
              <a:buNone/>
            </a:pPr>
            <a:endParaRPr lang="cs-CZ" altLang="cs-CZ" sz="1800" b="1" dirty="0"/>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val="3876037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2351088" y="1052514"/>
            <a:ext cx="7772400" cy="503237"/>
          </a:xfrm>
        </p:spPr>
        <p:txBody>
          <a:bodyPr>
            <a:normAutofit fontScale="90000"/>
          </a:bodyPr>
          <a:lstStyle/>
          <a:p>
            <a:pPr algn="ct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br>
            <a:endParaRPr lang="cs-CZ" altLang="cs-CZ" sz="4400" b="1" u="sng" dirty="0">
              <a:latin typeface="Calibri" panose="020F0502020204030204" pitchFamily="34" charset="0"/>
              <a:cs typeface="Calibri" panose="020F0502020204030204" pitchFamily="34" charset="0"/>
            </a:endParaRPr>
          </a:p>
        </p:txBody>
      </p:sp>
      <p:sp>
        <p:nvSpPr>
          <p:cNvPr id="16387" name="Rectangle 3"/>
          <p:cNvSpPr>
            <a:spLocks noGrp="1" noChangeArrowheads="1"/>
          </p:cNvSpPr>
          <p:nvPr>
            <p:ph type="subTitle" idx="1"/>
          </p:nvPr>
        </p:nvSpPr>
        <p:spPr>
          <a:xfrm>
            <a:off x="1524000" y="2968668"/>
            <a:ext cx="9144000" cy="3219190"/>
          </a:xfrm>
        </p:spPr>
        <p:txBody>
          <a:bodyPr>
            <a:normAutofit fontScale="40000" lnSpcReduction="20000"/>
          </a:bodyPr>
          <a:lstStyle/>
          <a:p>
            <a:pPr algn="just">
              <a:lnSpc>
                <a:spcPct val="90000"/>
              </a:lnSpc>
            </a:pPr>
            <a:r>
              <a:rPr lang="cs-CZ" altLang="cs-CZ" sz="6200" b="1" dirty="0"/>
              <a:t>Čl. 8 Úst: „Zaručuje se samospráva územních samosprávných celků.“</a:t>
            </a:r>
          </a:p>
          <a:p>
            <a:pPr algn="just"/>
            <a:r>
              <a:rPr lang="cs-CZ" altLang="cs-CZ" sz="6000" dirty="0">
                <a:solidFill>
                  <a:srgbClr val="7030A0"/>
                </a:solidFill>
              </a:rPr>
              <a:t>Stát přenechává část výkonu moci jiné veřejnoprávní entitě a ponechává si nad jejím výkonem dozorová a kontrolní oprávnění (decentralizovaná státní správa). Čl. 105 - Výkon státní správy lze svěřit orgánům samosprávy jen tehdy, stanoví-li to zákon = z. o obcích a krajích, </a:t>
            </a:r>
            <a:r>
              <a:rPr lang="cs-CZ" altLang="cs-CZ" sz="6000" dirty="0" err="1">
                <a:solidFill>
                  <a:srgbClr val="7030A0"/>
                </a:solidFill>
              </a:rPr>
              <a:t>hl.m.P</a:t>
            </a:r>
            <a:r>
              <a:rPr lang="cs-CZ" altLang="cs-CZ" sz="6000" dirty="0">
                <a:solidFill>
                  <a:srgbClr val="7030A0"/>
                </a:solidFill>
              </a:rPr>
              <a:t>.</a:t>
            </a:r>
          </a:p>
          <a:p>
            <a:pPr algn="just">
              <a:lnSpc>
                <a:spcPct val="90000"/>
              </a:lnSpc>
            </a:pPr>
            <a:r>
              <a:rPr lang="cs-CZ" altLang="cs-CZ" sz="8000" b="1" dirty="0"/>
              <a:t>Čl. 101 odst. 3 Úst: „Územní samosprávné celky jsou veřejnoprávními korporacemi, které mohou mít vlastní majetek a hospodaří podle vlastního rozpočtu.“ </a:t>
            </a:r>
          </a:p>
        </p:txBody>
      </p:sp>
      <p:sp>
        <p:nvSpPr>
          <p:cNvPr id="4" name="Zástupný symbol pro číslo snímku 3"/>
          <p:cNvSpPr>
            <a:spLocks noGrp="1"/>
          </p:cNvSpPr>
          <p:nvPr>
            <p:ph type="sldNum" sz="quarter" idx="12"/>
          </p:nvPr>
        </p:nvSpPr>
        <p:spPr/>
        <p:txBody>
          <a:bodyPr/>
          <a:lstStyle/>
          <a:p>
            <a:fld id="{4FAB73BC-B049-4115-A692-8D63A059BFB8}" type="slidenum">
              <a:rPr lang="en-US" smtClean="0"/>
              <a:pPr/>
              <a:t>6</a:t>
            </a:fld>
            <a:endParaRPr lang="en-US" dirty="0"/>
          </a:p>
        </p:txBody>
      </p:sp>
      <p:sp>
        <p:nvSpPr>
          <p:cNvPr id="2" name="Obdélník 1"/>
          <p:cNvSpPr/>
          <p:nvPr/>
        </p:nvSpPr>
        <p:spPr>
          <a:xfrm>
            <a:off x="2901455" y="1607622"/>
            <a:ext cx="6570068" cy="1200329"/>
          </a:xfrm>
          <a:prstGeom prst="rect">
            <a:avLst/>
          </a:prstGeom>
        </p:spPr>
        <p:txBody>
          <a:bodyPr wrap="none">
            <a:spAutoFit/>
          </a:bodyPr>
          <a:lstStyle/>
          <a:p>
            <a:pPr algn="ctr"/>
            <a:r>
              <a:rPr lang="cs-CZ" altLang="cs-CZ" sz="3600" b="1" u="sng" dirty="0">
                <a:latin typeface="Calibri" panose="020F0502020204030204" pitchFamily="34" charset="0"/>
                <a:cs typeface="Calibri" panose="020F0502020204030204" pitchFamily="34" charset="0"/>
              </a:rPr>
              <a:t>Ekonomická autonomie obcí </a:t>
            </a:r>
          </a:p>
          <a:p>
            <a:pPr algn="ctr"/>
            <a:r>
              <a:rPr lang="cs-CZ" altLang="cs-CZ" sz="3600" b="1" u="sng" dirty="0">
                <a:latin typeface="Calibri" panose="020F0502020204030204" pitchFamily="34" charset="0"/>
                <a:cs typeface="Calibri" panose="020F0502020204030204" pitchFamily="34" charset="0"/>
              </a:rPr>
              <a:t>ve vztahu k ústavněprávní úpravě</a:t>
            </a:r>
          </a:p>
        </p:txBody>
      </p:sp>
    </p:spTree>
    <p:extLst>
      <p:ext uri="{BB962C8B-B14F-4D97-AF65-F5344CB8AC3E}">
        <p14:creationId xmlns:p14="http://schemas.microsoft.com/office/powerpoint/2010/main" val="3466084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p:txBody>
          <a:bodyPr>
            <a:normAutofit fontScale="90000"/>
          </a:bodyPr>
          <a:lstStyle/>
          <a:p>
            <a:br>
              <a:rPr lang="cs-CZ" altLang="cs-CZ" sz="4100" b="1" i="1" dirty="0"/>
            </a:br>
            <a:br>
              <a:rPr lang="cs-CZ" altLang="cs-CZ" sz="4100" b="1" i="1" dirty="0"/>
            </a:br>
            <a:r>
              <a:rPr lang="cs-CZ" altLang="cs-CZ" sz="4100" b="1" i="1" dirty="0"/>
              <a:t>     A ještě několik dalších pramenů právní úpravy</a:t>
            </a:r>
          </a:p>
        </p:txBody>
      </p:sp>
      <p:sp>
        <p:nvSpPr>
          <p:cNvPr id="18435" name="Rectangle 3"/>
          <p:cNvSpPr>
            <a:spLocks noGrp="1" noChangeArrowheads="1"/>
          </p:cNvSpPr>
          <p:nvPr>
            <p:ph type="body" idx="4294967295"/>
          </p:nvPr>
        </p:nvSpPr>
        <p:spPr/>
        <p:txBody>
          <a:bodyPr/>
          <a:lstStyle/>
          <a:p>
            <a:pPr marL="0" indent="0">
              <a:buNone/>
            </a:pPr>
            <a:endParaRPr lang="cs-CZ" altLang="cs-CZ" sz="2000" b="1" dirty="0"/>
          </a:p>
          <a:p>
            <a:r>
              <a:rPr lang="cs-CZ" altLang="cs-CZ" b="1" dirty="0"/>
              <a:t>Z. č. 420/2004 Sb., o přezkoumávání hospodaření ÚSC, </a:t>
            </a:r>
            <a:r>
              <a:rPr lang="cs-CZ" altLang="cs-CZ" b="1" dirty="0" err="1"/>
              <a:t>vzpzd</a:t>
            </a:r>
            <a:r>
              <a:rPr lang="cs-CZ" altLang="cs-CZ" b="1" dirty="0"/>
              <a:t>.</a:t>
            </a:r>
          </a:p>
          <a:p>
            <a:r>
              <a:rPr lang="cs-CZ" altLang="cs-CZ" b="1" dirty="0"/>
              <a:t>Z. č. 563/1991 Sb., o účetnictví, </a:t>
            </a:r>
            <a:r>
              <a:rPr lang="cs-CZ" altLang="cs-CZ" b="1" dirty="0" err="1"/>
              <a:t>vzpzd</a:t>
            </a:r>
            <a:r>
              <a:rPr lang="cs-CZ" altLang="cs-CZ" b="1" dirty="0"/>
              <a:t>.</a:t>
            </a:r>
          </a:p>
          <a:p>
            <a:r>
              <a:rPr lang="cs-CZ" altLang="cs-CZ" b="1" dirty="0"/>
              <a:t>Vyhláška č. 410/2009 Sb., kterou se provádí některá </a:t>
            </a:r>
            <a:r>
              <a:rPr lang="cs-CZ" altLang="cs-CZ" b="1" dirty="0" err="1"/>
              <a:t>ust</a:t>
            </a:r>
            <a:r>
              <a:rPr lang="cs-CZ" altLang="cs-CZ" b="1" dirty="0"/>
              <a:t>…….ZÚ</a:t>
            </a:r>
          </a:p>
          <a:p>
            <a:r>
              <a:rPr lang="cs-CZ" altLang="cs-CZ" b="1" dirty="0"/>
              <a:t>Z. č. 280/2009 Sb., daňový řád, v platném znění</a:t>
            </a:r>
          </a:p>
          <a:p>
            <a:r>
              <a:rPr lang="cs-CZ" altLang="cs-CZ" b="1" dirty="0"/>
              <a:t>Vyhláška č. 323/2002 Sb., o rozpočtové skladbě, </a:t>
            </a:r>
            <a:r>
              <a:rPr lang="cs-CZ" altLang="cs-CZ" b="1" dirty="0" err="1"/>
              <a:t>vzpzd</a:t>
            </a:r>
            <a:r>
              <a:rPr lang="cs-CZ" altLang="cs-CZ" b="1" dirty="0"/>
              <a:t>.</a:t>
            </a:r>
            <a:endParaRPr lang="cs-CZ" altLang="cs-CZ" sz="3600" b="1" dirty="0"/>
          </a:p>
          <a:p>
            <a:r>
              <a:rPr lang="cs-CZ" altLang="cs-CZ" b="1" dirty="0"/>
              <a:t>Vyhláška č. 416/2004 Sb., kterou se provádí zák. o FK ve VS</a:t>
            </a:r>
          </a:p>
          <a:p>
            <a:pPr>
              <a:buFont typeface="Wingdings" panose="05000000000000000000" pitchFamily="2" charset="2"/>
              <a:buNone/>
            </a:pPr>
            <a:endParaRPr lang="cs-CZ" altLang="cs-CZ" sz="2400" b="1" dirty="0"/>
          </a:p>
        </p:txBody>
      </p:sp>
      <p:sp>
        <p:nvSpPr>
          <p:cNvPr id="2" name="Zástupný symbol pro zápatí 1"/>
          <p:cNvSpPr>
            <a:spLocks noGrp="1"/>
          </p:cNvSpPr>
          <p:nvPr>
            <p:ph type="ftr" sz="quarter" idx="11"/>
          </p:nvPr>
        </p:nvSpPr>
        <p:spPr/>
        <p:txBody>
          <a:bodyPr/>
          <a:lstStyle/>
          <a:p>
            <a:r>
              <a:rPr lang="en-US"/>
              <a:t>Seminaria s.r.o., Radlická 2000/3, Praha 5,  tel: 257 095 220, fax: 257 095 221, info@seminaria.cz, www.seminaria.cz</a:t>
            </a:r>
            <a:endParaRPr lang="en-US" dirty="0"/>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val="2992605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p:txBody>
          <a:bodyPr/>
          <a:lstStyle/>
          <a:p>
            <a:endParaRPr lang="cs-CZ" altLang="cs-CZ" dirty="0"/>
          </a:p>
        </p:txBody>
      </p:sp>
      <p:sp>
        <p:nvSpPr>
          <p:cNvPr id="19459" name="Zástupný symbol pro obsah 2"/>
          <p:cNvSpPr>
            <a:spLocks noGrp="1"/>
          </p:cNvSpPr>
          <p:nvPr>
            <p:ph idx="1"/>
          </p:nvPr>
        </p:nvSpPr>
        <p:spPr>
          <a:xfrm>
            <a:off x="838200" y="1773238"/>
            <a:ext cx="9372601" cy="4392612"/>
          </a:xfrm>
        </p:spPr>
        <p:txBody>
          <a:bodyPr>
            <a:normAutofit fontScale="92500" lnSpcReduction="10000"/>
          </a:bodyPr>
          <a:lstStyle/>
          <a:p>
            <a:r>
              <a:rPr lang="cs-CZ" altLang="cs-CZ" dirty="0"/>
              <a:t>Z. č. </a:t>
            </a:r>
            <a:r>
              <a:rPr lang="cs-CZ" altLang="cs-CZ" b="1" dirty="0"/>
              <a:t>23/2017 Sb., </a:t>
            </a:r>
            <a:r>
              <a:rPr lang="cs-CZ" altLang="cs-CZ" dirty="0"/>
              <a:t>o pravidlech rozpočtové odpovědnosti</a:t>
            </a:r>
          </a:p>
          <a:p>
            <a:r>
              <a:rPr lang="cs-CZ" altLang="cs-CZ" dirty="0"/>
              <a:t>Z. č. </a:t>
            </a:r>
            <a:r>
              <a:rPr lang="cs-CZ" altLang="cs-CZ" b="1" dirty="0"/>
              <a:t>25/2017 Sb., </a:t>
            </a:r>
            <a:r>
              <a:rPr lang="cs-CZ" altLang="cs-CZ" dirty="0"/>
              <a:t>o sběru vybraných údajů pro účely monitorování a řízení veřejných financí</a:t>
            </a:r>
          </a:p>
          <a:p>
            <a:r>
              <a:rPr lang="cs-CZ" altLang="cs-CZ" dirty="0"/>
              <a:t>Z. č. </a:t>
            </a:r>
            <a:r>
              <a:rPr lang="cs-CZ" altLang="cs-CZ" b="1" dirty="0"/>
              <a:t>248/2000 Sb., </a:t>
            </a:r>
            <a:r>
              <a:rPr lang="cs-CZ" altLang="cs-CZ" dirty="0"/>
              <a:t>o podpoře regionálního rozvoje</a:t>
            </a:r>
          </a:p>
          <a:p>
            <a:r>
              <a:rPr lang="cs-CZ" altLang="cs-CZ" dirty="0"/>
              <a:t>Z. č. </a:t>
            </a:r>
            <a:r>
              <a:rPr lang="cs-CZ" altLang="cs-CZ" b="1" dirty="0"/>
              <a:t>89/2012 Sb</a:t>
            </a:r>
            <a:r>
              <a:rPr lang="cs-CZ" altLang="cs-CZ" dirty="0"/>
              <a:t>., občanský zákoník, v platném znění</a:t>
            </a:r>
          </a:p>
          <a:p>
            <a:r>
              <a:rPr lang="cs-CZ" altLang="cs-CZ" dirty="0"/>
              <a:t>Vyhláška č. </a:t>
            </a:r>
            <a:r>
              <a:rPr lang="cs-CZ" altLang="cs-CZ" b="1" dirty="0"/>
              <a:t>133/2013 Sb., </a:t>
            </a:r>
            <a:r>
              <a:rPr lang="cs-CZ" altLang="cs-CZ" dirty="0"/>
              <a:t>o stanovení rozsahu a struktury pro vypracování návrhu zákona o SR a návrhu SV SR a lhůtách pro jejich předkládání</a:t>
            </a:r>
          </a:p>
          <a:p>
            <a:r>
              <a:rPr lang="cs-CZ" altLang="cs-CZ" dirty="0"/>
              <a:t>Vyhláška č</a:t>
            </a:r>
            <a:r>
              <a:rPr lang="cs-CZ" altLang="cs-CZ" b="1" dirty="0"/>
              <a:t>. 5/2014 Sb., </a:t>
            </a:r>
            <a:r>
              <a:rPr lang="cs-CZ" altLang="cs-CZ" dirty="0"/>
              <a:t>o způsobu, termínech a rozsahu údajů předkládaných pro hodnocení plnění SR, roup. </a:t>
            </a:r>
            <a:r>
              <a:rPr lang="cs-CZ" altLang="cs-CZ" dirty="0" err="1"/>
              <a:t>StF</a:t>
            </a:r>
            <a:r>
              <a:rPr lang="cs-CZ" altLang="cs-CZ" dirty="0"/>
              <a:t>, rozpočtů ÚSC, </a:t>
            </a:r>
            <a:r>
              <a:rPr lang="cs-CZ" altLang="cs-CZ" dirty="0" err="1"/>
              <a:t>roz</a:t>
            </a:r>
            <a:r>
              <a:rPr lang="cs-CZ" altLang="cs-CZ" dirty="0"/>
              <a:t>. </a:t>
            </a:r>
            <a:r>
              <a:rPr lang="cs-CZ" altLang="cs-CZ" dirty="0" err="1"/>
              <a:t>DoSvO</a:t>
            </a:r>
            <a:r>
              <a:rPr lang="cs-CZ" altLang="cs-CZ" dirty="0"/>
              <a:t> a </a:t>
            </a:r>
            <a:r>
              <a:rPr lang="cs-CZ" altLang="cs-CZ" dirty="0" err="1"/>
              <a:t>roz</a:t>
            </a:r>
            <a:r>
              <a:rPr lang="cs-CZ" altLang="cs-CZ" dirty="0"/>
              <a:t>. </a:t>
            </a:r>
            <a:r>
              <a:rPr lang="cs-CZ" altLang="cs-CZ" dirty="0" err="1"/>
              <a:t>RegRR</a:t>
            </a:r>
            <a:endParaRPr lang="cs-CZ" altLang="cs-CZ" dirty="0"/>
          </a:p>
          <a:p>
            <a:endParaRPr lang="cs-CZ" altLang="cs-CZ" dirty="0"/>
          </a:p>
        </p:txBody>
      </p:sp>
      <p:sp>
        <p:nvSpPr>
          <p:cNvPr id="4" name="Zástupný symbol pro zápatí 3"/>
          <p:cNvSpPr>
            <a:spLocks noGrp="1"/>
          </p:cNvSpPr>
          <p:nvPr>
            <p:ph type="ftr" sz="quarter" idx="11"/>
          </p:nvPr>
        </p:nvSpPr>
        <p:spPr/>
        <p:txBody>
          <a:bodyPr/>
          <a:lstStyle/>
          <a:p>
            <a:pPr>
              <a:defRPr/>
            </a:pPr>
            <a:r>
              <a:rPr lang="cs-CZ"/>
              <a:t>Seminaria s.r.o., Radlická 2000/3, Praha 5,  tel: 257 095 220, fax: 257 095 221, info@seminaria.cz, www.seminaria.cz</a:t>
            </a:r>
          </a:p>
        </p:txBody>
      </p:sp>
      <p:sp>
        <p:nvSpPr>
          <p:cNvPr id="19461" name="Zástupný symbol pro číslo snímku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1F1EE9A2-6F20-4948-BCBC-B98BAA6A17B6}" type="slidenum">
              <a:rPr lang="cs-CZ" altLang="cs-CZ" sz="1200"/>
              <a:pPr>
                <a:spcBef>
                  <a:spcPct val="0"/>
                </a:spcBef>
                <a:buClrTx/>
                <a:buFontTx/>
                <a:buNone/>
              </a:pPr>
              <a:t>8</a:t>
            </a:fld>
            <a:endParaRPr lang="cs-CZ" altLang="cs-CZ" sz="1200"/>
          </a:p>
        </p:txBody>
      </p:sp>
    </p:spTree>
    <p:extLst>
      <p:ext uri="{BB962C8B-B14F-4D97-AF65-F5344CB8AC3E}">
        <p14:creationId xmlns:p14="http://schemas.microsoft.com/office/powerpoint/2010/main" val="3347091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1010" name="Rectangle 2"/>
          <p:cNvSpPr>
            <a:spLocks noGrp="1" noChangeArrowheads="1"/>
          </p:cNvSpPr>
          <p:nvPr>
            <p:ph type="title" idx="4294967295"/>
          </p:nvPr>
        </p:nvSpPr>
        <p:spPr/>
        <p:txBody>
          <a:bodyPr>
            <a:normAutofit fontScale="90000"/>
          </a:bodyPr>
          <a:lstStyle/>
          <a:p>
            <a:pPr algn="ctr"/>
            <a:br>
              <a:rPr lang="cs-CZ" altLang="cs-CZ" sz="4500" b="1" dirty="0"/>
            </a:br>
            <a:br>
              <a:rPr lang="cs-CZ" altLang="cs-CZ" sz="4500" b="1" dirty="0"/>
            </a:br>
            <a:r>
              <a:rPr lang="cs-CZ" altLang="cs-CZ" sz="4500" b="1" dirty="0"/>
              <a:t>Rozpočtová pravidla - zákon upravuje:</a:t>
            </a:r>
          </a:p>
        </p:txBody>
      </p:sp>
      <p:sp>
        <p:nvSpPr>
          <p:cNvPr id="171011" name="Rectangle 3"/>
          <p:cNvSpPr>
            <a:spLocks noGrp="1" noChangeArrowheads="1"/>
          </p:cNvSpPr>
          <p:nvPr>
            <p:ph type="body" idx="4294967295"/>
          </p:nvPr>
        </p:nvSpPr>
        <p:spPr/>
        <p:txBody>
          <a:bodyPr>
            <a:normAutofit fontScale="85000" lnSpcReduction="20000"/>
          </a:bodyPr>
          <a:lstStyle/>
          <a:p>
            <a:pPr>
              <a:buFont typeface="Wingdings" panose="05000000000000000000" pitchFamily="2" charset="2"/>
              <a:buChar char="Ø"/>
            </a:pPr>
            <a:r>
              <a:rPr lang="cs-CZ" altLang="cs-CZ" b="1" dirty="0"/>
              <a:t>  tvorbu, </a:t>
            </a:r>
          </a:p>
          <a:p>
            <a:pPr>
              <a:buFont typeface="Wingdings" panose="05000000000000000000" pitchFamily="2" charset="2"/>
              <a:buChar char="Ø"/>
            </a:pPr>
            <a:r>
              <a:rPr lang="cs-CZ" altLang="cs-CZ" b="1" dirty="0"/>
              <a:t> postavení, </a:t>
            </a:r>
          </a:p>
          <a:p>
            <a:pPr>
              <a:buFont typeface="Wingdings" panose="05000000000000000000" pitchFamily="2" charset="2"/>
              <a:buChar char="Ø"/>
            </a:pPr>
            <a:r>
              <a:rPr lang="cs-CZ" altLang="cs-CZ" b="1" dirty="0"/>
              <a:t> obsah, </a:t>
            </a:r>
          </a:p>
          <a:p>
            <a:pPr>
              <a:buFont typeface="Wingdings" panose="05000000000000000000" pitchFamily="2" charset="2"/>
              <a:buChar char="Ø"/>
            </a:pPr>
            <a:r>
              <a:rPr lang="cs-CZ" altLang="cs-CZ" b="1" dirty="0"/>
              <a:t> funkci rozpočtů </a:t>
            </a:r>
            <a:r>
              <a:rPr lang="cs-CZ" altLang="cs-CZ" b="1" dirty="0" err="1"/>
              <a:t>ÚSC-obcí+krajů</a:t>
            </a:r>
            <a:r>
              <a:rPr lang="cs-CZ" altLang="cs-CZ" b="1" dirty="0"/>
              <a:t>,</a:t>
            </a:r>
          </a:p>
          <a:p>
            <a:pPr>
              <a:buFont typeface="Wingdings" panose="05000000000000000000" pitchFamily="2" charset="2"/>
              <a:buChar char="Ø"/>
            </a:pPr>
            <a:r>
              <a:rPr lang="cs-CZ" altLang="cs-CZ" b="1" dirty="0"/>
              <a:t> stanoví pravidla hospodaření s finančními prostředky ÚSC,</a:t>
            </a:r>
          </a:p>
          <a:p>
            <a:pPr>
              <a:buFont typeface="Wingdings" panose="05000000000000000000" pitchFamily="2" charset="2"/>
              <a:buChar char="Ø"/>
            </a:pPr>
            <a:endParaRPr lang="cs-CZ" altLang="cs-CZ" b="1" dirty="0">
              <a:solidFill>
                <a:srgbClr val="7030A0"/>
              </a:solidFill>
            </a:endParaRPr>
          </a:p>
          <a:p>
            <a:pPr>
              <a:buFont typeface="Wingdings" panose="05000000000000000000" pitchFamily="2" charset="2"/>
              <a:buChar char="Ø"/>
            </a:pPr>
            <a:r>
              <a:rPr lang="cs-CZ" altLang="cs-CZ" b="1" dirty="0">
                <a:solidFill>
                  <a:srgbClr val="7030A0"/>
                </a:solidFill>
              </a:rPr>
              <a:t>DOTACE A NÁVRATNÉ FINANČNÍ VÝPOMOCI § 10 a </a:t>
            </a:r>
          </a:p>
          <a:p>
            <a:pPr>
              <a:buFont typeface="Wingdings" panose="05000000000000000000" pitchFamily="2" charset="2"/>
              <a:buChar char="Ø"/>
            </a:pPr>
            <a:endParaRPr lang="cs-CZ" altLang="cs-CZ" b="1" dirty="0"/>
          </a:p>
          <a:p>
            <a:pPr>
              <a:buFont typeface="Wingdings" panose="05000000000000000000" pitchFamily="2" charset="2"/>
              <a:buChar char="Ø"/>
            </a:pPr>
            <a:r>
              <a:rPr lang="cs-CZ" altLang="cs-CZ" sz="1900" b="1" dirty="0"/>
              <a:t>zřizování nebo zakládání PO a OS, popřípadě obch. společnosti,</a:t>
            </a:r>
          </a:p>
          <a:p>
            <a:pPr>
              <a:buFont typeface="Wingdings" panose="05000000000000000000" pitchFamily="2" charset="2"/>
              <a:buChar char="Ø"/>
            </a:pPr>
            <a:r>
              <a:rPr lang="cs-CZ" altLang="cs-CZ" sz="1900" b="1" dirty="0"/>
              <a:t>zřizování ústavů, </a:t>
            </a:r>
          </a:p>
          <a:p>
            <a:pPr>
              <a:buFont typeface="Wingdings" panose="05000000000000000000" pitchFamily="2" charset="2"/>
              <a:buChar char="Ø"/>
            </a:pPr>
            <a:r>
              <a:rPr lang="cs-CZ" altLang="cs-CZ" sz="1900" b="1" dirty="0"/>
              <a:t>zřizování školských právnických osob podle zvláštního právního předpisu,</a:t>
            </a:r>
          </a:p>
          <a:p>
            <a:pPr>
              <a:buFont typeface="Wingdings" panose="05000000000000000000" pitchFamily="2" charset="2"/>
              <a:buChar char="Ø"/>
            </a:pPr>
            <a:r>
              <a:rPr lang="cs-CZ" altLang="cs-CZ" sz="1900" b="1" dirty="0"/>
              <a:t>zřizovaní veřejné výzkumné instituce podle zvláštního zákona.</a:t>
            </a:r>
          </a:p>
          <a:p>
            <a:pPr marL="457200" indent="-457200">
              <a:buNone/>
            </a:pPr>
            <a:endParaRPr lang="cs-CZ" altLang="cs-CZ" dirty="0">
              <a:solidFill>
                <a:schemeClr val="hlink"/>
              </a:solidFill>
            </a:endParaRPr>
          </a:p>
          <a:p>
            <a:pPr marL="457200" indent="-457200">
              <a:buNone/>
            </a:pPr>
            <a:endParaRPr lang="cs-CZ" altLang="cs-CZ" dirty="0">
              <a:solidFill>
                <a:srgbClr val="FF9933"/>
              </a:solidFill>
            </a:endParaRPr>
          </a:p>
          <a:p>
            <a:pPr marL="457200" indent="-457200">
              <a:buNone/>
            </a:pPr>
            <a:endParaRPr lang="cs-CZ" altLang="cs-CZ" dirty="0">
              <a:solidFill>
                <a:srgbClr val="FF9933"/>
              </a:solidFill>
            </a:endParaRPr>
          </a:p>
        </p:txBody>
      </p:sp>
      <p:sp>
        <p:nvSpPr>
          <p:cNvPr id="2" name="Zástupný symbol pro zápatí 1"/>
          <p:cNvSpPr>
            <a:spLocks noGrp="1"/>
          </p:cNvSpPr>
          <p:nvPr>
            <p:ph type="ftr" sz="quarter" idx="11"/>
          </p:nvPr>
        </p:nvSpPr>
        <p:spPr/>
        <p:txBody>
          <a:bodyPr/>
          <a:lstStyle/>
          <a:p>
            <a:r>
              <a:rPr lang="en-US"/>
              <a:t>Seminaria s.r.o., Radlická 2000/3, Praha 5,  tel: 257 095 220, fax: 257 095 221, info@seminaria.cz, www.seminaria.cz</a:t>
            </a:r>
            <a:endParaRPr lang="en-US" dirty="0"/>
          </a:p>
        </p:txBody>
      </p:sp>
      <p:sp>
        <p:nvSpPr>
          <p:cNvPr id="3" name="Zástupný symbol pro číslo snímku 2"/>
          <p:cNvSpPr>
            <a:spLocks noGrp="1"/>
          </p:cNvSpPr>
          <p:nvPr>
            <p:ph type="sldNum" sz="quarter" idx="12"/>
          </p:nvPr>
        </p:nvSpPr>
        <p:spPr/>
        <p:txBody>
          <a:bodyPr/>
          <a:lstStyle/>
          <a:p>
            <a:fld id="{4FAB73BC-B049-4115-A692-8D63A059BFB8}" type="slidenum">
              <a:rPr lang="en-US" smtClean="0"/>
              <a:pPr/>
              <a:t>9</a:t>
            </a:fld>
            <a:endParaRPr lang="en-US" dirty="0"/>
          </a:p>
        </p:txBody>
      </p:sp>
    </p:spTree>
    <p:extLst>
      <p:ext uri="{BB962C8B-B14F-4D97-AF65-F5344CB8AC3E}">
        <p14:creationId xmlns:p14="http://schemas.microsoft.com/office/powerpoint/2010/main" val="212014332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71010"/>
                                        </p:tgtEl>
                                        <p:attrNameLst>
                                          <p:attrName>style.visibility</p:attrName>
                                        </p:attrNameLst>
                                      </p:cBhvr>
                                      <p:to>
                                        <p:strVal val="visible"/>
                                      </p:to>
                                    </p:set>
                                    <p:anim calcmode="lin" valueType="num">
                                      <p:cBhvr>
                                        <p:cTn id="7" dur="1000" fill="hold"/>
                                        <p:tgtEl>
                                          <p:spTgt spid="171010"/>
                                        </p:tgtEl>
                                        <p:attrNameLst>
                                          <p:attrName>ppt_x</p:attrName>
                                        </p:attrNameLst>
                                      </p:cBhvr>
                                      <p:tavLst>
                                        <p:tav tm="0">
                                          <p:val>
                                            <p:strVal val="#ppt_x-.2"/>
                                          </p:val>
                                        </p:tav>
                                        <p:tav tm="100000">
                                          <p:val>
                                            <p:strVal val="#ppt_x"/>
                                          </p:val>
                                        </p:tav>
                                      </p:tavLst>
                                    </p:anim>
                                    <p:anim calcmode="lin" valueType="num">
                                      <p:cBhvr>
                                        <p:cTn id="8" dur="1000" fill="hold"/>
                                        <p:tgtEl>
                                          <p:spTgt spid="17101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7101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71011">
                                            <p:txEl>
                                              <p:pRg st="0" end="0"/>
                                            </p:txEl>
                                          </p:spTgt>
                                        </p:tgtEl>
                                        <p:attrNameLst>
                                          <p:attrName>style.visibility</p:attrName>
                                        </p:attrNameLst>
                                      </p:cBhvr>
                                      <p:to>
                                        <p:strVal val="visible"/>
                                      </p:to>
                                    </p:set>
                                    <p:animEffect transition="in" filter="fade">
                                      <p:cBhvr>
                                        <p:cTn id="14" dur="500"/>
                                        <p:tgtEl>
                                          <p:spTgt spid="171011">
                                            <p:txEl>
                                              <p:pRg st="0" end="0"/>
                                            </p:txEl>
                                          </p:spTgt>
                                        </p:tgtEl>
                                      </p:cBhvr>
                                    </p:animEffect>
                                    <p:anim calcmode="lin" valueType="num">
                                      <p:cBhvr>
                                        <p:cTn id="15" dur="500" fill="hold"/>
                                        <p:tgtEl>
                                          <p:spTgt spid="17101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71011">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171011">
                                            <p:txEl>
                                              <p:pRg st="1" end="1"/>
                                            </p:txEl>
                                          </p:spTgt>
                                        </p:tgtEl>
                                        <p:attrNameLst>
                                          <p:attrName>style.visibility</p:attrName>
                                        </p:attrNameLst>
                                      </p:cBhvr>
                                      <p:to>
                                        <p:strVal val="visible"/>
                                      </p:to>
                                    </p:set>
                                    <p:animEffect transition="in" filter="fade">
                                      <p:cBhvr>
                                        <p:cTn id="21" dur="500"/>
                                        <p:tgtEl>
                                          <p:spTgt spid="171011">
                                            <p:txEl>
                                              <p:pRg st="1" end="1"/>
                                            </p:txEl>
                                          </p:spTgt>
                                        </p:tgtEl>
                                      </p:cBhvr>
                                    </p:animEffect>
                                    <p:anim calcmode="lin" valueType="num">
                                      <p:cBhvr>
                                        <p:cTn id="22" dur="500" fill="hold"/>
                                        <p:tgtEl>
                                          <p:spTgt spid="171011">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71011">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171011">
                                            <p:txEl>
                                              <p:pRg st="2" end="2"/>
                                            </p:txEl>
                                          </p:spTgt>
                                        </p:tgtEl>
                                        <p:attrNameLst>
                                          <p:attrName>style.visibility</p:attrName>
                                        </p:attrNameLst>
                                      </p:cBhvr>
                                      <p:to>
                                        <p:strVal val="visible"/>
                                      </p:to>
                                    </p:set>
                                    <p:animEffect transition="in" filter="fade">
                                      <p:cBhvr>
                                        <p:cTn id="28" dur="500"/>
                                        <p:tgtEl>
                                          <p:spTgt spid="171011">
                                            <p:txEl>
                                              <p:pRg st="2" end="2"/>
                                            </p:txEl>
                                          </p:spTgt>
                                        </p:tgtEl>
                                      </p:cBhvr>
                                    </p:animEffect>
                                    <p:anim calcmode="lin" valueType="num">
                                      <p:cBhvr>
                                        <p:cTn id="29" dur="500" fill="hold"/>
                                        <p:tgtEl>
                                          <p:spTgt spid="171011">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71011">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171011">
                                            <p:txEl>
                                              <p:pRg st="3" end="3"/>
                                            </p:txEl>
                                          </p:spTgt>
                                        </p:tgtEl>
                                        <p:attrNameLst>
                                          <p:attrName>style.visibility</p:attrName>
                                        </p:attrNameLst>
                                      </p:cBhvr>
                                      <p:to>
                                        <p:strVal val="visible"/>
                                      </p:to>
                                    </p:set>
                                    <p:animEffect transition="in" filter="fade">
                                      <p:cBhvr>
                                        <p:cTn id="35" dur="500"/>
                                        <p:tgtEl>
                                          <p:spTgt spid="171011">
                                            <p:txEl>
                                              <p:pRg st="3" end="3"/>
                                            </p:txEl>
                                          </p:spTgt>
                                        </p:tgtEl>
                                      </p:cBhvr>
                                    </p:animEffect>
                                    <p:anim calcmode="lin" valueType="num">
                                      <p:cBhvr>
                                        <p:cTn id="36" dur="500" fill="hold"/>
                                        <p:tgtEl>
                                          <p:spTgt spid="171011">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171011">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171011">
                                            <p:txEl>
                                              <p:pRg st="4" end="4"/>
                                            </p:txEl>
                                          </p:spTgt>
                                        </p:tgtEl>
                                        <p:attrNameLst>
                                          <p:attrName>style.visibility</p:attrName>
                                        </p:attrNameLst>
                                      </p:cBhvr>
                                      <p:to>
                                        <p:strVal val="visible"/>
                                      </p:to>
                                    </p:set>
                                    <p:animEffect transition="in" filter="fade">
                                      <p:cBhvr>
                                        <p:cTn id="42" dur="500"/>
                                        <p:tgtEl>
                                          <p:spTgt spid="171011">
                                            <p:txEl>
                                              <p:pRg st="4" end="4"/>
                                            </p:txEl>
                                          </p:spTgt>
                                        </p:tgtEl>
                                      </p:cBhvr>
                                    </p:animEffect>
                                    <p:anim calcmode="lin" valueType="num">
                                      <p:cBhvr>
                                        <p:cTn id="43" dur="500" fill="hold"/>
                                        <p:tgtEl>
                                          <p:spTgt spid="171011">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171011">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4" presetClass="entr" presetSubtype="0" fill="hold" grpId="0" nodeType="clickEffect">
                                  <p:stCondLst>
                                    <p:cond delay="0"/>
                                  </p:stCondLst>
                                  <p:childTnLst>
                                    <p:set>
                                      <p:cBhvr>
                                        <p:cTn id="48" dur="1" fill="hold">
                                          <p:stCondLst>
                                            <p:cond delay="0"/>
                                          </p:stCondLst>
                                        </p:cTn>
                                        <p:tgtEl>
                                          <p:spTgt spid="171011">
                                            <p:txEl>
                                              <p:pRg st="6" end="6"/>
                                            </p:txEl>
                                          </p:spTgt>
                                        </p:tgtEl>
                                        <p:attrNameLst>
                                          <p:attrName>style.visibility</p:attrName>
                                        </p:attrNameLst>
                                      </p:cBhvr>
                                      <p:to>
                                        <p:strVal val="visible"/>
                                      </p:to>
                                    </p:set>
                                    <p:animEffect transition="in" filter="fade">
                                      <p:cBhvr>
                                        <p:cTn id="49" dur="500"/>
                                        <p:tgtEl>
                                          <p:spTgt spid="171011">
                                            <p:txEl>
                                              <p:pRg st="6" end="6"/>
                                            </p:txEl>
                                          </p:spTgt>
                                        </p:tgtEl>
                                      </p:cBhvr>
                                    </p:animEffect>
                                    <p:anim calcmode="lin" valueType="num">
                                      <p:cBhvr>
                                        <p:cTn id="50" dur="500" fill="hold"/>
                                        <p:tgtEl>
                                          <p:spTgt spid="171011">
                                            <p:txEl>
                                              <p:pRg st="6" end="6"/>
                                            </p:txEl>
                                          </p:spTgt>
                                        </p:tgtEl>
                                        <p:attrNameLst>
                                          <p:attrName>ppt_x</p:attrName>
                                        </p:attrNameLst>
                                      </p:cBhvr>
                                      <p:tavLst>
                                        <p:tav tm="0">
                                          <p:val>
                                            <p:strVal val="#ppt_x"/>
                                          </p:val>
                                        </p:tav>
                                        <p:tav tm="100000">
                                          <p:val>
                                            <p:strVal val="#ppt_x"/>
                                          </p:val>
                                        </p:tav>
                                      </p:tavLst>
                                    </p:anim>
                                    <p:anim calcmode="lin" valueType="num">
                                      <p:cBhvr>
                                        <p:cTn id="51" dur="500" fill="hold"/>
                                        <p:tgtEl>
                                          <p:spTgt spid="171011">
                                            <p:txEl>
                                              <p:pRg st="6" end="6"/>
                                            </p:txEl>
                                          </p:spTgt>
                                        </p:tgtEl>
                                        <p:attrNameLst>
                                          <p:attrName>ppt_y</p:attrName>
                                        </p:attrNameLst>
                                      </p:cBhvr>
                                      <p:tavLst>
                                        <p:tav tm="0">
                                          <p:val>
                                            <p:strVal val="#ppt_y+.05"/>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4" presetClass="entr" presetSubtype="0" fill="hold" grpId="0" nodeType="clickEffect">
                                  <p:stCondLst>
                                    <p:cond delay="0"/>
                                  </p:stCondLst>
                                  <p:childTnLst>
                                    <p:set>
                                      <p:cBhvr>
                                        <p:cTn id="55" dur="1" fill="hold">
                                          <p:stCondLst>
                                            <p:cond delay="0"/>
                                          </p:stCondLst>
                                        </p:cTn>
                                        <p:tgtEl>
                                          <p:spTgt spid="171011">
                                            <p:txEl>
                                              <p:pRg st="8" end="8"/>
                                            </p:txEl>
                                          </p:spTgt>
                                        </p:tgtEl>
                                        <p:attrNameLst>
                                          <p:attrName>style.visibility</p:attrName>
                                        </p:attrNameLst>
                                      </p:cBhvr>
                                      <p:to>
                                        <p:strVal val="visible"/>
                                      </p:to>
                                    </p:set>
                                    <p:animEffect transition="in" filter="fade">
                                      <p:cBhvr>
                                        <p:cTn id="56" dur="500"/>
                                        <p:tgtEl>
                                          <p:spTgt spid="171011">
                                            <p:txEl>
                                              <p:pRg st="8" end="8"/>
                                            </p:txEl>
                                          </p:spTgt>
                                        </p:tgtEl>
                                      </p:cBhvr>
                                    </p:animEffect>
                                    <p:anim calcmode="lin" valueType="num">
                                      <p:cBhvr>
                                        <p:cTn id="57" dur="500" fill="hold"/>
                                        <p:tgtEl>
                                          <p:spTgt spid="171011">
                                            <p:txEl>
                                              <p:pRg st="8" end="8"/>
                                            </p:txEl>
                                          </p:spTgt>
                                        </p:tgtEl>
                                        <p:attrNameLst>
                                          <p:attrName>ppt_x</p:attrName>
                                        </p:attrNameLst>
                                      </p:cBhvr>
                                      <p:tavLst>
                                        <p:tav tm="0">
                                          <p:val>
                                            <p:strVal val="#ppt_x"/>
                                          </p:val>
                                        </p:tav>
                                        <p:tav tm="100000">
                                          <p:val>
                                            <p:strVal val="#ppt_x"/>
                                          </p:val>
                                        </p:tav>
                                      </p:tavLst>
                                    </p:anim>
                                    <p:anim calcmode="lin" valueType="num">
                                      <p:cBhvr>
                                        <p:cTn id="58" dur="500" fill="hold"/>
                                        <p:tgtEl>
                                          <p:spTgt spid="171011">
                                            <p:txEl>
                                              <p:pRg st="8" end="8"/>
                                            </p:txEl>
                                          </p:spTgt>
                                        </p:tgtEl>
                                        <p:attrNameLst>
                                          <p:attrName>ppt_y</p:attrName>
                                        </p:attrNameLst>
                                      </p:cBhvr>
                                      <p:tavLst>
                                        <p:tav tm="0">
                                          <p:val>
                                            <p:strVal val="#ppt_y+.05"/>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4" presetClass="entr" presetSubtype="0" fill="hold" grpId="0" nodeType="clickEffect">
                                  <p:stCondLst>
                                    <p:cond delay="0"/>
                                  </p:stCondLst>
                                  <p:childTnLst>
                                    <p:set>
                                      <p:cBhvr>
                                        <p:cTn id="62" dur="1" fill="hold">
                                          <p:stCondLst>
                                            <p:cond delay="0"/>
                                          </p:stCondLst>
                                        </p:cTn>
                                        <p:tgtEl>
                                          <p:spTgt spid="171011">
                                            <p:txEl>
                                              <p:pRg st="9" end="9"/>
                                            </p:txEl>
                                          </p:spTgt>
                                        </p:tgtEl>
                                        <p:attrNameLst>
                                          <p:attrName>style.visibility</p:attrName>
                                        </p:attrNameLst>
                                      </p:cBhvr>
                                      <p:to>
                                        <p:strVal val="visible"/>
                                      </p:to>
                                    </p:set>
                                    <p:animEffect transition="in" filter="fade">
                                      <p:cBhvr>
                                        <p:cTn id="63" dur="500"/>
                                        <p:tgtEl>
                                          <p:spTgt spid="171011">
                                            <p:txEl>
                                              <p:pRg st="9" end="9"/>
                                            </p:txEl>
                                          </p:spTgt>
                                        </p:tgtEl>
                                      </p:cBhvr>
                                    </p:animEffect>
                                    <p:anim calcmode="lin" valueType="num">
                                      <p:cBhvr>
                                        <p:cTn id="64" dur="500" fill="hold"/>
                                        <p:tgtEl>
                                          <p:spTgt spid="171011">
                                            <p:txEl>
                                              <p:pRg st="9" end="9"/>
                                            </p:txEl>
                                          </p:spTgt>
                                        </p:tgtEl>
                                        <p:attrNameLst>
                                          <p:attrName>ppt_x</p:attrName>
                                        </p:attrNameLst>
                                      </p:cBhvr>
                                      <p:tavLst>
                                        <p:tav tm="0">
                                          <p:val>
                                            <p:strVal val="#ppt_x"/>
                                          </p:val>
                                        </p:tav>
                                        <p:tav tm="100000">
                                          <p:val>
                                            <p:strVal val="#ppt_x"/>
                                          </p:val>
                                        </p:tav>
                                      </p:tavLst>
                                    </p:anim>
                                    <p:anim calcmode="lin" valueType="num">
                                      <p:cBhvr>
                                        <p:cTn id="65" dur="500" fill="hold"/>
                                        <p:tgtEl>
                                          <p:spTgt spid="171011">
                                            <p:txEl>
                                              <p:pRg st="9" end="9"/>
                                            </p:txEl>
                                          </p:spTgt>
                                        </p:tgtEl>
                                        <p:attrNameLst>
                                          <p:attrName>ppt_y</p:attrName>
                                        </p:attrNameLst>
                                      </p:cBhvr>
                                      <p:tavLst>
                                        <p:tav tm="0">
                                          <p:val>
                                            <p:strVal val="#ppt_y+.05"/>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4" presetClass="entr" presetSubtype="0" fill="hold" grpId="0" nodeType="clickEffect">
                                  <p:stCondLst>
                                    <p:cond delay="0"/>
                                  </p:stCondLst>
                                  <p:childTnLst>
                                    <p:set>
                                      <p:cBhvr>
                                        <p:cTn id="69" dur="1" fill="hold">
                                          <p:stCondLst>
                                            <p:cond delay="0"/>
                                          </p:stCondLst>
                                        </p:cTn>
                                        <p:tgtEl>
                                          <p:spTgt spid="171011">
                                            <p:txEl>
                                              <p:pRg st="10" end="10"/>
                                            </p:txEl>
                                          </p:spTgt>
                                        </p:tgtEl>
                                        <p:attrNameLst>
                                          <p:attrName>style.visibility</p:attrName>
                                        </p:attrNameLst>
                                      </p:cBhvr>
                                      <p:to>
                                        <p:strVal val="visible"/>
                                      </p:to>
                                    </p:set>
                                    <p:animEffect transition="in" filter="fade">
                                      <p:cBhvr>
                                        <p:cTn id="70" dur="500"/>
                                        <p:tgtEl>
                                          <p:spTgt spid="171011">
                                            <p:txEl>
                                              <p:pRg st="10" end="10"/>
                                            </p:txEl>
                                          </p:spTgt>
                                        </p:tgtEl>
                                      </p:cBhvr>
                                    </p:animEffect>
                                    <p:anim calcmode="lin" valueType="num">
                                      <p:cBhvr>
                                        <p:cTn id="71" dur="500" fill="hold"/>
                                        <p:tgtEl>
                                          <p:spTgt spid="171011">
                                            <p:txEl>
                                              <p:pRg st="10" end="10"/>
                                            </p:txEl>
                                          </p:spTgt>
                                        </p:tgtEl>
                                        <p:attrNameLst>
                                          <p:attrName>ppt_x</p:attrName>
                                        </p:attrNameLst>
                                      </p:cBhvr>
                                      <p:tavLst>
                                        <p:tav tm="0">
                                          <p:val>
                                            <p:strVal val="#ppt_x"/>
                                          </p:val>
                                        </p:tav>
                                        <p:tav tm="100000">
                                          <p:val>
                                            <p:strVal val="#ppt_x"/>
                                          </p:val>
                                        </p:tav>
                                      </p:tavLst>
                                    </p:anim>
                                    <p:anim calcmode="lin" valueType="num">
                                      <p:cBhvr>
                                        <p:cTn id="72" dur="500" fill="hold"/>
                                        <p:tgtEl>
                                          <p:spTgt spid="171011">
                                            <p:txEl>
                                              <p:pRg st="10" end="10"/>
                                            </p:txEl>
                                          </p:spTgt>
                                        </p:tgtEl>
                                        <p:attrNameLst>
                                          <p:attrName>ppt_y</p:attrName>
                                        </p:attrNameLst>
                                      </p:cBhvr>
                                      <p:tavLst>
                                        <p:tav tm="0">
                                          <p:val>
                                            <p:strVal val="#ppt_y+.05"/>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4" presetClass="entr" presetSubtype="0" fill="hold" grpId="0" nodeType="clickEffect">
                                  <p:stCondLst>
                                    <p:cond delay="0"/>
                                  </p:stCondLst>
                                  <p:childTnLst>
                                    <p:set>
                                      <p:cBhvr>
                                        <p:cTn id="76" dur="1" fill="hold">
                                          <p:stCondLst>
                                            <p:cond delay="0"/>
                                          </p:stCondLst>
                                        </p:cTn>
                                        <p:tgtEl>
                                          <p:spTgt spid="171011">
                                            <p:txEl>
                                              <p:pRg st="11" end="11"/>
                                            </p:txEl>
                                          </p:spTgt>
                                        </p:tgtEl>
                                        <p:attrNameLst>
                                          <p:attrName>style.visibility</p:attrName>
                                        </p:attrNameLst>
                                      </p:cBhvr>
                                      <p:to>
                                        <p:strVal val="visible"/>
                                      </p:to>
                                    </p:set>
                                    <p:animEffect transition="in" filter="fade">
                                      <p:cBhvr>
                                        <p:cTn id="77" dur="500"/>
                                        <p:tgtEl>
                                          <p:spTgt spid="171011">
                                            <p:txEl>
                                              <p:pRg st="11" end="11"/>
                                            </p:txEl>
                                          </p:spTgt>
                                        </p:tgtEl>
                                      </p:cBhvr>
                                    </p:animEffect>
                                    <p:anim calcmode="lin" valueType="num">
                                      <p:cBhvr>
                                        <p:cTn id="78" dur="500" fill="hold"/>
                                        <p:tgtEl>
                                          <p:spTgt spid="171011">
                                            <p:txEl>
                                              <p:pRg st="11" end="11"/>
                                            </p:txEl>
                                          </p:spTgt>
                                        </p:tgtEl>
                                        <p:attrNameLst>
                                          <p:attrName>ppt_x</p:attrName>
                                        </p:attrNameLst>
                                      </p:cBhvr>
                                      <p:tavLst>
                                        <p:tav tm="0">
                                          <p:val>
                                            <p:strVal val="#ppt_x"/>
                                          </p:val>
                                        </p:tav>
                                        <p:tav tm="100000">
                                          <p:val>
                                            <p:strVal val="#ppt_x"/>
                                          </p:val>
                                        </p:tav>
                                      </p:tavLst>
                                    </p:anim>
                                    <p:anim calcmode="lin" valueType="num">
                                      <p:cBhvr>
                                        <p:cTn id="79" dur="500" fill="hold"/>
                                        <p:tgtEl>
                                          <p:spTgt spid="171011">
                                            <p:txEl>
                                              <p:pRg st="11" end="11"/>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0" grpId="0"/>
      <p:bldP spid="171011" grpId="0" build="p"/>
    </p:bldLst>
  </p:timing>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214</TotalTime>
  <Words>4178</Words>
  <Application>Microsoft Office PowerPoint</Application>
  <PresentationFormat>Širokoúhlá obrazovka</PresentationFormat>
  <Paragraphs>251</Paragraphs>
  <Slides>37</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37</vt:i4>
      </vt:variant>
    </vt:vector>
  </HeadingPairs>
  <TitlesOfParts>
    <vt:vector size="44" baseType="lpstr">
      <vt:lpstr>Arial</vt:lpstr>
      <vt:lpstr>Calibri</vt:lpstr>
      <vt:lpstr>Calibri Light</vt:lpstr>
      <vt:lpstr>Times New Roman</vt:lpstr>
      <vt:lpstr>Trebuchet MS</vt:lpstr>
      <vt:lpstr>Wingdings</vt:lpstr>
      <vt:lpstr>Motiv Office</vt:lpstr>
      <vt:lpstr>Dotační právo</vt:lpstr>
      <vt:lpstr>      HOSPODAŘENÍ  ÚSC  právní úprava z.č. 250/2000 Sb.,  +  dílčí novely </vt:lpstr>
      <vt:lpstr>Doplnění rozpočtových pravidel</vt:lpstr>
      <vt:lpstr>Důvod novely RP</vt:lpstr>
      <vt:lpstr>                   Prameny právní úpravy, aneb které zákony musíme respektovat </vt:lpstr>
      <vt:lpstr>                         </vt:lpstr>
      <vt:lpstr>       A ještě několik dalších pramenů právní úpravy</vt:lpstr>
      <vt:lpstr>Prezentace aplikace PowerPoint</vt:lpstr>
      <vt:lpstr>  Rozpočtová pravidla - zákon upravuje:</vt:lpstr>
      <vt:lpstr> Zákonem se řídí – poskytovatelé dotací</vt:lpstr>
      <vt:lpstr>Vnitřní struktura rozpočtů ÚSC </vt:lpstr>
      <vt:lpstr>PŘÍJMY rozpočtů ÚSC</vt:lpstr>
      <vt:lpstr>Pojem dotace a návratná finanční výpomoc</vt:lpstr>
      <vt:lpstr>    Další finanční prostředky ÚSC</vt:lpstr>
      <vt:lpstr> Výdaje rozpočtu ÚSC</vt:lpstr>
      <vt:lpstr>Dotace krajům</vt:lpstr>
      <vt:lpstr>Kraj výdaj- obec dotace</vt:lpstr>
      <vt:lpstr>Výdaje kraje RRRS</vt:lpstr>
      <vt:lpstr>Kraj poskytuje dotace dle § 36 z. o krajích obec poskytuje dotace dle § 85 z. o obcích </vt:lpstr>
      <vt:lpstr>Základní pojmy - Dotace a návratná finanční výpomoc - PROGRAM</vt:lpstr>
      <vt:lpstr>PROGRAM</vt:lpstr>
      <vt:lpstr>Druhy dotací a návratných finančních výpomocí.</vt:lpstr>
      <vt:lpstr> Dotace a návratná finanční výpomoc Odlišení od darů a zápůjček</vt:lpstr>
      <vt:lpstr>Dotace a návratná finanční výpomoc Odlišení od darů a zápůjček </vt:lpstr>
      <vt:lpstr>Žádost o dotaci a návratnou finanční výpomoc a rozhodnutí o ní </vt:lpstr>
      <vt:lpstr>Obsahové náležitosti Žádosti</vt:lpstr>
      <vt:lpstr>Obsahové náležitosti Žádosti</vt:lpstr>
      <vt:lpstr>Obsahové náležitosti Žádosti</vt:lpstr>
      <vt:lpstr>Nevyhoví-li poskytovatel žádosti, sdělí bez zbytečného odkladu žadateli, že jeho žádosti nebylo vyhověno a důvod nevyhovění žádosti – SDĚLENÍ. </vt:lpstr>
      <vt:lpstr>Veřejnoprávní smlouva o poskytnutí dotace či návratné finanční výpomoci </vt:lpstr>
      <vt:lpstr>Druhy veřejnoprávních smluv</vt:lpstr>
      <vt:lpstr>Obsahové náležitosti V. SMLOUVY</vt:lpstr>
      <vt:lpstr>Prezentace aplikace PowerPoint</vt:lpstr>
      <vt:lpstr>Spory z právních poměrů při poskytnutí dotace nebo návratné finanční výpomoci rozhoduje</vt:lpstr>
      <vt:lpstr>Náležitosti programu</vt:lpstr>
      <vt:lpstr>Program obsahuje alespoň </vt:lpstr>
      <vt:lpstr>Publicita smluv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Dotační právo</dc:title>
  <dc:creator>Ivana Pařízková</dc:creator>
  <cp:lastModifiedBy>35</cp:lastModifiedBy>
  <cp:revision>38</cp:revision>
  <dcterms:created xsi:type="dcterms:W3CDTF">2020-11-12T10:43:36Z</dcterms:created>
  <dcterms:modified xsi:type="dcterms:W3CDTF">2020-11-13T09:00:07Z</dcterms:modified>
</cp:coreProperties>
</file>