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344" r:id="rId2"/>
    <p:sldId id="337" r:id="rId3"/>
    <p:sldId id="266" r:id="rId4"/>
    <p:sldId id="338" r:id="rId5"/>
    <p:sldId id="339" r:id="rId6"/>
    <p:sldId id="340" r:id="rId7"/>
    <p:sldId id="342" r:id="rId8"/>
    <p:sldId id="34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396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28B3F3D-3EAA-4EE6-A9CC-607ADBBE7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8C73D2D-2266-4474-8CA8-BFA3283CE8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FB5C06C2-3082-47EB-8E2B-C907F173254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E84CD-A72E-4CC2-9E1A-5B5EF760D69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73621-5F12-4901-B18E-BF405809A4E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84FA7-2672-4CD3-906B-0E501019A0F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E3C48-2278-4178-BBF1-9B4CC37D8BB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A45B6-C805-4AB8-BE6A-62BB3AE0984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9C030-780B-45DA-AC6B-E41FD52D50E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4A4FA-17F2-4120-8CD0-8D5617126E4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944A8-04BD-463C-AB1A-C6D729408A8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82354-702D-4C01-ACB4-08D7243BCF0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59A5E-B60D-484E-8ED2-9A6F0A2CD0D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022B0376-97A9-43B7-AD1D-BA5B9015931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Krajské volby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45165919-443D-4062-A987-FC95C9750564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dirty="0" smtClean="0">
                <a:solidFill>
                  <a:srgbClr val="7030A0"/>
                </a:solidFill>
              </a:rPr>
              <a:t>Krajské volby</a:t>
            </a:r>
            <a:r>
              <a:rPr lang="cs-CZ" altLang="cs-CZ" smtClean="0">
                <a:solidFill>
                  <a:srgbClr val="7030A0"/>
                </a:solidFill>
              </a:rPr>
              <a:t/>
            </a:r>
            <a:br>
              <a:rPr lang="cs-CZ" altLang="cs-CZ" smtClean="0">
                <a:solidFill>
                  <a:srgbClr val="7030A0"/>
                </a:solidFill>
              </a:rPr>
            </a:br>
            <a:r>
              <a:rPr lang="cs-CZ" altLang="cs-CZ" sz="2000" smtClean="0">
                <a:solidFill>
                  <a:srgbClr val="7030A0"/>
                </a:solidFill>
              </a:rPr>
              <a:t>(Volby </a:t>
            </a:r>
            <a:r>
              <a:rPr lang="cs-CZ" altLang="cs-CZ" sz="2000" dirty="0" smtClean="0">
                <a:solidFill>
                  <a:srgbClr val="7030A0"/>
                </a:solidFill>
              </a:rPr>
              <a:t>do krajských zastupitelstev)</a:t>
            </a: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sz="2000" dirty="0" smtClean="0">
                <a:solidFill>
                  <a:schemeClr val="tx1"/>
                </a:solidFill>
              </a:rPr>
              <a:t>MV919K Místní správa (seminář)</a:t>
            </a: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sz="2000" b="0" dirty="0" smtClean="0">
                <a:solidFill>
                  <a:schemeClr val="tx1"/>
                </a:solidFill>
              </a:rPr>
              <a:t>Tomáš Svoboda</a:t>
            </a: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Krajské volby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127D62-3833-45AE-8CA3-855C6C78B3D4}" type="slidenum">
              <a:rPr lang="cs-CZ" altLang="cs-CZ"/>
              <a:pPr>
                <a:defRPr/>
              </a:pPr>
              <a:t>2</a:t>
            </a:fld>
            <a:endParaRPr lang="cs-CZ" altLang="cs-CZ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030A0"/>
                </a:solidFill>
              </a:rPr>
              <a:t>Historický vývoj (do 1918)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/>
              <a:t>Před </a:t>
            </a:r>
            <a:r>
              <a:rPr lang="cs-CZ" altLang="cs-CZ" sz="1800" b="1" dirty="0" smtClean="0"/>
              <a:t>1848 </a:t>
            </a:r>
            <a:r>
              <a:rPr lang="cs-CZ" altLang="cs-CZ" sz="1800" dirty="0" smtClean="0"/>
              <a:t>-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zemské sněmy</a:t>
            </a:r>
          </a:p>
          <a:p>
            <a:pPr eaLnBrk="1" hangingPunct="1"/>
            <a:r>
              <a:rPr lang="cs-CZ" altLang="cs-CZ" sz="1800" b="1" dirty="0" smtClean="0"/>
              <a:t>Po </a:t>
            </a:r>
            <a:r>
              <a:rPr lang="cs-CZ" altLang="cs-CZ" sz="1800" b="1" dirty="0" smtClean="0"/>
              <a:t>1848 </a:t>
            </a:r>
            <a:r>
              <a:rPr lang="cs-CZ" altLang="cs-CZ" sz="1800" dirty="0" smtClean="0"/>
              <a:t>-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Říšský sněm, zemské sněmy,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částečně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územní samospráva </a:t>
            </a:r>
            <a:r>
              <a:rPr lang="cs-CZ" altLang="cs-CZ" sz="1800" dirty="0" smtClean="0"/>
              <a:t>(viz předcházející seminář)</a:t>
            </a:r>
          </a:p>
          <a:p>
            <a:pPr eaLnBrk="1" hangingPunct="1"/>
            <a:endParaRPr lang="cs-CZ" altLang="cs-CZ" sz="1800" b="1" dirty="0" smtClean="0"/>
          </a:p>
          <a:p>
            <a:pPr eaLnBrk="1" hangingPunct="1"/>
            <a:r>
              <a:rPr lang="cs-CZ" altLang="cs-CZ" sz="1800" b="1" dirty="0" smtClean="0"/>
              <a:t>1949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–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„</a:t>
            </a:r>
            <a:r>
              <a:rPr lang="cs-CZ" altLang="cs-CZ" sz="1800" i="1" dirty="0" err="1" smtClean="0">
                <a:solidFill>
                  <a:srgbClr val="00287D"/>
                </a:solidFill>
              </a:rPr>
              <a:t>Stadionovo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prozatímní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zřízení obecní“</a:t>
            </a:r>
            <a:endParaRPr lang="cs-CZ" alt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dirty="0" smtClean="0"/>
              <a:t>v každé obci volen obecní výbor (volící dále obecní představenstvo)</a:t>
            </a:r>
          </a:p>
          <a:p>
            <a:pPr lvl="1" eaLnBrk="1" hangingPunct="1"/>
            <a:r>
              <a:rPr lang="cs-CZ" altLang="cs-CZ" sz="1800" dirty="0" smtClean="0"/>
              <a:t>v praxi ale nevypisovány </a:t>
            </a:r>
            <a:r>
              <a:rPr lang="cs-CZ" altLang="cs-CZ" sz="1800" dirty="0" smtClean="0"/>
              <a:t>volby</a:t>
            </a:r>
          </a:p>
          <a:p>
            <a:pPr lvl="1"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1863-1864 </a:t>
            </a:r>
            <a:r>
              <a:rPr lang="cs-CZ" altLang="cs-CZ" sz="1800" dirty="0" smtClean="0"/>
              <a:t>-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zemská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obecní zřízení a volební řády</a:t>
            </a:r>
          </a:p>
          <a:p>
            <a:pPr lvl="1" eaLnBrk="1" hangingPunct="1"/>
            <a:r>
              <a:rPr lang="cs-CZ" altLang="cs-CZ" sz="1800" dirty="0" smtClean="0"/>
              <a:t>volební právo mají tzv. </a:t>
            </a:r>
            <a:r>
              <a:rPr lang="cs-CZ" altLang="cs-CZ" sz="1800" b="1" dirty="0" smtClean="0"/>
              <a:t>honorace + muži nad 24 let                        </a:t>
            </a:r>
            <a:r>
              <a:rPr lang="cs-CZ" altLang="cs-CZ" sz="1800" dirty="0" smtClean="0"/>
              <a:t>(svéprávnost + minimální výše přímých daní)</a:t>
            </a:r>
          </a:p>
          <a:p>
            <a:pPr lvl="1" eaLnBrk="1" hangingPunct="1"/>
            <a:r>
              <a:rPr lang="cs-CZ" altLang="cs-CZ" sz="1800" b="1" dirty="0" smtClean="0">
                <a:solidFill>
                  <a:srgbClr val="00287D"/>
                </a:solidFill>
              </a:rPr>
              <a:t>2-3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kurie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 </a:t>
            </a:r>
            <a:r>
              <a:rPr lang="cs-CZ" altLang="cs-CZ" sz="1800" dirty="0" smtClean="0"/>
              <a:t>volící stejný počet </a:t>
            </a:r>
            <a:r>
              <a:rPr lang="cs-CZ" altLang="cs-CZ" sz="1800" dirty="0" smtClean="0"/>
              <a:t>zastupitelů (do </a:t>
            </a:r>
            <a:r>
              <a:rPr lang="cs-CZ" altLang="cs-CZ" sz="1800" dirty="0" smtClean="0"/>
              <a:t>kurií podle výše </a:t>
            </a:r>
            <a:r>
              <a:rPr lang="cs-CZ" altLang="cs-CZ" sz="1800" dirty="0" smtClean="0"/>
              <a:t>    placených </a:t>
            </a:r>
            <a:r>
              <a:rPr lang="cs-CZ" altLang="cs-CZ" sz="1800" dirty="0" smtClean="0"/>
              <a:t>daní </a:t>
            </a:r>
            <a:r>
              <a:rPr lang="cs-CZ" altLang="cs-CZ" sz="1800" dirty="0" smtClean="0"/>
              <a:t>= </a:t>
            </a:r>
            <a:r>
              <a:rPr lang="cs-CZ" altLang="cs-CZ" sz="1800" dirty="0" smtClean="0"/>
              <a:t>nerovné v. </a:t>
            </a:r>
            <a:r>
              <a:rPr lang="cs-CZ" altLang="cs-CZ" sz="1800" dirty="0" smtClean="0"/>
              <a:t>právo)</a:t>
            </a:r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předpoklad okresních zastupitelstev, ale většinou nezřízena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Krajské </a:t>
            </a:r>
            <a:r>
              <a:rPr lang="cs-CZ" altLang="cs-CZ" dirty="0" smtClean="0"/>
              <a:t>volby</a:t>
            </a: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274DCD-1A48-4C91-821D-947BB07A2CC0}" type="slidenum">
              <a:rPr lang="cs-CZ" altLang="cs-CZ"/>
              <a:pPr>
                <a:defRPr/>
              </a:pPr>
              <a:t>3</a:t>
            </a:fld>
            <a:endParaRPr lang="cs-CZ" altLang="cs-CZ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030A0"/>
                </a:solidFill>
              </a:rPr>
              <a:t>Historický vývoj (1918-1938)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i="1" dirty="0" smtClean="0">
                <a:solidFill>
                  <a:srgbClr val="00287D"/>
                </a:solidFill>
              </a:rPr>
              <a:t>Recepční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zákon (z. č. 11/1918 Sb. z.)</a:t>
            </a:r>
          </a:p>
          <a:p>
            <a:pPr eaLnBrk="1" hangingPunct="1"/>
            <a:r>
              <a:rPr lang="cs-CZ" altLang="cs-CZ" sz="1800" dirty="0" smtClean="0"/>
              <a:t>Avšak </a:t>
            </a:r>
            <a:r>
              <a:rPr lang="cs-CZ" altLang="cs-CZ" sz="1800" dirty="0" smtClean="0"/>
              <a:t>postupná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„modernizace“</a:t>
            </a:r>
          </a:p>
          <a:p>
            <a:pPr lvl="1" eaLnBrk="1" hangingPunct="1"/>
            <a:r>
              <a:rPr lang="cs-CZ" altLang="cs-CZ" sz="1800" dirty="0" smtClean="0"/>
              <a:t>prosazení poměrného zastoupení</a:t>
            </a:r>
          </a:p>
          <a:p>
            <a:pPr lvl="1" eaLnBrk="1" hangingPunct="1"/>
            <a:r>
              <a:rPr lang="cs-CZ" altLang="cs-CZ" sz="1800" b="1" dirty="0" smtClean="0"/>
              <a:t>všeobecné volební právo </a:t>
            </a:r>
            <a:r>
              <a:rPr lang="cs-CZ" altLang="cs-CZ" sz="1800" dirty="0" smtClean="0"/>
              <a:t>(i pro ženy, ale ne pro armádu a četnictvo)</a:t>
            </a:r>
          </a:p>
          <a:p>
            <a:pPr lvl="1" eaLnBrk="1" hangingPunct="1"/>
            <a:r>
              <a:rPr lang="cs-CZ" altLang="cs-CZ" sz="1800" dirty="0" smtClean="0"/>
              <a:t>redukce dřívější nerovné volební geometrie                                          (ve prospěch určitých národnostních menšin)</a:t>
            </a:r>
          </a:p>
          <a:p>
            <a:pPr eaLnBrk="1" hangingPunct="1"/>
            <a:r>
              <a:rPr lang="cs-CZ" altLang="cs-CZ" sz="1800" b="1" dirty="0" smtClean="0"/>
              <a:t>1920 - ústava </a:t>
            </a:r>
            <a:r>
              <a:rPr lang="cs-CZ" altLang="cs-CZ" sz="1800" dirty="0" smtClean="0"/>
              <a:t>- Národní shromáždění (</a:t>
            </a:r>
            <a:r>
              <a:rPr lang="cs-CZ" altLang="cs-CZ" sz="1800" dirty="0" err="1" smtClean="0"/>
              <a:t>Posl</a:t>
            </a:r>
            <a:r>
              <a:rPr lang="cs-CZ" altLang="cs-CZ" sz="1800" dirty="0" smtClean="0"/>
              <a:t>. sněmovna + Senát)</a:t>
            </a:r>
          </a:p>
          <a:p>
            <a:pPr eaLnBrk="1" hangingPunct="1"/>
            <a:r>
              <a:rPr lang="cs-CZ" altLang="cs-CZ" sz="1800" dirty="0" smtClean="0"/>
              <a:t>Správní </a:t>
            </a:r>
            <a:r>
              <a:rPr lang="cs-CZ" altLang="cs-CZ" sz="1800" dirty="0" smtClean="0"/>
              <a:t>reforma </a:t>
            </a:r>
            <a:r>
              <a:rPr lang="cs-CZ" altLang="cs-CZ" sz="1800" b="1" dirty="0" smtClean="0"/>
              <a:t>1920</a:t>
            </a:r>
            <a:r>
              <a:rPr lang="cs-CZ" altLang="cs-CZ" sz="1800" dirty="0" smtClean="0"/>
              <a:t> </a:t>
            </a:r>
            <a:r>
              <a:rPr lang="cs-CZ" altLang="cs-CZ" sz="1800" dirty="0" smtClean="0"/>
              <a:t>– „pokus“ o zavedení župního systému</a:t>
            </a:r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1927 -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zákon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o organizaci politické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správy </a:t>
            </a:r>
            <a:r>
              <a:rPr lang="cs-CZ" altLang="cs-CZ" sz="1800" dirty="0" smtClean="0"/>
              <a:t>= „návrat“ </a:t>
            </a:r>
            <a:r>
              <a:rPr lang="cs-CZ" altLang="cs-CZ" sz="1800" dirty="0" smtClean="0"/>
              <a:t>k zemskému </a:t>
            </a:r>
            <a:r>
              <a:rPr lang="cs-CZ" altLang="cs-CZ" sz="1800" dirty="0" smtClean="0"/>
              <a:t>Uspořádání </a:t>
            </a:r>
            <a:r>
              <a:rPr lang="cs-CZ" altLang="cs-CZ" sz="1800" dirty="0" smtClean="0"/>
              <a:t>(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4 země + okresy + obce</a:t>
            </a:r>
            <a:r>
              <a:rPr lang="cs-CZ" altLang="cs-CZ" sz="1800" dirty="0" smtClean="0"/>
              <a:t>)</a:t>
            </a:r>
          </a:p>
          <a:p>
            <a:pPr lvl="1" eaLnBrk="1" hangingPunct="1"/>
            <a:r>
              <a:rPr lang="cs-CZ" altLang="cs-CZ" sz="1800" dirty="0" smtClean="0"/>
              <a:t>r</a:t>
            </a:r>
            <a:r>
              <a:rPr lang="cs-CZ" altLang="cs-CZ" sz="1800" dirty="0" smtClean="0"/>
              <a:t>ole </a:t>
            </a:r>
            <a:r>
              <a:rPr lang="cs-CZ" altLang="cs-CZ" sz="1800" dirty="0" smtClean="0"/>
              <a:t>samosprávy spíše oslabuje </a:t>
            </a:r>
            <a:r>
              <a:rPr lang="cs-CZ" altLang="cs-CZ" sz="1800" i="1" dirty="0" smtClean="0"/>
              <a:t>(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centralismus</a:t>
            </a:r>
            <a:r>
              <a:rPr lang="cs-CZ" altLang="cs-CZ" sz="1800" i="1" dirty="0" smtClean="0"/>
              <a:t>)</a:t>
            </a:r>
          </a:p>
          <a:p>
            <a:pPr eaLnBrk="1" hangingPunct="1"/>
            <a:r>
              <a:rPr lang="cs-CZ" altLang="cs-CZ" sz="1800" dirty="0" smtClean="0"/>
              <a:t>Oproti </a:t>
            </a:r>
            <a:r>
              <a:rPr lang="cs-CZ" altLang="cs-CZ" sz="1800" dirty="0" smtClean="0"/>
              <a:t>dnešku </a:t>
            </a:r>
            <a:r>
              <a:rPr lang="cs-CZ" altLang="cs-CZ" sz="1800" b="1" dirty="0" smtClean="0"/>
              <a:t>vyšší požadavky na výkon volebního práva                        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(např. volební povinnost, vyšší věkové hranice, delší trvalý </a:t>
            </a:r>
            <a:r>
              <a:rPr lang="cs-CZ" altLang="cs-CZ" sz="1800" i="1" dirty="0" smtClean="0">
                <a:solidFill>
                  <a:srgbClr val="00287D"/>
                </a:solidFill>
              </a:rPr>
              <a:t>pobyt)</a:t>
            </a:r>
            <a:endParaRPr lang="cs-CZ" altLang="cs-CZ" sz="1800" i="1" dirty="0" smtClean="0">
              <a:solidFill>
                <a:srgbClr val="00287D"/>
              </a:solidFill>
            </a:endParaRPr>
          </a:p>
          <a:p>
            <a:pPr lvl="1" eaLnBrk="1" hangingPunct="1"/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Krajské </a:t>
            </a:r>
            <a:r>
              <a:rPr lang="cs-CZ" altLang="cs-CZ" dirty="0" smtClean="0"/>
              <a:t>volby</a:t>
            </a: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D95B47C-5294-4F08-A039-C57A2FB5ABFD}" type="slidenum">
              <a:rPr lang="cs-CZ" altLang="cs-CZ"/>
              <a:pPr>
                <a:defRPr/>
              </a:pPr>
              <a:t>4</a:t>
            </a:fld>
            <a:endParaRPr lang="cs-CZ" altLang="cs-CZ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030A0"/>
                </a:solidFill>
              </a:rPr>
              <a:t>Historický vývoj (1938-1948)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/>
              <a:t>Omezení </a:t>
            </a:r>
            <a:r>
              <a:rPr lang="cs-CZ" altLang="cs-CZ" sz="1800" b="1" dirty="0" smtClean="0"/>
              <a:t>a ukončení činnosti volených orgánů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Později </a:t>
            </a:r>
            <a:r>
              <a:rPr lang="cs-CZ" altLang="cs-CZ" sz="1800" dirty="0" smtClean="0"/>
              <a:t>významná </a:t>
            </a:r>
            <a:r>
              <a:rPr lang="cs-CZ" altLang="cs-CZ" sz="1800" dirty="0" smtClean="0"/>
              <a:t>role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„Benešových dekretů“</a:t>
            </a:r>
            <a:endParaRPr lang="cs-CZ" altLang="cs-CZ" sz="1800" b="1" i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altLang="cs-CZ" sz="1800" dirty="0" smtClean="0"/>
              <a:t>zavedena </a:t>
            </a:r>
            <a:r>
              <a:rPr lang="cs-CZ" altLang="cs-CZ" sz="1800" dirty="0" smtClean="0">
                <a:solidFill>
                  <a:srgbClr val="00287D"/>
                </a:solidFill>
              </a:rPr>
              <a:t>struktura národních výborů </a:t>
            </a:r>
            <a:r>
              <a:rPr lang="cs-CZ" altLang="cs-CZ" sz="1800" dirty="0" smtClean="0"/>
              <a:t>(místní + okresní + zemské)</a:t>
            </a:r>
          </a:p>
          <a:p>
            <a:pPr lvl="1" eaLnBrk="1" hangingPunct="1"/>
            <a:r>
              <a:rPr lang="cs-CZ" altLang="cs-CZ" sz="1800" dirty="0" smtClean="0">
                <a:solidFill>
                  <a:srgbClr val="00287D"/>
                </a:solidFill>
              </a:rPr>
              <a:t>Prozatímní národní shromáždění                                                    </a:t>
            </a:r>
            <a:r>
              <a:rPr lang="cs-CZ" altLang="cs-CZ" sz="1800" dirty="0" smtClean="0"/>
              <a:t>(voleno několikastupňovou nepřímou volbou)</a:t>
            </a:r>
          </a:p>
          <a:p>
            <a:pPr eaLnBrk="1" hangingPunct="1"/>
            <a:r>
              <a:rPr lang="cs-CZ" altLang="cs-CZ" sz="1800" dirty="0" smtClean="0">
                <a:solidFill>
                  <a:srgbClr val="00287D"/>
                </a:solidFill>
              </a:rPr>
              <a:t>Ideál </a:t>
            </a:r>
            <a:r>
              <a:rPr lang="cs-CZ" altLang="cs-CZ" sz="1800" dirty="0" smtClean="0">
                <a:solidFill>
                  <a:srgbClr val="00287D"/>
                </a:solidFill>
              </a:rPr>
              <a:t>jednoty namísto soutěže </a:t>
            </a:r>
            <a:r>
              <a:rPr lang="cs-CZ" altLang="cs-CZ" sz="1800" dirty="0" smtClean="0"/>
              <a:t>(= </a:t>
            </a:r>
            <a:r>
              <a:rPr lang="cs-CZ" altLang="cs-CZ" sz="1800" b="1" i="1" dirty="0" smtClean="0">
                <a:solidFill>
                  <a:srgbClr val="00287D"/>
                </a:solidFill>
              </a:rPr>
              <a:t>Národní fronta</a:t>
            </a:r>
            <a:r>
              <a:rPr lang="cs-CZ" altLang="cs-CZ" sz="1800" dirty="0" smtClean="0"/>
              <a:t>)</a:t>
            </a:r>
          </a:p>
          <a:p>
            <a:pPr lvl="1" eaLnBrk="1" hangingPunct="1"/>
            <a:r>
              <a:rPr lang="cs-CZ" altLang="cs-CZ" sz="1800" dirty="0" smtClean="0"/>
              <a:t>poměrný systém + vysoká „</a:t>
            </a:r>
            <a:r>
              <a:rPr lang="cs-CZ" altLang="cs-CZ" sz="1800" dirty="0" err="1" smtClean="0"/>
              <a:t>inkluzivnost</a:t>
            </a:r>
            <a:r>
              <a:rPr lang="cs-CZ" altLang="cs-CZ" sz="1800" dirty="0" smtClean="0"/>
              <a:t>“ určitých politických sil</a:t>
            </a: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1946 </a:t>
            </a:r>
            <a:r>
              <a:rPr lang="cs-CZ" altLang="cs-CZ" sz="1800" dirty="0" smtClean="0"/>
              <a:t>- </a:t>
            </a:r>
            <a:r>
              <a:rPr lang="cs-CZ" altLang="cs-CZ" sz="1800" b="1" dirty="0" smtClean="0"/>
              <a:t>Ústavodárné národní shromáždění</a:t>
            </a:r>
          </a:p>
          <a:p>
            <a:pPr lvl="1" eaLnBrk="1" hangingPunct="1"/>
            <a:r>
              <a:rPr lang="cs-CZ" altLang="cs-CZ" sz="1800" dirty="0" smtClean="0"/>
              <a:t>bez přímých voleb do národních výborů - obsazovány podle výsledků voleb do ÚNS v obvodu národního výboru</a:t>
            </a:r>
          </a:p>
          <a:p>
            <a:pPr lvl="1" eaLnBrk="1" hangingPunct="1"/>
            <a:r>
              <a:rPr lang="cs-CZ" altLang="cs-CZ" sz="1800" dirty="0" smtClean="0"/>
              <a:t>(možnost </a:t>
            </a:r>
            <a:r>
              <a:rPr lang="cs-CZ" altLang="cs-CZ" sz="1800" dirty="0" smtClean="0"/>
              <a:t>odevzdat tzv. bílý </a:t>
            </a:r>
            <a:r>
              <a:rPr lang="cs-CZ" altLang="cs-CZ" sz="1800" dirty="0" smtClean="0"/>
              <a:t>lístek)</a:t>
            </a: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Krajské </a:t>
            </a:r>
            <a:r>
              <a:rPr lang="cs-CZ" altLang="cs-CZ" dirty="0" smtClean="0"/>
              <a:t>volby</a:t>
            </a: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7335DD-9FB2-48AC-8F95-CEF59ABA0104}" type="slidenum">
              <a:rPr lang="cs-CZ" altLang="cs-CZ"/>
              <a:pPr>
                <a:defRPr/>
              </a:pPr>
              <a:t>5</a:t>
            </a:fld>
            <a:endParaRPr lang="cs-CZ" altLang="cs-CZ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030A0"/>
                </a:solidFill>
              </a:rPr>
              <a:t>Historický vývoj (1948-1989)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/>
              <a:t>1948</a:t>
            </a:r>
            <a:r>
              <a:rPr lang="cs-CZ" altLang="cs-CZ" sz="1800" dirty="0" smtClean="0"/>
              <a:t> -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„ústava 9. května“ </a:t>
            </a:r>
          </a:p>
          <a:p>
            <a:pPr lvl="1" eaLnBrk="1" hangingPunct="1"/>
            <a:r>
              <a:rPr lang="cs-CZ" altLang="cs-CZ" sz="1800" dirty="0" smtClean="0"/>
              <a:t>ideál svobodných voleb, realita opačná…</a:t>
            </a:r>
          </a:p>
          <a:p>
            <a:pPr lvl="1" eaLnBrk="1" hangingPunct="1"/>
            <a:r>
              <a:rPr lang="cs-CZ" altLang="cs-CZ" sz="1800" dirty="0" smtClean="0"/>
              <a:t>strany Národní fronty podřízeny KSČ (volba charakterem „schvalování“ předložené kandidátní listiny, nebo „bílý lístek“)</a:t>
            </a:r>
          </a:p>
          <a:p>
            <a:pPr eaLnBrk="1" hangingPunct="1"/>
            <a:r>
              <a:rPr lang="cs-CZ" altLang="cs-CZ" sz="1800" b="1" dirty="0" smtClean="0"/>
              <a:t>Od 1949 </a:t>
            </a:r>
            <a:r>
              <a:rPr lang="cs-CZ" altLang="cs-CZ" sz="1800" dirty="0" smtClean="0"/>
              <a:t>–</a:t>
            </a:r>
            <a:r>
              <a:rPr lang="cs-CZ" altLang="cs-CZ" sz="1800" b="1" dirty="0" smtClean="0"/>
              <a:t>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zrušena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zemská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úroveň</a:t>
            </a:r>
          </a:p>
          <a:p>
            <a:pPr lvl="1" eaLnBrk="1" hangingPunct="1"/>
            <a:r>
              <a:rPr lang="cs-CZ" altLang="cs-CZ" sz="1800" b="1" dirty="0" smtClean="0"/>
              <a:t>nově </a:t>
            </a:r>
            <a:r>
              <a:rPr lang="cs-CZ" altLang="cs-CZ" sz="1800" b="1" dirty="0" smtClean="0"/>
              <a:t>kraje</a:t>
            </a:r>
            <a:r>
              <a:rPr lang="cs-CZ" altLang="cs-CZ" sz="1800" dirty="0" smtClean="0"/>
              <a:t>, dále okresy a obce</a:t>
            </a:r>
          </a:p>
          <a:p>
            <a:pPr lvl="1" eaLnBrk="1" hangingPunct="1"/>
            <a:r>
              <a:rPr lang="cs-CZ" altLang="cs-CZ" sz="1800" dirty="0" smtClean="0"/>
              <a:t>přímé volby (pouze formální</a:t>
            </a:r>
            <a:r>
              <a:rPr lang="cs-CZ" altLang="cs-CZ" sz="1800" dirty="0" smtClean="0"/>
              <a:t>)</a:t>
            </a:r>
          </a:p>
          <a:p>
            <a:pPr lvl="1"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Později…</a:t>
            </a:r>
            <a:endParaRPr lang="cs-CZ" altLang="cs-CZ" sz="1800" b="1" dirty="0" smtClean="0"/>
          </a:p>
          <a:p>
            <a:pPr lvl="1" eaLnBrk="1" hangingPunct="1"/>
            <a:r>
              <a:rPr lang="cs-CZ" altLang="cs-CZ" sz="1800" dirty="0" smtClean="0"/>
              <a:t>Dílčí </a:t>
            </a:r>
            <a:r>
              <a:rPr lang="cs-CZ" altLang="cs-CZ" sz="1800" dirty="0" smtClean="0"/>
              <a:t>reformy s pouze formálními </a:t>
            </a:r>
            <a:r>
              <a:rPr lang="cs-CZ" altLang="cs-CZ" sz="1800" dirty="0" smtClean="0"/>
              <a:t>důsledky (např. většinový systém)</a:t>
            </a:r>
          </a:p>
          <a:p>
            <a:pPr lvl="1" eaLnBrk="1" hangingPunct="1"/>
            <a:r>
              <a:rPr lang="cs-CZ" altLang="cs-CZ" sz="1800" dirty="0" smtClean="0"/>
              <a:t>Od </a:t>
            </a:r>
            <a:r>
              <a:rPr lang="cs-CZ" altLang="cs-CZ" sz="1800" dirty="0" smtClean="0"/>
              <a:t>1971 souběh voleb do parlamentu i národních výborů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Krajské </a:t>
            </a:r>
            <a:r>
              <a:rPr lang="cs-CZ" altLang="cs-CZ" dirty="0" smtClean="0"/>
              <a:t>volby</a:t>
            </a: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F04C3D-6ABE-417F-AAF9-72B5BCDBA63B}" type="slidenum">
              <a:rPr lang="cs-CZ" altLang="cs-CZ"/>
              <a:pPr>
                <a:defRPr/>
              </a:pPr>
              <a:t>6</a:t>
            </a:fld>
            <a:endParaRPr lang="cs-CZ" altLang="cs-CZ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030A0"/>
                </a:solidFill>
              </a:rPr>
              <a:t>Historický vývoj (po 1989)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/>
              <a:t>Zákon </a:t>
            </a:r>
            <a:r>
              <a:rPr lang="cs-CZ" altLang="cs-CZ" sz="1800" b="1" dirty="0" smtClean="0"/>
              <a:t>č. 135/1989 Sb. </a:t>
            </a:r>
          </a:p>
          <a:p>
            <a:pPr lvl="1" eaLnBrk="1" hangingPunct="1"/>
            <a:r>
              <a:rPr lang="cs-CZ" altLang="cs-CZ" sz="1800" i="1" dirty="0" smtClean="0"/>
              <a:t>z ústavy </a:t>
            </a:r>
            <a:r>
              <a:rPr lang="cs-CZ" altLang="cs-CZ" sz="1800" i="1" dirty="0" smtClean="0"/>
              <a:t>(mj.) odstraněna </a:t>
            </a:r>
            <a:r>
              <a:rPr lang="cs-CZ" altLang="cs-CZ" sz="1800" i="1" dirty="0" smtClean="0"/>
              <a:t>vedoucí úloha KSČ ve společnosti </a:t>
            </a:r>
          </a:p>
          <a:p>
            <a:pPr eaLnBrk="1" hangingPunct="1"/>
            <a:r>
              <a:rPr lang="cs-CZ" altLang="cs-CZ" sz="1800" dirty="0" smtClean="0"/>
              <a:t>= Potřeba </a:t>
            </a:r>
            <a:r>
              <a:rPr lang="cs-CZ" altLang="cs-CZ" sz="1800" dirty="0" smtClean="0"/>
              <a:t>nové právní úpravy</a:t>
            </a:r>
          </a:p>
          <a:p>
            <a:pPr lvl="1" eaLnBrk="1" hangingPunct="1"/>
            <a:r>
              <a:rPr lang="cs-CZ" altLang="cs-CZ" sz="1800" dirty="0" smtClean="0">
                <a:solidFill>
                  <a:srgbClr val="00287D"/>
                </a:solidFill>
              </a:rPr>
              <a:t>z. č. 47/1990 Sb. (volby do Federálního shromáždění)</a:t>
            </a:r>
          </a:p>
          <a:p>
            <a:pPr lvl="1" eaLnBrk="1" hangingPunct="1"/>
            <a:r>
              <a:rPr lang="cs-CZ" altLang="cs-CZ" sz="1800" dirty="0" smtClean="0">
                <a:solidFill>
                  <a:srgbClr val="00287D"/>
                </a:solidFill>
              </a:rPr>
              <a:t>z. č. 54/1990 Sb. (volby do České národní rady)</a:t>
            </a:r>
          </a:p>
          <a:p>
            <a:pPr lvl="1" eaLnBrk="1" hangingPunct="1"/>
            <a:r>
              <a:rPr lang="cs-CZ" altLang="cs-CZ" sz="1800" dirty="0" smtClean="0">
                <a:solidFill>
                  <a:srgbClr val="00287D"/>
                </a:solidFill>
              </a:rPr>
              <a:t>z. č. 247/1995 Sb. (volby do Parlamentu)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z. č. 62/2003 Sb. (volby do Evropského parlamentu)</a:t>
            </a:r>
            <a:endParaRPr lang="cs-CZ" altLang="cs-CZ" sz="1800" dirty="0" smtClean="0">
              <a:solidFill>
                <a:srgbClr val="00287D"/>
              </a:solidFill>
            </a:endParaRPr>
          </a:p>
          <a:p>
            <a:pPr eaLnBrk="1" hangingPunct="1"/>
            <a:endParaRPr lang="cs-CZ" altLang="cs-CZ" sz="1800" b="1" dirty="0" smtClean="0"/>
          </a:p>
          <a:p>
            <a:pPr eaLnBrk="1" hangingPunct="1"/>
            <a:r>
              <a:rPr lang="cs-CZ" altLang="cs-CZ" sz="1800" b="1" dirty="0" smtClean="0"/>
              <a:t>Ú</a:t>
            </a:r>
            <a:r>
              <a:rPr lang="cs-CZ" altLang="cs-CZ" sz="1800" b="1" dirty="0" smtClean="0"/>
              <a:t>zemní </a:t>
            </a:r>
            <a:r>
              <a:rPr lang="cs-CZ" altLang="cs-CZ" sz="1800" b="1" dirty="0" smtClean="0"/>
              <a:t>samospráva</a:t>
            </a:r>
          </a:p>
          <a:p>
            <a:pPr lvl="1" eaLnBrk="1" hangingPunct="1"/>
            <a:r>
              <a:rPr lang="cs-CZ" altLang="cs-CZ" sz="1800" dirty="0" smtClean="0"/>
              <a:t>zrušen systém národních výborů + revitalizace obcí (z. č. 294/1990 Sb.)</a:t>
            </a:r>
          </a:p>
          <a:p>
            <a:pPr lvl="1" eaLnBrk="1" hangingPunct="1"/>
            <a:r>
              <a:rPr lang="cs-CZ" altLang="cs-CZ" sz="1800" dirty="0" smtClean="0"/>
              <a:t>k</a:t>
            </a:r>
            <a:r>
              <a:rPr lang="cs-CZ" altLang="cs-CZ" sz="1800" dirty="0" smtClean="0"/>
              <a:t>omunální volby (několik předpisů, poslední = z. č</a:t>
            </a:r>
            <a:r>
              <a:rPr lang="cs-CZ" altLang="cs-CZ" sz="1800" dirty="0" smtClean="0"/>
              <a:t>. 491/2001 Sb</a:t>
            </a:r>
            <a:r>
              <a:rPr lang="cs-CZ" altLang="cs-CZ" sz="1800" dirty="0" smtClean="0"/>
              <a:t>.)</a:t>
            </a:r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později také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kraje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a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volby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do </a:t>
            </a:r>
            <a:r>
              <a:rPr lang="cs-CZ" altLang="cs-CZ" sz="1800" b="1" dirty="0" err="1" smtClean="0">
                <a:solidFill>
                  <a:srgbClr val="00287D"/>
                </a:solidFill>
              </a:rPr>
              <a:t>kr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. </a:t>
            </a:r>
            <a:r>
              <a:rPr lang="cs-CZ" altLang="cs-CZ" sz="1800" b="1" dirty="0" smtClean="0">
                <a:solidFill>
                  <a:srgbClr val="00287D"/>
                </a:solidFill>
              </a:rPr>
              <a:t>zastupitelstev </a:t>
            </a:r>
            <a:r>
              <a:rPr lang="cs-CZ" altLang="cs-CZ" sz="1800" dirty="0" smtClean="0"/>
              <a:t>(</a:t>
            </a:r>
            <a:r>
              <a:rPr lang="cs-CZ" altLang="cs-CZ" sz="1800" b="1" dirty="0" smtClean="0"/>
              <a:t>z. č. 130/2000 Sb.</a:t>
            </a:r>
            <a:r>
              <a:rPr lang="cs-CZ" altLang="cs-CZ" sz="1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Krajské </a:t>
            </a:r>
            <a:r>
              <a:rPr lang="cs-CZ" altLang="cs-CZ" dirty="0" smtClean="0"/>
              <a:t>volby</a:t>
            </a: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A1E6FA-358D-4B02-9B87-F254D7D3A986}" type="slidenum">
              <a:rPr lang="cs-CZ" altLang="cs-CZ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030A0"/>
                </a:solidFill>
              </a:rPr>
              <a:t>Současná právní úprava - z. č. </a:t>
            </a:r>
            <a:r>
              <a:rPr lang="cs-CZ" altLang="cs-CZ" dirty="0" smtClean="0">
                <a:solidFill>
                  <a:srgbClr val="7030A0"/>
                </a:solidFill>
              </a:rPr>
              <a:t>130/2000 Sb.</a:t>
            </a:r>
            <a:endParaRPr lang="cs-CZ" altLang="cs-CZ" dirty="0" smtClean="0">
              <a:solidFill>
                <a:srgbClr val="7030A0"/>
              </a:solidFill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dirty="0" smtClean="0"/>
              <a:t>R</a:t>
            </a:r>
            <a:r>
              <a:rPr lang="cs-CZ" altLang="cs-CZ" sz="1800" dirty="0" smtClean="0"/>
              <a:t>espektuje </a:t>
            </a:r>
            <a:r>
              <a:rPr lang="cs-CZ" altLang="cs-CZ" sz="1800" dirty="0" smtClean="0"/>
              <a:t>základní </a:t>
            </a:r>
            <a:r>
              <a:rPr lang="cs-CZ" altLang="cs-CZ" sz="1800" b="1" i="1" dirty="0" smtClean="0"/>
              <a:t>principy svobodných </a:t>
            </a:r>
            <a:r>
              <a:rPr lang="cs-CZ" altLang="cs-CZ" sz="1800" b="1" i="1" dirty="0" smtClean="0"/>
              <a:t>voleb</a:t>
            </a:r>
          </a:p>
          <a:p>
            <a:pPr lvl="1" eaLnBrk="1" hangingPunct="1"/>
            <a:r>
              <a:rPr lang="cs-CZ" altLang="cs-CZ" sz="1800" dirty="0" smtClean="0"/>
              <a:t>volební </a:t>
            </a:r>
            <a:r>
              <a:rPr lang="cs-CZ" altLang="cs-CZ" sz="1800" dirty="0" smtClean="0"/>
              <a:t>právo </a:t>
            </a:r>
            <a:r>
              <a:rPr lang="cs-CZ" altLang="cs-CZ" sz="1800" dirty="0" smtClean="0"/>
              <a:t>= </a:t>
            </a:r>
            <a:r>
              <a:rPr lang="cs-CZ" altLang="cs-CZ" sz="1800" dirty="0" smtClean="0">
                <a:solidFill>
                  <a:srgbClr val="00287D"/>
                </a:solidFill>
              </a:rPr>
              <a:t>všeobecné, rovné, přímé, </a:t>
            </a:r>
            <a:r>
              <a:rPr lang="cs-CZ" altLang="cs-CZ" sz="1800" dirty="0" smtClean="0">
                <a:solidFill>
                  <a:srgbClr val="00287D"/>
                </a:solidFill>
              </a:rPr>
              <a:t>tajné</a:t>
            </a:r>
            <a:endParaRPr lang="cs-CZ" altLang="cs-CZ" sz="1800" dirty="0" smtClean="0">
              <a:solidFill>
                <a:srgbClr val="00287D"/>
              </a:solidFill>
            </a:endParaRPr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P</a:t>
            </a:r>
            <a:r>
              <a:rPr lang="cs-CZ" altLang="cs-CZ" sz="1800" b="1" dirty="0" smtClean="0"/>
              <a:t>oměrný </a:t>
            </a:r>
            <a:r>
              <a:rPr lang="cs-CZ" altLang="cs-CZ" sz="1800" b="1" dirty="0" smtClean="0"/>
              <a:t>systém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D'</a:t>
            </a:r>
            <a:r>
              <a:rPr lang="cs-CZ" sz="1800" dirty="0" err="1" smtClean="0">
                <a:solidFill>
                  <a:srgbClr val="00287D"/>
                </a:solidFill>
              </a:rPr>
              <a:t>Hondtův</a:t>
            </a:r>
            <a:r>
              <a:rPr lang="cs-CZ" sz="1800" dirty="0" smtClean="0">
                <a:solidFill>
                  <a:srgbClr val="00287D"/>
                </a:solidFill>
              </a:rPr>
              <a:t> </a:t>
            </a:r>
            <a:r>
              <a:rPr lang="cs-CZ" sz="1800" dirty="0" smtClean="0">
                <a:solidFill>
                  <a:srgbClr val="00287D"/>
                </a:solidFill>
              </a:rPr>
              <a:t>metoda </a:t>
            </a:r>
          </a:p>
          <a:p>
            <a:pPr lvl="1" eaLnBrk="1" hangingPunct="1"/>
            <a:r>
              <a:rPr lang="cs-CZ" sz="1800" dirty="0" smtClean="0"/>
              <a:t>+ </a:t>
            </a:r>
            <a:r>
              <a:rPr lang="cs-CZ" sz="1800" i="1" dirty="0" smtClean="0">
                <a:solidFill>
                  <a:srgbClr val="00287D"/>
                </a:solidFill>
              </a:rPr>
              <a:t>Koudelkův dělitel </a:t>
            </a:r>
            <a:r>
              <a:rPr lang="cs-CZ" sz="1800" dirty="0" smtClean="0"/>
              <a:t>(u voleb do PS zrušil ÚS </a:t>
            </a:r>
            <a:r>
              <a:rPr lang="cs-CZ" sz="1800" dirty="0" smtClean="0"/>
              <a:t>- </a:t>
            </a:r>
            <a:r>
              <a:rPr lang="cs-CZ" sz="1800" dirty="0" smtClean="0"/>
              <a:t>nález </a:t>
            </a:r>
            <a:r>
              <a:rPr lang="cs-CZ" sz="1800" dirty="0" smtClean="0"/>
              <a:t>č. 64/2001 Sb</a:t>
            </a:r>
            <a:r>
              <a:rPr lang="cs-CZ" sz="1800" dirty="0" smtClean="0"/>
              <a:t>.)</a:t>
            </a:r>
            <a:endParaRPr lang="cs-CZ" sz="1800" dirty="0" smtClean="0"/>
          </a:p>
          <a:p>
            <a:pPr lvl="1" eaLnBrk="1" hangingPunct="1"/>
            <a:r>
              <a:rPr lang="cs-CZ" altLang="cs-CZ" sz="1800" dirty="0" smtClean="0"/>
              <a:t>5% uzavírací </a:t>
            </a:r>
            <a:r>
              <a:rPr lang="cs-CZ" altLang="cs-CZ" sz="1800" dirty="0" smtClean="0"/>
              <a:t>klauzule (i pro koalice)</a:t>
            </a:r>
            <a:endParaRPr lang="cs-CZ" altLang="cs-CZ" sz="1800" dirty="0" smtClean="0"/>
          </a:p>
          <a:p>
            <a:pPr eaLnBrk="1" hangingPunct="1"/>
            <a:endParaRPr lang="cs-CZ" altLang="cs-CZ" sz="1800" dirty="0" smtClean="0"/>
          </a:p>
          <a:p>
            <a:pPr eaLnBrk="1" hangingPunct="1"/>
            <a:r>
              <a:rPr lang="cs-CZ" altLang="cs-CZ" sz="1800" b="1" dirty="0" smtClean="0"/>
              <a:t>P</a:t>
            </a:r>
            <a:r>
              <a:rPr lang="cs-CZ" altLang="cs-CZ" sz="1800" b="1" dirty="0" smtClean="0"/>
              <a:t>odrobná </a:t>
            </a:r>
            <a:r>
              <a:rPr lang="cs-CZ" altLang="cs-CZ" sz="1800" b="1" dirty="0" smtClean="0"/>
              <a:t>úprava „</a:t>
            </a:r>
            <a:r>
              <a:rPr lang="cs-CZ" altLang="cs-CZ" sz="1800" b="1" dirty="0" smtClean="0"/>
              <a:t>fází“</a:t>
            </a:r>
          </a:p>
          <a:p>
            <a:pPr lvl="1" eaLnBrk="1" hangingPunct="1"/>
            <a:r>
              <a:rPr lang="cs-CZ" altLang="cs-CZ" sz="1800" dirty="0" smtClean="0"/>
              <a:t>obecná </a:t>
            </a:r>
            <a:r>
              <a:rPr lang="cs-CZ" altLang="cs-CZ" sz="1800" dirty="0" smtClean="0"/>
              <a:t>ustanovení, volební </a:t>
            </a:r>
            <a:r>
              <a:rPr lang="cs-CZ" altLang="cs-CZ" sz="1800" dirty="0" smtClean="0"/>
              <a:t>orgány,</a:t>
            </a:r>
          </a:p>
          <a:p>
            <a:pPr lvl="1" eaLnBrk="1" hangingPunct="1"/>
            <a:r>
              <a:rPr lang="cs-CZ" altLang="cs-CZ" sz="1800" dirty="0" smtClean="0"/>
              <a:t>kandidátní </a:t>
            </a:r>
            <a:r>
              <a:rPr lang="cs-CZ" altLang="cs-CZ" sz="1800" dirty="0" smtClean="0"/>
              <a:t>listiny a hlas. lístky, </a:t>
            </a:r>
            <a:r>
              <a:rPr lang="cs-CZ" altLang="cs-CZ" sz="1800" dirty="0" smtClean="0"/>
              <a:t>hlasování,</a:t>
            </a:r>
          </a:p>
          <a:p>
            <a:pPr lvl="1" eaLnBrk="1" hangingPunct="1"/>
            <a:r>
              <a:rPr lang="cs-CZ" altLang="cs-CZ" sz="1800" dirty="0" smtClean="0"/>
              <a:t>zjišťování </a:t>
            </a:r>
            <a:r>
              <a:rPr lang="cs-CZ" altLang="cs-CZ" sz="1800" dirty="0" smtClean="0"/>
              <a:t>výsledků, vznik mandátu, soudní </a:t>
            </a:r>
            <a:r>
              <a:rPr lang="cs-CZ" altLang="cs-CZ" sz="1800" dirty="0" smtClean="0"/>
              <a:t>přezkum,</a:t>
            </a:r>
          </a:p>
          <a:p>
            <a:pPr lvl="1" eaLnBrk="1" hangingPunct="1"/>
            <a:r>
              <a:rPr lang="cs-CZ" altLang="cs-CZ" sz="1800" dirty="0" smtClean="0"/>
              <a:t>nároky</a:t>
            </a:r>
            <a:r>
              <a:rPr lang="cs-CZ" altLang="cs-CZ" sz="1800" dirty="0" smtClean="0"/>
              <a:t>, přestupky,…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Krajské </a:t>
            </a:r>
            <a:r>
              <a:rPr lang="cs-CZ" altLang="cs-CZ" dirty="0" smtClean="0"/>
              <a:t>volby</a:t>
            </a:r>
            <a:endParaRPr lang="cs-CZ" alt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8F95059-9E3F-413D-99C4-D5C86D346FD0}" type="slidenum">
              <a:rPr lang="cs-CZ" altLang="cs-CZ"/>
              <a:pPr>
                <a:defRPr/>
              </a:pPr>
              <a:t>8</a:t>
            </a:fld>
            <a:endParaRPr lang="cs-CZ" altLang="cs-CZ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030A0"/>
                </a:solidFill>
              </a:rPr>
              <a:t>Současná právní úprava - z. č. 491/2001 Sb.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smtClean="0"/>
              <a:t>Otázky </a:t>
            </a:r>
            <a:r>
              <a:rPr lang="cs-CZ" altLang="cs-CZ" sz="1800" b="1" dirty="0" smtClean="0"/>
              <a:t>pro seminář</a:t>
            </a:r>
          </a:p>
          <a:p>
            <a:pPr marL="800100" lvl="1" indent="-342900" eaLnBrk="1" hangingPunct="1">
              <a:buFont typeface="+mj-lt"/>
              <a:buAutoNum type="arabicParenR"/>
            </a:pPr>
            <a:r>
              <a:rPr lang="cs-CZ" altLang="cs-CZ" sz="1600" dirty="0" smtClean="0"/>
              <a:t>V čem se projevuje všeobecné, rovné, přímé, tajné volební právo v rámci komunálních voleb</a:t>
            </a:r>
            <a:r>
              <a:rPr lang="cs-CZ" altLang="cs-CZ" sz="1600" dirty="0" smtClean="0"/>
              <a:t>? Identifikujte konkrétní ustanovení.</a:t>
            </a:r>
            <a:endParaRPr lang="cs-CZ" altLang="cs-CZ" sz="1600" dirty="0" smtClean="0"/>
          </a:p>
          <a:p>
            <a:pPr marL="800100" lvl="1" indent="-342900" eaLnBrk="1" hangingPunct="1">
              <a:buFont typeface="+mj-lt"/>
              <a:buAutoNum type="arabicParenR"/>
            </a:pPr>
            <a:r>
              <a:rPr lang="cs-CZ" altLang="cs-CZ" sz="1600" dirty="0" smtClean="0"/>
              <a:t>Jak je zajištěna „nestrannost“ okrskové volební komise</a:t>
            </a:r>
            <a:r>
              <a:rPr lang="cs-CZ" altLang="cs-CZ" sz="1600" dirty="0" smtClean="0"/>
              <a:t>? </a:t>
            </a:r>
            <a:r>
              <a:rPr lang="cs-CZ" altLang="cs-CZ" sz="1600" dirty="0" smtClean="0"/>
              <a:t>Jak vzniká členství </a:t>
            </a:r>
            <a:r>
              <a:rPr lang="cs-CZ" altLang="cs-CZ" sz="1600" dirty="0" smtClean="0"/>
              <a:t>v tomto orgánu? </a:t>
            </a:r>
          </a:p>
          <a:p>
            <a:pPr marL="800100" lvl="1" indent="-342900" eaLnBrk="1" hangingPunct="1">
              <a:buFont typeface="+mj-lt"/>
              <a:buAutoNum type="arabicParenR"/>
            </a:pPr>
            <a:r>
              <a:rPr lang="cs-CZ" altLang="cs-CZ" sz="1600" dirty="0" smtClean="0"/>
              <a:t>Kdo kontroluje </a:t>
            </a:r>
            <a:r>
              <a:rPr lang="cs-CZ" altLang="cs-CZ" sz="1600" dirty="0" smtClean="0"/>
              <a:t>okrskové volební komise</a:t>
            </a:r>
            <a:r>
              <a:rPr lang="cs-CZ" altLang="cs-CZ" sz="1600" dirty="0" smtClean="0"/>
              <a:t>? Jaké jiné orgány volební orgány se podílejí na volbách do krajských zastupitelstev?</a:t>
            </a:r>
          </a:p>
          <a:p>
            <a:pPr marL="800100" lvl="1" indent="-342900" eaLnBrk="1" hangingPunct="1">
              <a:buFont typeface="+mj-lt"/>
              <a:buAutoNum type="arabicParenR"/>
            </a:pPr>
            <a:r>
              <a:rPr lang="cs-CZ" sz="1600" dirty="0" smtClean="0"/>
              <a:t>Upravuje </a:t>
            </a:r>
            <a:r>
              <a:rPr lang="cs-CZ" sz="1600" dirty="0" smtClean="0"/>
              <a:t>zákon </a:t>
            </a:r>
            <a:r>
              <a:rPr lang="cs-CZ" sz="1600" dirty="0" smtClean="0"/>
              <a:t>o volbách do zastupitelstev krajů určité kvalitativní požadavky na volební kampaň a její vedení?</a:t>
            </a:r>
            <a:endParaRPr lang="cs-CZ" sz="1600" dirty="0" smtClean="0"/>
          </a:p>
          <a:p>
            <a:pPr marL="800100" lvl="1" indent="-342900" eaLnBrk="1" hangingPunct="1">
              <a:buFont typeface="+mj-lt"/>
              <a:buAutoNum type="arabicParenR"/>
            </a:pPr>
            <a:r>
              <a:rPr lang="cs-CZ" altLang="cs-CZ" sz="1600" dirty="0" smtClean="0"/>
              <a:t>Který soud provádí přezkum voleb do </a:t>
            </a:r>
            <a:r>
              <a:rPr lang="cs-CZ" altLang="cs-CZ" sz="1600" dirty="0" smtClean="0"/>
              <a:t>krajských zastupitelstev </a:t>
            </a:r>
            <a:r>
              <a:rPr lang="cs-CZ" altLang="cs-CZ" sz="1600" dirty="0" smtClean="0"/>
              <a:t>krajů? Jakých druhů (vyslovení) neplatnosti voleb se lze dle zákona o volbách do zastupitelstev </a:t>
            </a:r>
            <a:r>
              <a:rPr lang="cs-CZ" altLang="cs-CZ" sz="1600" dirty="0" smtClean="0"/>
              <a:t>krajů </a:t>
            </a:r>
            <a:r>
              <a:rPr lang="cs-CZ" altLang="cs-CZ" sz="1600" dirty="0" smtClean="0"/>
              <a:t>domáhat</a:t>
            </a:r>
            <a:r>
              <a:rPr lang="cs-CZ" altLang="cs-CZ" sz="1600" dirty="0" smtClean="0"/>
              <a:t>?</a:t>
            </a:r>
            <a:endParaRPr lang="cs-CZ" sz="1600" dirty="0" smtClean="0"/>
          </a:p>
          <a:p>
            <a:pPr marL="800100" lvl="1" indent="-342900" eaLnBrk="1" hangingPunct="1">
              <a:buFont typeface="+mj-lt"/>
              <a:buAutoNum type="arabicParenR"/>
            </a:pPr>
            <a:r>
              <a:rPr lang="cs-CZ" sz="1600" dirty="0" smtClean="0"/>
              <a:t>Jak </a:t>
            </a:r>
            <a:r>
              <a:rPr lang="cs-CZ" sz="1600" dirty="0" smtClean="0"/>
              <a:t>je </a:t>
            </a:r>
            <a:r>
              <a:rPr lang="cs-CZ" sz="1600" dirty="0" smtClean="0"/>
              <a:t>v tomto kontextu voleno </a:t>
            </a:r>
            <a:r>
              <a:rPr lang="cs-CZ" sz="1600" dirty="0" smtClean="0"/>
              <a:t>v případě hl. m. Prahy</a:t>
            </a:r>
            <a:r>
              <a:rPr lang="cs-CZ" sz="1600" dirty="0" smtClean="0"/>
              <a:t>?</a:t>
            </a:r>
            <a:endParaRPr lang="cs-CZ" altLang="cs-CZ" sz="1600" dirty="0" smtClean="0"/>
          </a:p>
          <a:p>
            <a:pPr marL="800100" lvl="1" indent="-342900" eaLnBrk="1" hangingPunct="1">
              <a:buFont typeface="+mj-lt"/>
              <a:buAutoNum type="arabicParenR"/>
            </a:pPr>
            <a:endParaRPr lang="cs-CZ" altLang="cs-CZ" sz="1600" dirty="0" smtClean="0"/>
          </a:p>
          <a:p>
            <a:pPr marL="800100" lvl="1" indent="-342900" eaLnBrk="1" hangingPunct="1">
              <a:buFont typeface="+mj-lt"/>
              <a:buAutoNum type="arabicParenR"/>
            </a:pPr>
            <a:r>
              <a:rPr lang="cs-CZ" altLang="cs-CZ" sz="1600" dirty="0" smtClean="0"/>
              <a:t>Zaznamenali jste nějaké problémy v souvislosti s letošními krajskými volbami?</a:t>
            </a:r>
            <a:endParaRPr lang="cs-CZ" altLang="cs-CZ" sz="1600" dirty="0" smtClean="0"/>
          </a:p>
          <a:p>
            <a:pPr marL="800100" lvl="1" indent="-342900" eaLnBrk="1" hangingPunct="1">
              <a:buNone/>
            </a:pP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32715</TotalTime>
  <Words>725</Words>
  <Application>Microsoft Office PowerPoint</Application>
  <PresentationFormat>Předvádění na obrazovce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Tahoma</vt:lpstr>
      <vt:lpstr>Arial</vt:lpstr>
      <vt:lpstr>Wingdings</vt:lpstr>
      <vt:lpstr>law_sablona_cz (1)</vt:lpstr>
      <vt:lpstr> Krajské volby (Volby do krajských zastupitelstev) MV919K Místní správa (seminář) Tomáš Svoboda </vt:lpstr>
      <vt:lpstr>Historický vývoj (do 1918)</vt:lpstr>
      <vt:lpstr>Historický vývoj (1918-1938)</vt:lpstr>
      <vt:lpstr>Historický vývoj (1938-1948)</vt:lpstr>
      <vt:lpstr>Historický vývoj (1948-1989)</vt:lpstr>
      <vt:lpstr>Historický vývoj (po 1989)</vt:lpstr>
      <vt:lpstr>Současná právní úprava - z. č. 130/2000 Sb.</vt:lpstr>
      <vt:lpstr>Současná právní úprava - z. č. 491/2001 Sb.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482</cp:revision>
  <cp:lastPrinted>1601-01-01T00:00:00Z</cp:lastPrinted>
  <dcterms:created xsi:type="dcterms:W3CDTF">2016-03-09T14:49:29Z</dcterms:created>
  <dcterms:modified xsi:type="dcterms:W3CDTF">2020-11-09T11:49:15Z</dcterms:modified>
</cp:coreProperties>
</file>