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74" r:id="rId4"/>
    <p:sldId id="273" r:id="rId5"/>
    <p:sldId id="267" r:id="rId6"/>
    <p:sldId id="257" r:id="rId7"/>
    <p:sldId id="276" r:id="rId8"/>
    <p:sldId id="275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4" d="100"/>
          <a:sy n="94" d="100"/>
        </p:scale>
        <p:origin x="-96" y="-7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Nástin právní úpravy </a:t>
            </a:r>
            <a:r>
              <a:rPr lang="cs-CZ" dirty="0" smtClean="0"/>
              <a:t>místní (obecní</a:t>
            </a:r>
            <a:r>
              <a:rPr lang="cs-CZ" dirty="0"/>
              <a:t>) správy v kontextu </a:t>
            </a:r>
            <a:r>
              <a:rPr lang="cs-CZ" dirty="0" smtClean="0"/>
              <a:t>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MV919K Místní správa (seminář)</a:t>
            </a:r>
          </a:p>
          <a:p>
            <a:r>
              <a:rPr lang="cs-CZ" dirty="0" smtClean="0"/>
              <a:t>Tomáš </a:t>
            </a:r>
            <a:r>
              <a:rPr lang="cs-CZ" dirty="0" smtClean="0"/>
              <a:t>Svoboda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Zřízení obecní království Českého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Počátek MS = </a:t>
            </a:r>
            <a:r>
              <a:rPr lang="cs-CZ" b="1" dirty="0" smtClean="0"/>
              <a:t>„</a:t>
            </a:r>
            <a:r>
              <a:rPr lang="cs-CZ" b="1" dirty="0" err="1" smtClean="0"/>
              <a:t>Stadionovo</a:t>
            </a:r>
            <a:r>
              <a:rPr lang="cs-CZ" b="1" dirty="0" smtClean="0"/>
              <a:t> prozatímní </a:t>
            </a:r>
            <a:r>
              <a:rPr lang="cs-CZ" b="1" dirty="0" smtClean="0"/>
              <a:t>obecní </a:t>
            </a:r>
            <a:r>
              <a:rPr lang="cs-CZ" b="1" dirty="0" smtClean="0"/>
              <a:t>zřízení“</a:t>
            </a:r>
            <a:endParaRPr lang="cs-CZ" b="1" dirty="0" smtClean="0"/>
          </a:p>
          <a:p>
            <a:pPr lvl="1"/>
            <a:r>
              <a:rPr lang="cs-CZ" dirty="0" smtClean="0"/>
              <a:t>Prozatímní zákon obecní </a:t>
            </a:r>
            <a:r>
              <a:rPr lang="cs-CZ" dirty="0" smtClean="0"/>
              <a:t>ze </a:t>
            </a:r>
            <a:r>
              <a:rPr lang="cs-CZ" dirty="0" smtClean="0"/>
              <a:t>17. března </a:t>
            </a:r>
            <a:r>
              <a:rPr lang="cs-CZ" dirty="0" smtClean="0"/>
              <a:t>1849 (č</a:t>
            </a:r>
            <a:r>
              <a:rPr lang="cs-CZ" dirty="0" smtClean="0"/>
              <a:t>. 170 </a:t>
            </a:r>
            <a:r>
              <a:rPr lang="cs-CZ" dirty="0" err="1" smtClean="0"/>
              <a:t>ř</a:t>
            </a:r>
            <a:r>
              <a:rPr lang="cs-CZ" dirty="0" smtClean="0"/>
              <a:t>. z</a:t>
            </a:r>
            <a:r>
              <a:rPr lang="cs-CZ" dirty="0" smtClean="0"/>
              <a:t>.)</a:t>
            </a:r>
            <a:endParaRPr lang="cs-CZ" dirty="0" smtClean="0"/>
          </a:p>
          <a:p>
            <a:pPr lvl="1"/>
            <a:r>
              <a:rPr lang="cs-CZ" b="1" dirty="0" smtClean="0"/>
              <a:t>Prvním obecní zřízení </a:t>
            </a:r>
            <a:r>
              <a:rPr lang="cs-CZ" dirty="0" smtClean="0"/>
              <a:t>pro </a:t>
            </a:r>
            <a:r>
              <a:rPr lang="cs-CZ" dirty="0" err="1" smtClean="0"/>
              <a:t>předlitavsko</a:t>
            </a:r>
            <a:endParaRPr lang="cs-CZ" dirty="0" smtClean="0"/>
          </a:p>
          <a:p>
            <a:pPr lvl="1"/>
            <a:r>
              <a:rPr lang="cs-CZ" dirty="0" smtClean="0"/>
              <a:t>Jinde i dříve (Francie, Belgie)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Výsledek </a:t>
            </a:r>
            <a:r>
              <a:rPr lang="cs-CZ" b="1" dirty="0" smtClean="0"/>
              <a:t>revolučních let 1848-1849 </a:t>
            </a:r>
            <a:r>
              <a:rPr lang="cs-CZ" dirty="0" smtClean="0"/>
              <a:t>= demokratizace, samospráva</a:t>
            </a:r>
          </a:p>
          <a:p>
            <a:pPr lvl="1"/>
            <a:r>
              <a:rPr lang="cs-CZ" dirty="0" smtClean="0"/>
              <a:t>(Základní zásada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0000DC"/>
                </a:solidFill>
              </a:rPr>
              <a:t>„Základem svobodného státu je svobodná obec“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Jenže tzv. </a:t>
            </a:r>
            <a:r>
              <a:rPr lang="pl-PL" b="1" dirty="0" smtClean="0"/>
              <a:t>silvestrovskými patenty </a:t>
            </a:r>
            <a:r>
              <a:rPr lang="pl-PL" dirty="0" smtClean="0"/>
              <a:t>z 31. prosince </a:t>
            </a:r>
            <a:r>
              <a:rPr lang="pl-PL" dirty="0" smtClean="0"/>
              <a:t>1851 (č</a:t>
            </a:r>
            <a:r>
              <a:rPr lang="pl-PL" dirty="0" smtClean="0"/>
              <a:t>. 2 a 3 ř. z. z r. </a:t>
            </a:r>
            <a:r>
              <a:rPr lang="pl-PL" dirty="0" smtClean="0"/>
              <a:t>1852)</a:t>
            </a:r>
            <a:endParaRPr lang="cs-CZ" dirty="0" smtClean="0"/>
          </a:p>
          <a:p>
            <a:pPr lvl="1"/>
            <a:r>
              <a:rPr lang="cs-CZ" dirty="0" smtClean="0"/>
              <a:t>= Zrušení </a:t>
            </a:r>
            <a:r>
              <a:rPr lang="cs-CZ" dirty="0" err="1" smtClean="0"/>
              <a:t>Stadionovy</a:t>
            </a:r>
            <a:r>
              <a:rPr lang="cs-CZ" dirty="0" smtClean="0"/>
              <a:t> ústavy 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0000DC"/>
                </a:solidFill>
              </a:rPr>
              <a:t>nástup „</a:t>
            </a:r>
            <a:r>
              <a:rPr lang="cs-CZ" dirty="0" err="1" smtClean="0">
                <a:solidFill>
                  <a:srgbClr val="0000DC"/>
                </a:solidFill>
              </a:rPr>
              <a:t>neoabsolutismu</a:t>
            </a:r>
            <a:r>
              <a:rPr lang="cs-CZ" dirty="0" smtClean="0">
                <a:solidFill>
                  <a:srgbClr val="0000DC"/>
                </a:solidFill>
              </a:rPr>
              <a:t>“</a:t>
            </a:r>
            <a:endParaRPr lang="cs-CZ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(V </a:t>
            </a:r>
            <a:r>
              <a:rPr lang="cs-CZ" dirty="0" smtClean="0"/>
              <a:t>rovině obecního zřízení </a:t>
            </a:r>
            <a:r>
              <a:rPr lang="cs-CZ" dirty="0" smtClean="0"/>
              <a:t>omezování samosprávy)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Zřízení obecní království Českého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Další vývoj</a:t>
            </a:r>
          </a:p>
          <a:p>
            <a:pPr lvl="1"/>
            <a:r>
              <a:rPr lang="cs-CZ" dirty="0" smtClean="0"/>
              <a:t>Císařský patent z 24. dubna 1859, č. 58 </a:t>
            </a:r>
            <a:r>
              <a:rPr lang="cs-CZ" dirty="0" err="1" smtClean="0"/>
              <a:t>ř</a:t>
            </a:r>
            <a:r>
              <a:rPr lang="cs-CZ" dirty="0" smtClean="0"/>
              <a:t>. z., kterým byl vydán </a:t>
            </a:r>
            <a:r>
              <a:rPr lang="cs-CZ" dirty="0" smtClean="0">
                <a:solidFill>
                  <a:srgbClr val="0000DC"/>
                </a:solidFill>
              </a:rPr>
              <a:t>říšský zákon </a:t>
            </a:r>
            <a:r>
              <a:rPr lang="cs-CZ" dirty="0" smtClean="0">
                <a:solidFill>
                  <a:srgbClr val="0000DC"/>
                </a:solidFill>
              </a:rPr>
              <a:t>obecní</a:t>
            </a:r>
            <a:endParaRPr lang="cs-CZ" dirty="0" smtClean="0">
              <a:solidFill>
                <a:srgbClr val="0000DC"/>
              </a:solidFill>
            </a:endParaRPr>
          </a:p>
          <a:p>
            <a:pPr lvl="1"/>
            <a:r>
              <a:rPr lang="cs-CZ" dirty="0" smtClean="0"/>
              <a:t>(Ale </a:t>
            </a:r>
            <a:r>
              <a:rPr lang="cs-CZ" dirty="0" smtClean="0"/>
              <a:t>z většiny nenabyl </a:t>
            </a:r>
            <a:r>
              <a:rPr lang="cs-CZ" dirty="0" smtClean="0"/>
              <a:t>účinnosti)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Liberalizace = vydání </a:t>
            </a:r>
            <a:r>
              <a:rPr lang="cs-CZ" b="1" dirty="0" smtClean="0"/>
              <a:t>tzv. únorové ústavy </a:t>
            </a:r>
            <a:r>
              <a:rPr lang="cs-CZ" dirty="0" smtClean="0"/>
              <a:t>(patenty z 26. února 1861, č. 20–22 </a:t>
            </a:r>
            <a:r>
              <a:rPr lang="cs-CZ" dirty="0" err="1" smtClean="0"/>
              <a:t>ř</a:t>
            </a:r>
            <a:r>
              <a:rPr lang="cs-CZ" dirty="0" smtClean="0"/>
              <a:t>. z.).</a:t>
            </a:r>
          </a:p>
          <a:p>
            <a:pPr lvl="1"/>
            <a:r>
              <a:rPr lang="cs-CZ" dirty="0" smtClean="0"/>
              <a:t>Na to navazuje </a:t>
            </a:r>
            <a:r>
              <a:rPr lang="cs-CZ" b="1" dirty="0" smtClean="0">
                <a:solidFill>
                  <a:srgbClr val="0000DC"/>
                </a:solidFill>
              </a:rPr>
              <a:t>říšský rámcový zákon obecní </a:t>
            </a:r>
            <a:r>
              <a:rPr lang="cs-CZ" dirty="0" smtClean="0">
                <a:solidFill>
                  <a:srgbClr val="0000DC"/>
                </a:solidFill>
              </a:rPr>
              <a:t>z r. 1862 a následná zemská </a:t>
            </a:r>
            <a:r>
              <a:rPr lang="pl-PL" dirty="0" smtClean="0">
                <a:solidFill>
                  <a:srgbClr val="0000DC"/>
                </a:solidFill>
              </a:rPr>
              <a:t>obecní </a:t>
            </a:r>
            <a:r>
              <a:rPr lang="pl-PL" dirty="0" smtClean="0"/>
              <a:t>zřízení </a:t>
            </a:r>
            <a:r>
              <a:rPr lang="pl-PL" b="1" dirty="0" smtClean="0"/>
              <a:t>z let 1863 a 1864</a:t>
            </a:r>
            <a:r>
              <a:rPr lang="pl-PL" dirty="0" smtClean="0"/>
              <a:t>:</a:t>
            </a:r>
          </a:p>
          <a:p>
            <a:pPr lvl="2"/>
            <a:r>
              <a:rPr lang="cs-CZ" dirty="0" smtClean="0"/>
              <a:t>- Pro Čechy </a:t>
            </a:r>
            <a:r>
              <a:rPr lang="cs-CZ" b="1" dirty="0" smtClean="0"/>
              <a:t>zákon z 16. dubna 1864, č. 7 zem. zák., </a:t>
            </a:r>
            <a:r>
              <a:rPr lang="cs-CZ" dirty="0" err="1" smtClean="0"/>
              <a:t>jímžto</a:t>
            </a:r>
            <a:r>
              <a:rPr lang="cs-CZ" dirty="0" smtClean="0"/>
              <a:t> se vydává zřízení obecní a řád volení v obcích</a:t>
            </a:r>
          </a:p>
          <a:p>
            <a:pPr lvl="2"/>
            <a:r>
              <a:rPr lang="cs-CZ" dirty="0" smtClean="0"/>
              <a:t>- Pro Moravu </a:t>
            </a:r>
            <a:r>
              <a:rPr lang="cs-CZ" b="1" dirty="0" smtClean="0"/>
              <a:t>zákon z 15. března 1864, č. 4 zem. zák., </a:t>
            </a:r>
            <a:r>
              <a:rPr lang="cs-CZ" dirty="0" err="1" smtClean="0"/>
              <a:t>jímžto</a:t>
            </a:r>
            <a:r>
              <a:rPr lang="cs-CZ" dirty="0" smtClean="0"/>
              <a:t> se vydává řád obecní a řád volení v obcích</a:t>
            </a:r>
          </a:p>
          <a:p>
            <a:pPr lvl="2"/>
            <a:r>
              <a:rPr lang="cs-CZ" dirty="0" smtClean="0"/>
              <a:t>- Pro Slezsko </a:t>
            </a:r>
            <a:r>
              <a:rPr lang="cs-CZ" b="1" dirty="0" smtClean="0"/>
              <a:t>zákon z 15. listopadu 1863, č. 17 z. z. slez.,</a:t>
            </a:r>
            <a:r>
              <a:rPr lang="cs-CZ" dirty="0" smtClean="0"/>
              <a:t> </a:t>
            </a:r>
            <a:r>
              <a:rPr lang="cs-CZ" dirty="0" err="1" smtClean="0"/>
              <a:t>jímžto</a:t>
            </a:r>
            <a:r>
              <a:rPr lang="cs-CZ" dirty="0" smtClean="0"/>
              <a:t> se vydává řád obecní a řád volení v obcích</a:t>
            </a:r>
          </a:p>
          <a:p>
            <a:pPr lvl="1"/>
            <a:endParaRPr lang="cs-CZ" dirty="0" smtClean="0"/>
          </a:p>
          <a:p>
            <a:pPr lvl="2"/>
            <a:r>
              <a:rPr lang="cs-CZ" b="1" dirty="0" smtClean="0"/>
              <a:t>- Podobné </a:t>
            </a:r>
            <a:r>
              <a:rPr lang="cs-CZ" b="1" dirty="0" smtClean="0"/>
              <a:t>principy</a:t>
            </a:r>
            <a:r>
              <a:rPr lang="cs-CZ" dirty="0" smtClean="0"/>
              <a:t>, byť různě naplněny (např. v Čechách okresy, jinde ne)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Zřízení obecní království Českého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7  ze dne 16. dubna 1864 zemského zákoníku pro království České, </a:t>
            </a:r>
            <a:r>
              <a:rPr lang="cs-CZ" b="1" dirty="0" err="1" smtClean="0"/>
              <a:t>jímžto</a:t>
            </a:r>
            <a:r>
              <a:rPr lang="cs-CZ" b="1" dirty="0" smtClean="0"/>
              <a:t> se vydává zřízení obecní a řád volení v obcích:</a:t>
            </a:r>
          </a:p>
          <a:p>
            <a:pPr lvl="1"/>
            <a:r>
              <a:rPr lang="cs-CZ" b="1" i="1" dirty="0" smtClean="0">
                <a:solidFill>
                  <a:srgbClr val="0000DC"/>
                </a:solidFill>
              </a:rPr>
              <a:t>Zřízení obecní království Českého </a:t>
            </a:r>
            <a:r>
              <a:rPr lang="cs-CZ" i="1" dirty="0" smtClean="0">
                <a:solidFill>
                  <a:srgbClr val="0000DC"/>
                </a:solidFill>
              </a:rPr>
              <a:t>(„</a:t>
            </a:r>
            <a:r>
              <a:rPr lang="pl-PL" i="1" dirty="0" smtClean="0">
                <a:solidFill>
                  <a:srgbClr val="0000DC"/>
                </a:solidFill>
              </a:rPr>
              <a:t>Obecní zřízení z roku 1864</a:t>
            </a:r>
            <a:r>
              <a:rPr lang="cs-CZ" i="1" dirty="0" smtClean="0">
                <a:solidFill>
                  <a:srgbClr val="0000DC"/>
                </a:solidFill>
              </a:rPr>
              <a:t>“)</a:t>
            </a:r>
          </a:p>
          <a:p>
            <a:pPr lvl="1"/>
            <a:r>
              <a:rPr lang="cs-CZ" b="1" i="1" dirty="0" smtClean="0">
                <a:solidFill>
                  <a:srgbClr val="0000DC"/>
                </a:solidFill>
              </a:rPr>
              <a:t>Řád volení v obcích království </a:t>
            </a:r>
            <a:r>
              <a:rPr lang="cs-CZ" b="1" i="1" dirty="0" smtClean="0">
                <a:solidFill>
                  <a:srgbClr val="0000DC"/>
                </a:solidFill>
              </a:rPr>
              <a:t>Českého</a:t>
            </a:r>
          </a:p>
          <a:p>
            <a:pPr lvl="1"/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r>
              <a:rPr lang="pl-PL" i="1" dirty="0" smtClean="0"/>
              <a:t>Otevřte si obecní </a:t>
            </a:r>
            <a:r>
              <a:rPr lang="pl-PL" i="1" dirty="0" smtClean="0"/>
              <a:t>zřízení z roku </a:t>
            </a:r>
            <a:r>
              <a:rPr lang="pl-PL" i="1" dirty="0" smtClean="0"/>
              <a:t>1864</a:t>
            </a:r>
            <a:r>
              <a:rPr lang="pl-PL" i="1" dirty="0" smtClean="0"/>
              <a:t> </a:t>
            </a:r>
            <a:r>
              <a:rPr lang="pl-PL" i="1" dirty="0" smtClean="0"/>
              <a:t>dle odkazu</a:t>
            </a:r>
            <a:endParaRPr lang="cs-CZ" i="1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Zřízení obecní království Českého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Otázky pro seminář:</a:t>
            </a:r>
            <a:endParaRPr lang="cs-CZ" b="1" dirty="0" smtClean="0"/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Kdo je občanem obce?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Jaké jsou orgány obce?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Kolik členů má „zastupitelstvo“ </a:t>
            </a:r>
            <a:r>
              <a:rPr lang="cs-CZ" dirty="0" smtClean="0"/>
              <a:t>obce?</a:t>
            </a:r>
            <a:endParaRPr lang="cs-CZ" dirty="0" smtClean="0"/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Jakou mají obce působnost?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Kdo </a:t>
            </a:r>
            <a:r>
              <a:rPr lang="cs-CZ" dirty="0" smtClean="0"/>
              <a:t>to jsou tzv. virilisté?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Může </a:t>
            </a:r>
            <a:r>
              <a:rPr lang="cs-CZ" dirty="0" smtClean="0"/>
              <a:t>obec </a:t>
            </a:r>
            <a:r>
              <a:rPr lang="cs-CZ" dirty="0" smtClean="0"/>
              <a:t>znemožnit pobyt osoby na jejím území?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Jaké lze </a:t>
            </a:r>
            <a:r>
              <a:rPr lang="cs-CZ" dirty="0" smtClean="0"/>
              <a:t>(dle tohoto předpisu) ukládat </a:t>
            </a:r>
            <a:r>
              <a:rPr lang="cs-CZ" dirty="0" smtClean="0"/>
              <a:t>tresty?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Jaký je vztah obcí k okresům?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Mohly obce zřizovat obecní policii?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Do kdy platilo toto obecní zřízení platilo a proč?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Zřízení obecní království Českého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Vývoj po 1918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Recepce</a:t>
            </a:r>
            <a:r>
              <a:rPr lang="cs-CZ" dirty="0" smtClean="0"/>
              <a:t> - zákon č. 11/1918 Sb., o zřízení samostatného státu československého</a:t>
            </a:r>
          </a:p>
          <a:p>
            <a:pPr lvl="1"/>
            <a:r>
              <a:rPr lang="cs-CZ" dirty="0" smtClean="0"/>
              <a:t>Ale řada novelizací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Dále zejména: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Zákon č. 126/1920 Sb. z. a n., </a:t>
            </a:r>
            <a:r>
              <a:rPr lang="cs-CZ" dirty="0" smtClean="0"/>
              <a:t>o zřízení župních a okresních úřadů v republice Československé </a:t>
            </a:r>
            <a:r>
              <a:rPr lang="cs-CZ" b="1" dirty="0" smtClean="0">
                <a:solidFill>
                  <a:srgbClr val="0000DC"/>
                </a:solidFill>
              </a:rPr>
              <a:t>(tzv. župní zákon)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Zákon </a:t>
            </a:r>
            <a:r>
              <a:rPr lang="it-IT" dirty="0" smtClean="0">
                <a:solidFill>
                  <a:srgbClr val="0000DC"/>
                </a:solidFill>
              </a:rPr>
              <a:t>č. 125/1927 Sb. z. a n., </a:t>
            </a:r>
            <a:r>
              <a:rPr lang="it-IT" b="1" dirty="0" smtClean="0">
                <a:solidFill>
                  <a:srgbClr val="0000DC"/>
                </a:solidFill>
              </a:rPr>
              <a:t>o organisaci politické správy</a:t>
            </a:r>
            <a:endParaRPr lang="cs-CZ" b="1" dirty="0" smtClean="0">
              <a:solidFill>
                <a:srgbClr val="0000DC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69/1967 Sb., o národních výborech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Vývoj po </a:t>
            </a:r>
            <a:r>
              <a:rPr lang="cs-CZ" b="1" dirty="0" smtClean="0"/>
              <a:t>1945</a:t>
            </a:r>
            <a:endParaRPr lang="cs-CZ" b="1" dirty="0" smtClean="0"/>
          </a:p>
          <a:p>
            <a:pPr lvl="1"/>
            <a:r>
              <a:rPr lang="cs-CZ" dirty="0" smtClean="0"/>
              <a:t>Vyhláška</a:t>
            </a:r>
            <a:r>
              <a:rPr lang="cs-CZ" dirty="0" smtClean="0"/>
              <a:t>  ministra vnitra č. 43/1945 Sb., o platnosti ústavního dekretu presidenta republiky č. 18/1944 </a:t>
            </a:r>
            <a:r>
              <a:rPr lang="cs-CZ" dirty="0" err="1" smtClean="0"/>
              <a:t>Úř</a:t>
            </a:r>
            <a:r>
              <a:rPr lang="cs-CZ" dirty="0" smtClean="0"/>
              <a:t>. </a:t>
            </a:r>
            <a:r>
              <a:rPr lang="cs-CZ" dirty="0" err="1" smtClean="0"/>
              <a:t>věst</a:t>
            </a:r>
            <a:r>
              <a:rPr lang="cs-CZ" dirty="0" smtClean="0"/>
              <a:t>. čsl., </a:t>
            </a:r>
            <a:r>
              <a:rPr lang="cs-CZ" dirty="0" smtClean="0">
                <a:solidFill>
                  <a:srgbClr val="0000DC"/>
                </a:solidFill>
              </a:rPr>
              <a:t>o národních výborech a prozatímním Národním shromáždění</a:t>
            </a:r>
          </a:p>
          <a:p>
            <a:pPr lvl="1"/>
            <a:r>
              <a:rPr lang="cs-CZ" dirty="0" smtClean="0"/>
              <a:t>Dekret presidenta republiky č. 121/1945 Sb., </a:t>
            </a:r>
            <a:r>
              <a:rPr lang="cs-CZ" dirty="0" smtClean="0">
                <a:solidFill>
                  <a:srgbClr val="0000DC"/>
                </a:solidFill>
              </a:rPr>
              <a:t>o územní </a:t>
            </a:r>
            <a:r>
              <a:rPr lang="cs-CZ" dirty="0" err="1" smtClean="0">
                <a:solidFill>
                  <a:srgbClr val="0000DC"/>
                </a:solidFill>
              </a:rPr>
              <a:t>organisaci</a:t>
            </a:r>
            <a:r>
              <a:rPr lang="cs-CZ" dirty="0" smtClean="0">
                <a:solidFill>
                  <a:srgbClr val="0000DC"/>
                </a:solidFill>
              </a:rPr>
              <a:t> správy, vykonávané národními výbory</a:t>
            </a:r>
          </a:p>
          <a:p>
            <a:pPr lvl="1"/>
            <a:r>
              <a:rPr lang="cs-CZ" dirty="0" smtClean="0"/>
              <a:t>Zákon č. 280/1948 Sb., </a:t>
            </a:r>
            <a:r>
              <a:rPr lang="cs-CZ" dirty="0" smtClean="0">
                <a:solidFill>
                  <a:srgbClr val="0000DC"/>
                </a:solidFill>
              </a:rPr>
              <a:t>o krajském zřízení</a:t>
            </a:r>
          </a:p>
          <a:p>
            <a:pPr lvl="1"/>
            <a:r>
              <a:rPr lang="cs-CZ" dirty="0" smtClean="0"/>
              <a:t>Ústavní zákon č. 12/1954 Sb., </a:t>
            </a:r>
            <a:r>
              <a:rPr lang="cs-CZ" dirty="0" smtClean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dirty="0" smtClean="0"/>
              <a:t>Zákon č. 13/1954 Sb., </a:t>
            </a:r>
            <a:r>
              <a:rPr lang="cs-CZ" dirty="0" smtClean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dirty="0" smtClean="0"/>
              <a:t>Zákon  č. 36/1960 Sb., </a:t>
            </a:r>
            <a:r>
              <a:rPr lang="cs-CZ" dirty="0" smtClean="0">
                <a:solidFill>
                  <a:srgbClr val="0000DC"/>
                </a:solidFill>
              </a:rPr>
              <a:t>o územním členění státu</a:t>
            </a:r>
          </a:p>
          <a:p>
            <a:pPr lvl="1"/>
            <a:r>
              <a:rPr lang="cs-CZ" dirty="0" smtClean="0"/>
              <a:t>Zákon č. 65/1960 Sb., </a:t>
            </a:r>
            <a:r>
              <a:rPr lang="cs-CZ" dirty="0" smtClean="0">
                <a:solidFill>
                  <a:srgbClr val="0000DC"/>
                </a:solidFill>
              </a:rPr>
              <a:t>o národních výborech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Zákon č. 69/1967 Sb., o národních výborech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Nástin právní úpravy místní (obecní) správy v kontextu jejího vývoje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69/1967 Sb., o národních výborech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Otázky pro seminář:</a:t>
            </a:r>
            <a:endParaRPr lang="cs-CZ" b="1" dirty="0" smtClean="0"/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Jakou povahu měly národní </a:t>
            </a:r>
            <a:r>
              <a:rPr lang="cs-CZ" dirty="0" smtClean="0"/>
              <a:t>výbory? Byly obdobou obcí jakožto veřejnoprávních korporací?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Co bylo posláním národních výborů?</a:t>
            </a:r>
            <a:endParaRPr lang="cs-CZ" dirty="0" smtClean="0"/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 byly národní výbory kategorizované?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 byla vymezena působnost národních výborů?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Jaké byly mezi národními výbory vztahy?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Čím/kým byly národní výbory tvořeny?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Mohly národní výbory zřizovat obecní policii?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625</TotalTime>
  <Words>632</Words>
  <Application>Microsoft Office PowerPoint</Application>
  <PresentationFormat>Vlastní</PresentationFormat>
  <Paragraphs>95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46859</vt:lpstr>
      <vt:lpstr>Nástin právní úpravy místní (obecní) správy v kontextu jejího vývoje</vt:lpstr>
      <vt:lpstr>Zřízení obecní království Českého </vt:lpstr>
      <vt:lpstr>Zřízení obecní království Českého </vt:lpstr>
      <vt:lpstr>Zřízení obecní království Českého </vt:lpstr>
      <vt:lpstr>Zřízení obecní království Českého </vt:lpstr>
      <vt:lpstr>Zřízení obecní království Českého</vt:lpstr>
      <vt:lpstr>Zákon č. 69/1967 Sb., o národních výborech </vt:lpstr>
      <vt:lpstr>Zákon č. 69/1967 Sb., o národních výborech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55</cp:revision>
  <cp:lastPrinted>1601-01-01T00:00:00Z</cp:lastPrinted>
  <dcterms:created xsi:type="dcterms:W3CDTF">2019-10-01T16:37:24Z</dcterms:created>
  <dcterms:modified xsi:type="dcterms:W3CDTF">2020-11-09T12:13:03Z</dcterms:modified>
</cp:coreProperties>
</file>