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6"/>
  </p:notesMasterIdLst>
  <p:handoutMasterIdLst>
    <p:handoutMasterId r:id="rId57"/>
  </p:handoutMasterIdLst>
  <p:sldIdLst>
    <p:sldId id="256" r:id="rId2"/>
    <p:sldId id="258" r:id="rId3"/>
    <p:sldId id="263" r:id="rId4"/>
    <p:sldId id="259" r:id="rId5"/>
    <p:sldId id="318" r:id="rId6"/>
    <p:sldId id="261" r:id="rId7"/>
    <p:sldId id="267" r:id="rId8"/>
    <p:sldId id="268" r:id="rId9"/>
    <p:sldId id="317" r:id="rId10"/>
    <p:sldId id="269" r:id="rId11"/>
    <p:sldId id="319" r:id="rId12"/>
    <p:sldId id="270" r:id="rId13"/>
    <p:sldId id="273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90" r:id="rId31"/>
    <p:sldId id="289" r:id="rId32"/>
    <p:sldId id="291" r:id="rId33"/>
    <p:sldId id="292" r:id="rId34"/>
    <p:sldId id="293" r:id="rId35"/>
    <p:sldId id="294" r:id="rId36"/>
    <p:sldId id="295" r:id="rId37"/>
    <p:sldId id="297" r:id="rId38"/>
    <p:sldId id="296" r:id="rId39"/>
    <p:sldId id="298" r:id="rId40"/>
    <p:sldId id="299" r:id="rId41"/>
    <p:sldId id="300" r:id="rId42"/>
    <p:sldId id="301" r:id="rId43"/>
    <p:sldId id="303" r:id="rId44"/>
    <p:sldId id="302" r:id="rId45"/>
    <p:sldId id="304" r:id="rId46"/>
    <p:sldId id="305" r:id="rId47"/>
    <p:sldId id="310" r:id="rId48"/>
    <p:sldId id="314" r:id="rId49"/>
    <p:sldId id="313" r:id="rId50"/>
    <p:sldId id="315" r:id="rId51"/>
    <p:sldId id="316" r:id="rId52"/>
    <p:sldId id="306" r:id="rId53"/>
    <p:sldId id="307" r:id="rId54"/>
    <p:sldId id="308" r:id="rId5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13" autoAdjust="0"/>
    <p:restoredTop sz="96754" autoAdjust="0"/>
  </p:normalViewPr>
  <p:slideViewPr>
    <p:cSldViewPr snapToGrid="0">
      <p:cViewPr varScale="1">
        <p:scale>
          <a:sx n="107" d="100"/>
          <a:sy n="107" d="100"/>
        </p:scale>
        <p:origin x="-90" y="-32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890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xmlns="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Přezkum obecně </a:t>
            </a:r>
            <a:r>
              <a:rPr lang="cs-CZ" dirty="0" smtClean="0"/>
              <a:t>závazných vyhlášek </a:t>
            </a:r>
            <a:r>
              <a:rPr lang="cs-CZ" dirty="0"/>
              <a:t>obcí.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Přezkum obecně závazných           vyhlášek obcí.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MV919K Místní </a:t>
            </a:r>
            <a:r>
              <a:rPr lang="cs-CZ" b="1" dirty="0" smtClean="0"/>
              <a:t>správa </a:t>
            </a:r>
            <a:r>
              <a:rPr lang="cs-CZ" b="1" smtClean="0"/>
              <a:t>(seminář)</a:t>
            </a:r>
            <a:endParaRPr lang="cs-CZ" b="1" dirty="0" smtClean="0"/>
          </a:p>
          <a:p>
            <a:r>
              <a:rPr lang="cs-CZ" dirty="0" smtClean="0"/>
              <a:t>Tomáš Svoboda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Krok 2 (působnost)</a:t>
            </a:r>
          </a:p>
          <a:p>
            <a:pPr lvl="1"/>
            <a:r>
              <a:rPr lang="cs-CZ" sz="1600" i="1" dirty="0" smtClean="0">
                <a:solidFill>
                  <a:srgbClr val="0000DC"/>
                </a:solidFill>
              </a:rPr>
              <a:t>Rozvedením shora zmíněného čl. 104 odst. 3 Ústavy ČR ve smyslu stanovení působnosti obcí vydávat obecně závazné vyhlášky je ustanovení § 35 odst. 3 písm. a) zákona č. 128/2000, o obcích (obecní zřízení), ve znění pozdějších předpisů (dále jen "zákon o obcích"). Podle tohoto ustanovení se obec při výkonu samostatné působnosti (ve smyslu ustanovení § 35 odst. 1 zákona o obcích) řídí při vydávání obecně závazných vyhlášek zákonem. </a:t>
            </a:r>
            <a:r>
              <a:rPr lang="cs-CZ" sz="1600" b="1" i="1" dirty="0" smtClean="0">
                <a:solidFill>
                  <a:srgbClr val="0000DC"/>
                </a:solidFill>
              </a:rPr>
              <a:t>Tomuto zákonnému příkazu odpovídá vymezení věcných oblastí, v nichž je obec oprávněna </a:t>
            </a:r>
            <a:r>
              <a:rPr lang="cs-CZ" sz="1600" b="1" i="1" dirty="0" err="1" smtClean="0">
                <a:solidFill>
                  <a:srgbClr val="0000DC"/>
                </a:solidFill>
              </a:rPr>
              <a:t>originárně</a:t>
            </a:r>
            <a:r>
              <a:rPr lang="cs-CZ" sz="1600" b="1" i="1" dirty="0" smtClean="0">
                <a:solidFill>
                  <a:srgbClr val="0000DC"/>
                </a:solidFill>
              </a:rPr>
              <a:t>, tj. bez zákonného zmocnění v pravém smyslu (nález </a:t>
            </a:r>
            <a:r>
              <a:rPr lang="cs-CZ" sz="1600" b="1" i="1" dirty="0" err="1" smtClean="0">
                <a:solidFill>
                  <a:srgbClr val="0000DC"/>
                </a:solidFill>
              </a:rPr>
              <a:t>sp</a:t>
            </a:r>
            <a:r>
              <a:rPr lang="cs-CZ" sz="1600" b="1" i="1" dirty="0" smtClean="0">
                <a:solidFill>
                  <a:srgbClr val="0000DC"/>
                </a:solidFill>
              </a:rPr>
              <a:t>. zn. </a:t>
            </a:r>
            <a:r>
              <a:rPr lang="cs-CZ" sz="1600" b="1" i="1" dirty="0" err="1" smtClean="0">
                <a:solidFill>
                  <a:srgbClr val="0000DC"/>
                </a:solidFill>
              </a:rPr>
              <a:t>Pl</a:t>
            </a:r>
            <a:r>
              <a:rPr lang="cs-CZ" sz="1600" b="1" i="1" dirty="0" smtClean="0">
                <a:solidFill>
                  <a:srgbClr val="0000DC"/>
                </a:solidFill>
              </a:rPr>
              <a:t>. ÚS 3/95, publikovaný pod č. 265/1995 Sb.) tvořit právo. Z § 10 písm. c) zákona o obcích vyplývá, že obec je oprávněna v samostatné působnosti ukládat povinnosti obecně závaznou vyhláškou mimo jiné i k ochraně životního prostředí, zeleně v zástavbě a ostatní veřejné zeleně (veřejná zeleň). </a:t>
            </a:r>
            <a:r>
              <a:rPr lang="cs-CZ" sz="1600" i="1" dirty="0" smtClean="0">
                <a:solidFill>
                  <a:srgbClr val="0000DC"/>
                </a:solidFill>
              </a:rPr>
              <a:t>Toto oprávnění obce, byť v jiné věcně vymezené oblasti samostatné působnosti, reflektoval i nález </a:t>
            </a:r>
            <a:r>
              <a:rPr lang="cs-CZ" sz="1600" i="1" dirty="0" err="1" smtClean="0">
                <a:solidFill>
                  <a:srgbClr val="0000DC"/>
                </a:solidFill>
              </a:rPr>
              <a:t>sp</a:t>
            </a:r>
            <a:r>
              <a:rPr lang="cs-CZ" sz="1600" i="1" dirty="0" smtClean="0">
                <a:solidFill>
                  <a:srgbClr val="0000DC"/>
                </a:solidFill>
              </a:rPr>
              <a:t>. zn. </a:t>
            </a:r>
            <a:r>
              <a:rPr lang="cs-CZ" sz="1600" i="1" dirty="0" err="1" smtClean="0">
                <a:solidFill>
                  <a:srgbClr val="0000DC"/>
                </a:solidFill>
              </a:rPr>
              <a:t>Pl</a:t>
            </a:r>
            <a:r>
              <a:rPr lang="cs-CZ" sz="1600" i="1" dirty="0" smtClean="0">
                <a:solidFill>
                  <a:srgbClr val="0000DC"/>
                </a:solidFill>
              </a:rPr>
              <a:t>. ÚS 4/2000, publikovaný pod č. 51/2001 Sb. </a:t>
            </a:r>
            <a:r>
              <a:rPr lang="cs-CZ" sz="1600" b="1" i="1" dirty="0" smtClean="0">
                <a:solidFill>
                  <a:srgbClr val="0000DC"/>
                </a:solidFill>
              </a:rPr>
              <a:t>Pokud tedy obec ve shora vymezené oblasti vydává obecně závaznou vyhlášku, nelze takové jednání považovat za jednání ultra </a:t>
            </a:r>
            <a:r>
              <a:rPr lang="cs-CZ" sz="1600" b="1" i="1" dirty="0" err="1" smtClean="0">
                <a:solidFill>
                  <a:srgbClr val="0000DC"/>
                </a:solidFill>
              </a:rPr>
              <a:t>vires</a:t>
            </a:r>
            <a:r>
              <a:rPr lang="cs-CZ" sz="1600" b="1" i="1" dirty="0" smtClean="0">
                <a:solidFill>
                  <a:srgbClr val="0000DC"/>
                </a:solidFill>
              </a:rPr>
              <a:t>, jinými slovy, obec se v takovém případě pohybuje ve věcné oblasti, která jí zákonem byla svěřena do její samostatné působnosti</a:t>
            </a:r>
            <a:r>
              <a:rPr lang="cs-CZ" sz="1600" i="1" dirty="0" smtClean="0">
                <a:solidFill>
                  <a:srgbClr val="0000DC"/>
                </a:solidFill>
              </a:rPr>
              <a:t>. </a:t>
            </a:r>
            <a:r>
              <a:rPr lang="cs-CZ" sz="1600" b="1" dirty="0" err="1" smtClean="0"/>
              <a:t>Pl</a:t>
            </a:r>
            <a:r>
              <a:rPr lang="cs-CZ" sz="1600" b="1" dirty="0" smtClean="0"/>
              <a:t>. ÚS 63/04</a:t>
            </a:r>
            <a:endParaRPr lang="cs-CZ" sz="1600" dirty="0" smtClean="0"/>
          </a:p>
          <a:p>
            <a:pPr lvl="1"/>
            <a:endParaRPr lang="cs-CZ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Krok 3 (zneužití)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Jinou otázkou ovšem je, zda obec </a:t>
            </a:r>
            <a:r>
              <a:rPr lang="cs-CZ" b="1" i="1" dirty="0" smtClean="0">
                <a:solidFill>
                  <a:srgbClr val="0000DC"/>
                </a:solidFill>
              </a:rPr>
              <a:t>nezneužila zákonem jí svěřenou věcně vymezenou samostatnou působnost. Zneužití této působnosti představuje výkon moci v zákonem svěřené oblasti 1.) cestou sledování účelu, který není zákonem aprobován, 2.) cestou opomíjení relevantních úvah při přijímání rozhodnutí nebo naopak 3.) přihlížení k nerelevantním úvahám </a:t>
            </a:r>
            <a:r>
              <a:rPr lang="cs-CZ" i="1" dirty="0" smtClean="0">
                <a:solidFill>
                  <a:srgbClr val="0000DC"/>
                </a:solidFill>
              </a:rPr>
              <a:t>(srov. O. Hood Philips, Paul Jackson: </a:t>
            </a:r>
            <a:r>
              <a:rPr lang="cs-CZ" i="1" dirty="0" err="1" smtClean="0">
                <a:solidFill>
                  <a:srgbClr val="0000DC"/>
                </a:solidFill>
              </a:rPr>
              <a:t>Constitutional</a:t>
            </a:r>
            <a:r>
              <a:rPr lang="cs-CZ" i="1" dirty="0" smtClean="0">
                <a:solidFill>
                  <a:srgbClr val="0000DC"/>
                </a:solidFill>
              </a:rPr>
              <a:t> </a:t>
            </a:r>
            <a:r>
              <a:rPr lang="cs-CZ" i="1" dirty="0" err="1" smtClean="0">
                <a:solidFill>
                  <a:srgbClr val="0000DC"/>
                </a:solidFill>
              </a:rPr>
              <a:t>and</a:t>
            </a:r>
            <a:r>
              <a:rPr lang="cs-CZ" i="1" dirty="0" smtClean="0">
                <a:solidFill>
                  <a:srgbClr val="0000DC"/>
                </a:solidFill>
              </a:rPr>
              <a:t> </a:t>
            </a:r>
            <a:r>
              <a:rPr lang="cs-CZ" i="1" dirty="0" err="1" smtClean="0">
                <a:solidFill>
                  <a:srgbClr val="0000DC"/>
                </a:solidFill>
              </a:rPr>
              <a:t>Administrative</a:t>
            </a:r>
            <a:r>
              <a:rPr lang="cs-CZ" i="1" dirty="0" smtClean="0">
                <a:solidFill>
                  <a:srgbClr val="0000DC"/>
                </a:solidFill>
              </a:rPr>
              <a:t> </a:t>
            </a:r>
            <a:r>
              <a:rPr lang="cs-CZ" i="1" dirty="0" err="1" smtClean="0">
                <a:solidFill>
                  <a:srgbClr val="0000DC"/>
                </a:solidFill>
              </a:rPr>
              <a:t>Law</a:t>
            </a:r>
            <a:r>
              <a:rPr lang="cs-CZ" i="1" dirty="0" smtClean="0">
                <a:solidFill>
                  <a:srgbClr val="0000DC"/>
                </a:solidFill>
              </a:rPr>
              <a:t>, 7. </a:t>
            </a:r>
            <a:r>
              <a:rPr lang="cs-CZ" i="1" dirty="0" err="1" smtClean="0">
                <a:solidFill>
                  <a:srgbClr val="0000DC"/>
                </a:solidFill>
              </a:rPr>
              <a:t>Edition</a:t>
            </a:r>
            <a:r>
              <a:rPr lang="cs-CZ" i="1" dirty="0" smtClean="0">
                <a:solidFill>
                  <a:srgbClr val="0000DC"/>
                </a:solidFill>
              </a:rPr>
              <a:t>, </a:t>
            </a:r>
            <a:r>
              <a:rPr lang="cs-CZ" i="1" dirty="0" err="1" smtClean="0">
                <a:solidFill>
                  <a:srgbClr val="0000DC"/>
                </a:solidFill>
              </a:rPr>
              <a:t>Sweet</a:t>
            </a:r>
            <a:r>
              <a:rPr lang="cs-CZ" i="1" dirty="0" smtClean="0">
                <a:solidFill>
                  <a:srgbClr val="0000DC"/>
                </a:solidFill>
              </a:rPr>
              <a:t> </a:t>
            </a:r>
            <a:r>
              <a:rPr lang="cs-CZ" i="1" dirty="0" err="1" smtClean="0">
                <a:solidFill>
                  <a:srgbClr val="0000DC"/>
                </a:solidFill>
              </a:rPr>
              <a:t>and</a:t>
            </a:r>
            <a:r>
              <a:rPr lang="cs-CZ" i="1" dirty="0" smtClean="0">
                <a:solidFill>
                  <a:srgbClr val="0000DC"/>
                </a:solidFill>
              </a:rPr>
              <a:t> Maxwell, London 1987, str. 666 a </a:t>
            </a:r>
            <a:r>
              <a:rPr lang="cs-CZ" i="1" dirty="0" err="1" smtClean="0">
                <a:solidFill>
                  <a:srgbClr val="0000DC"/>
                </a:solidFill>
              </a:rPr>
              <a:t>násl</a:t>
            </a:r>
            <a:r>
              <a:rPr lang="cs-CZ" i="1" dirty="0" smtClean="0">
                <a:solidFill>
                  <a:srgbClr val="0000DC"/>
                </a:solidFill>
              </a:rPr>
              <a:t>.).</a:t>
            </a:r>
            <a:r>
              <a:rPr lang="cs-CZ" dirty="0" smtClean="0"/>
              <a:t> </a:t>
            </a:r>
            <a:r>
              <a:rPr lang="cs-CZ" b="1" dirty="0" err="1" smtClean="0"/>
              <a:t>Pl</a:t>
            </a:r>
            <a:r>
              <a:rPr lang="cs-CZ" b="1" dirty="0" smtClean="0"/>
              <a:t>. ÚS 63/04</a:t>
            </a:r>
            <a:endParaRPr lang="cs-CZ" dirty="0" smtClean="0"/>
          </a:p>
          <a:p>
            <a:pPr lvl="1"/>
            <a:endParaRPr lang="cs-CZ" b="1" dirty="0" smtClean="0"/>
          </a:p>
          <a:p>
            <a:r>
              <a:rPr lang="cs-CZ" b="1" dirty="0" smtClean="0"/>
              <a:t>Krok 4 („nerozumnost“)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= nikoli hledání ideálního řešení, nýbrž </a:t>
            </a:r>
            <a:r>
              <a:rPr lang="cs-CZ" b="1" dirty="0" smtClean="0">
                <a:solidFill>
                  <a:srgbClr val="0000DC"/>
                </a:solidFill>
              </a:rPr>
              <a:t>vyloučení řešení absurdního, zjevně nerozumného… </a:t>
            </a:r>
            <a:r>
              <a:rPr lang="cs-CZ" i="1" dirty="0" smtClean="0"/>
              <a:t>(tzv. test racionality)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„Deratizační vyhláška“</a:t>
            </a:r>
          </a:p>
          <a:p>
            <a:pPr lvl="1"/>
            <a:r>
              <a:rPr lang="cs-CZ" sz="1800" dirty="0" smtClean="0"/>
              <a:t>OZV statutárního města Havířova č. 4/2002, o provedení speciální ochranné deratizace</a:t>
            </a:r>
          </a:p>
          <a:p>
            <a:pPr lvl="1"/>
            <a:endParaRPr lang="cs-CZ" sz="1800" dirty="0" smtClean="0"/>
          </a:p>
          <a:p>
            <a:pPr lvl="1"/>
            <a:r>
              <a:rPr lang="cs-CZ" sz="1800" b="1" dirty="0" smtClean="0">
                <a:solidFill>
                  <a:srgbClr val="0000DC"/>
                </a:solidFill>
              </a:rPr>
              <a:t>sporné body:</a:t>
            </a:r>
          </a:p>
          <a:p>
            <a:pPr lvl="1"/>
            <a:r>
              <a:rPr lang="cs-CZ" sz="1800" dirty="0" smtClean="0"/>
              <a:t>kvalita zmocnění?</a:t>
            </a:r>
          </a:p>
          <a:p>
            <a:pPr lvl="1"/>
            <a:r>
              <a:rPr lang="cs-CZ" sz="1800" dirty="0" smtClean="0"/>
              <a:t>přiměřenost rozsahu deratizace?</a:t>
            </a:r>
          </a:p>
          <a:p>
            <a:pPr lvl="1"/>
            <a:endParaRPr lang="cs-CZ" b="1" dirty="0" smtClean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„Deratizační vyhláška“</a:t>
            </a:r>
          </a:p>
          <a:p>
            <a:pPr lvl="1"/>
            <a:r>
              <a:rPr lang="cs-CZ" sz="1800" b="1" dirty="0" err="1" smtClean="0">
                <a:solidFill>
                  <a:srgbClr val="0000DC"/>
                </a:solidFill>
              </a:rPr>
              <a:t>Pl</a:t>
            </a:r>
            <a:r>
              <a:rPr lang="cs-CZ" sz="1800" b="1" dirty="0" smtClean="0">
                <a:solidFill>
                  <a:srgbClr val="0000DC"/>
                </a:solidFill>
              </a:rPr>
              <a:t>. ÚS 15/06 - zrušeno</a:t>
            </a:r>
          </a:p>
          <a:p>
            <a:pPr lvl="1"/>
            <a:r>
              <a:rPr lang="cs-CZ" sz="1800" i="1" dirty="0" smtClean="0"/>
              <a:t>Zákon o ochraně veřejného zdraví příslušným zmocňovacím ustanovením svěřuje obci do rukou nástroj pouze pro aktuální reakci na zvýšený výskyt hlodavců, když z povahy věci vyplývá, že k zásahu má dojít v co nejkratším termínu od takových zjištění.</a:t>
            </a:r>
          </a:p>
          <a:p>
            <a:pPr lvl="1"/>
            <a:r>
              <a:rPr lang="cs-CZ" sz="1800" i="1" dirty="0" smtClean="0"/>
              <a:t>Dle čl. 4 odst. 1 Listiny základních práv a svobod mohou být povinnosti ukládány toliko na základě zákona a v jeho mezích a podle čl. 2 odst. 4 Ústavy a čl. 2 odst. 3 Listiny základních práv a svobod nesmí být nikdo nucen činit, co zákon neukládá. V případech, kdy obec vystupuje jako subjekt určující pro občana povinnosti jednostrannými zákazy a příkazy, tj. pokud vydává obecně závaznou vyhlášku, jejímž obsahem jsou právní povinnosti, může tak činit jen v případě výslovného zákonného zmocnění. </a:t>
            </a:r>
            <a:r>
              <a:rPr lang="cs-CZ" sz="1800" b="1" i="1" dirty="0" smtClean="0"/>
              <a:t>Zmocňovací ustanovení zákona o ochraně veřejného zdraví nezakládá možnost obce uložit fyzickým a právnickým osobám jinou povinnost, než zajistit provedení speciální ochranné deratizace.</a:t>
            </a:r>
          </a:p>
          <a:p>
            <a:pPr lvl="1"/>
            <a:endParaRPr lang="cs-CZ" b="1" dirty="0" smtClean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„Deratizační vyhláška“</a:t>
            </a: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zrušeno </a:t>
            </a:r>
            <a:r>
              <a:rPr lang="cs-CZ" b="1" dirty="0" err="1" smtClean="0">
                <a:solidFill>
                  <a:srgbClr val="0000DC"/>
                </a:solidFill>
              </a:rPr>
              <a:t>Pl</a:t>
            </a:r>
            <a:r>
              <a:rPr lang="cs-CZ" b="1" dirty="0" smtClean="0">
                <a:solidFill>
                  <a:srgbClr val="0000DC"/>
                </a:solidFill>
              </a:rPr>
              <a:t>. ÚS 15/06</a:t>
            </a:r>
          </a:p>
          <a:p>
            <a:pPr lvl="1"/>
            <a:r>
              <a:rPr lang="cs-CZ" dirty="0" smtClean="0"/>
              <a:t>rozpor s prvním krokem testu (absence pravomoci – zmocnění)</a:t>
            </a:r>
          </a:p>
          <a:p>
            <a:pPr lvl="1"/>
            <a:endParaRPr lang="cs-CZ" dirty="0" smtClean="0"/>
          </a:p>
          <a:p>
            <a:pPr lvl="1"/>
            <a:r>
              <a:rPr lang="cs-CZ" b="1" dirty="0" smtClean="0"/>
              <a:t>po jirkovském nálezu: </a:t>
            </a:r>
          </a:p>
          <a:p>
            <a:pPr lvl="1"/>
            <a:r>
              <a:rPr lang="cs-CZ" dirty="0" smtClean="0"/>
              <a:t>zmocnění ústavou</a:t>
            </a:r>
          </a:p>
          <a:p>
            <a:pPr lvl="1"/>
            <a:r>
              <a:rPr lang="cs-CZ" dirty="0" smtClean="0"/>
              <a:t>posuzování věcné působnosti („udržování čistoty“), případně racionality</a:t>
            </a:r>
          </a:p>
          <a:p>
            <a:pPr lvl="1"/>
            <a:r>
              <a:rPr lang="cs-CZ" dirty="0" smtClean="0">
                <a:solidFill>
                  <a:srgbClr val="0000DC"/>
                </a:solidFill>
              </a:rPr>
              <a:t>celkově:</a:t>
            </a:r>
            <a:r>
              <a:rPr lang="cs-CZ" dirty="0" smtClean="0"/>
              <a:t> méně formalistický přístup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 tomto směru také disent (E. Wagnerová)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Zákaz prostituce</a:t>
            </a:r>
          </a:p>
          <a:p>
            <a:pPr lvl="1"/>
            <a:r>
              <a:rPr lang="cs-CZ" dirty="0" smtClean="0"/>
              <a:t>OZV statutárního města Plzně č. 17/2004, o vymezení veřejných prostranství, na nichž se zakazuje prostituce, a OZV statutárního města Plzně č. 3/2006, k zabezpečení místních záležitostí veřejného pořádku, kterou se vymezují veřejná prostranství, na nichž se zakazuje prostituce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b="1" dirty="0" smtClean="0"/>
              <a:t>sporné body:</a:t>
            </a:r>
          </a:p>
          <a:p>
            <a:pPr lvl="1"/>
            <a:r>
              <a:rPr lang="cs-CZ" dirty="0" smtClean="0"/>
              <a:t>záležitost veřejného pořádku?</a:t>
            </a:r>
          </a:p>
          <a:p>
            <a:pPr lvl="1"/>
            <a:r>
              <a:rPr lang="cs-CZ" dirty="0" smtClean="0"/>
              <a:t>rozsah zákazu?</a:t>
            </a:r>
          </a:p>
          <a:p>
            <a:pPr lvl="1"/>
            <a:r>
              <a:rPr lang="cs-CZ" dirty="0" smtClean="0"/>
              <a:t>srozumitelnost?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Zákaz prostituce</a:t>
            </a:r>
          </a:p>
          <a:p>
            <a:pPr lvl="1"/>
            <a:r>
              <a:rPr lang="cs-CZ" sz="1600" b="1" dirty="0" err="1" smtClean="0">
                <a:solidFill>
                  <a:srgbClr val="0000DC"/>
                </a:solidFill>
              </a:rPr>
              <a:t>Pl</a:t>
            </a:r>
            <a:r>
              <a:rPr lang="cs-CZ" sz="1600" b="1" dirty="0" smtClean="0">
                <a:solidFill>
                  <a:srgbClr val="0000DC"/>
                </a:solidFill>
              </a:rPr>
              <a:t>. ÚS 10/06 – návrh zamítnut</a:t>
            </a:r>
          </a:p>
          <a:p>
            <a:pPr lvl="1"/>
            <a:r>
              <a:rPr lang="cs-CZ" sz="1600" dirty="0" smtClean="0"/>
              <a:t>K otázce zákazu prostituce (obecně závaznou vyhláškou obce) se Ústavní soud podrobně vyjádřil v nálezu </a:t>
            </a:r>
            <a:r>
              <a:rPr lang="cs-CZ" sz="1600" dirty="0" err="1" smtClean="0"/>
              <a:t>sp</a:t>
            </a:r>
            <a:r>
              <a:rPr lang="cs-CZ" sz="1600" dirty="0" smtClean="0"/>
              <a:t>. zn. </a:t>
            </a:r>
            <a:r>
              <a:rPr lang="cs-CZ" sz="1600" dirty="0" err="1" smtClean="0"/>
              <a:t>Pl</a:t>
            </a:r>
            <a:r>
              <a:rPr lang="cs-CZ" sz="1600" dirty="0" smtClean="0"/>
              <a:t>. ÚS 69/04. Vycházeje z teleologické argumentace při výkladu rozsahu § 10 písm. a) zákona č. 128/2000 Sb., o obcích, ve znění pozdějších předpisů, vyslovil v něm názor, dle něhož </a:t>
            </a:r>
            <a:r>
              <a:rPr lang="cs-CZ" sz="1600" b="1" dirty="0" smtClean="0"/>
              <a:t>pokud provozování určité činnosti představuje potencionální zásah do chráněného statku, ač je provozována na kterémkoli veřejném prostranství obce, může ji obec zakázat provozovat na všech veřejných prostranstvích. </a:t>
            </a:r>
            <a:r>
              <a:rPr lang="cs-CZ" sz="1600" dirty="0" smtClean="0"/>
              <a:t>To tehdy, odůvodňují-li to úvahy plynoucí z použití principu proporcionality, přičemž vždy je též třeba hodnotit intenzitu zásahu a význam ohroženého právem chráněného statku na straně jedné a význam činnosti, která má být zakázána, na straně druhé.</a:t>
            </a:r>
          </a:p>
          <a:p>
            <a:pPr lvl="1"/>
            <a:r>
              <a:rPr lang="cs-CZ" sz="1600" dirty="0" smtClean="0"/>
              <a:t>„Obecně lze konstatovat, že neurčitost některého ustanovení právního předpisu nutno považovat za rozpornou s požadavkem právní jistoty, a tudíž i právního státu (čl. 1 odst. 1 Ústavy), toliko tehdy, </a:t>
            </a:r>
            <a:r>
              <a:rPr lang="cs-CZ" sz="1600" b="1" dirty="0" smtClean="0"/>
              <a:t>jestliže intenzita této neurčitosti vylučuje možnost stanovení jeho normativního obsahu pomocí obvyklých interpretačních postupů.“ </a:t>
            </a:r>
            <a:r>
              <a:rPr lang="cs-CZ" sz="1600" dirty="0" smtClean="0"/>
              <a:t>(nálezy </a:t>
            </a:r>
            <a:r>
              <a:rPr lang="cs-CZ" sz="1600" dirty="0" err="1" smtClean="0"/>
              <a:t>sp</a:t>
            </a:r>
            <a:r>
              <a:rPr lang="cs-CZ" sz="1600" dirty="0" smtClean="0"/>
              <a:t>. zn. </a:t>
            </a:r>
            <a:r>
              <a:rPr lang="cs-CZ" sz="1600" dirty="0" err="1" smtClean="0"/>
              <a:t>Pl</a:t>
            </a:r>
            <a:r>
              <a:rPr lang="cs-CZ" sz="1600" dirty="0" smtClean="0"/>
              <a:t>. ÚS 4/95, </a:t>
            </a:r>
            <a:r>
              <a:rPr lang="cs-CZ" sz="1600" dirty="0" err="1" smtClean="0"/>
              <a:t>Pl</a:t>
            </a:r>
            <a:r>
              <a:rPr lang="cs-CZ" sz="1600" dirty="0" smtClean="0"/>
              <a:t>. ÚS 9/95, </a:t>
            </a:r>
            <a:r>
              <a:rPr lang="cs-CZ" sz="1600" dirty="0" err="1" smtClean="0"/>
              <a:t>Pl</a:t>
            </a:r>
            <a:r>
              <a:rPr lang="cs-CZ" sz="1600" dirty="0" smtClean="0"/>
              <a:t>. ÚS 2/97, </a:t>
            </a:r>
            <a:r>
              <a:rPr lang="cs-CZ" sz="1600" dirty="0" err="1" smtClean="0"/>
              <a:t>Pl</a:t>
            </a:r>
            <a:r>
              <a:rPr lang="cs-CZ" sz="1600" dirty="0" smtClean="0"/>
              <a:t>. ÚS 23/02, </a:t>
            </a:r>
            <a:r>
              <a:rPr lang="cs-CZ" sz="1600" dirty="0" err="1" smtClean="0"/>
              <a:t>Pl</a:t>
            </a:r>
            <a:r>
              <a:rPr lang="cs-CZ" sz="1600" dirty="0" smtClean="0"/>
              <a:t>. ÚS 40/02, </a:t>
            </a:r>
            <a:r>
              <a:rPr lang="cs-CZ" sz="1600" dirty="0" err="1" smtClean="0"/>
              <a:t>Pl</a:t>
            </a:r>
            <a:r>
              <a:rPr lang="cs-CZ" sz="1600" dirty="0" smtClean="0"/>
              <a:t>. ÚS 44/02, </a:t>
            </a:r>
            <a:r>
              <a:rPr lang="cs-CZ" sz="1600" dirty="0" err="1" smtClean="0"/>
              <a:t>Pl</a:t>
            </a:r>
            <a:r>
              <a:rPr lang="cs-CZ" sz="1600" dirty="0" smtClean="0"/>
              <a:t>. ÚS 25/06).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„Protialkoholní vyhláška“</a:t>
            </a:r>
          </a:p>
          <a:p>
            <a:pPr lvl="1"/>
            <a:r>
              <a:rPr lang="cs-CZ" dirty="0" smtClean="0"/>
              <a:t>OZV města Dobříš č. 5/2004, o zabezpečení místních záležitostí veřejného pořádku omezením konzumace alkoholu a jiných návykových látek na veřejném prostranství</a:t>
            </a:r>
          </a:p>
          <a:p>
            <a:pPr lvl="1"/>
            <a:endParaRPr lang="cs-CZ" dirty="0" smtClean="0"/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sporné body:</a:t>
            </a:r>
          </a:p>
          <a:p>
            <a:pPr lvl="1"/>
            <a:r>
              <a:rPr lang="cs-CZ" i="1" dirty="0" smtClean="0"/>
              <a:t>zákonné zmocnění?</a:t>
            </a:r>
          </a:p>
          <a:p>
            <a:pPr lvl="1"/>
            <a:r>
              <a:rPr lang="cs-CZ" i="1" dirty="0" smtClean="0"/>
              <a:t>„kde všude“?</a:t>
            </a:r>
          </a:p>
          <a:p>
            <a:pPr lvl="1"/>
            <a:r>
              <a:rPr lang="cs-CZ" i="1" dirty="0" smtClean="0"/>
              <a:t>„v jaké míře“?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„Protialkoholní vyhláška“</a:t>
            </a:r>
          </a:p>
          <a:p>
            <a:pPr lvl="1"/>
            <a:r>
              <a:rPr lang="cs-CZ" b="1" dirty="0" err="1" smtClean="0">
                <a:solidFill>
                  <a:srgbClr val="0000DC"/>
                </a:solidFill>
              </a:rPr>
              <a:t>Pl</a:t>
            </a:r>
            <a:r>
              <a:rPr lang="cs-CZ" b="1" dirty="0" smtClean="0">
                <a:solidFill>
                  <a:srgbClr val="0000DC"/>
                </a:solidFill>
              </a:rPr>
              <a:t>. ÚS 32/05 - zrušeno</a:t>
            </a:r>
          </a:p>
          <a:p>
            <a:pPr lvl="1"/>
            <a:r>
              <a:rPr lang="cs-CZ" dirty="0" smtClean="0"/>
              <a:t>Oprávnění obce vydat v obecně závazné vyhlášce zákaz požívání alkoholických nápojů na vymezených veřejných prostranstvích nelze opřít o zmocňovací ustanovení § 10 písm. a) zákona č. 128/2000 Sb., o obcích, protože </a:t>
            </a:r>
            <a:r>
              <a:rPr lang="cs-CZ" b="1" dirty="0" smtClean="0"/>
              <a:t>obecně závaznými vyhláškami vydanými na základě tohoto zmocňovacího ustanovení nelze regulovat činnosti, které jsou upraveny speciálním právním předpisem. </a:t>
            </a:r>
            <a:r>
              <a:rPr lang="cs-CZ" dirty="0" smtClean="0"/>
              <a:t>V projednávaném případě je takovým speciálním právním předpisem zákon č. 37/1989 Sb., o ochraně před alkoholismem a jinými toxikomaniemi, ve znění pozdějších předpisů. Ustanovení § 4 odst. 3 posledně jmenovaného zákona </a:t>
            </a:r>
            <a:r>
              <a:rPr lang="cs-CZ" b="1" dirty="0" smtClean="0"/>
              <a:t>zakotvuje oprávnění obce obecně závaznou vyhláškou omezit nebo zakázat na veřejně přístupných místech „prodej a podávání alkoholických nápojů“, nikoliv však jejich konzumaci.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„Protialkoholní vyhláška“</a:t>
            </a:r>
          </a:p>
          <a:p>
            <a:pPr lvl="1"/>
            <a:r>
              <a:rPr lang="cs-CZ" sz="1600" b="1" dirty="0" err="1" smtClean="0">
                <a:solidFill>
                  <a:srgbClr val="0000DC"/>
                </a:solidFill>
              </a:rPr>
              <a:t>Pl</a:t>
            </a:r>
            <a:r>
              <a:rPr lang="cs-CZ" sz="1600" b="1" dirty="0" smtClean="0">
                <a:solidFill>
                  <a:srgbClr val="0000DC"/>
                </a:solidFill>
              </a:rPr>
              <a:t>. ÚS 32/05 - zrušeno</a:t>
            </a:r>
          </a:p>
          <a:p>
            <a:pPr lvl="1"/>
            <a:r>
              <a:rPr lang="cs-CZ" sz="1600" dirty="0" smtClean="0"/>
              <a:t>Z žádné právní normy nelze odvodit paušální zákaz veškeré konzumace alkoholu na veřejných prostranstvích. Ústavní soud samozřejmě setrvává na svém názoru, vysloveném již v nálezu </a:t>
            </a:r>
            <a:r>
              <a:rPr lang="cs-CZ" sz="1600" dirty="0" err="1" smtClean="0"/>
              <a:t>sp</a:t>
            </a:r>
            <a:r>
              <a:rPr lang="cs-CZ" sz="1600" dirty="0" smtClean="0"/>
              <a:t>. zn. </a:t>
            </a:r>
            <a:r>
              <a:rPr lang="cs-CZ" sz="1600" dirty="0" err="1" smtClean="0"/>
              <a:t>Pl</a:t>
            </a:r>
            <a:r>
              <a:rPr lang="cs-CZ" sz="1600" dirty="0" smtClean="0"/>
              <a:t>. ÚS 42/97, publikovaném ve </a:t>
            </a:r>
            <a:r>
              <a:rPr lang="cs-CZ" sz="1600" dirty="0" err="1" smtClean="0"/>
              <a:t>Sb.n.u.ÚS</a:t>
            </a:r>
            <a:r>
              <a:rPr lang="cs-CZ" sz="1600" dirty="0" smtClean="0"/>
              <a:t>, sv. 14, nález č. 85, že „nemírné pití alkoholu na očích veřejnosti je společensky škodlivým jevem, který bývá příčinou narušování veřejného pořádku a poškozuje dobré mravy v obci, je špatným příkladem a kazí děti a mládež“, nicméně připomíná, že takové, zajisté oprávněně negativní hodnocení, se vztahuje k nemírnému požívání alkoholu. </a:t>
            </a:r>
            <a:r>
              <a:rPr lang="cs-CZ" sz="1600" b="1" dirty="0" smtClean="0"/>
              <a:t>Jak známo, konzumace alkoholu má mnoho kvalitativně a kvantitativně odlišných forem a stupňů, z nichž jistá část je společensky tolerována i na veřejných prostranstvích. Stanovení těch forem konzumace alkoholu, které by svou intenzitou mohly narušit veřejný pořádek v obci nebo být v rozporu s dobrými mravy, ochranou bezpečnosti, zdraví a majetku, by vyžadovalo precisnější definici v právním předpise</a:t>
            </a:r>
            <a:r>
              <a:rPr lang="cs-CZ" sz="1600" dirty="0" smtClean="0"/>
              <a:t>. Ústavní soud respektuje místní samosprávu jako výraz práva a způsobilosti místních orgánů spravovat veřejné záležitosti v mezích daných zákonem, v rámci své odpovědnosti a v zájmu místního obyvatelstva. </a:t>
            </a:r>
            <a:r>
              <a:rPr lang="cs-CZ" sz="1600" b="1" dirty="0" smtClean="0"/>
              <a:t>Reakce na společensky nežádoucí jevy v obci však nelze řešit autoritativním určením poměrů jednotlivců cestou své vlastní </a:t>
            </a:r>
            <a:r>
              <a:rPr lang="cs-CZ" sz="1600" b="1" dirty="0" err="1" smtClean="0"/>
              <a:t>normotvorby</a:t>
            </a:r>
            <a:r>
              <a:rPr lang="cs-CZ" sz="1600" b="1" dirty="0" smtClean="0"/>
              <a:t>, ke které obci nebyl zákonem vytvořen prostor. Obecně závazné vyhlášky obcí nemohou upravovat věci, které jsou vyhrazeny zákonům. </a:t>
            </a:r>
            <a:r>
              <a:rPr lang="cs-CZ" sz="1600" dirty="0" smtClean="0"/>
              <a:t>Zákonná úprava má přednost před obecně závaznou vyhláškou; pokud zákonodárce přijme pro vymezenou oblast určitá pravidla, subjekt územní samosprávy je nemůže duplicitně, či v rozporu se zákony, normovat.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normativních (s)právních aktů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 smtClean="0"/>
              <a:t>Materiální znaky </a:t>
            </a:r>
            <a:r>
              <a:rPr lang="cs-CZ" sz="2000" dirty="0" smtClean="0"/>
              <a:t>NPA, resp. právních norem</a:t>
            </a:r>
          </a:p>
          <a:p>
            <a:pPr lvl="1"/>
            <a:r>
              <a:rPr lang="cs-CZ" sz="1600" b="1" i="1" dirty="0" smtClean="0">
                <a:solidFill>
                  <a:srgbClr val="0000DC"/>
                </a:solidFill>
              </a:rPr>
              <a:t>regulativnost</a:t>
            </a:r>
          </a:p>
          <a:p>
            <a:pPr lvl="2"/>
            <a:r>
              <a:rPr lang="cs-CZ" sz="1200" dirty="0" smtClean="0"/>
              <a:t>= společenský regulativ („má </a:t>
            </a:r>
            <a:r>
              <a:rPr lang="cs-CZ" sz="1200" dirty="0" err="1" smtClean="0"/>
              <a:t>býti</a:t>
            </a:r>
            <a:r>
              <a:rPr lang="cs-CZ" sz="1200" dirty="0" smtClean="0"/>
              <a:t>“) + regulovatelnost právem</a:t>
            </a:r>
          </a:p>
          <a:p>
            <a:pPr lvl="1"/>
            <a:r>
              <a:rPr lang="cs-CZ" sz="1600" b="1" i="1" dirty="0" smtClean="0">
                <a:solidFill>
                  <a:srgbClr val="0000DC"/>
                </a:solidFill>
              </a:rPr>
              <a:t>právní závaznost</a:t>
            </a:r>
          </a:p>
          <a:p>
            <a:pPr lvl="2"/>
            <a:r>
              <a:rPr lang="cs-CZ" sz="1200" dirty="0" smtClean="0"/>
              <a:t>= jinak by nešlo o právní normy (nýbrž o normy morální…)</a:t>
            </a:r>
          </a:p>
          <a:p>
            <a:pPr lvl="1"/>
            <a:r>
              <a:rPr lang="cs-CZ" sz="1600" b="1" i="1" dirty="0" smtClean="0">
                <a:solidFill>
                  <a:srgbClr val="0000DC"/>
                </a:solidFill>
              </a:rPr>
              <a:t>obecnost</a:t>
            </a:r>
          </a:p>
          <a:p>
            <a:pPr lvl="2"/>
            <a:r>
              <a:rPr lang="cs-CZ" sz="1200" dirty="0" smtClean="0"/>
              <a:t>- absolutní = univerzální povinnost zdržet se chování v rozporu s právní normou</a:t>
            </a:r>
          </a:p>
          <a:p>
            <a:pPr lvl="2"/>
            <a:r>
              <a:rPr lang="cs-CZ" sz="1200" dirty="0" smtClean="0"/>
              <a:t>- relativní = neurčitě vymezení adresáti</a:t>
            </a:r>
          </a:p>
          <a:p>
            <a:pPr lvl="1"/>
            <a:r>
              <a:rPr lang="cs-CZ" sz="1600" b="1" i="1" dirty="0" smtClean="0">
                <a:solidFill>
                  <a:srgbClr val="0000DC"/>
                </a:solidFill>
              </a:rPr>
              <a:t>vynutitelnost</a:t>
            </a:r>
          </a:p>
          <a:p>
            <a:pPr lvl="2"/>
            <a:r>
              <a:rPr lang="cs-CZ" sz="1200" dirty="0" smtClean="0"/>
              <a:t>= státní donucení ke splnění právní normy</a:t>
            </a:r>
          </a:p>
          <a:p>
            <a:r>
              <a:rPr lang="cs-CZ" sz="2000" b="1" dirty="0" smtClean="0"/>
              <a:t>Formální znaky </a:t>
            </a:r>
            <a:r>
              <a:rPr lang="cs-CZ" sz="2000" dirty="0" smtClean="0"/>
              <a:t>NPA, resp. právních norem</a:t>
            </a:r>
          </a:p>
          <a:p>
            <a:pPr lvl="1"/>
            <a:r>
              <a:rPr lang="cs-CZ" sz="1600" b="1" i="1" dirty="0" smtClean="0">
                <a:solidFill>
                  <a:srgbClr val="0000DC"/>
                </a:solidFill>
              </a:rPr>
              <a:t>původ právní normy</a:t>
            </a:r>
          </a:p>
          <a:p>
            <a:pPr lvl="2"/>
            <a:r>
              <a:rPr lang="cs-CZ" sz="1100" dirty="0" smtClean="0"/>
              <a:t>= od ústavou k jejímu vydání oprávněného subjektu</a:t>
            </a:r>
          </a:p>
          <a:p>
            <a:pPr lvl="1"/>
            <a:r>
              <a:rPr lang="cs-CZ" sz="1600" b="1" i="1" dirty="0" smtClean="0">
                <a:solidFill>
                  <a:srgbClr val="0000DC"/>
                </a:solidFill>
              </a:rPr>
              <a:t>náležitá publikace</a:t>
            </a:r>
          </a:p>
          <a:p>
            <a:pPr lvl="2"/>
            <a:r>
              <a:rPr lang="cs-CZ" sz="1100" dirty="0" smtClean="0"/>
              <a:t>= zákonem předepsaná publikace</a:t>
            </a:r>
            <a:endParaRPr lang="cs-CZ" sz="1600" dirty="0" smtClean="0"/>
          </a:p>
          <a:p>
            <a:r>
              <a:rPr lang="cs-CZ" sz="2000" dirty="0" smtClean="0"/>
              <a:t>(KNAPP, Viktor. </a:t>
            </a:r>
            <a:r>
              <a:rPr lang="cs-CZ" sz="2000" i="1" dirty="0" smtClean="0"/>
              <a:t>Teorie práva. </a:t>
            </a:r>
            <a:r>
              <a:rPr lang="cs-CZ" sz="2000" dirty="0" smtClean="0"/>
              <a:t>Praha: C.H. </a:t>
            </a:r>
            <a:r>
              <a:rPr lang="cs-CZ" sz="2000" dirty="0" err="1" smtClean="0"/>
              <a:t>Beck</a:t>
            </a:r>
            <a:r>
              <a:rPr lang="cs-CZ" sz="2000" dirty="0" smtClean="0"/>
              <a:t>, 1995)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„Protialkoholní vyhláška“</a:t>
            </a:r>
          </a:p>
          <a:p>
            <a:pPr lvl="1"/>
            <a:r>
              <a:rPr lang="cs-CZ" b="1" dirty="0" err="1" smtClean="0">
                <a:solidFill>
                  <a:srgbClr val="0000DC"/>
                </a:solidFill>
              </a:rPr>
              <a:t>Pl</a:t>
            </a:r>
            <a:r>
              <a:rPr lang="cs-CZ" b="1" dirty="0" smtClean="0">
                <a:solidFill>
                  <a:srgbClr val="0000DC"/>
                </a:solidFill>
              </a:rPr>
              <a:t>. ÚS 32/05 - zrušeno</a:t>
            </a:r>
          </a:p>
          <a:p>
            <a:pPr lvl="1"/>
            <a:r>
              <a:rPr lang="cs-CZ" dirty="0" smtClean="0"/>
              <a:t>rozpor s druhým krokem testu</a:t>
            </a:r>
          </a:p>
          <a:p>
            <a:pPr lvl="1"/>
            <a:endParaRPr lang="cs-CZ" b="1" dirty="0" smtClean="0"/>
          </a:p>
          <a:p>
            <a:pPr lvl="1"/>
            <a:r>
              <a:rPr lang="cs-CZ" b="1" dirty="0" smtClean="0"/>
              <a:t>po jirkovském nálezu: </a:t>
            </a:r>
          </a:p>
          <a:p>
            <a:pPr lvl="1"/>
            <a:r>
              <a:rPr lang="cs-CZ" dirty="0" smtClean="0"/>
              <a:t>v souladu s druhým krokem, srov. </a:t>
            </a:r>
            <a:r>
              <a:rPr lang="cs-CZ" dirty="0" err="1" smtClean="0"/>
              <a:t>Pl</a:t>
            </a:r>
            <a:r>
              <a:rPr lang="cs-CZ" dirty="0" smtClean="0"/>
              <a:t>. ÚS 33/05</a:t>
            </a:r>
          </a:p>
          <a:p>
            <a:pPr lvl="1"/>
            <a:r>
              <a:rPr lang="cs-CZ" dirty="0" smtClean="0"/>
              <a:t>(zejména pro odlišný cíl konkurující zákonné úpravy)</a:t>
            </a:r>
          </a:p>
          <a:p>
            <a:pPr lvl="1"/>
            <a:endParaRPr lang="cs-CZ" dirty="0" smtClean="0"/>
          </a:p>
          <a:p>
            <a:pPr lvl="1"/>
            <a:r>
              <a:rPr lang="cs-CZ" i="1" dirty="0" smtClean="0"/>
              <a:t>ale co argumentace na předcházejícím </a:t>
            </a:r>
            <a:r>
              <a:rPr lang="cs-CZ" i="1" dirty="0" err="1" smtClean="0"/>
              <a:t>slidu</a:t>
            </a:r>
            <a:r>
              <a:rPr lang="cs-CZ" i="1" dirty="0" smtClean="0"/>
              <a:t>…?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Zákaz politické propagandy</a:t>
            </a:r>
          </a:p>
          <a:p>
            <a:pPr lvl="1"/>
            <a:r>
              <a:rPr lang="cs-CZ" dirty="0" smtClean="0"/>
              <a:t>OZV města Hořice v Podkrkonoší ze dne 25. října 1994 č. 7/94 o zákazu fašistické, komunistické, nacistické a rasistické propagandy na území města Hořice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sporné body:</a:t>
            </a:r>
          </a:p>
          <a:p>
            <a:pPr lvl="1"/>
            <a:r>
              <a:rPr lang="cs-CZ" i="1" dirty="0" smtClean="0"/>
              <a:t>zákonné zmocnění?</a:t>
            </a:r>
          </a:p>
          <a:p>
            <a:pPr lvl="1"/>
            <a:r>
              <a:rPr lang="cs-CZ" i="1" dirty="0" smtClean="0"/>
              <a:t>prostor zákonné regulace?</a:t>
            </a:r>
          </a:p>
          <a:p>
            <a:pPr lvl="1"/>
            <a:endParaRPr lang="cs-CZ" dirty="0" smtClean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Zákaz politické propagandy</a:t>
            </a:r>
          </a:p>
          <a:p>
            <a:pPr lvl="1"/>
            <a:r>
              <a:rPr lang="cs-CZ" b="1" dirty="0" err="1" smtClean="0">
                <a:solidFill>
                  <a:srgbClr val="0000DC"/>
                </a:solidFill>
              </a:rPr>
              <a:t>Pl</a:t>
            </a:r>
            <a:r>
              <a:rPr lang="cs-CZ" b="1" dirty="0" smtClean="0">
                <a:solidFill>
                  <a:srgbClr val="0000DC"/>
                </a:solidFill>
              </a:rPr>
              <a:t>. ÚS 43/95 - zrušeno</a:t>
            </a:r>
          </a:p>
          <a:p>
            <a:pPr lvl="1"/>
            <a:r>
              <a:rPr lang="cs-CZ" dirty="0" smtClean="0"/>
              <a:t>Působnost zastupitelstva v oblasti samostatné působnosti může být stanovena jen zákonem. Takovým zákonem je zejména zákon ČNR č. 367/1990 Sb., o obcích, v platném znění. Podle ustanovení § 14 odst. 1 písm. i) tohoto zákona patří do samostatné působnosti obce vydávání obecně závazných vyhlášek ve věcech patřících do samostatné působnosti. Podle ustanovení § 13 odst. 1 téhož zákona může obec samostatně spravovat své záležitosti. O které záležitosti se jedná, stanoví blíže jeho § 14 odst. 1 </a:t>
            </a:r>
            <a:r>
              <a:rPr lang="cs-CZ" dirty="0" err="1" smtClean="0"/>
              <a:t>příkladmým</a:t>
            </a:r>
            <a:r>
              <a:rPr lang="cs-CZ" dirty="0" smtClean="0"/>
              <a:t> výčtem a dále § 17 a obecněji to stanoví jeho § 14 odst. 2, podle kterého obec v samostatné působnosti dále zajišťuje ve svém územním obvodu hospodářský, sociální a kulturní rozvoj, ochranu a tvorbu zdravého životního prostředí, s výjimkou těch činností, které jsou zvláštními zákony svěřeny jiným orgánům jako výkon státní správy.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Zákaz politické propagandy</a:t>
            </a:r>
          </a:p>
          <a:p>
            <a:pPr lvl="1"/>
            <a:r>
              <a:rPr lang="cs-CZ" sz="1800" b="1" dirty="0" err="1" smtClean="0">
                <a:solidFill>
                  <a:srgbClr val="0000DC"/>
                </a:solidFill>
              </a:rPr>
              <a:t>Pl</a:t>
            </a:r>
            <a:r>
              <a:rPr lang="cs-CZ" sz="1800" b="1" dirty="0" smtClean="0">
                <a:solidFill>
                  <a:srgbClr val="0000DC"/>
                </a:solidFill>
              </a:rPr>
              <a:t>. ÚS 43/95 - zrušeno</a:t>
            </a:r>
          </a:p>
          <a:p>
            <a:pPr lvl="1"/>
            <a:r>
              <a:rPr lang="cs-CZ" sz="1800" dirty="0" smtClean="0"/>
              <a:t>Ústavní soud přitom ve své judikatuře stojí na stanovisku, že stanovení povinností cestou obecně závazné vyhlášky je možné jen na základě výslovného zákonného zmocnění. Pokud jde o zákaz něco činit ve smyslu ustanovení čl. 2 odst. 4 Ústavy ČR a čl. 2 odst. 3 Listiny, je to možné jen zákonem. V případě, že zákaz něco činit je současně formou zásahu do základních práv a svobod, je to možné stanovit ve smyslu ustanovení čl. 4 odst. 2 jen zákonem a za podmínek, které Listina stanoví.</a:t>
            </a:r>
          </a:p>
          <a:p>
            <a:pPr lvl="1"/>
            <a:r>
              <a:rPr lang="cs-CZ" sz="1800" b="1" dirty="0" smtClean="0"/>
              <a:t>Obsahem napadené vyhlášky je zásah do svobody projevu podle čl. 17 odst. 1 a 2 Listiny. </a:t>
            </a:r>
            <a:r>
              <a:rPr lang="cs-CZ" sz="1800" dirty="0" smtClean="0"/>
              <a:t>Takový zásah je však možný jen za podmínek stanovených Listinou v čl. 17 odst. 4. Forma, kterou se tak může stát, je podle čl. 4 odst. 2 Listiny pouze zákon, tedy nikoli podzákonný akt, navíc ještě nikoli s celostátní působností. </a:t>
            </a:r>
            <a:r>
              <a:rPr lang="cs-CZ" sz="1800" b="1" dirty="0" smtClean="0"/>
              <a:t>Zastupitelstvo města Hořice se proto pokusilo upravit otázky, které jsou svěřeny do výlučné kompetence zákonodárce. Ten tak již učinil zejména v ustanoveních § 198, § 198a, § 260 a § 261 trestního zákona, jejichž text napadená vyhláška pouze jinými slovy reprodukuje.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Zákaz politické propagandy</a:t>
            </a:r>
          </a:p>
          <a:p>
            <a:pPr lvl="1"/>
            <a:r>
              <a:rPr lang="cs-CZ" b="1" dirty="0" err="1" smtClean="0">
                <a:solidFill>
                  <a:srgbClr val="0000DC"/>
                </a:solidFill>
              </a:rPr>
              <a:t>Pl</a:t>
            </a:r>
            <a:r>
              <a:rPr lang="cs-CZ" b="1" dirty="0" smtClean="0">
                <a:solidFill>
                  <a:srgbClr val="0000DC"/>
                </a:solidFill>
              </a:rPr>
              <a:t>. ÚS 43/95 - zrušeno</a:t>
            </a:r>
          </a:p>
          <a:p>
            <a:pPr lvl="1"/>
            <a:r>
              <a:rPr lang="cs-CZ" dirty="0" smtClean="0"/>
              <a:t>rozpor s prvním krokem testu</a:t>
            </a:r>
          </a:p>
          <a:p>
            <a:pPr lvl="1"/>
            <a:endParaRPr lang="cs-CZ" dirty="0" smtClean="0"/>
          </a:p>
          <a:p>
            <a:pPr lvl="1"/>
            <a:r>
              <a:rPr lang="cs-CZ" b="1" dirty="0" smtClean="0"/>
              <a:t>po jirkovském nálezu: </a:t>
            </a:r>
          </a:p>
          <a:p>
            <a:pPr lvl="1"/>
            <a:r>
              <a:rPr lang="cs-CZ" dirty="0" smtClean="0"/>
              <a:t>rozpor s druhým krokem testu (konkurence zákonné úpravy)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Chov a držení zvířat na území obce</a:t>
            </a:r>
          </a:p>
          <a:p>
            <a:pPr lvl="1"/>
            <a:r>
              <a:rPr lang="cs-CZ" dirty="0" smtClean="0"/>
              <a:t>OZV města </a:t>
            </a:r>
            <a:r>
              <a:rPr lang="cs-CZ" dirty="0" err="1" smtClean="0"/>
              <a:t>Kravaře</a:t>
            </a:r>
            <a:r>
              <a:rPr lang="cs-CZ" dirty="0" smtClean="0"/>
              <a:t> č. 12/1997, o chovu a držení zvířat na území města </a:t>
            </a:r>
            <a:r>
              <a:rPr lang="cs-CZ" dirty="0" err="1" smtClean="0"/>
              <a:t>Kravaře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sporné body:</a:t>
            </a:r>
          </a:p>
          <a:p>
            <a:pPr lvl="1"/>
            <a:r>
              <a:rPr lang="cs-CZ" i="1" dirty="0" smtClean="0"/>
              <a:t>samostatná působnost?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Chov a držení zvířat na území obce</a:t>
            </a:r>
          </a:p>
          <a:p>
            <a:pPr lvl="1"/>
            <a:r>
              <a:rPr lang="cs-CZ" sz="1400" b="1" dirty="0" err="1" smtClean="0">
                <a:solidFill>
                  <a:srgbClr val="0000DC"/>
                </a:solidFill>
              </a:rPr>
              <a:t>Pl</a:t>
            </a:r>
            <a:r>
              <a:rPr lang="cs-CZ" sz="1400" b="1" dirty="0" smtClean="0">
                <a:solidFill>
                  <a:srgbClr val="0000DC"/>
                </a:solidFill>
              </a:rPr>
              <a:t>. ÚS 4/98 – zrušeno (vyjma čl. 7)</a:t>
            </a:r>
            <a:endParaRPr lang="cs-CZ" sz="1400" dirty="0" smtClean="0"/>
          </a:p>
          <a:p>
            <a:pPr lvl="1"/>
            <a:r>
              <a:rPr lang="cs-CZ" sz="1400" dirty="0" smtClean="0"/>
              <a:t>Ústavní soud obecně závaznou vyhlášku města </a:t>
            </a:r>
            <a:r>
              <a:rPr lang="cs-CZ" sz="1400" dirty="0" err="1" smtClean="0"/>
              <a:t>Kravaře</a:t>
            </a:r>
            <a:r>
              <a:rPr lang="cs-CZ" sz="1400" dirty="0" smtClean="0"/>
              <a:t> přezkoumal a ve shodě s přednostou Okresního úřadu v Opavě dospěl k závěru, </a:t>
            </a:r>
            <a:r>
              <a:rPr lang="cs-CZ" sz="1400" b="1" dirty="0" smtClean="0"/>
              <a:t>že prakticky všechna ustanovení napadené vyhlášky jsou v rozporu s Ústavou, Listinou základních práv a svobod a zákonem, případně jiným právním předpisem, který danou materii upravuje.</a:t>
            </a:r>
          </a:p>
          <a:p>
            <a:pPr lvl="1"/>
            <a:r>
              <a:rPr lang="cs-CZ" sz="1400" dirty="0" smtClean="0"/>
              <a:t>V čl. 2 odst. 1 větě druhé odst. 3,5 a 6 , čl. 3 odst. 1 větě první a čl. 4 odst. 2 písm. c), d), h), i), j) a l) jde o </a:t>
            </a:r>
            <a:r>
              <a:rPr lang="cs-CZ" sz="1400" b="1" dirty="0" smtClean="0"/>
              <a:t>občanskoprávní vztahy</a:t>
            </a:r>
            <a:r>
              <a:rPr lang="cs-CZ" sz="1400" dirty="0" smtClean="0"/>
              <a:t>, které upravují zejména § 3,127 a 663 a </a:t>
            </a:r>
            <a:r>
              <a:rPr lang="cs-CZ" sz="1400" dirty="0" err="1" smtClean="0"/>
              <a:t>násl</a:t>
            </a:r>
            <a:r>
              <a:rPr lang="cs-CZ" sz="1400" dirty="0" smtClean="0"/>
              <a:t>. občanského zákoníku č. 40/1964 Sb., ve znění pozdějších předpisů.</a:t>
            </a:r>
          </a:p>
          <a:p>
            <a:pPr lvl="1"/>
            <a:r>
              <a:rPr lang="cs-CZ" sz="1400" dirty="0" smtClean="0"/>
              <a:t>Do samostatné působnosti obce resp. města nepatří také právní vztahy, o nichž vyhláška pojednává ve svých čl. 2 odst. 1 větách první a třetí a odst. 2,4,7 a 8 a čl. 3 odst. 1 větě první, neboť jde o </a:t>
            </a:r>
            <a:r>
              <a:rPr lang="cs-CZ" sz="1400" b="1" dirty="0" smtClean="0"/>
              <a:t>právní vztahy při výkonu státní správy</a:t>
            </a:r>
            <a:r>
              <a:rPr lang="cs-CZ" sz="1400" dirty="0" smtClean="0"/>
              <a:t>, které upravují zejména § 1,2,3,4,7,75 a 76 zákona č. 20/1966 Sb., o péči o zdraví lidu, ve znění pozdějších předpisů, § 1,23,50 a 53 vyhlášky Ministerstva zdravotnictví č. 45/1966 Sb., o vytváření a ochraně zdravých životních podmínek, § 47 a 48 zákona České národní rady č. 200/1990 Sb., o přestupcích, ve znění pozdějších předpisů, § 85 zákona č. 50/1976 Sb., o územním plánování a stavebním řádu (stavební zákon), ve znění pozdějších předpisů, § 1,2,5,22 a 24 zákona č. 87/1987 Sb., o veterinární péči, ve znění pozdějších předpisů, § 1, 9 a 12 zákona České národní rady č. 108/1987 Sb., o působnosti orgánů veterinární péče, ve znění pozdějších předpisů, § 8 odst. 2 vyhlášky Ministerstva zdravotnictví č. 295/1997 Sb., o hygienických požadavcích na prodej potravin a rozsah vybavení prodejny (soulad vyhlášky nebo jejích jednotlivých ustanovení s ústavními zákony, mezinárodními smlouvami podle čl. 10 Ústavy a zákony Ústavní soud zkoumá v době přijetí rozhodnutí ve věci kontroly právní normy, příslušné ustanovení vyhlášky však už při jejím přijímání bylo v rozporu s tehdy platným § 13 odst. 3 Výnosu Ministerstva zdravotnictví č. 373/1991 Sb., o hygienických požadavcích na potravinářské prodejny), § 4 zákona České národní rady č. 246/1992 Sb., na ochranu zvířat proti týrání, ve znění pozdějších předpisů, § 1,2,29 a 31 vyhlášky Federálního ministerstva zemědělství a výživy č. 117/1987 Sb., o péči o zdraví zvířat.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Stanovení náhrady za ekologickou újmu</a:t>
            </a:r>
          </a:p>
          <a:p>
            <a:pPr lvl="1"/>
            <a:r>
              <a:rPr lang="cs-CZ" dirty="0" smtClean="0"/>
              <a:t>OZV města </a:t>
            </a:r>
            <a:r>
              <a:rPr lang="cs-CZ" dirty="0" err="1" smtClean="0"/>
              <a:t>Kravaře</a:t>
            </a:r>
            <a:r>
              <a:rPr lang="cs-CZ" dirty="0" smtClean="0"/>
              <a:t> č. 12/1997, o chovu a držení zvířat na území města </a:t>
            </a:r>
            <a:r>
              <a:rPr lang="cs-CZ" dirty="0" err="1" smtClean="0"/>
              <a:t>Kravaře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sporné body:</a:t>
            </a:r>
          </a:p>
          <a:p>
            <a:pPr lvl="1"/>
            <a:r>
              <a:rPr lang="cs-CZ" i="1" dirty="0" smtClean="0"/>
              <a:t>samostatná působnost?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Stanovení náhrady za ekologickou újmu</a:t>
            </a:r>
          </a:p>
          <a:p>
            <a:pPr lvl="1"/>
            <a:r>
              <a:rPr lang="cs-CZ" sz="1800" b="1" dirty="0" err="1" smtClean="0">
                <a:solidFill>
                  <a:srgbClr val="0000DC"/>
                </a:solidFill>
              </a:rPr>
              <a:t>Pl</a:t>
            </a:r>
            <a:r>
              <a:rPr lang="cs-CZ" sz="1800" b="1" dirty="0" smtClean="0">
                <a:solidFill>
                  <a:srgbClr val="0000DC"/>
                </a:solidFill>
              </a:rPr>
              <a:t>. ÚS 63/04 - zrušeno</a:t>
            </a:r>
            <a:endParaRPr lang="cs-CZ" sz="1800" dirty="0" smtClean="0"/>
          </a:p>
          <a:p>
            <a:pPr lvl="1"/>
            <a:r>
              <a:rPr lang="cs-CZ" sz="1800" dirty="0" smtClean="0"/>
              <a:t>V daném případě je předmětem napadené obecně závazné vyhlášky stanovení náhrady za ekologickou újmu při záboru veřejné zeleně a za kácení dřevin rostoucích mimo les, které jsou ve vlastnictví města Prostějova, a to v zájmu ochrany a rozvoje veřejné zeleně v majetku města Prostějova.</a:t>
            </a:r>
            <a:br>
              <a:rPr lang="cs-CZ" sz="1800" dirty="0" smtClean="0"/>
            </a:br>
            <a:r>
              <a:rPr lang="cs-CZ" sz="1800" dirty="0" smtClean="0"/>
              <a:t>Namítá-li navrhovatel, že zákon neobsahuje zákonné zmocnění, které by dávalo obci možnost upravit si tuto problematiku obecně závaznou vyhláškou, tedy že město Prostějov upravuje v obecně závazné vyhlášce záležitosti mimo rámec své samostatné působnosti, nelze s jeho argumentací zcela souhlasit. Z výše uvedeného totiž jasně plyne, že do věcně vymezené samostatné působnosti obce patří ukládání povinností na poli životního prostředí a specificky ve vztahu k veřejné zeleni. Z tohoto pohledu nelze obci vytknout, že by vystoupila z mezí zákonem stanovených pro její věcně vymezenou samostatnou působnost v oblasti vydávání obecně závazných vyhlášek, tj. nelze bez dalšího tvrdit, že obec jednala ultra </a:t>
            </a:r>
            <a:r>
              <a:rPr lang="cs-CZ" sz="1800" dirty="0" err="1" smtClean="0"/>
              <a:t>vires</a:t>
            </a:r>
            <a:r>
              <a:rPr lang="cs-CZ" sz="1800" dirty="0" smtClean="0"/>
              <a:t> při výkonu zákonem jí svěřené působnosti.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Stanovení náhrady za ekologickou újmu</a:t>
            </a:r>
          </a:p>
          <a:p>
            <a:pPr lvl="1"/>
            <a:r>
              <a:rPr lang="cs-CZ" sz="1800" b="1" dirty="0" err="1" smtClean="0">
                <a:solidFill>
                  <a:srgbClr val="0000DC"/>
                </a:solidFill>
              </a:rPr>
              <a:t>Pl</a:t>
            </a:r>
            <a:r>
              <a:rPr lang="cs-CZ" sz="1800" b="1" dirty="0" smtClean="0">
                <a:solidFill>
                  <a:srgbClr val="0000DC"/>
                </a:solidFill>
              </a:rPr>
              <a:t>. ÚS 63/04 - zrušeno</a:t>
            </a:r>
            <a:endParaRPr lang="cs-CZ" sz="1800" dirty="0" smtClean="0"/>
          </a:p>
          <a:p>
            <a:pPr lvl="1"/>
            <a:r>
              <a:rPr lang="cs-CZ" sz="1800" dirty="0" smtClean="0"/>
              <a:t>Jakkoli vyhláška nazývá finanční plnění "náhradou", stanoví zároveň, že tato "náhrada za zábor veřejné zeleně" není součástí nájemného z pozemku ani součástí kupní ceny za pozemek (čl. 4 odst. 1 napadené obecně závazné vyhlášky). </a:t>
            </a:r>
            <a:r>
              <a:rPr lang="cs-CZ" sz="1800" b="1" dirty="0" smtClean="0"/>
              <a:t>Nejde-li tedy o součást smluvního plnění, je zřejmé, že jde o platbu odvedenou obci za účelem zabezpečení jejího zájmu, resp. zájmu jejích občanů</a:t>
            </a:r>
            <a:r>
              <a:rPr lang="cs-CZ" sz="1800" dirty="0" smtClean="0"/>
              <a:t>, kteří mají (dle názoru obce - viz její vyjádření) prospěch ze zabezpečování tohoto zájmu. Adresát norem v obecně závazné vyhlášce obsažených tak má odvádět obci svou podstatou veřejnou dávku za účelem získání prospěchu, který je mu obcí poskytován, i když ne vždy půjde o zcela ekvivalentní vzájemné plnění. Platba má být vybírána jednorázově. Z této charakteristiky vyplývá, že platbu předvídanou napadenou obecně závaznou vyhláškou, která je samotnou vyhláškou označována jako náhrada, </a:t>
            </a:r>
            <a:r>
              <a:rPr lang="cs-CZ" sz="1800" b="1" dirty="0" smtClean="0"/>
              <a:t>je třeba z povahy zaváděného právního institutu považovat za poplatek, který ovšem zákon </a:t>
            </a:r>
            <a:r>
              <a:rPr lang="cs-CZ" sz="1800" dirty="0" smtClean="0"/>
              <a:t>(v daném případě zákon č. 565/1990 Sb., o místních poplatcích, ve znění pozdějších předpisů) </a:t>
            </a:r>
            <a:r>
              <a:rPr lang="cs-CZ" sz="1800" b="1" dirty="0" smtClean="0"/>
              <a:t>nepředvídá</a:t>
            </a:r>
            <a:r>
              <a:rPr lang="cs-CZ" sz="1800" dirty="0" smtClean="0"/>
              <a:t> (…).</a:t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Obecní </a:t>
            </a:r>
            <a:r>
              <a:rPr lang="cs-CZ" dirty="0" err="1" smtClean="0"/>
              <a:t>normotvorba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Obecné otázky: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Lze členit obecní </a:t>
            </a:r>
            <a:r>
              <a:rPr lang="cs-CZ" i="1" dirty="0" err="1" smtClean="0">
                <a:solidFill>
                  <a:srgbClr val="0000DC"/>
                </a:solidFill>
              </a:rPr>
              <a:t>normotvorbu</a:t>
            </a:r>
            <a:r>
              <a:rPr lang="cs-CZ" i="1" dirty="0" smtClean="0">
                <a:solidFill>
                  <a:srgbClr val="0000DC"/>
                </a:solidFill>
              </a:rPr>
              <a:t> podle „původnosti“?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Lze členit obecní </a:t>
            </a:r>
            <a:r>
              <a:rPr lang="cs-CZ" i="1" dirty="0" err="1" smtClean="0">
                <a:solidFill>
                  <a:srgbClr val="0000DC"/>
                </a:solidFill>
              </a:rPr>
              <a:t>normotvorbu</a:t>
            </a:r>
            <a:r>
              <a:rPr lang="cs-CZ" i="1" dirty="0" smtClean="0">
                <a:solidFill>
                  <a:srgbClr val="0000DC"/>
                </a:solidFill>
              </a:rPr>
              <a:t> podle „právní síly“?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Lze členit obecní </a:t>
            </a:r>
            <a:r>
              <a:rPr lang="cs-CZ" i="1" dirty="0" err="1" smtClean="0">
                <a:solidFill>
                  <a:srgbClr val="0000DC"/>
                </a:solidFill>
              </a:rPr>
              <a:t>normotvorbu</a:t>
            </a:r>
            <a:r>
              <a:rPr lang="cs-CZ" i="1" dirty="0" smtClean="0">
                <a:solidFill>
                  <a:srgbClr val="0000DC"/>
                </a:solidFill>
              </a:rPr>
              <a:t> podle „působnosti“?</a:t>
            </a:r>
          </a:p>
          <a:p>
            <a:pPr lvl="1"/>
            <a:endParaRPr lang="cs-CZ" dirty="0" smtClean="0"/>
          </a:p>
          <a:p>
            <a:r>
              <a:rPr lang="cs-CZ" b="1" dirty="0" smtClean="0"/>
              <a:t>Otázky k OZV:</a:t>
            </a:r>
          </a:p>
          <a:p>
            <a:pPr lvl="1"/>
            <a:r>
              <a:rPr lang="cs-CZ" dirty="0" smtClean="0"/>
              <a:t>(vyhledejte odpovědi s odkazem na ustanovení právních předpisů, zejm. </a:t>
            </a:r>
            <a:r>
              <a:rPr lang="cs-CZ" dirty="0" err="1" smtClean="0"/>
              <a:t>ObZř</a:t>
            </a:r>
            <a:r>
              <a:rPr lang="cs-CZ" dirty="0" smtClean="0"/>
              <a:t>)</a:t>
            </a:r>
            <a:endParaRPr lang="cs-CZ" i="1" dirty="0" smtClean="0">
              <a:solidFill>
                <a:srgbClr val="0000DC"/>
              </a:solidFill>
            </a:endParaRP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Kde je upraveno zmocnění pro vydávání?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Kde je upraveno „zaměření“?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Kde jsou upravena pravidla pro vydávání?</a:t>
            </a:r>
          </a:p>
          <a:p>
            <a:pPr lvl="1"/>
            <a:r>
              <a:rPr lang="cs-CZ" i="1" dirty="0" smtClean="0">
                <a:solidFill>
                  <a:srgbClr val="0000DC"/>
                </a:solidFill>
              </a:rPr>
              <a:t>Kdo dozoruje? Kdo (autoritativně) přezkoumává?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Stanovení náhrady za ekologickou újmu</a:t>
            </a:r>
          </a:p>
          <a:p>
            <a:pPr lvl="1"/>
            <a:r>
              <a:rPr lang="cs-CZ" sz="1600" b="1" dirty="0" err="1" smtClean="0">
                <a:solidFill>
                  <a:srgbClr val="0000DC"/>
                </a:solidFill>
              </a:rPr>
              <a:t>Pl</a:t>
            </a:r>
            <a:r>
              <a:rPr lang="cs-CZ" sz="1600" b="1" dirty="0" smtClean="0">
                <a:solidFill>
                  <a:srgbClr val="0000DC"/>
                </a:solidFill>
              </a:rPr>
              <a:t>. ÚS 63/04 - zrušeno</a:t>
            </a:r>
          </a:p>
          <a:p>
            <a:pPr lvl="1"/>
            <a:r>
              <a:rPr lang="cs-CZ" sz="1600" b="1" dirty="0" smtClean="0"/>
              <a:t>Povinnost, kterou má obec možnost uložit v rámci věcně vymezené samostatné působnosti ve smyslu § 10 zákona o obcích je tudíž třeba interpretovat tak, aby se ukládaný zákaz či příkaz nedostal do rozporu s kogentními zákonnými normami nebo dokonce s ústavním pořádkem. </a:t>
            </a:r>
            <a:r>
              <a:rPr lang="cs-CZ" sz="1600" dirty="0" smtClean="0"/>
              <a:t>V daném případě plyne restriktivní výklad § 10 zákona o obcích </a:t>
            </a:r>
            <a:r>
              <a:rPr lang="cs-CZ" sz="1600" b="1" dirty="0" smtClean="0"/>
              <a:t>především z čl. 11 odst. 5 Listiny základních práv a svobod, podle něhož daně a poplatky lze ukládat jen na základě zákona. </a:t>
            </a:r>
            <a:r>
              <a:rPr lang="cs-CZ" sz="1600" dirty="0" smtClean="0"/>
              <a:t>Tímto zákonem je na úrovni obecních poplatků výše zmíněný zákon č. 565/1990 Sb., o místních poplatcích, ve znění pozdějších předpisů. Nové poplatky tedy obec nesmí stanovit obecně závaznou vyhláškou ani v oblasti věcně vymezené samostatné působnosti, takové oprávnění náleží toliko Parlamentu České republiky. </a:t>
            </a:r>
          </a:p>
          <a:p>
            <a:pPr lvl="1"/>
            <a:r>
              <a:rPr lang="cs-CZ" sz="1600" dirty="0" smtClean="0"/>
              <a:t>Tím, že napadená obecně závazná vyhláška zavedla, sice v rozsahu věcně vymezené samostatné působnosti obce, právní institut - poplatek, a přitom přehlédla, že jeho zavedení je vyhrazeno toliko zákonu, dopustila se obec zneužití své věcně vymezené samostatné působnosti tak, že její výkon realizovala při současném opomenutí vzít v potaz příkaz plynoucí z ústavního pořádku, tj. z čl. 11 odst. 5 Listiny při aplikaci a interpretaci § 10 písm. c) zákona o obcích.</a:t>
            </a: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 </a:t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Stanovení náhrady za ekologickou újmu</a:t>
            </a:r>
          </a:p>
          <a:p>
            <a:pPr lvl="1"/>
            <a:r>
              <a:rPr lang="cs-CZ" sz="1800" b="1" dirty="0" err="1" smtClean="0">
                <a:solidFill>
                  <a:srgbClr val="0000DC"/>
                </a:solidFill>
              </a:rPr>
              <a:t>Pl</a:t>
            </a:r>
            <a:r>
              <a:rPr lang="cs-CZ" sz="1800" b="1" dirty="0" smtClean="0">
                <a:solidFill>
                  <a:srgbClr val="0000DC"/>
                </a:solidFill>
              </a:rPr>
              <a:t>. ÚS 63/04 - zrušeno</a:t>
            </a:r>
            <a:endParaRPr lang="cs-CZ" sz="1800" dirty="0" smtClean="0"/>
          </a:p>
          <a:p>
            <a:pPr lvl="1"/>
            <a:r>
              <a:rPr lang="cs-CZ" sz="1800" dirty="0" smtClean="0"/>
              <a:t>rozpor s třetím krokem testu</a:t>
            </a:r>
          </a:p>
          <a:p>
            <a:pPr lvl="1"/>
            <a:endParaRPr lang="cs-CZ" sz="1800" dirty="0" smtClean="0"/>
          </a:p>
          <a:p>
            <a:pPr lvl="1"/>
            <a:r>
              <a:rPr lang="cs-CZ" sz="1800" b="1" dirty="0" smtClean="0"/>
              <a:t>nejde ale spíše o rozpor s prvním krokem = absence zmocnění uložit poplatek? </a:t>
            </a:r>
            <a:br>
              <a:rPr lang="cs-CZ" sz="1800" b="1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Určení termínu oslav</a:t>
            </a:r>
          </a:p>
          <a:p>
            <a:pPr lvl="1"/>
            <a:r>
              <a:rPr lang="cs-CZ" sz="1800" dirty="0" smtClean="0"/>
              <a:t>OZV města </a:t>
            </a:r>
            <a:r>
              <a:rPr lang="cs-CZ" sz="1800" dirty="0" err="1" smtClean="0"/>
              <a:t>Stochov</a:t>
            </a:r>
            <a:r>
              <a:rPr lang="cs-CZ" sz="1800" dirty="0" smtClean="0"/>
              <a:t> o zabezpečení veřejného pořádku ze dne 19. 6. 2000</a:t>
            </a:r>
            <a:endParaRPr lang="cs-CZ" sz="1800" b="1" dirty="0" smtClean="0">
              <a:solidFill>
                <a:srgbClr val="0000DC"/>
              </a:solidFill>
            </a:endParaRPr>
          </a:p>
          <a:p>
            <a:pPr lvl="1"/>
            <a:endParaRPr lang="cs-CZ" sz="1800" b="1" dirty="0" smtClean="0">
              <a:solidFill>
                <a:srgbClr val="0000DC"/>
              </a:solidFill>
            </a:endParaRPr>
          </a:p>
          <a:p>
            <a:pPr lvl="1"/>
            <a:r>
              <a:rPr lang="cs-CZ" sz="1800" b="1" dirty="0" smtClean="0">
                <a:solidFill>
                  <a:srgbClr val="0000DC"/>
                </a:solidFill>
              </a:rPr>
              <a:t>sporné body:</a:t>
            </a:r>
            <a:endParaRPr lang="cs-CZ" sz="1800" i="1" dirty="0" smtClean="0"/>
          </a:p>
          <a:p>
            <a:pPr lvl="1"/>
            <a:r>
              <a:rPr lang="cs-CZ" sz="1800" i="1" dirty="0" smtClean="0"/>
              <a:t>omezuje, anebo stanovuje?</a:t>
            </a:r>
          </a:p>
          <a:p>
            <a:pPr lvl="1"/>
            <a:r>
              <a:rPr lang="cs-CZ" sz="1800" i="1" dirty="0" smtClean="0"/>
              <a:t>delegace na radu obce?</a:t>
            </a:r>
          </a:p>
          <a:p>
            <a:pPr lvl="1"/>
            <a:endParaRPr lang="cs-CZ" sz="1800" i="1" dirty="0" smtClean="0"/>
          </a:p>
          <a:p>
            <a:pPr lvl="1">
              <a:buNone/>
            </a:pP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Určení termínu oslav</a:t>
            </a:r>
          </a:p>
          <a:p>
            <a:pPr lvl="1"/>
            <a:r>
              <a:rPr lang="cs-CZ" sz="1600" b="1" dirty="0" err="1" smtClean="0">
                <a:solidFill>
                  <a:srgbClr val="0000DC"/>
                </a:solidFill>
              </a:rPr>
              <a:t>Pl</a:t>
            </a:r>
            <a:r>
              <a:rPr lang="cs-CZ" sz="1600" b="1" dirty="0" smtClean="0">
                <a:solidFill>
                  <a:srgbClr val="0000DC"/>
                </a:solidFill>
              </a:rPr>
              <a:t>. ÚS 1/01 - zrušeno</a:t>
            </a:r>
          </a:p>
          <a:p>
            <a:pPr lvl="1"/>
            <a:r>
              <a:rPr lang="cs-CZ" sz="1600" dirty="0" smtClean="0"/>
              <a:t>Ústavní soud respektuje místní samosprávu jako výraz práva a způsobilosti místních orgánů spravovat veřejné záležitosti v mezích daných zákonem, v rámci své odpovědnosti a v zájmu místního obyvatelstva, nicméně má za to, že napadená vyhláška v čl. 2 odst. 1 písm. a) učinila předmětem své regulace vztahy, jež takovýmto způsobem regulovat nelze. Již samotné vyjádření "Oslavy Svatováclavského posvícení" navozuje úzkou souvislost s církevním výročím, vztahujícím se k osobě sv. Václava, a to nejen s náboženskými oslavami a obřady s tímto křesťanským svátkem spojenými, ale i zvyky a konvencemi, jež si občanská společnost ve svém historickém vývoji ve vztahu k tomuto svátku vytvořila i mimo rámec církevních struktur. </a:t>
            </a:r>
            <a:r>
              <a:rPr lang="cs-CZ" sz="1600" b="1" dirty="0" smtClean="0"/>
              <a:t>Je nepochybně právem i jiných komunit občanské společnosti rozhodnout se, zda vůbec, případně kdy a v jakém rozsahu, se shromáždí k oslavám konaným v této souvislosti. </a:t>
            </a:r>
            <a:r>
              <a:rPr lang="cs-CZ" sz="1600" dirty="0" smtClean="0"/>
              <a:t>Místní samospráva má nepochybně právo k vydání omezujících opatření k ochraně veřejného pořádku, nicméně </a:t>
            </a:r>
            <a:r>
              <a:rPr lang="cs-CZ" sz="1600" b="1" dirty="0" err="1" smtClean="0"/>
              <a:t>osobením</a:t>
            </a:r>
            <a:r>
              <a:rPr lang="cs-CZ" sz="1600" b="1" dirty="0" smtClean="0"/>
              <a:t> si práva rozhodnout přímo o termínu konání těchto oslav obec vstupuje do vztahů existujících mezi občany a církevními či jinými společenskými subjekty. Tím vystupuje ze své samostatné působnosti</a:t>
            </a:r>
            <a:r>
              <a:rPr lang="cs-CZ" sz="1600" dirty="0" smtClean="0"/>
              <a:t>, jejímž pojmovým znakem je právě to, že obec spravuje samostatně "své záležitosti". Rozhodování o konání oslav Svatováclavského posvícení je tak neadekvátním prostředkem k ochraně veřejného pořádku, neboť přesahuje meze jeho lokální povahy.</a:t>
            </a: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Určení termínu oslav</a:t>
            </a:r>
          </a:p>
          <a:p>
            <a:pPr lvl="1"/>
            <a:r>
              <a:rPr lang="cs-CZ" sz="1600" b="1" dirty="0" err="1" smtClean="0">
                <a:solidFill>
                  <a:srgbClr val="0000DC"/>
                </a:solidFill>
              </a:rPr>
              <a:t>Pl</a:t>
            </a:r>
            <a:r>
              <a:rPr lang="cs-CZ" sz="1600" b="1" dirty="0" smtClean="0">
                <a:solidFill>
                  <a:srgbClr val="0000DC"/>
                </a:solidFill>
              </a:rPr>
              <a:t>. ÚS 1/01 - zrušeno</a:t>
            </a:r>
          </a:p>
          <a:p>
            <a:pPr lvl="1"/>
            <a:r>
              <a:rPr lang="cs-CZ" sz="1600" dirty="0" smtClean="0"/>
              <a:t>Ústavní soud proto sdílí názor navrhovatele, že ustanovení čl. 2 odst. 1 písm. a) obecně závazné vyhlášky města S. je v rozporu s </a:t>
            </a:r>
            <a:r>
              <a:rPr lang="cs-CZ" sz="1600" dirty="0" err="1" smtClean="0"/>
              <a:t>čl</a:t>
            </a:r>
            <a:r>
              <a:rPr lang="cs-CZ" sz="1600" dirty="0" smtClean="0"/>
              <a:t> 4 odst. 1 Listiny, podle kterého mohou být povinnosti ukládány toliko na základě zákona v jeho mezích a rovněž s čl. 2 odst. 4 Ústavy ČR a čl. 2 odst. 3 Listiny, podle kterých nesmí být nikdo nucen činit, co zákon neukládá.</a:t>
            </a:r>
          </a:p>
          <a:p>
            <a:pPr lvl="1"/>
            <a:r>
              <a:rPr lang="cs-CZ" sz="1600" b="1" dirty="0" smtClean="0"/>
              <a:t>Rovněž ustanovení čl. 2 odst. 1 písm. b) vyhlášky, podle kterého městská rada určí místo, na němž budou během oslav umístěny prodejní stánky a zařízení lunaparků a jiných podobných atrakcí, podle názoru Ústavního soudu neobstojí. </a:t>
            </a:r>
            <a:r>
              <a:rPr lang="cs-CZ" sz="1600" dirty="0" smtClean="0"/>
              <a:t>Podle ustanovení § 17 dnes již zrušeného zákona ČNR č. 367/1990 Sb., jakož i podle stávající úpravy v ustanovení § 10 písm. b) zákona č. 128/2000 Sb., může obec obecně závaznou vyhláškou stanovit, které činnosti, jež by mohly narušit veřejný pořádek v obci, lze vykonávat pouze na místech a v čase vyhláškou určených, nebo stanovit, že na některých veřejně přístupných místech v obci jsou takové činnosti zakázány. </a:t>
            </a:r>
            <a:r>
              <a:rPr lang="cs-CZ" sz="1600" b="1" dirty="0" smtClean="0"/>
              <a:t>Napadená vyhláška tato místa neurčuje a to, že k jejich určení ad hoc zmocňuje městskou radu, není v souladu se zákonnou úpravou. </a:t>
            </a:r>
            <a:r>
              <a:rPr lang="cs-CZ" sz="1600" dirty="0" smtClean="0"/>
              <a:t>Ústavní soud má za to, že i toto ustanovení vyhlášky je v rozporu s čl. 2 odst. 4 Ústavy ČR a čl. 2 odst. 3 a čl. čl. 4 odst. 1 Listiny.</a:t>
            </a: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Určení termínu oslav</a:t>
            </a:r>
          </a:p>
          <a:p>
            <a:pPr lvl="1"/>
            <a:r>
              <a:rPr lang="cs-CZ" b="1" dirty="0" err="1" smtClean="0">
                <a:solidFill>
                  <a:srgbClr val="0000DC"/>
                </a:solidFill>
              </a:rPr>
              <a:t>Pl</a:t>
            </a:r>
            <a:r>
              <a:rPr lang="cs-CZ" b="1" dirty="0" smtClean="0">
                <a:solidFill>
                  <a:srgbClr val="0000DC"/>
                </a:solidFill>
              </a:rPr>
              <a:t>. ÚS 1/01 - zrušeno</a:t>
            </a:r>
          </a:p>
          <a:p>
            <a:pPr lvl="1"/>
            <a:r>
              <a:rPr lang="cs-CZ" dirty="0" smtClean="0"/>
              <a:t>rozpor s prvním krokem testu</a:t>
            </a:r>
            <a:r>
              <a:rPr lang="cs-CZ" sz="1800" dirty="0" smtClean="0"/>
              <a:t/>
            </a:r>
            <a:br>
              <a:rPr lang="cs-CZ" sz="1800" dirty="0" smtClean="0"/>
            </a:br>
            <a:endParaRPr lang="cs-CZ" sz="1800" dirty="0" smtClean="0"/>
          </a:p>
          <a:p>
            <a:pPr lvl="1"/>
            <a:r>
              <a:rPr lang="cs-CZ" b="1" dirty="0" smtClean="0"/>
              <a:t>po jirkovském nálezu: </a:t>
            </a:r>
          </a:p>
          <a:p>
            <a:pPr lvl="1"/>
            <a:r>
              <a:rPr lang="cs-CZ" dirty="0" smtClean="0"/>
              <a:t>rozpor s druhým krokem testu (ultra </a:t>
            </a:r>
            <a:r>
              <a:rPr lang="cs-CZ" dirty="0" err="1" smtClean="0"/>
              <a:t>vires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Mýtné na místní komunikaci</a:t>
            </a:r>
          </a:p>
          <a:p>
            <a:pPr lvl="1"/>
            <a:r>
              <a:rPr lang="cs-CZ" dirty="0" smtClean="0"/>
              <a:t>OZV obce D. č. 1/97</a:t>
            </a:r>
          </a:p>
          <a:p>
            <a:pPr lvl="1"/>
            <a:endParaRPr lang="cs-CZ" b="1" dirty="0" smtClean="0">
              <a:solidFill>
                <a:srgbClr val="0000DC"/>
              </a:solidFill>
            </a:endParaRP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sporné body:</a:t>
            </a:r>
            <a:endParaRPr lang="cs-CZ" i="1" dirty="0" smtClean="0"/>
          </a:p>
          <a:p>
            <a:pPr lvl="1"/>
            <a:r>
              <a:rPr lang="cs-CZ" dirty="0" smtClean="0"/>
              <a:t>možnost uložit poplatek?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Mýtné na místní komunikaci</a:t>
            </a:r>
          </a:p>
          <a:p>
            <a:pPr lvl="1"/>
            <a:r>
              <a:rPr lang="cs-CZ" sz="1600" b="1" dirty="0" err="1" smtClean="0">
                <a:solidFill>
                  <a:srgbClr val="0000DC"/>
                </a:solidFill>
              </a:rPr>
              <a:t>Pl</a:t>
            </a:r>
            <a:r>
              <a:rPr lang="cs-CZ" sz="1600" b="1" dirty="0" smtClean="0">
                <a:solidFill>
                  <a:srgbClr val="0000DC"/>
                </a:solidFill>
              </a:rPr>
              <a:t>. ÚS 23/2000 – zrušeno (čl. 5)</a:t>
            </a:r>
          </a:p>
          <a:p>
            <a:pPr lvl="1"/>
            <a:r>
              <a:rPr lang="cs-CZ" sz="1600" dirty="0" smtClean="0"/>
              <a:t>Zákon dovoluje obcím stanovit a vybírat v samostatné působnosti poplatek za povolení vjezdu motorovým vozidlem do vybraných míst a částí měst (§ 10 zák. č. 565/1990 Sb., ve znění pozdějších předpisů); v posuzované věci je proto základní otázkou, zda pod takto stanovené znaky lze podřadit průjezd motorového vozidla po mostě jako po části pozemní komunikace.</a:t>
            </a:r>
          </a:p>
          <a:p>
            <a:pPr lvl="1"/>
            <a:r>
              <a:rPr lang="cs-CZ" sz="1600" dirty="0" smtClean="0"/>
              <a:t>Jakkoli zákon "vybrané místo" nedefinuje, gramatický a věcný výklad tohoto pojmu, podle přesvědčení Ústavního soudu, průjezd motorového vozidla po mostě, který je součástí pozemní komunikace, a jako takový slouží sjízdnosti pozemní komunikace a v tomto smyslu je její součástí, která (průjezdem po ní) je určena k obvyklému způsobu užívání komunikace, (obecné užívání) ze zmíněných znaků vylučuje. Proto také most přes řeku, navazující v obou směrech na pozemní komunikaci, nelze pokládat za "vybrané místo" ve smyslu zákona [§ 1 písm. f) zák. č. 565/1990 Sb., ve znění pozdějších předpisů)]; takovým místem je totiž třeba rozumět ucelenější, zpravidla osídlenou lokalitu, kterou s vnějším světem (okolím) komunikace jako dopravní cesta spojuje (</a:t>
            </a:r>
            <a:r>
              <a:rPr lang="cs-CZ" sz="1600" dirty="0" err="1" smtClean="0"/>
              <a:t>sr</a:t>
            </a:r>
            <a:r>
              <a:rPr lang="cs-CZ" sz="1600" dirty="0" smtClean="0"/>
              <a:t>. § 2 zák. č. 13/1997 Sb., ve znění pozdějších předpisů, "k vjezdu do vybraných míst").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Mýtné na místní komunikaci</a:t>
            </a:r>
          </a:p>
          <a:p>
            <a:pPr lvl="1"/>
            <a:r>
              <a:rPr lang="cs-CZ" b="1" dirty="0" err="1" smtClean="0">
                <a:solidFill>
                  <a:srgbClr val="0000DC"/>
                </a:solidFill>
              </a:rPr>
              <a:t>Pl</a:t>
            </a:r>
            <a:r>
              <a:rPr lang="cs-CZ" b="1" dirty="0" smtClean="0">
                <a:solidFill>
                  <a:srgbClr val="0000DC"/>
                </a:solidFill>
              </a:rPr>
              <a:t>. ÚS 23/2000 – zrušeno (čl. 5)</a:t>
            </a:r>
          </a:p>
          <a:p>
            <a:pPr lvl="1"/>
            <a:r>
              <a:rPr lang="cs-CZ" dirty="0" smtClean="0"/>
              <a:t>Protože zákon výslovně stanoví (§ 19 odst. 1 dtto), že </a:t>
            </a:r>
            <a:r>
              <a:rPr lang="cs-CZ" b="1" dirty="0" smtClean="0"/>
              <a:t>pozemní komunikace (s výjimkou dálnic a rychlostních silnic - § 20 dtto) smí užívat (za stanovených podmínek) každý bezplatně, je poplatek za průjezd motorovým vozidlem po mostě, stanovený obecně závaznou vyhláškou obce, v rozporu se zákonem</a:t>
            </a:r>
            <a:r>
              <a:rPr lang="cs-CZ" dirty="0" smtClean="0"/>
              <a:t>, a to bez ohledu na to, jakými náklady a z jakých prostředků byl most postaven nebo rekonstruován.</a:t>
            </a:r>
          </a:p>
          <a:p>
            <a:pPr lvl="1"/>
            <a:r>
              <a:rPr lang="cs-CZ" dirty="0" smtClean="0"/>
              <a:t>V souladu se stanovisky orgánů státní správy (viz vpředu) dospěl proto Ústavní soud k závěru, že posuzovanou obecně závaznou vyhláškou stanovený a obcí D. také vybíraný poplatek za přejezd motorovými vozidly po mostě přes řeku Berounku je </a:t>
            </a:r>
            <a:r>
              <a:rPr lang="cs-CZ" b="1" dirty="0" smtClean="0"/>
              <a:t>skrytým mýtným, pro které však v současném právním řádě není opory</a:t>
            </a:r>
            <a:r>
              <a:rPr lang="cs-CZ" dirty="0" smtClean="0"/>
              <a:t>.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Mýtné na místní komunikaci</a:t>
            </a:r>
          </a:p>
          <a:p>
            <a:pPr lvl="1"/>
            <a:r>
              <a:rPr lang="cs-CZ" b="1" dirty="0" err="1" smtClean="0">
                <a:solidFill>
                  <a:srgbClr val="0000DC"/>
                </a:solidFill>
              </a:rPr>
              <a:t>Pl</a:t>
            </a:r>
            <a:r>
              <a:rPr lang="cs-CZ" b="1" dirty="0" smtClean="0">
                <a:solidFill>
                  <a:srgbClr val="0000DC"/>
                </a:solidFill>
              </a:rPr>
              <a:t>. ÚS 23/2000 – zrušeno (čl. 5)</a:t>
            </a:r>
          </a:p>
          <a:p>
            <a:pPr lvl="1"/>
            <a:r>
              <a:rPr lang="cs-CZ" dirty="0" smtClean="0"/>
              <a:t>rozpor s prvním krokem (absence zmocnění)</a:t>
            </a:r>
          </a:p>
          <a:p>
            <a:pPr lvl="1"/>
            <a:r>
              <a:rPr lang="cs-CZ" dirty="0" smtClean="0"/>
              <a:t>rozpor s druhým krokem (kolize se zákonem o pozemních komunikacích)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(podle pozdější judikatury ale spíše s třetím?)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Obecní </a:t>
            </a:r>
            <a:r>
              <a:rPr lang="cs-CZ" dirty="0" err="1" smtClean="0"/>
              <a:t>normotvorba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35 </a:t>
            </a:r>
            <a:r>
              <a:rPr lang="cs-CZ" dirty="0" err="1" smtClean="0"/>
              <a:t>ObZř</a:t>
            </a:r>
            <a:endParaRPr lang="cs-CZ" dirty="0" smtClean="0"/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(1) </a:t>
            </a:r>
            <a:r>
              <a:rPr lang="cs-CZ" sz="1800" b="1" i="1" dirty="0" smtClean="0">
                <a:solidFill>
                  <a:srgbClr val="0000DC"/>
                </a:solidFill>
              </a:rPr>
              <a:t>Do samostatné působnosti obce patří záležitosti,</a:t>
            </a:r>
            <a:r>
              <a:rPr lang="cs-CZ" sz="1800" i="1" dirty="0" smtClean="0">
                <a:solidFill>
                  <a:srgbClr val="0000DC"/>
                </a:solidFill>
              </a:rPr>
              <a:t> které jsou v zájmu obce a občanů obce, pokud nejsou zákonem svěřeny krajům nebo pokud nejde o přenesenou působnost orgánů obce nebo o působnost, která je zvláštním zákonem svěřena správním úřadům jako výkon státní správy, a dále záležitosti, které do samostatné působnosti obce svěří zákon.</a:t>
            </a:r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(2) Do samostatné působnosti obce </a:t>
            </a:r>
            <a:r>
              <a:rPr lang="cs-CZ" sz="1800" b="1" i="1" dirty="0" smtClean="0">
                <a:solidFill>
                  <a:srgbClr val="0000DC"/>
                </a:solidFill>
              </a:rPr>
              <a:t>patří zejména </a:t>
            </a:r>
            <a:r>
              <a:rPr lang="cs-CZ" sz="1800" i="1" dirty="0" smtClean="0">
                <a:solidFill>
                  <a:srgbClr val="0000DC"/>
                </a:solidFill>
              </a:rPr>
              <a:t>záležitosti uvedené v § 84, 85 a 102, s výjimkou vydávání nařízení obce. Obec v samostatné působnosti ve svém územním obvodu dále pečuje v souladu s místními předpoklady a s místními zvyklostmi o vytváření podmínek pro rozvoj sociální péče a pro uspokojování potřeb svých občanů. Jde především o uspokojování potřeby bydlení, ochrany a rozvoje zdraví, dopravy a spojů, potřeby informací, výchovy a vzdělávání, celkového kulturního rozvoje a ochrany veřejného pořádku.</a:t>
            </a:r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(3) </a:t>
            </a:r>
            <a:r>
              <a:rPr lang="cs-CZ" sz="1800" b="1" i="1" dirty="0" smtClean="0">
                <a:solidFill>
                  <a:srgbClr val="0000DC"/>
                </a:solidFill>
              </a:rPr>
              <a:t>Při výkonu samostatné působnosti se obec řídí</a:t>
            </a:r>
          </a:p>
          <a:p>
            <a:pPr lvl="1"/>
            <a:r>
              <a:rPr lang="cs-CZ" sz="1800" b="1" i="1" dirty="0" smtClean="0">
                <a:solidFill>
                  <a:srgbClr val="0000DC"/>
                </a:solidFill>
              </a:rPr>
              <a:t>a) při vydávání obecně závazných vyhlášek zákonem,</a:t>
            </a:r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b) v ostatních záležitostech též jinými právními předpisy vydanými na základě zákona.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Regulace veřejné hudební produkce</a:t>
            </a:r>
          </a:p>
          <a:p>
            <a:pPr lvl="1"/>
            <a:r>
              <a:rPr lang="cs-CZ" dirty="0" smtClean="0"/>
              <a:t>OZV města Frýdku Místku ze dne 29. 9. 1998, č. 11/98, o omezení pořádání hudebních produkcí ve městě </a:t>
            </a:r>
            <a:r>
              <a:rPr lang="cs-CZ" dirty="0" err="1" smtClean="0"/>
              <a:t>Frýdek</a:t>
            </a:r>
            <a:r>
              <a:rPr lang="cs-CZ" dirty="0" smtClean="0"/>
              <a:t>-Místek</a:t>
            </a:r>
          </a:p>
          <a:p>
            <a:pPr lvl="1"/>
            <a:endParaRPr lang="cs-CZ" dirty="0" smtClean="0"/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sporné body?</a:t>
            </a:r>
            <a:endParaRPr lang="cs-CZ" i="1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Regulace veřejné hudební produkce</a:t>
            </a:r>
          </a:p>
          <a:p>
            <a:pPr lvl="1"/>
            <a:r>
              <a:rPr lang="cs-CZ" sz="1600" b="1" dirty="0" err="1" smtClean="0">
                <a:solidFill>
                  <a:srgbClr val="0000DC"/>
                </a:solidFill>
              </a:rPr>
              <a:t>Pl</a:t>
            </a:r>
            <a:r>
              <a:rPr lang="cs-CZ" sz="1600" b="1" dirty="0" smtClean="0">
                <a:solidFill>
                  <a:srgbClr val="0000DC"/>
                </a:solidFill>
              </a:rPr>
              <a:t>. ÚS 23/99 – návrh zamítnut</a:t>
            </a:r>
            <a:endParaRPr lang="pl-PL" sz="1600" b="1" dirty="0" smtClean="0">
              <a:solidFill>
                <a:srgbClr val="0000DC"/>
              </a:solidFill>
            </a:endParaRPr>
          </a:p>
          <a:p>
            <a:pPr lvl="1"/>
            <a:r>
              <a:rPr lang="pl-PL" sz="1600" dirty="0" smtClean="0"/>
              <a:t>V návaznosti a s odkazem na závěry, uvedené v plenární věci, sp. zn. Pl. ÚS 4/2000 (obecně závazná vyhláška města Písek), však i v nyní posuzované věci musel Ústavní soud reflektovat legislativní vývoj, k němuž došlo nabytím účinnosti zákona č. 128/2000 Sb., a to i s vědomím toho, že napadená vyhláška byla schválena ještě za účinnosti zákona č. 367/1990 Sb. Podle ustanovení § 10 písm. c) zákona č. 128/2000 Sb., je totiž obec nově zmocněna v samostatné působnosti obecně závaznou vyhláškou ukládat povinnosti " pro pořádání, průběh a ukončení veřejnosti přístupných sportovních a kulturních podniků, včetně tanečních zábav a diskoték, stanovením závazných podmínek v rozsahu nezbytném k zajištění veřejného pořádku". Kromě toho zákon č. 258/2000 Sb., o ochraně veřejného zdraví, který nabyl účinnosti dne 1. 1. 2001, v ustanovení § 96 stanoví, že " Obec může obecně závaznou vyhláškou nařídit pro území obce nebo jeho část k ochraně zdraví před vznikem a šířením infekčních onemocnění provedení speciální ochranné desinfekce a deratizace a k ochraně před hlukem a vibracemi konec veřejné produkce hudby, provozní doby hostinských provozoven, heren a obdobných provozoven služeb, pokud jejich produkcí nebo provozem dochází k neúměrnému obtěžování občanů".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Zákaz zábavní pyrotechniky</a:t>
            </a:r>
          </a:p>
          <a:p>
            <a:pPr lvl="1"/>
            <a:r>
              <a:rPr lang="cs-CZ" dirty="0" smtClean="0"/>
              <a:t>OZV města Bíliny ze dne 14. 11. 1996, č. 23, o zákazu prodeje a používání pyrotechnických předmětů</a:t>
            </a:r>
          </a:p>
          <a:p>
            <a:pPr lvl="1"/>
            <a:endParaRPr lang="cs-CZ" dirty="0" smtClean="0"/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sporné body?</a:t>
            </a:r>
            <a:endParaRPr lang="cs-CZ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Zákaz zábavní pyrotechniky</a:t>
            </a:r>
          </a:p>
          <a:p>
            <a:pPr lvl="1"/>
            <a:r>
              <a:rPr lang="cs-CZ" sz="1600" b="1" dirty="0" err="1" smtClean="0">
                <a:solidFill>
                  <a:srgbClr val="0000DC"/>
                </a:solidFill>
              </a:rPr>
              <a:t>Pl</a:t>
            </a:r>
            <a:r>
              <a:rPr lang="cs-CZ" sz="1600" b="1" dirty="0" smtClean="0">
                <a:solidFill>
                  <a:srgbClr val="0000DC"/>
                </a:solidFill>
              </a:rPr>
              <a:t>. ÚS 2/2000 - zrušeno</a:t>
            </a:r>
            <a:endParaRPr lang="pl-PL" sz="1600" b="1" dirty="0" smtClean="0">
              <a:solidFill>
                <a:srgbClr val="0000DC"/>
              </a:solidFill>
            </a:endParaRPr>
          </a:p>
          <a:p>
            <a:pPr lvl="1"/>
            <a:r>
              <a:rPr lang="pl-PL" sz="1600" dirty="0" smtClean="0"/>
              <a:t>Ústavní soud vyhlášku č. 23 přezkoumal a dospěl k závěru, že napadená vyhláška je v rozporu s Ústavou.</a:t>
            </a:r>
          </a:p>
          <a:p>
            <a:pPr lvl="1"/>
            <a:r>
              <a:rPr lang="pl-PL" sz="1600" dirty="0" smtClean="0"/>
              <a:t>Obdobná problematika byla řešena v nálezu Ústavního soudu ze dne 17. 8. 1999, sp. zn. Pl. ÚS 5/99 (viz Sbírka nálezů a usnesení Ústavního soudu, svazek 15, ročník 1999 - III. díl, nález č. 112, C. H. Beck, Praha). Podle názoru Ústavního soudu citovaném v tomto nálezu, </a:t>
            </a:r>
            <a:r>
              <a:rPr lang="pl-PL" sz="1600" b="1" dirty="0" smtClean="0"/>
              <a:t>oblast úpravy vyhlášky č. 23 (t. j. prodej a používání pyrotechnických předmětů) reguluje dostatečným způsobem již zákon č. 61/1988 Sb. o hornické činnosti</a:t>
            </a:r>
            <a:r>
              <a:rPr lang="pl-PL" sz="1600" dirty="0" smtClean="0"/>
              <a:t>, výbušninách a o státní báňské správě, ve znění pozdějších předpisů. V ustanovení </a:t>
            </a:r>
            <a:r>
              <a:rPr lang="pl-PL" sz="1600" b="1" dirty="0" smtClean="0"/>
              <a:t>§ 21 odst. 6 je uvedeno, že "podrobnosti o pyrotechnických výrobcích a zacházení s nimi stanoví Český báňský úřad obecně závazným předpisem.</a:t>
            </a:r>
            <a:r>
              <a:rPr lang="pl-PL" sz="1600" dirty="0" smtClean="0"/>
              <a:t> Tímto obecně závazným předpisem je vyhláška Českého báňského úřadu č. 174/1992 Sb., o pyrotechnických výrobcích a zacházení s nimi, která v ustanovení § 8 výslovně upravuje prodej a používání pyrotechnických předmětů (např. v uzavřených prostorách, v blízkosti kostelů, nemocnic, dětských zařízení, domovů důchodců škol, ozdravoven a při sportovních akcích). </a:t>
            </a:r>
            <a:r>
              <a:rPr lang="pl-PL" sz="1600" b="1" dirty="0" smtClean="0"/>
              <a:t>Předmětná vyhláška však v citovaném ustanovení nezmocňuje obce k úpravě dané problematiky formou obecně závazné vyhlášky.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Zákaz zábavní pyrotechniky</a:t>
            </a:r>
          </a:p>
          <a:p>
            <a:pPr lvl="1"/>
            <a:r>
              <a:rPr lang="cs-CZ" sz="1800" b="1" dirty="0" err="1" smtClean="0">
                <a:solidFill>
                  <a:srgbClr val="0000DC"/>
                </a:solidFill>
              </a:rPr>
              <a:t>Pl</a:t>
            </a:r>
            <a:r>
              <a:rPr lang="cs-CZ" sz="1800" b="1" dirty="0" smtClean="0">
                <a:solidFill>
                  <a:srgbClr val="0000DC"/>
                </a:solidFill>
              </a:rPr>
              <a:t>. ÚS 2/2000 - zrušeno</a:t>
            </a:r>
            <a:endParaRPr lang="pl-PL" sz="1800" b="1" dirty="0" smtClean="0">
              <a:solidFill>
                <a:srgbClr val="0000DC"/>
              </a:solidFill>
            </a:endParaRPr>
          </a:p>
          <a:p>
            <a:pPr lvl="1"/>
            <a:r>
              <a:rPr lang="pl-PL" sz="1800" dirty="0" smtClean="0"/>
              <a:t>Tím, že vyhláška č. 23 </a:t>
            </a:r>
            <a:r>
              <a:rPr lang="pl-PL" sz="1800" b="1" dirty="0" smtClean="0"/>
              <a:t>daleko překračuje rámec shora citované právní úpravy </a:t>
            </a:r>
            <a:r>
              <a:rPr lang="pl-PL" sz="1800" dirty="0" smtClean="0"/>
              <a:t>a zakazuje prodej a používání pyrotechnických předmětů, dostává se do rozporu s citovaným zákonem č. 61/1988 Sb. a vyhláškou č. 174/1992 Sb., tento zákon provádějící, </a:t>
            </a:r>
            <a:r>
              <a:rPr lang="pl-PL" sz="1800" b="1" dirty="0" smtClean="0"/>
              <a:t>neboť oba tyto právní předpisy úplný zákaz prodeje a používání zábavné pyrotechniky na území celé obce nepředpokládají</a:t>
            </a:r>
            <a:r>
              <a:rPr lang="pl-PL" sz="1800" dirty="0" smtClean="0"/>
              <a:t>.</a:t>
            </a:r>
          </a:p>
          <a:p>
            <a:pPr lvl="1"/>
            <a:r>
              <a:rPr lang="pl-PL" sz="1800" dirty="0" smtClean="0"/>
              <a:t>Ústavní soud konstatuje, že vyhláška č. 23 byla v době svého vydání i v rozporu s ustanovením § 17 zákona č. 367/1990 Sb., o obcích, když </a:t>
            </a:r>
            <a:r>
              <a:rPr lang="pl-PL" sz="1800" b="1" dirty="0" smtClean="0"/>
              <a:t>neuvádí místo či místa, na která se zákaz prodeje a používání pyrotechnických předmětů vztahuje</a:t>
            </a:r>
            <a:r>
              <a:rPr lang="pl-PL" sz="1800" dirty="0" smtClean="0"/>
              <a:t>. Podmínka určení místa při omezení či zakázání určitých činností je zachována i v zákoně č. 128/2000 Sb., o obcích, a to konkrétně v ustanovení § 10 písm. b). Vzhledem k neurčitosti označení místa je tak vyhláška č. 23 v rozporu s principem právní jistoty, z něhož pro všechny obecně závazné předpisy plyne požadavek, tyto formulovat pojmově přesně, jasně a srozumitelně.</a:t>
            </a:r>
          </a:p>
          <a:p>
            <a:pPr lvl="1"/>
            <a:endParaRPr lang="pl-PL" sz="1600" dirty="0" smtClean="0"/>
          </a:p>
          <a:p>
            <a:pPr lvl="1"/>
            <a:endParaRPr 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Zákaz zábavní pyrotechniky</a:t>
            </a:r>
          </a:p>
          <a:p>
            <a:pPr lvl="1"/>
            <a:r>
              <a:rPr lang="cs-CZ" b="1" dirty="0" err="1" smtClean="0">
                <a:solidFill>
                  <a:srgbClr val="0000DC"/>
                </a:solidFill>
              </a:rPr>
              <a:t>Pl</a:t>
            </a:r>
            <a:r>
              <a:rPr lang="cs-CZ" b="1" dirty="0" smtClean="0">
                <a:solidFill>
                  <a:srgbClr val="0000DC"/>
                </a:solidFill>
              </a:rPr>
              <a:t>. ÚS 2/2000 - zrušeno</a:t>
            </a:r>
            <a:endParaRPr lang="pl-PL" b="1" dirty="0" smtClean="0">
              <a:solidFill>
                <a:srgbClr val="0000DC"/>
              </a:solidFill>
            </a:endParaRPr>
          </a:p>
          <a:p>
            <a:pPr lvl="1"/>
            <a:r>
              <a:rPr lang="pl-PL" dirty="0" smtClean="0"/>
              <a:t>rozpor s druhým krokem (ultra vires)</a:t>
            </a:r>
          </a:p>
          <a:p>
            <a:pPr lvl="1"/>
            <a:endParaRPr 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„Sedací vyhláška“</a:t>
            </a:r>
          </a:p>
          <a:p>
            <a:pPr lvl="1"/>
            <a:r>
              <a:rPr lang="cs-CZ" sz="1800" dirty="0" smtClean="0"/>
              <a:t>OZV města </a:t>
            </a:r>
            <a:r>
              <a:rPr lang="cs-CZ" sz="1800" dirty="0" err="1" smtClean="0"/>
              <a:t>Postoloprty</a:t>
            </a:r>
            <a:r>
              <a:rPr lang="cs-CZ" sz="1800" dirty="0" smtClean="0"/>
              <a:t> č. 1/2011, o zabezpečení místních záležitostí veřejného pořádku a estetického vzhledu města, ve znění obecně závazné vyhlášky č. 4/2013, kterou se mění obecně závazná vyhláška č. 1/2011, o zabezpečení místních záležitostí veřejného pořádku a estetického vzhledu města</a:t>
            </a:r>
          </a:p>
          <a:p>
            <a:pPr lvl="1"/>
            <a:endParaRPr lang="cs-CZ" sz="1800" dirty="0" smtClean="0"/>
          </a:p>
          <a:p>
            <a:pPr lvl="1"/>
            <a:r>
              <a:rPr lang="cs-CZ" sz="1800" b="1" dirty="0" smtClean="0">
                <a:solidFill>
                  <a:srgbClr val="0000DC"/>
                </a:solidFill>
              </a:rPr>
              <a:t>sporné body?</a:t>
            </a:r>
            <a:endParaRPr lang="cs-CZ" sz="1800" i="1" dirty="0" smtClean="0"/>
          </a:p>
          <a:p>
            <a:pPr lvl="1"/>
            <a:endParaRPr lang="cs-CZ" sz="1800" dirty="0" smtClean="0"/>
          </a:p>
          <a:p>
            <a:pPr lvl="1"/>
            <a:endParaRPr lang="pl-PL" sz="1600" dirty="0" smtClean="0"/>
          </a:p>
          <a:p>
            <a:pPr lvl="1"/>
            <a:endParaRPr 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„Sedací vyhláška“</a:t>
            </a:r>
          </a:p>
          <a:p>
            <a:pPr lvl="1"/>
            <a:r>
              <a:rPr lang="cs-CZ" sz="1600" b="1" dirty="0" err="1" smtClean="0">
                <a:solidFill>
                  <a:srgbClr val="0000DC"/>
                </a:solidFill>
              </a:rPr>
              <a:t>Pl</a:t>
            </a:r>
            <a:r>
              <a:rPr lang="cs-CZ" sz="1600" b="1" dirty="0" smtClean="0">
                <a:solidFill>
                  <a:srgbClr val="0000DC"/>
                </a:solidFill>
              </a:rPr>
              <a:t>. ÚS 34/15 – 2 – zrušena příslušná ustanovení</a:t>
            </a:r>
          </a:p>
          <a:p>
            <a:pPr lvl="1"/>
            <a:r>
              <a:rPr lang="pl-PL" sz="1600" dirty="0" smtClean="0"/>
              <a:t>Z hlediska posouzení toho, zda lze zákaz sezení podřadit pod zákonem stanovenou působnost pro vydávání obecně závazných vyhlášek podle § 10 písm. a) zákona o obcích </a:t>
            </a:r>
            <a:r>
              <a:rPr lang="pl-PL" sz="1600" b="1" dirty="0" smtClean="0"/>
              <a:t>je rozhodné, že všechna zákonná vymezení působnosti obce ve vztahu k pravomoci vydávat obecně závazné vyhlášky předpokládají, že na jejich základě stanovená povinnost, resp. zákaz, bude sledovat jimi vymezený účel, v tomto případě zabezpečení místních záležitostí veřejného pořádku.</a:t>
            </a:r>
            <a:r>
              <a:rPr lang="pl-PL" sz="1600" dirty="0" smtClean="0"/>
              <a:t> Z předmětného zákazu sezení, kterým se zakazuje sezení na všech jiných, než napadenými ustanoveními povolených místech (místa k tomu určená nebo vlastníkem veřejného prostranství k tomuto účelu odsouhlasená), nacházejících se na veškerém veřejném prostranství dané obce (bod 27. tohoto nálezu), ovšem </a:t>
            </a:r>
            <a:r>
              <a:rPr lang="pl-PL" sz="1600" b="1" dirty="0" smtClean="0"/>
              <a:t>nelze žádný takový účel dovodit, a to s ohledem na uvedený rozsah tohoto zákazu </a:t>
            </a:r>
            <a:r>
              <a:rPr lang="pl-PL" sz="1600" dirty="0" smtClean="0"/>
              <a:t>(srov. nález ze dne 2. 6. 2009, sp. zn. Pl. ÚS 47/06). Místa, na kterých je zakázáno sedět, jsou totiž zbývající částí veřejného prostranství, které je rozmanitým prostorem, jak vyplývá z jeho vymezení § 34 zákona o obcích, podle kterého jsou veřejným prostranstvím "všechna náměstí, ulice, tržiště, chodníky, veřejná zeleň, parky a další prostory přístupné každému bez omezení, tedy sloužící obecnému užívání, a to bez ohledu na vlastnictví k tomuto prostoru". Napadenými ustanoveními </a:t>
            </a:r>
            <a:r>
              <a:rPr lang="pl-PL" sz="1600" b="1" dirty="0" smtClean="0"/>
              <a:t>zakázané sezení na veřejném prostranství proto nemůže být jednáním s přímou vazbou na veřejný pořádek, resp. na jeho ochranu </a:t>
            </a:r>
            <a:r>
              <a:rPr lang="pl-PL" sz="1600" dirty="0" smtClean="0"/>
              <a:t>(k nepřímé vazbě v podobě předpolí viz bod 35. a násl. tohoto nálezu).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„Sedací vyhláška“</a:t>
            </a:r>
          </a:p>
          <a:p>
            <a:pPr lvl="1"/>
            <a:r>
              <a:rPr lang="cs-CZ" sz="1600" b="1" dirty="0" err="1" smtClean="0">
                <a:solidFill>
                  <a:srgbClr val="0000DC"/>
                </a:solidFill>
              </a:rPr>
              <a:t>Pl</a:t>
            </a:r>
            <a:r>
              <a:rPr lang="cs-CZ" sz="1600" b="1" dirty="0" smtClean="0">
                <a:solidFill>
                  <a:srgbClr val="0000DC"/>
                </a:solidFill>
              </a:rPr>
              <a:t>. ÚS 34/15 – 2 – zrušena příslušná ustanovení</a:t>
            </a:r>
          </a:p>
          <a:p>
            <a:pPr lvl="1"/>
            <a:r>
              <a:rPr lang="pl-PL" sz="1600" dirty="0" smtClean="0"/>
              <a:t>Jinak řečeno zakázané sezení na všech těchto ostatních místech nemůže být samo o sobě místní záležitostí, která by mohla veřejný pořádek narušit. </a:t>
            </a:r>
            <a:r>
              <a:rPr lang="pl-PL" sz="1600" b="1" dirty="0" smtClean="0"/>
              <a:t>K tomu by bylo třeba nastoupení dalšího kvalifikovaného jednání</a:t>
            </a:r>
            <a:r>
              <a:rPr lang="pl-PL" sz="1600" dirty="0" smtClean="0"/>
              <a:t>. Není možné tvrdit bez dalšího možnost narušení veřejného pořádku zakázaným sezením např. na veřejně přístupném schodišti, které nemůže samo o sobě narušit veřejný pořádek žádným ze způsobů, kterými zákaz sezení obě města ve svých vyjádřeních k návrhu odůvodňovala (poškození majetku, újma na zdraví nebo ohrožení bezpečnosti a plynulosti silničního provozu) - (srov. nález ze dne 8. 12. 2010, sp. zn. Pl. ÚS 39/10).</a:t>
            </a:r>
          </a:p>
          <a:p>
            <a:pPr lvl="1"/>
            <a:endParaRPr 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„Sedací vyhláška“</a:t>
            </a:r>
          </a:p>
          <a:p>
            <a:pPr lvl="1"/>
            <a:r>
              <a:rPr lang="cs-CZ" sz="1800" b="1" dirty="0" err="1" smtClean="0">
                <a:solidFill>
                  <a:srgbClr val="0000DC"/>
                </a:solidFill>
              </a:rPr>
              <a:t>Pl</a:t>
            </a:r>
            <a:r>
              <a:rPr lang="cs-CZ" sz="1800" b="1" dirty="0" smtClean="0">
                <a:solidFill>
                  <a:srgbClr val="0000DC"/>
                </a:solidFill>
              </a:rPr>
              <a:t>. ÚS 34/15 – 2 – zrušena příslušná ustanovení</a:t>
            </a:r>
            <a:endParaRPr lang="cs-CZ" sz="1800" dirty="0" smtClean="0"/>
          </a:p>
          <a:p>
            <a:pPr lvl="1"/>
            <a:r>
              <a:rPr lang="cs-CZ" sz="1600" dirty="0" smtClean="0"/>
              <a:t>Ústavní soud se dále zaměřil na otázku, zda lze zákaz sezení podřadit pod povinnosti ukládané za účelem zabezpečení místních záležitostí veřejného pořádku podle § 10 písm. a) zákona o obcích z důvodu, že </a:t>
            </a:r>
            <a:r>
              <a:rPr lang="cs-CZ" sz="1600" b="1" dirty="0" smtClean="0"/>
              <a:t>zakázané sezení, ačkoliv není ve své šíři samo o sobě způsobilé veřejný pořádek narušit (bod 31. tohoto nálezu), je předpolím, resp. přípravným jednáním, vytvářejícím předpoklady pro narušování veřejného pořádku</a:t>
            </a:r>
            <a:r>
              <a:rPr lang="cs-CZ" sz="1600" dirty="0" smtClean="0"/>
              <a:t>, jak poukazuje ve svém vyjádření město Litvínov. Samotné usednutí na stavební prvek, který není k sezení určen, označuje za "přípravné chování k mnoha přestupkům" rovněž ministerstvo ve svých právních rozborech, a odkazuje se přitom na nález Ústavního soudu ze dne 7. 9. 2010, </a:t>
            </a:r>
            <a:r>
              <a:rPr lang="cs-CZ" sz="1600" dirty="0" err="1" smtClean="0"/>
              <a:t>sp</a:t>
            </a:r>
            <a:r>
              <a:rPr lang="cs-CZ" sz="1600" dirty="0" smtClean="0"/>
              <a:t>. zn. </a:t>
            </a:r>
            <a:r>
              <a:rPr lang="cs-CZ" sz="1600" dirty="0" err="1" smtClean="0"/>
              <a:t>Pl</a:t>
            </a:r>
            <a:r>
              <a:rPr lang="cs-CZ" sz="1600" dirty="0" smtClean="0"/>
              <a:t>. ÚS 11/09, resp. v něm obsažený závěr, podle kterého "je-li </a:t>
            </a:r>
            <a:r>
              <a:rPr lang="cs-CZ" sz="1600" dirty="0" err="1" smtClean="0"/>
              <a:t>aprobovatelné</a:t>
            </a:r>
            <a:r>
              <a:rPr lang="cs-CZ" sz="1600" dirty="0" smtClean="0"/>
              <a:t> regulovat konzumaci alkoholu na veřejných prostranstvích, a tato ospravedlnitelná regulace zahrnuje právem i jednání vlastní konzumaci ‚přípravná' (její ‚předpolí'), pak je stejně tak - logicky i věcně - udržitelné, aby postihla činnosti obdobně přípravné (konzumaci alkoholických nápojů nutně předcházející), resp. činnosti, jež zakázanou "veřejnou" konzumaci svým účelem umožňují."</a:t>
            </a:r>
          </a:p>
          <a:p>
            <a:pPr lvl="1"/>
            <a:endParaRPr lang="pl-PL" sz="1600" dirty="0" smtClean="0"/>
          </a:p>
          <a:p>
            <a:pPr lvl="1"/>
            <a:endParaRPr 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Obecní </a:t>
            </a:r>
            <a:r>
              <a:rPr lang="cs-CZ" dirty="0" err="1" smtClean="0"/>
              <a:t>normotvorba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10 </a:t>
            </a:r>
            <a:r>
              <a:rPr lang="cs-CZ" dirty="0" err="1" smtClean="0"/>
              <a:t>ObZř</a:t>
            </a:r>
            <a:endParaRPr lang="cs-CZ" dirty="0" smtClean="0"/>
          </a:p>
          <a:p>
            <a:pPr lvl="1"/>
            <a:r>
              <a:rPr lang="cs-CZ" sz="1800" i="1" dirty="0" smtClean="0">
                <a:solidFill>
                  <a:srgbClr val="0000DC"/>
                </a:solidFill>
              </a:rPr>
              <a:t>Povinnosti může obec ukládat v samostatné působnosti obecně závaznou vyhláškou</a:t>
            </a:r>
          </a:p>
          <a:p>
            <a:pPr lvl="1"/>
            <a:r>
              <a:rPr lang="cs-CZ" sz="1800" b="1" i="1" dirty="0" smtClean="0">
                <a:solidFill>
                  <a:srgbClr val="0000DC"/>
                </a:solidFill>
              </a:rPr>
              <a:t>a) k zabezpečení místních záležitostí veřejného pořádku</a:t>
            </a:r>
            <a:r>
              <a:rPr lang="cs-CZ" sz="1800" i="1" dirty="0" smtClean="0">
                <a:solidFill>
                  <a:srgbClr val="0000DC"/>
                </a:solidFill>
              </a:rPr>
              <a:t>; zejména může stanovit, které činnosti, jež by mohly narušit veřejný pořádek v obci nebo být v rozporu s dobrými mravy, ochranou bezpečnosti, zdraví a majetku, lze vykonávat pouze na místech a v čase obecně závaznou vyhláškou určených, nebo stanovit, že na některých veřejných prostranstvích v obci jsou takové činnosti zakázány,</a:t>
            </a:r>
          </a:p>
          <a:p>
            <a:pPr lvl="1"/>
            <a:r>
              <a:rPr lang="cs-CZ" sz="1800" b="1" i="1" dirty="0" smtClean="0">
                <a:solidFill>
                  <a:srgbClr val="0000DC"/>
                </a:solidFill>
              </a:rPr>
              <a:t>b) pro pořádání, průběh a ukončení veřejnosti přístupných sportovních a kulturních podniků</a:t>
            </a:r>
            <a:r>
              <a:rPr lang="cs-CZ" sz="1800" i="1" dirty="0" smtClean="0">
                <a:solidFill>
                  <a:srgbClr val="0000DC"/>
                </a:solidFill>
              </a:rPr>
              <a:t>, včetně tanečních zábav a diskoték, stanovením závazných podmínek v rozsahu nezbytném k zajištění veřejného pořádku,</a:t>
            </a:r>
          </a:p>
          <a:p>
            <a:pPr lvl="1"/>
            <a:r>
              <a:rPr lang="cs-CZ" sz="1800" b="1" i="1" dirty="0" smtClean="0">
                <a:solidFill>
                  <a:srgbClr val="0000DC"/>
                </a:solidFill>
              </a:rPr>
              <a:t>c) k zajištění udržování čistoty ulic a jiných veřejných prostranství</a:t>
            </a:r>
            <a:r>
              <a:rPr lang="cs-CZ" sz="1800" i="1" dirty="0" smtClean="0">
                <a:solidFill>
                  <a:srgbClr val="0000DC"/>
                </a:solidFill>
              </a:rPr>
              <a:t>, k ochraně životního prostředí, zeleně v zástavbě a ostatní veřejné zeleně (dále jen "veřejná zeleň") a k užívání zařízení obce sloužících potřebám veřejnosti,</a:t>
            </a:r>
          </a:p>
          <a:p>
            <a:pPr lvl="1"/>
            <a:r>
              <a:rPr lang="cs-CZ" sz="1800" b="1" i="1" dirty="0" smtClean="0">
                <a:solidFill>
                  <a:srgbClr val="0000DC"/>
                </a:solidFill>
              </a:rPr>
              <a:t>d) stanoví-li tak zvláštní zákon.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„Sedací vyhláška“</a:t>
            </a:r>
          </a:p>
          <a:p>
            <a:pPr lvl="1"/>
            <a:r>
              <a:rPr lang="cs-CZ" b="1" dirty="0" err="1" smtClean="0">
                <a:solidFill>
                  <a:srgbClr val="0000DC"/>
                </a:solidFill>
              </a:rPr>
              <a:t>Pl</a:t>
            </a:r>
            <a:r>
              <a:rPr lang="cs-CZ" b="1" dirty="0" smtClean="0">
                <a:solidFill>
                  <a:srgbClr val="0000DC"/>
                </a:solidFill>
              </a:rPr>
              <a:t>. ÚS 34/15 – 2 – zrušena příslušná ustanovení</a:t>
            </a:r>
            <a:endParaRPr lang="cs-CZ" dirty="0" smtClean="0"/>
          </a:p>
          <a:p>
            <a:pPr lvl="1"/>
            <a:r>
              <a:rPr lang="cs-CZ" sz="1800" dirty="0" smtClean="0"/>
              <a:t>V tomto směru proto Ústavní soud nyní doplňuje svůj původní závěr vyplývající ze shora uvedených nálezů (bod 35. tohoto nálezu), připouštějící možnost stanovit obecně závaznou vyhláškou na základě zmocnění vyplývajícího z § 10 písm. a) zákona o obcích povinnosti k regulaci záležitostí, které samy o sobě nejsou způsobilé veřejný pořádek narušit, ale mohou být pouze přípravným jednáním, vytvářejícím předpoklady pro narušování veřejného pořádku. </a:t>
            </a:r>
            <a:r>
              <a:rPr lang="cs-CZ" sz="1800" b="1" dirty="0" smtClean="0"/>
              <a:t>Ústavní soud dospěl k závěru, že na základě § 10 písm. a) zákona o obcích nelze s ohledem na shora uvedené stanovit povinnosti k regulaci místních záležitostí, které mohou být nanejvýš pouze přípravou k narušení veřejného pořádku, aniž by samy mohly veřejný pořádek narušit.</a:t>
            </a:r>
            <a:endParaRPr lang="pl-PL" sz="1800" b="1" dirty="0" smtClean="0"/>
          </a:p>
          <a:p>
            <a:pPr lvl="1"/>
            <a:endParaRPr 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„Sedací vyhláška“</a:t>
            </a:r>
          </a:p>
          <a:p>
            <a:pPr lvl="1"/>
            <a:r>
              <a:rPr lang="cs-CZ" b="1" dirty="0" err="1" smtClean="0">
                <a:solidFill>
                  <a:srgbClr val="0000DC"/>
                </a:solidFill>
              </a:rPr>
              <a:t>Pl</a:t>
            </a:r>
            <a:r>
              <a:rPr lang="cs-CZ" b="1" dirty="0" smtClean="0">
                <a:solidFill>
                  <a:srgbClr val="0000DC"/>
                </a:solidFill>
              </a:rPr>
              <a:t>. ÚS 34/15 – 2 – zrušena příslušná ustanovení</a:t>
            </a:r>
            <a:endParaRPr lang="cs-CZ" dirty="0" smtClean="0"/>
          </a:p>
          <a:p>
            <a:pPr lvl="1"/>
            <a:r>
              <a:rPr lang="pt-BR" dirty="0" smtClean="0"/>
              <a:t>rozpor s druhým krokem (ultra vires)</a:t>
            </a:r>
          </a:p>
          <a:p>
            <a:pPr lvl="1"/>
            <a:endParaRPr 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Zákaz pochůzkového prodeje</a:t>
            </a:r>
          </a:p>
          <a:p>
            <a:pPr lvl="1"/>
            <a:r>
              <a:rPr lang="cs-CZ" dirty="0" smtClean="0"/>
              <a:t>OZV </a:t>
            </a:r>
            <a:r>
              <a:rPr lang="pl-PL" dirty="0" smtClean="0"/>
              <a:t>statutárního města Liberce č. 3/2009, o veřejném pořádku</a:t>
            </a:r>
          </a:p>
          <a:p>
            <a:pPr lvl="1"/>
            <a:endParaRPr lang="pl-PL" dirty="0" smtClean="0"/>
          </a:p>
          <a:p>
            <a:pPr lvl="1"/>
            <a:r>
              <a:rPr lang="pl-PL" dirty="0" smtClean="0"/>
              <a:t>„Čl. VII Obtěžování nabízením výrobků a služeb</a:t>
            </a:r>
          </a:p>
          <a:p>
            <a:pPr lvl="1"/>
            <a:r>
              <a:rPr lang="pl-PL" dirty="0" smtClean="0"/>
              <a:t>V zájmu zachování veřejného pořádku, zdraví a bezpečnosti občanů a návštěvníků města Liberec je v městské památkové zóně5) na veřejném prostranství zakázáno formou pochůzkového prodeje nabízet a prodávat výrobky a nabízet a poskytovat služby.”</a:t>
            </a:r>
          </a:p>
          <a:p>
            <a:pPr lvl="1"/>
            <a:endParaRPr lang="pl-PL" dirty="0" smtClean="0"/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sporné body?</a:t>
            </a:r>
            <a:endParaRPr lang="cs-CZ" i="1" dirty="0" smtClean="0"/>
          </a:p>
          <a:p>
            <a:pPr lvl="1"/>
            <a:endParaRPr lang="pl-PL" sz="1600" dirty="0" smtClean="0"/>
          </a:p>
          <a:p>
            <a:pPr lvl="1"/>
            <a:endParaRPr lang="pl-PL" sz="1600" dirty="0" smtClean="0"/>
          </a:p>
          <a:p>
            <a:pPr lvl="1"/>
            <a:endParaRPr 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Zákaz pochůzkového prodeje</a:t>
            </a:r>
          </a:p>
          <a:p>
            <a:pPr lvl="1"/>
            <a:r>
              <a:rPr lang="cs-CZ" sz="1800" b="1" dirty="0" err="1" smtClean="0">
                <a:solidFill>
                  <a:srgbClr val="0000DC"/>
                </a:solidFill>
              </a:rPr>
              <a:t>Pl</a:t>
            </a:r>
            <a:r>
              <a:rPr lang="cs-CZ" sz="1800" b="1" dirty="0" smtClean="0">
                <a:solidFill>
                  <a:srgbClr val="0000DC"/>
                </a:solidFill>
              </a:rPr>
              <a:t>. ÚS 19/11 – zrušeno (čl. VII)</a:t>
            </a:r>
          </a:p>
          <a:p>
            <a:pPr lvl="1"/>
            <a:r>
              <a:rPr lang="pl-PL" sz="1600" dirty="0" smtClean="0"/>
              <a:t>Jestliže živnostenský zákon opravňuje obec, aby prostřednictvím tržního řádu regulovala vymezené skutečnosti při prodeji mimo provozovnu (stanovovala konkrétní, místním poměrům přiléhavé a účelné zákazy a podmínky), pak možnost uvedené regulace není samoúčelným omezením základního lidského práva na podnikání, garantovaného čl. 26 odst. 2 Listiny základních práv a svobod. Má sloužit a přispívat ke kultuře provozování této specifické formy podnikatelské činnosti i k zajištění veřejného pořádku v obci; k úpravě místních záležitostí spojených s prodejem zboží a poskytováním služeb mimo provozovnu toto zákonné zmocnění obci skýtá dostatečný prostor.</a:t>
            </a:r>
          </a:p>
          <a:p>
            <a:pPr lvl="1"/>
            <a:r>
              <a:rPr lang="pl-PL" sz="1600" dirty="0" smtClean="0"/>
              <a:t>V projednávaném případě statutární město Liberec </a:t>
            </a:r>
            <a:r>
              <a:rPr lang="pl-PL" sz="1600" b="1" dirty="0" smtClean="0"/>
              <a:t>vydalo obecně závaznou vyhlášku o veřejném pořádku, jejíž napadené ustanovení čl. VII jednak reglementuje oblast, v níž mu není zákonem umožněno vykonávat samostatnou působnost</a:t>
            </a:r>
            <a:r>
              <a:rPr lang="pl-PL" sz="1600" dirty="0" smtClean="0"/>
              <a:t> (ustanovení § 35 odst. 2 věta první in fine obecního zřízení a ustanovení § 18 odst. 1 a 3 živnostenského zákona) </a:t>
            </a:r>
            <a:r>
              <a:rPr lang="pl-PL" sz="1600" b="1" dirty="0" smtClean="0"/>
              <a:t>a jednak sleduje tentýž předmět a cíl regulace jako ustanovení § 18 odst. 1 a 3 živnostenského zákona</a:t>
            </a:r>
            <a:r>
              <a:rPr lang="pl-PL" sz="1600" dirty="0" smtClean="0"/>
              <a:t>. Tím, že statutární město Liberec normovalo oblast vyhrazenou zákonné úpravě, resp. úpravě, kterou je dle zákona možno regulovat formou nařízení, aniž by sledovalo jiný předmět a cíl, vykročilo z mezí samostatné působnosti a jednalo ultra vires.</a:t>
            </a:r>
          </a:p>
          <a:p>
            <a:pPr lvl="1"/>
            <a:endParaRPr lang="pl-PL" sz="1600" dirty="0" smtClean="0"/>
          </a:p>
          <a:p>
            <a:pPr lvl="1"/>
            <a:endParaRPr lang="pl-PL" sz="1600" dirty="0" smtClean="0"/>
          </a:p>
          <a:p>
            <a:pPr lvl="1"/>
            <a:endParaRPr 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MV919K Místní správa - </a:t>
            </a:r>
            <a:r>
              <a:rPr lang="cs-CZ" dirty="0" err="1" smtClean="0"/>
              <a:t>Normotvorba</a:t>
            </a:r>
            <a:r>
              <a:rPr lang="cs-CZ" dirty="0" smtClean="0"/>
              <a:t> obcí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Zákaz pochůzkového prodeje</a:t>
            </a:r>
          </a:p>
          <a:p>
            <a:pPr lvl="1"/>
            <a:r>
              <a:rPr lang="cs-CZ" sz="1800" b="1" dirty="0" err="1" smtClean="0">
                <a:solidFill>
                  <a:srgbClr val="0000DC"/>
                </a:solidFill>
              </a:rPr>
              <a:t>Pl</a:t>
            </a:r>
            <a:r>
              <a:rPr lang="cs-CZ" sz="1800" b="1" dirty="0" smtClean="0">
                <a:solidFill>
                  <a:srgbClr val="0000DC"/>
                </a:solidFill>
              </a:rPr>
              <a:t>. ÚS 19/11 – zrušeno (čl. VII)</a:t>
            </a:r>
          </a:p>
          <a:p>
            <a:pPr lvl="1"/>
            <a:r>
              <a:rPr lang="pl-PL" sz="1600" dirty="0" smtClean="0"/>
              <a:t>rozpor s druhým krokem (ultra vires)</a:t>
            </a:r>
          </a:p>
          <a:p>
            <a:pPr lvl="1"/>
            <a:endParaRPr lang="pl-PL" sz="1600" dirty="0" smtClean="0"/>
          </a:p>
          <a:p>
            <a:pPr lvl="1"/>
            <a:endParaRPr lang="pl-PL" sz="1600" dirty="0" smtClean="0"/>
          </a:p>
          <a:p>
            <a:pPr lvl="1"/>
            <a:endParaRPr lang="pl-PL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Tzv. test čtyř kroků (</a:t>
            </a:r>
            <a:r>
              <a:rPr lang="cs-CZ" b="1" dirty="0" err="1" smtClean="0"/>
              <a:t>Pl</a:t>
            </a:r>
            <a:r>
              <a:rPr lang="cs-CZ" b="1" dirty="0" smtClean="0"/>
              <a:t>. ÚS 63/04):</a:t>
            </a:r>
          </a:p>
          <a:p>
            <a:pPr lvl="1"/>
            <a:r>
              <a:rPr lang="cs-CZ" sz="1800" dirty="0" smtClean="0"/>
              <a:t>1. </a:t>
            </a:r>
            <a:r>
              <a:rPr lang="cs-CZ" sz="1800" b="1" dirty="0" smtClean="0">
                <a:solidFill>
                  <a:srgbClr val="0000DC"/>
                </a:solidFill>
              </a:rPr>
              <a:t>Přezkoumání pravomoci obce vydávat </a:t>
            </a:r>
            <a:r>
              <a:rPr lang="cs-CZ" sz="1800" dirty="0" smtClean="0"/>
              <a:t>obecně závazné vyhlášky.</a:t>
            </a:r>
          </a:p>
          <a:p>
            <a:pPr lvl="1"/>
            <a:r>
              <a:rPr lang="cs-CZ" sz="1800" dirty="0" smtClean="0"/>
              <a:t>2. Přezkoumání otázky, zda se obec při vydávání obecně závazné vyhlášky nepohybovala mimo zákonem vymezenou věcnou působnost (</a:t>
            </a:r>
            <a:r>
              <a:rPr lang="cs-CZ" sz="1800" b="1" dirty="0" smtClean="0">
                <a:solidFill>
                  <a:srgbClr val="0000DC"/>
                </a:solidFill>
              </a:rPr>
              <a:t>jednání </a:t>
            </a:r>
            <a:r>
              <a:rPr lang="cs-CZ" sz="1800" b="1" i="1" dirty="0" smtClean="0">
                <a:solidFill>
                  <a:srgbClr val="0000DC"/>
                </a:solidFill>
              </a:rPr>
              <a:t>ultra </a:t>
            </a:r>
            <a:r>
              <a:rPr lang="cs-CZ" sz="1800" b="1" i="1" dirty="0" err="1" smtClean="0">
                <a:solidFill>
                  <a:srgbClr val="0000DC"/>
                </a:solidFill>
              </a:rPr>
              <a:t>vires</a:t>
            </a:r>
            <a:r>
              <a:rPr lang="cs-CZ" sz="1800" dirty="0" smtClean="0"/>
              <a:t>).</a:t>
            </a:r>
          </a:p>
          <a:p>
            <a:pPr lvl="1"/>
            <a:r>
              <a:rPr lang="cs-CZ" sz="1800" dirty="0" smtClean="0"/>
              <a:t>3. Vyřešení otázky, zda obec při vydávání obecně závazné vyhlášky </a:t>
            </a:r>
            <a:r>
              <a:rPr lang="cs-CZ" sz="1800" b="1" dirty="0" smtClean="0">
                <a:solidFill>
                  <a:srgbClr val="0000DC"/>
                </a:solidFill>
              </a:rPr>
              <a:t>nezneužila zákonem jí svěřenou působnost</a:t>
            </a:r>
            <a:r>
              <a:rPr lang="cs-CZ" sz="1800" dirty="0" smtClean="0"/>
              <a:t>.</a:t>
            </a:r>
          </a:p>
          <a:p>
            <a:pPr lvl="1"/>
            <a:r>
              <a:rPr lang="cs-CZ" sz="1800" dirty="0" smtClean="0"/>
              <a:t>4. Přezkum obsahu vyhlášky z hlediska </a:t>
            </a:r>
            <a:r>
              <a:rPr lang="cs-CZ" sz="1800" b="1" dirty="0" smtClean="0">
                <a:solidFill>
                  <a:srgbClr val="0000DC"/>
                </a:solidFill>
              </a:rPr>
              <a:t>"nerozumnosti" (</a:t>
            </a:r>
            <a:r>
              <a:rPr lang="cs-CZ" sz="1800" b="1" i="1" dirty="0" err="1" smtClean="0">
                <a:solidFill>
                  <a:srgbClr val="0000DC"/>
                </a:solidFill>
              </a:rPr>
              <a:t>unreasonabless</a:t>
            </a:r>
            <a:r>
              <a:rPr lang="cs-CZ" sz="1800" b="1" dirty="0" smtClean="0">
                <a:solidFill>
                  <a:srgbClr val="0000DC"/>
                </a:solidFill>
              </a:rPr>
              <a:t>).</a:t>
            </a:r>
            <a:endParaRPr lang="cs-CZ" sz="1800" dirty="0" smtClean="0"/>
          </a:p>
          <a:p>
            <a:pPr lvl="1">
              <a:buNone/>
            </a:pPr>
            <a:endParaRPr lang="cs-CZ" b="1" dirty="0" smtClean="0">
              <a:solidFill>
                <a:srgbClr val="0000DC"/>
              </a:solidFill>
            </a:endParaRPr>
          </a:p>
          <a:p>
            <a:r>
              <a:rPr lang="cs-CZ" b="1" dirty="0" smtClean="0"/>
              <a:t>Dále obecné požadavky na právní regulaci (zejm.):</a:t>
            </a:r>
          </a:p>
          <a:p>
            <a:pPr lvl="1"/>
            <a:r>
              <a:rPr lang="cs-CZ" sz="1800" b="1" dirty="0" smtClean="0">
                <a:solidFill>
                  <a:srgbClr val="0000DC"/>
                </a:solidFill>
              </a:rPr>
              <a:t>Srozumitelnost </a:t>
            </a:r>
            <a:r>
              <a:rPr lang="cs-CZ" sz="1800" dirty="0" smtClean="0"/>
              <a:t>– </a:t>
            </a:r>
            <a:r>
              <a:rPr lang="cs-CZ" sz="1800" i="1" dirty="0" smtClean="0">
                <a:solidFill>
                  <a:srgbClr val="0000DC"/>
                </a:solidFill>
              </a:rPr>
              <a:t>„za zákon lze považovat jedině právní normu formulovanou s dostatečnou přesností, aby občanu umožnila své chování regulovat“</a:t>
            </a:r>
            <a:r>
              <a:rPr lang="cs-CZ" sz="1800" i="1" dirty="0" smtClean="0"/>
              <a:t> </a:t>
            </a:r>
            <a:r>
              <a:rPr lang="cs-CZ" sz="1800" b="1" dirty="0" err="1" smtClean="0"/>
              <a:t>Pl</a:t>
            </a:r>
            <a:r>
              <a:rPr lang="cs-CZ" sz="1800" b="1" dirty="0" smtClean="0"/>
              <a:t>. ÚS 43/93</a:t>
            </a:r>
            <a:endParaRPr lang="cs-CZ" sz="1800" b="1" dirty="0" smtClean="0">
              <a:solidFill>
                <a:srgbClr val="0000DC"/>
              </a:solidFill>
            </a:endParaRPr>
          </a:p>
          <a:p>
            <a:pPr lvl="1"/>
            <a:r>
              <a:rPr lang="cs-CZ" sz="1800" b="1" dirty="0" smtClean="0">
                <a:solidFill>
                  <a:srgbClr val="0000DC"/>
                </a:solidFill>
              </a:rPr>
              <a:t>Všeobecnost </a:t>
            </a:r>
            <a:r>
              <a:rPr lang="cs-CZ" sz="1800" dirty="0" smtClean="0"/>
              <a:t>– </a:t>
            </a:r>
            <a:r>
              <a:rPr lang="cs-CZ" sz="1800" i="1" dirty="0" smtClean="0">
                <a:solidFill>
                  <a:srgbClr val="0000DC"/>
                </a:solidFill>
              </a:rPr>
              <a:t>„k základním principům materiálního právního státu náleží maxima všeobecnosti právní regulace (požadavek obecnosti zákona, resp. obecnosti právních předpisů)“</a:t>
            </a:r>
            <a:r>
              <a:rPr lang="cs-CZ" sz="1800" i="1" dirty="0" smtClean="0"/>
              <a:t> </a:t>
            </a:r>
            <a:r>
              <a:rPr lang="cs-CZ" sz="1800" b="1" dirty="0" err="1" smtClean="0"/>
              <a:t>Pl</a:t>
            </a:r>
            <a:r>
              <a:rPr lang="cs-CZ" sz="1800" b="1" dirty="0" smtClean="0"/>
              <a:t>. ÚS 55/2000 </a:t>
            </a:r>
            <a:endParaRPr lang="cs-CZ" sz="1800" b="1" dirty="0" smtClean="0">
              <a:solidFill>
                <a:srgbClr val="0000DC"/>
              </a:solidFill>
            </a:endParaRPr>
          </a:p>
          <a:p>
            <a:pPr lvl="1"/>
            <a:endParaRPr lang="cs-CZ" b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Krok 1 (pravomoc)</a:t>
            </a:r>
            <a:endParaRPr lang="cs-CZ" b="1" i="1" dirty="0" smtClean="0">
              <a:solidFill>
                <a:srgbClr val="0000DC"/>
              </a:solidFill>
            </a:endParaRPr>
          </a:p>
          <a:p>
            <a:pPr lvl="1"/>
            <a:r>
              <a:rPr lang="cs-CZ" sz="1600" b="1" dirty="0" smtClean="0"/>
              <a:t>Zmocnění plyne již z Ústavy ČR</a:t>
            </a:r>
            <a:r>
              <a:rPr lang="cs-CZ" sz="1600" dirty="0" smtClean="0"/>
              <a:t>, čl. 104 odst. 3:</a:t>
            </a:r>
          </a:p>
          <a:p>
            <a:pPr lvl="2"/>
            <a:r>
              <a:rPr lang="cs-CZ" sz="1200" i="1" dirty="0" smtClean="0">
                <a:solidFill>
                  <a:srgbClr val="0000DC"/>
                </a:solidFill>
              </a:rPr>
              <a:t>Zastupitelstva mohou v mezích své působnosti vydávat obecně závazné vyhlášky.</a:t>
            </a:r>
            <a:endParaRPr lang="cs-CZ" sz="1200" dirty="0" smtClean="0"/>
          </a:p>
          <a:p>
            <a:pPr lvl="1"/>
            <a:r>
              <a:rPr lang="cs-CZ" sz="1600" dirty="0" smtClean="0"/>
              <a:t>= není třeba zvláštní zákonné zmocnění (závěr tzv. </a:t>
            </a:r>
            <a:r>
              <a:rPr lang="cs-CZ" sz="1600" b="1" dirty="0" smtClean="0"/>
              <a:t>jirkovského nálezu</a:t>
            </a:r>
            <a:r>
              <a:rPr lang="cs-CZ" sz="1600" dirty="0" smtClean="0"/>
              <a:t>, který obecně znamená určitý milník v přezkumu OZV ÚS – a to směrem k </a:t>
            </a:r>
            <a:r>
              <a:rPr lang="cs-CZ" sz="1600" b="1" dirty="0" smtClean="0"/>
              <a:t>vyšší „autonomii“ obecní </a:t>
            </a:r>
            <a:r>
              <a:rPr lang="cs-CZ" sz="1600" b="1" dirty="0" err="1" smtClean="0"/>
              <a:t>normotvorby</a:t>
            </a:r>
            <a:r>
              <a:rPr lang="cs-CZ" sz="1600" dirty="0" smtClean="0"/>
              <a:t>)</a:t>
            </a:r>
          </a:p>
          <a:p>
            <a:pPr lvl="1"/>
            <a:r>
              <a:rPr lang="cs-CZ" sz="1600" dirty="0" smtClean="0"/>
              <a:t>Dále také </a:t>
            </a:r>
            <a:r>
              <a:rPr lang="cs-CZ" sz="1600" b="1" dirty="0" smtClean="0"/>
              <a:t>základní požadavky na formu</a:t>
            </a:r>
          </a:p>
          <a:p>
            <a:pPr lvl="1"/>
            <a:endParaRPr lang="cs-CZ" sz="1600" dirty="0" smtClean="0"/>
          </a:p>
          <a:p>
            <a:pPr lvl="1"/>
            <a:r>
              <a:rPr lang="cs-CZ" sz="1600" i="1" dirty="0" smtClean="0">
                <a:solidFill>
                  <a:srgbClr val="0000DC"/>
                </a:solidFill>
              </a:rPr>
              <a:t>Při ověřování podmínek přijetí a vydání obecně závazných vyhlášek (1. krok testu) Ústavní soud zjišťuje, zda obec </a:t>
            </a:r>
            <a:r>
              <a:rPr lang="cs-CZ" sz="1600" b="1" i="1" dirty="0" smtClean="0">
                <a:solidFill>
                  <a:srgbClr val="0000DC"/>
                </a:solidFill>
              </a:rPr>
              <a:t>vydala právní předpis ve své kompetenci a ve formě stanovené zákonem, zda tak učinila kompetentním orgánem a způsobem, který zákon předepisuje</a:t>
            </a:r>
            <a:r>
              <a:rPr lang="cs-CZ" sz="1600" i="1" dirty="0" smtClean="0">
                <a:solidFill>
                  <a:srgbClr val="0000DC"/>
                </a:solidFill>
              </a:rPr>
              <a:t>. V kroku č. 1 testu konformity obecně závazné vyhlášky s ústavními zákony a zákony se tedy zkoumá, zda vyhláška jako celek byla vydána k tomu oprávněným orgánem - zastupitelstvem územního samosprávného celku a zda proces jejího vydávání nebyl poznamenán vážnou formální vadou; při vydávání obecně závazné vyhlášky se zastupitelstvo územního samosprávného celku musí řídit zákonem, jenž proces jejího přijetí a vydání upravuje [kupř. ustanovení § 35 odst. 3 písm. a) ve spojení s ustanovením § 87 obecního zřízení]</a:t>
            </a:r>
            <a:r>
              <a:rPr lang="cs-CZ" sz="1600" i="1" dirty="0" smtClean="0"/>
              <a:t>. </a:t>
            </a:r>
            <a:r>
              <a:rPr lang="cs-CZ" sz="1600" b="1" dirty="0" err="1" smtClean="0"/>
              <a:t>Pl</a:t>
            </a:r>
            <a:r>
              <a:rPr lang="cs-CZ" sz="1600" b="1" dirty="0" smtClean="0"/>
              <a:t>. ÚS 19/11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Krok 2 (působnost)</a:t>
            </a:r>
          </a:p>
          <a:p>
            <a:pPr lvl="1"/>
            <a:r>
              <a:rPr lang="cs-CZ" i="1" dirty="0" smtClean="0"/>
              <a:t>= věcná oblast samostatné působnosti obce, resp. OZV „slouží“ samostatné působnosti („</a:t>
            </a:r>
            <a:r>
              <a:rPr lang="cs-CZ" i="1" dirty="0" smtClean="0">
                <a:solidFill>
                  <a:srgbClr val="0000DC"/>
                </a:solidFill>
              </a:rPr>
              <a:t>Zastupitelstva mohou </a:t>
            </a:r>
            <a:r>
              <a:rPr lang="cs-CZ" b="1" i="1" dirty="0" smtClean="0">
                <a:solidFill>
                  <a:srgbClr val="0000DC"/>
                </a:solidFill>
              </a:rPr>
              <a:t>v mezích své působnosti </a:t>
            </a:r>
            <a:r>
              <a:rPr lang="cs-CZ" i="1" dirty="0" smtClean="0">
                <a:solidFill>
                  <a:srgbClr val="0000DC"/>
                </a:solidFill>
              </a:rPr>
              <a:t>vydávat obecně závazné vyhlášky</a:t>
            </a:r>
            <a:r>
              <a:rPr lang="cs-CZ" i="1" dirty="0" smtClean="0"/>
              <a:t>.“)</a:t>
            </a:r>
            <a:endParaRPr lang="cs-CZ" b="1" i="1" dirty="0" smtClean="0">
              <a:solidFill>
                <a:srgbClr val="0000DC"/>
              </a:solidFill>
            </a:endParaRPr>
          </a:p>
          <a:p>
            <a:pPr lvl="1"/>
            <a:endParaRPr lang="cs-CZ" b="1" dirty="0" smtClean="0">
              <a:solidFill>
                <a:srgbClr val="0000DC"/>
              </a:solidFill>
            </a:endParaRP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1) „pozitivní limitace“ = vymezení působnosti v </a:t>
            </a:r>
            <a:r>
              <a:rPr lang="cs-CZ" b="1" dirty="0" err="1" smtClean="0">
                <a:solidFill>
                  <a:srgbClr val="0000DC"/>
                </a:solidFill>
              </a:rPr>
              <a:t>ObZř</a:t>
            </a:r>
            <a:endParaRPr lang="cs-CZ" b="1" dirty="0" smtClean="0">
              <a:solidFill>
                <a:srgbClr val="0000DC"/>
              </a:solidFill>
            </a:endParaRPr>
          </a:p>
          <a:p>
            <a:pPr lvl="1"/>
            <a:r>
              <a:rPr lang="cs-CZ" b="1" dirty="0" smtClean="0"/>
              <a:t>= pro OZV stanovící povinnosti § 10 </a:t>
            </a:r>
            <a:r>
              <a:rPr lang="cs-CZ" b="1" dirty="0" err="1" smtClean="0"/>
              <a:t>ObZř</a:t>
            </a:r>
            <a:endParaRPr lang="cs-CZ" b="1" dirty="0" smtClean="0"/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a) záležitosti veřejného pořádku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b) pořádání sportovních a kulturních podniků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c) udržování čistoty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d) zvláštní zákony</a:t>
            </a:r>
          </a:p>
          <a:p>
            <a:pPr lvl="1"/>
            <a:endParaRPr lang="cs-CZ" dirty="0" smtClean="0"/>
          </a:p>
          <a:p>
            <a:pPr lvl="1"/>
            <a:r>
              <a:rPr lang="cs-CZ" b="1" dirty="0" smtClean="0"/>
              <a:t>= pro OZV nestanovící povinnosti </a:t>
            </a:r>
            <a:r>
              <a:rPr lang="cs-CZ" dirty="0" smtClean="0"/>
              <a:t>obecné vymezení samostatné působnosti </a:t>
            </a:r>
            <a:r>
              <a:rPr lang="cs-CZ" b="1" dirty="0" smtClean="0"/>
              <a:t>§ 35 </a:t>
            </a:r>
            <a:r>
              <a:rPr lang="cs-CZ" b="1" dirty="0" err="1" smtClean="0"/>
              <a:t>ObZř</a:t>
            </a:r>
            <a:endParaRPr lang="cs-CZ" b="1" dirty="0" smtClean="0"/>
          </a:p>
          <a:p>
            <a:pPr lvl="1"/>
            <a:endParaRPr lang="cs-CZ" sz="1800" b="1" dirty="0" smtClean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Přezkum obecně závazných vyhlášek obcí.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přezkum - hlediska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Krok 2 (působnost)</a:t>
            </a:r>
          </a:p>
          <a:p>
            <a:pPr lvl="1"/>
            <a:r>
              <a:rPr lang="cs-CZ" b="1" dirty="0" smtClean="0">
                <a:solidFill>
                  <a:srgbClr val="0000DC"/>
                </a:solidFill>
              </a:rPr>
              <a:t>2) „negativní limitace“ = jiná zákonná úprava</a:t>
            </a:r>
          </a:p>
          <a:p>
            <a:pPr lvl="1"/>
            <a:r>
              <a:rPr lang="cs-CZ" b="1" dirty="0" smtClean="0"/>
              <a:t>= kolize OZV a zákona </a:t>
            </a:r>
            <a:r>
              <a:rPr lang="cs-CZ" dirty="0" smtClean="0"/>
              <a:t>posuzována podle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- předmětu úpravy </a:t>
            </a:r>
          </a:p>
          <a:p>
            <a:pPr lvl="2"/>
            <a:r>
              <a:rPr lang="cs-CZ" i="1" dirty="0" smtClean="0">
                <a:solidFill>
                  <a:srgbClr val="0000DC"/>
                </a:solidFill>
              </a:rPr>
              <a:t>- cíle úpravy</a:t>
            </a:r>
          </a:p>
          <a:p>
            <a:pPr lvl="1"/>
            <a:endParaRPr lang="cs-CZ" i="1" dirty="0" smtClean="0"/>
          </a:p>
          <a:p>
            <a:pPr lvl="1"/>
            <a:r>
              <a:rPr lang="cs-CZ" dirty="0" smtClean="0"/>
              <a:t>Význam tzv. jirkovského nálezu, viz dříve </a:t>
            </a:r>
          </a:p>
          <a:p>
            <a:pPr lvl="2"/>
            <a:r>
              <a:rPr lang="cs-CZ" dirty="0" smtClean="0"/>
              <a:t>(Zjednodušeně menší omezení plynoucí z negativní limitace = větší prostor pro obecní </a:t>
            </a:r>
            <a:r>
              <a:rPr lang="cs-CZ" dirty="0" err="1" smtClean="0"/>
              <a:t>normotvorbu</a:t>
            </a:r>
            <a:r>
              <a:rPr lang="cs-CZ" dirty="0" smtClean="0"/>
              <a:t>)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b="1" dirty="0" smtClean="0"/>
              <a:t>Pokud překročeno, pak </a:t>
            </a:r>
            <a:r>
              <a:rPr lang="cs-CZ" b="1" i="1" dirty="0" smtClean="0">
                <a:solidFill>
                  <a:srgbClr val="0000DC"/>
                </a:solidFill>
              </a:rPr>
              <a:t>ultra </a:t>
            </a:r>
            <a:r>
              <a:rPr lang="cs-CZ" b="1" i="1" dirty="0" err="1" smtClean="0">
                <a:solidFill>
                  <a:srgbClr val="0000DC"/>
                </a:solidFill>
              </a:rPr>
              <a:t>vires</a:t>
            </a:r>
            <a:endParaRPr lang="cs-CZ" b="1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6859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</Template>
  <TotalTime>61614</TotalTime>
  <Words>4086</Words>
  <Application>Microsoft Office PowerPoint</Application>
  <PresentationFormat>Vlastní</PresentationFormat>
  <Paragraphs>449</Paragraphs>
  <Slides>54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55" baseType="lpstr">
      <vt:lpstr>46859</vt:lpstr>
      <vt:lpstr>Přezkum obecně závazných           vyhlášek obcí.</vt:lpstr>
      <vt:lpstr>Vlastnosti normativních (s)právních aktů</vt:lpstr>
      <vt:lpstr>Obecní normotvorba</vt:lpstr>
      <vt:lpstr>Obecní normotvorba</vt:lpstr>
      <vt:lpstr>Obecní normotvorba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  <vt:lpstr>Soudní přezkum - hlediska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Normotvorba obcí</dc:title>
  <dc:creator>Admin</dc:creator>
  <cp:lastModifiedBy>Admin</cp:lastModifiedBy>
  <cp:revision>74</cp:revision>
  <cp:lastPrinted>1601-01-01T00:00:00Z</cp:lastPrinted>
  <dcterms:created xsi:type="dcterms:W3CDTF">2019-10-16T13:43:11Z</dcterms:created>
  <dcterms:modified xsi:type="dcterms:W3CDTF">2021-01-24T15:05:27Z</dcterms:modified>
</cp:coreProperties>
</file>