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75" r:id="rId5"/>
    <p:sldId id="276" r:id="rId6"/>
    <p:sldId id="258" r:id="rId7"/>
    <p:sldId id="260" r:id="rId8"/>
    <p:sldId id="261" r:id="rId9"/>
    <p:sldId id="263" r:id="rId10"/>
    <p:sldId id="262" r:id="rId11"/>
    <p:sldId id="265" r:id="rId12"/>
    <p:sldId id="267" r:id="rId13"/>
    <p:sldId id="268" r:id="rId14"/>
    <p:sldId id="269" r:id="rId15"/>
    <p:sldId id="271" r:id="rId16"/>
    <p:sldId id="272" r:id="rId17"/>
    <p:sldId id="270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9" r:id="rId28"/>
    <p:sldId id="287" r:id="rId29"/>
    <p:sldId id="273" r:id="rId30"/>
    <p:sldId id="266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tp.pse.cz/Info.bas/Cz/IPO/IPO-PSE_CNB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42616"/>
            <a:ext cx="9144000" cy="1610267"/>
          </a:xfrm>
        </p:spPr>
        <p:txBody>
          <a:bodyPr>
            <a:normAutofit fontScale="90000"/>
          </a:bodyPr>
          <a:lstStyle/>
          <a:p>
            <a:r>
              <a:rPr lang="cs-CZ" dirty="0"/>
              <a:t>IPO v kontextu českého kapitálového trhu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614855"/>
          </a:xfrm>
        </p:spPr>
        <p:txBody>
          <a:bodyPr>
            <a:normAutofit/>
          </a:bodyPr>
          <a:lstStyle/>
          <a:p>
            <a:r>
              <a:rPr lang="cs-CZ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dirty="0"/>
              <a:t>specializovaná na právo finančních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778"/>
            <a:ext cx="10515600" cy="415483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cs-CZ" sz="2200" b="1" dirty="0"/>
              <a:t>Zajištění podmínek pro účinnou aplikaci Rámec správy a řízení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 podporovat </a:t>
            </a:r>
            <a:r>
              <a:rPr lang="cs-CZ" sz="2200" u="sng" dirty="0"/>
              <a:t>průhledné a efektivní trhy</a:t>
            </a:r>
            <a:r>
              <a:rPr lang="cs-CZ" sz="2200" dirty="0"/>
              <a:t> (tržní soutěž), k zajištění rámce musejí být nastaveny odpovědnosti ve společnosti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cs-CZ" sz="2200" b="1" dirty="0"/>
              <a:t>Práva akcionářů a klíčové vlastnických funkcí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 </a:t>
            </a:r>
            <a:r>
              <a:rPr lang="cs-CZ" sz="2200" u="sng" dirty="0"/>
              <a:t>chránit výkon práv akcionářů</a:t>
            </a:r>
            <a:r>
              <a:rPr lang="cs-CZ" sz="2200" dirty="0"/>
              <a:t> (US Nikola)</a:t>
            </a:r>
            <a:endParaRPr lang="cs-CZ" sz="2200" u="sng" dirty="0"/>
          </a:p>
          <a:p>
            <a:pPr marL="514350" indent="-514350" algn="just">
              <a:buFont typeface="+mj-lt"/>
              <a:buAutoNum type="alphaLcParenR" startAt="3"/>
            </a:pPr>
            <a:r>
              <a:rPr lang="cs-CZ" sz="2200" b="1" dirty="0"/>
              <a:t>Spravedlivé zacházení s akcionáři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měla zajistit spravedlivé (rovné) zacházení se všemi akcionáři, včetně menšinových a zahraničních akcionářů. Všichni akcionáři by měli mít možnost k získání účinné nápravy v případě porušení svých práv (ZOK).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447" y="748146"/>
            <a:ext cx="10515600" cy="487125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 startAt="4"/>
            </a:pPr>
            <a:r>
              <a:rPr lang="cs-CZ" sz="2200" b="1" dirty="0"/>
              <a:t>Úloha zainteresovaných stran ve správě a řízení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 respektovat práva zřízených orgánů zákonem (představenstvo, DR) nebo prostřednictvím stanovy (poradní a kontrolní orgány).</a:t>
            </a:r>
          </a:p>
          <a:p>
            <a:pPr marL="514350" indent="-514350" algn="just">
              <a:buFont typeface="+mj-lt"/>
              <a:buAutoNum type="alphaLcParenR" startAt="5"/>
            </a:pPr>
            <a:r>
              <a:rPr lang="cs-CZ" sz="2200" b="1" dirty="0"/>
              <a:t>Zveřejňování a transparentnost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 zajistit, že včasné a přesné zveřejnění se provádí ve všech významných záležitostech týkajících se podniku, včetně finanční situace, výkonosti, vlastnictví a správy společnosti (pololetní a roční zprávy, OR).</a:t>
            </a:r>
          </a:p>
          <a:p>
            <a:pPr marL="514350" indent="-514350" algn="just">
              <a:buFont typeface="+mj-lt"/>
              <a:buAutoNum type="alphaLcParenR" startAt="6"/>
            </a:pPr>
            <a:r>
              <a:rPr lang="cs-CZ" sz="2200" b="1" dirty="0"/>
              <a:t>Odpovědnost představenstva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Rámec správy a řízení by měl zajistit strategické vedení společnosti, účinnou kontrolu hospodaření radou, a na základní desce odpovědnost vůči společnost a akcionáři.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0408"/>
            <a:ext cx="10515600" cy="3374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Transparentnost</a:t>
            </a:r>
          </a:p>
          <a:p>
            <a:pPr marL="0" indent="0">
              <a:buNone/>
            </a:pPr>
            <a:r>
              <a:rPr lang="cs-CZ" sz="2200" b="1" dirty="0"/>
              <a:t>Velikost primární emise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Minimální emise v hodnotě 1 mil. EUR. Z pohledu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Mezi veřejnost by mělo být rozptýleno alespoň 25 % jmenovité hodnoty všech (free </a:t>
            </a:r>
            <a:r>
              <a:rPr lang="cs-CZ" sz="2200" dirty="0" err="1"/>
              <a:t>float</a:t>
            </a:r>
            <a:r>
              <a:rPr lang="cs-CZ" sz="2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err="1"/>
              <a:t>Sell</a:t>
            </a:r>
            <a:r>
              <a:rPr lang="cs-CZ" sz="2200" dirty="0"/>
              <a:t> </a:t>
            </a:r>
            <a:r>
              <a:rPr lang="cs-CZ" sz="2200" dirty="0" err="1"/>
              <a:t>out</a:t>
            </a:r>
            <a:r>
              <a:rPr lang="cs-CZ" sz="2200" dirty="0"/>
              <a:t> (právo na odkup)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0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Realizační fáze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410769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sz="8800" b="1" dirty="0"/>
              <a:t>Výběr manažera emise a ostatních členů realizačního týmu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zpravidla banka + poradci (vedoucí manažer + další spolumanažeři)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musí mít licenci OCP a povolení k a) upisování a umísťování emisí bez nebo se závazkem upsat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8800" b="1" dirty="0"/>
              <a:t>Ručitelské, komisionářské a prodejní emise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Ručitelská emise (se závazkem manažera e. upsat zcela nebo neupsanou část)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Komisionářská emise (bez závazku upsat)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8800" b="1" dirty="0"/>
              <a:t>Výběr trhu pro realizaci IPO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BCPP (Česká zbrojovka), trh START (</a:t>
            </a:r>
            <a:r>
              <a:rPr lang="cs-CZ" sz="8000" dirty="0" err="1"/>
              <a:t>eMan</a:t>
            </a:r>
            <a:r>
              <a:rPr lang="cs-CZ" sz="8000" dirty="0"/>
              <a:t>, Pilulka lékárny…)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LSE (AVG),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/>
              <a:t>NYSE,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8000" dirty="0" err="1"/>
              <a:t>Nasdaq</a:t>
            </a:r>
            <a:r>
              <a:rPr lang="cs-CZ" sz="8000" dirty="0"/>
              <a:t> (CETV).</a:t>
            </a:r>
          </a:p>
          <a:p>
            <a:pPr marL="0" indent="0">
              <a:buNone/>
            </a:pPr>
            <a:endParaRPr lang="cs-CZ" sz="8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0778"/>
            <a:ext cx="10515600" cy="39236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Důkladné prověření společnosti (</a:t>
            </a:r>
            <a:r>
              <a:rPr lang="cs-CZ" sz="2200" b="1" dirty="0" err="1"/>
              <a:t>due</a:t>
            </a:r>
            <a:r>
              <a:rPr lang="cs-CZ" sz="2200" b="1" dirty="0"/>
              <a:t> diligence)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účetní a daňové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ekonomické (vedoucí manažer) – obchodní plán, reálnost story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právní </a:t>
            </a:r>
          </a:p>
          <a:p>
            <a:pPr marL="0" indent="0" algn="just">
              <a:buNone/>
            </a:pPr>
            <a:r>
              <a:rPr lang="cs-CZ" sz="2200" dirty="0"/>
              <a:t>Výstupem jsou zprávy a podklady pro prospekt a prezentace investorům.</a:t>
            </a:r>
          </a:p>
          <a:p>
            <a:pPr marL="0" indent="0" algn="just">
              <a:buNone/>
            </a:pPr>
            <a:r>
              <a:rPr lang="cs-CZ" sz="2200" b="1" dirty="0"/>
              <a:t>Interní ocenění emitující společnosti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různé oceňovací modely, </a:t>
            </a:r>
            <a:r>
              <a:rPr lang="cs-CZ" sz="2200" dirty="0">
                <a:solidFill>
                  <a:srgbClr val="0070C0"/>
                </a:solidFill>
              </a:rPr>
              <a:t>vhodné ocenění = úspěch IPO</a:t>
            </a:r>
          </a:p>
          <a:p>
            <a:pPr marL="0" indent="0" algn="just">
              <a:buNone/>
            </a:pPr>
            <a:r>
              <a:rPr lang="cs-CZ" sz="2200" b="1" dirty="0"/>
              <a:t>Svolání valné hromady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rozhodnutí o záměru navýšit ZK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8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574" y="444620"/>
            <a:ext cx="10515600" cy="510828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sz="8800" b="1" dirty="0"/>
              <a:t>Příprava prospektu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směrnice o prospektu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prováděcí (přímo účinné) </a:t>
            </a:r>
            <a:r>
              <a:rPr lang="cs-CZ" sz="8800" dirty="0">
                <a:solidFill>
                  <a:srgbClr val="0070C0"/>
                </a:solidFill>
              </a:rPr>
              <a:t>nařízení o prospektu</a:t>
            </a:r>
            <a:r>
              <a:rPr lang="cs-CZ" sz="8800" dirty="0"/>
              <a:t> – pasportizace prospektu v EU</a:t>
            </a:r>
          </a:p>
          <a:p>
            <a:pPr marL="0" indent="0" algn="just">
              <a:buNone/>
            </a:pPr>
            <a:r>
              <a:rPr lang="cs-CZ" sz="8800" u="sng" dirty="0"/>
              <a:t>Obsah prospektu: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b="1" dirty="0"/>
              <a:t>shrnutí prospektu</a:t>
            </a:r>
            <a:r>
              <a:rPr lang="cs-CZ" sz="8800" dirty="0"/>
              <a:t>, které obsahuje základní informace o emitentovi, možných rizicích, finanční situaci emitenta a veřejné nabídce akcií,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b="1" dirty="0"/>
              <a:t>rizikové faktory </a:t>
            </a:r>
            <a:r>
              <a:rPr lang="cs-CZ" sz="8800" dirty="0"/>
              <a:t>podnikatelské činnosti emitenta,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b="1" dirty="0"/>
              <a:t>účel použití zdrojů </a:t>
            </a:r>
            <a:r>
              <a:rPr lang="cs-CZ" sz="8800" dirty="0"/>
              <a:t>z veřejné nabídky akcií,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některé finanční údaje o společnosti,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údaje spojující společnost s </a:t>
            </a:r>
            <a:r>
              <a:rPr lang="cs-CZ" sz="8800" b="1" dirty="0"/>
              <a:t>odvětvím</a:t>
            </a:r>
            <a:r>
              <a:rPr lang="cs-CZ" sz="8800" dirty="0"/>
              <a:t>, ve kterém působí,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b="1" dirty="0"/>
              <a:t>údaje o managementu a hlavních akcionářích</a:t>
            </a:r>
            <a:r>
              <a:rPr lang="cs-CZ" sz="88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údaje o situaci v zemi a na kapitálovém trhu vybraným pro emisi akcií,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b="1" dirty="0"/>
              <a:t>údaje o veřejné nabídce akcií</a:t>
            </a:r>
            <a:r>
              <a:rPr lang="cs-CZ" sz="88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8800" dirty="0"/>
              <a:t>seznam účetních závěrek.</a:t>
            </a:r>
          </a:p>
          <a:p>
            <a:pPr marL="0" indent="0" algn="just">
              <a:buNone/>
            </a:pPr>
            <a:r>
              <a:rPr lang="cs-CZ" sz="8800" dirty="0">
                <a:solidFill>
                  <a:srgbClr val="0070C0"/>
                </a:solidFill>
              </a:rPr>
              <a:t>Schvaluje ČNB</a:t>
            </a:r>
            <a:r>
              <a:rPr lang="cs-CZ" sz="8800" dirty="0"/>
              <a:t>.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00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81644"/>
            <a:ext cx="10515600" cy="4754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Jednání s burzou o podmínkách emise a jejím uvedením na trh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burzovní pravidla pro přijímání emisí, burzovní výbor pro kotace (několik let se nesešel, vše per rollam)</a:t>
            </a:r>
          </a:p>
          <a:p>
            <a:pPr marL="0" indent="0" algn="just">
              <a:buNone/>
            </a:pPr>
            <a:r>
              <a:rPr lang="cs-CZ" sz="2200" b="1" dirty="0"/>
              <a:t>Prezentace společnosti investorům </a:t>
            </a:r>
            <a:r>
              <a:rPr lang="cs-CZ" sz="2200" dirty="0"/>
              <a:t>(</a:t>
            </a:r>
            <a:r>
              <a:rPr lang="cs-CZ" sz="2200" dirty="0" err="1"/>
              <a:t>road</a:t>
            </a:r>
            <a:r>
              <a:rPr lang="cs-CZ" sz="2200" dirty="0"/>
              <a:t> show)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byznys „party“ Praha, </a:t>
            </a:r>
            <a:r>
              <a:rPr lang="cs-CZ" sz="2200" dirty="0" err="1"/>
              <a:t>Warsava</a:t>
            </a:r>
            <a:r>
              <a:rPr lang="cs-CZ" sz="2200" dirty="0"/>
              <a:t>, Londýn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b="1" dirty="0" err="1"/>
              <a:t>instititucionální</a:t>
            </a:r>
            <a:r>
              <a:rPr lang="cs-CZ" sz="2200" dirty="0"/>
              <a:t> investoři, </a:t>
            </a:r>
            <a:r>
              <a:rPr lang="cs-CZ" sz="2200" dirty="0" err="1"/>
              <a:t>portfoliomanažeři</a:t>
            </a:r>
            <a:endParaRPr lang="cs-CZ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může být zaměřeno jen na </a:t>
            </a:r>
            <a:r>
              <a:rPr lang="cs-CZ" sz="2200" b="1" dirty="0"/>
              <a:t>retail</a:t>
            </a:r>
          </a:p>
          <a:p>
            <a:pPr marL="0" indent="0" algn="just">
              <a:buNone/>
            </a:pPr>
            <a:r>
              <a:rPr lang="cs-CZ" sz="2200" b="1" dirty="0" err="1"/>
              <a:t>Bookbuilding</a:t>
            </a:r>
            <a:r>
              <a:rPr lang="cs-CZ" sz="2200" b="1" dirty="0"/>
              <a:t> a </a:t>
            </a:r>
            <a:r>
              <a:rPr lang="cs-CZ" sz="2200" b="1" dirty="0" err="1"/>
              <a:t>pricing</a:t>
            </a:r>
            <a:endParaRPr lang="cs-CZ" sz="22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vytvoření knihy závazných objednávek nebo také „</a:t>
            </a:r>
            <a:r>
              <a:rPr lang="cs-CZ" sz="2200" dirty="0" err="1"/>
              <a:t>bookbuilding</a:t>
            </a:r>
            <a:r>
              <a:rPr lang="cs-CZ" sz="2200" dirty="0"/>
              <a:t> period“, kdy investoři zasílají manažerovi emise své závazné nákupní příkazy v prezentovaném upisovacím rozmezí (může být zvýšeno)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55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81644"/>
            <a:ext cx="10515600" cy="4339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err="1"/>
              <a:t>Closing</a:t>
            </a:r>
            <a:endParaRPr lang="cs-CZ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rozhodnutí o výši emisního kurzu akcií a jejich alokaci mezi investory,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konečným investorům jsou na závěr realizační fáze konfirmovány objednávky a jejich uspokojení (případně i odmítnutí, krácení). </a:t>
            </a:r>
          </a:p>
          <a:p>
            <a:pPr marL="0" indent="0">
              <a:buNone/>
            </a:pPr>
            <a:r>
              <a:rPr lang="cs-CZ" sz="2200" b="1" dirty="0"/>
              <a:t>Finanční vypořádání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Vypořádání DVP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Přijetí akcií k obchodování na regulovaném trhu s investičními nástroji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Podmíněné obchodování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první obchodní den rozhodne o správnosti nastavení upisovací ceny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podhodnocení x nadhodnocení emise (</a:t>
            </a:r>
            <a:r>
              <a:rPr lang="cs-CZ" sz="2200" dirty="0" err="1"/>
              <a:t>Royal</a:t>
            </a:r>
            <a:r>
              <a:rPr lang="cs-CZ" sz="2200" dirty="0"/>
              <a:t> Mail Group; pro retail se spíše </a:t>
            </a:r>
            <a:r>
              <a:rPr lang="cs-CZ" sz="2200" dirty="0" err="1"/>
              <a:t>nadhocuje</a:t>
            </a:r>
            <a:r>
              <a:rPr lang="cs-CZ" sz="2200" dirty="0"/>
              <a:t>)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1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Post-realizační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7149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Stabilizace ceny akcií (AAA Auto – </a:t>
            </a:r>
            <a:r>
              <a:rPr lang="cs-CZ" sz="2200" dirty="0" err="1"/>
              <a:t>Patria</a:t>
            </a:r>
            <a:r>
              <a:rPr lang="cs-CZ" sz="2200" dirty="0"/>
              <a:t>, 60 dní držela cenu na úpisu a pak pád…)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 err="1"/>
              <a:t>Lock</a:t>
            </a:r>
            <a:r>
              <a:rPr lang="cs-CZ" sz="2200" dirty="0"/>
              <a:t> up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Informační povinnost</a:t>
            </a:r>
          </a:p>
          <a:p>
            <a:pPr lvl="1" algn="just"/>
            <a:r>
              <a:rPr lang="cs-CZ" sz="1800" dirty="0"/>
              <a:t>Výroční zpráva emitenta</a:t>
            </a:r>
          </a:p>
          <a:p>
            <a:pPr lvl="1" algn="just"/>
            <a:r>
              <a:rPr lang="cs-CZ" sz="1800" dirty="0"/>
              <a:t>Pololetní zpráva emitenta</a:t>
            </a:r>
          </a:p>
          <a:p>
            <a:pPr lvl="1" algn="just"/>
            <a:r>
              <a:rPr lang="cs-CZ" sz="1800" dirty="0"/>
              <a:t>Kurzotvorné informace (zasvěcené osoby)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5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422"/>
          </a:xfrm>
        </p:spPr>
        <p:txBody>
          <a:bodyPr>
            <a:normAutofit fontScale="90000"/>
          </a:bodyPr>
          <a:lstStyle/>
          <a:p>
            <a:r>
              <a:rPr lang="cs-CZ" dirty="0"/>
              <a:t>Realizační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0548"/>
            <a:ext cx="10515600" cy="4852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Přímé náklady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Poplatky profesionálům (advokáti, auditoři, </a:t>
            </a:r>
            <a:r>
              <a:rPr lang="cs-CZ" sz="2400" dirty="0" err="1"/>
              <a:t>corporate</a:t>
            </a:r>
            <a:r>
              <a:rPr lang="cs-CZ" sz="2400" dirty="0"/>
              <a:t> poradci… prospekt)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Poplatky upisujícím zprostředkovatelům – manažerům emise (angl. gross spread)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Poplatky za přijetí akcií k obchodování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Jiné přímé náklady spojené s IPO (marketing, cestovné)</a:t>
            </a:r>
          </a:p>
          <a:p>
            <a:pPr marL="0" indent="0">
              <a:buNone/>
            </a:pPr>
            <a:r>
              <a:rPr lang="cs-CZ" sz="2400" b="1" dirty="0"/>
              <a:t>Nepřímé náklady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Podhodnocení emisního kurzu akcií (</a:t>
            </a:r>
            <a:r>
              <a:rPr lang="cs-CZ" sz="2400" dirty="0" err="1"/>
              <a:t>underpricing</a:t>
            </a:r>
            <a:r>
              <a:rPr lang="cs-CZ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Vhodnost nastavení kurzu</a:t>
            </a:r>
          </a:p>
          <a:p>
            <a:pPr marL="0" indent="0">
              <a:buNone/>
            </a:pPr>
            <a:r>
              <a:rPr lang="cs-CZ" sz="2400" b="1" dirty="0"/>
              <a:t>Následné náklady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náklady spojené s regulatorními požadavky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požadavky na správu a řízení společnosti(</a:t>
            </a:r>
            <a:r>
              <a:rPr lang="cs-CZ" sz="2400" dirty="0" err="1"/>
              <a:t>corporate</a:t>
            </a:r>
            <a:r>
              <a:rPr lang="cs-CZ" sz="2400" dirty="0"/>
              <a:t> </a:t>
            </a:r>
            <a:r>
              <a:rPr lang="cs-CZ" sz="2400" dirty="0" err="1"/>
              <a:t>governance</a:t>
            </a:r>
            <a:r>
              <a:rPr lang="cs-CZ" sz="2400" dirty="0"/>
              <a:t>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poplatky profesionálům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roční burzovní poplatky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95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podniku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612232"/>
            <a:ext cx="10515600" cy="352525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Vlastní zdroje</a:t>
            </a:r>
          </a:p>
          <a:p>
            <a:r>
              <a:rPr lang="cs-CZ" dirty="0"/>
              <a:t>základní kapitál (vklady společníků)</a:t>
            </a:r>
          </a:p>
          <a:p>
            <a:r>
              <a:rPr lang="cs-CZ" dirty="0"/>
              <a:t>nerozdělený zisky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Externí zdroje</a:t>
            </a:r>
          </a:p>
          <a:p>
            <a:r>
              <a:rPr lang="cs-CZ" dirty="0"/>
              <a:t>úvěr</a:t>
            </a:r>
          </a:p>
          <a:p>
            <a:r>
              <a:rPr lang="cs-CZ" dirty="0"/>
              <a:t>dluhopisy</a:t>
            </a:r>
          </a:p>
          <a:p>
            <a:r>
              <a:rPr lang="cs-CZ" dirty="0"/>
              <a:t>Investoři (akcie, podíly)</a:t>
            </a:r>
          </a:p>
          <a:p>
            <a:pPr lvl="1"/>
            <a:r>
              <a:rPr lang="cs-CZ" dirty="0"/>
              <a:t>Privátní (PP)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Veřejná nabídka (IPO)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pro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3619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Smlouvy na před přípravu – Příkazní smlouva s advokáty, Auditory – příprava na IPO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Příkazní smlouva na </a:t>
            </a:r>
            <a:r>
              <a:rPr lang="cs-CZ" dirty="0" err="1"/>
              <a:t>corporate</a:t>
            </a:r>
            <a:r>
              <a:rPr lang="cs-CZ" dirty="0"/>
              <a:t> finance – příprava na IPO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Smlouva na prospekt (advokáti a auditoři)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Smlouva na audit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Smlouva o umístění emise (OCP, ZPKT)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Smlouva s tvůrcem trhu a na stabilizaci kurzu (není manipulace, dovolená EU praktika)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302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faktory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1283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Náklady spojené s realizací IPO,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Náklady spojené s veřejnou obchodovatelností akcií,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Časová náročnost přípravné, realizační a post-realizační fáze IPO,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Informační povinnost,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Riziko úniku důležitých informací v důsledku otevřenosti společnosti,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Ztráta kontroly nad společností,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Možnost nepřátelského převzetí,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Zvýšení počtu akcionářů a ztráta výhod, které plynou z vlastnictví akcií omezeným počtem investorů.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3100" dirty="0"/>
              <a:t>Dlouhodobě nižší výkonnost společností </a:t>
            </a:r>
            <a:r>
              <a:rPr lang="cs-CZ" sz="3100" u="sng" dirty="0"/>
              <a:t>po</a:t>
            </a:r>
            <a:r>
              <a:rPr lang="cs-CZ" sz="3100" dirty="0"/>
              <a:t> realizaci IPO.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24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realizované IPO BCPP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5052"/>
            <a:ext cx="10515600" cy="3976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ceny následně nižší než úpis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skvělý </a:t>
            </a:r>
            <a:r>
              <a:rPr lang="cs-CZ" sz="2200" dirty="0" err="1"/>
              <a:t>timing</a:t>
            </a:r>
            <a:r>
              <a:rPr lang="cs-CZ" sz="2200" dirty="0"/>
              <a:t> vlastníků emitentů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Moneta</a:t>
            </a:r>
            <a:r>
              <a:rPr lang="cs-CZ" dirty="0"/>
              <a:t> - úpis v roce 2016 za 68 Kč, dnes 55 Kč</a:t>
            </a:r>
          </a:p>
          <a:p>
            <a:pPr marL="0" indent="0">
              <a:buNone/>
            </a:pPr>
            <a:r>
              <a:rPr lang="cs-CZ" b="1" dirty="0"/>
              <a:t>Česká zbrojovka </a:t>
            </a:r>
            <a:r>
              <a:rPr lang="cs-CZ" dirty="0"/>
              <a:t>– úpis 9/2020 za 290 Kč, dnes 288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Trh START – </a:t>
            </a:r>
            <a:r>
              <a:rPr lang="cs-CZ" dirty="0" err="1"/>
              <a:t>eMan</a:t>
            </a:r>
            <a:r>
              <a:rPr lang="cs-CZ" dirty="0"/>
              <a:t>, Pilulka lékárny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21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Příčiny nízkého využití IPO českými akciovými společnostmi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21178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preference dluhového financování (akcionáři BCPP jsou zpravidla banky poskytující úvěry)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malý rozsah českého kapitálového trhu,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nedůvěra emitentů v český kapitálový trh setrvávající z minulosti (KUP),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obava z nedůvěry investorů (</a:t>
            </a:r>
            <a:r>
              <a:rPr lang="cs-CZ" sz="2000" dirty="0" err="1"/>
              <a:t>Limart</a:t>
            </a:r>
            <a:r>
              <a:rPr lang="cs-CZ" sz="2000" dirty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obavy majoritních vlastníků ze ztráty rozhodujícího vlivu na dění ve společnosti,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problém se správným načasováním emise,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neexistence otevřené podpory kapitálového trhu ze strany vlády (Polsko, privatizace WSE přes WSE),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společnosti jsou seskupovány do holdingového uspořádání a využívají tzv. globální </a:t>
            </a:r>
            <a:r>
              <a:rPr lang="cs-CZ" sz="2000" dirty="0" err="1"/>
              <a:t>listing</a:t>
            </a:r>
            <a:r>
              <a:rPr lang="cs-CZ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neexistence daňových výhod 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659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„Zneužití“ IPO pro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656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Natěšení analytici a investoři…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ČSOB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err="1"/>
              <a:t>Mountfield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Česká pošta (privatizace)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ČEPS (privatizace)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95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IPO a nekalé obchodní praktiky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6084"/>
            <a:ext cx="10515600" cy="374743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zakázaný způsob reklamy, chybějící prospekt, prodej mimo jurisdikci schválení prospektu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nepravdivé prospekty u IPO, zejména nadsazené obchodní plány, obtížná prokazatelnost, prospekty psány „gumově“, píši kvalifikovaní poradci, upozornění na rizika (Netflix – společnost nemusí nikdy dosáhnout zisku…)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střet zájmů, pobídky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front </a:t>
            </a:r>
            <a:r>
              <a:rPr lang="cs-CZ" sz="2200" dirty="0" err="1"/>
              <a:t>running</a:t>
            </a:r>
            <a:r>
              <a:rPr lang="cs-CZ" sz="2200" dirty="0"/>
              <a:t> při </a:t>
            </a:r>
            <a:r>
              <a:rPr lang="cs-CZ" sz="2200" dirty="0" err="1"/>
              <a:t>boogbuildingu</a:t>
            </a:r>
            <a:r>
              <a:rPr lang="cs-CZ" sz="2200" dirty="0"/>
              <a:t>, libovůle manažerů emise, obtížná kontrola, upřednostňování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 err="1"/>
              <a:t>insider</a:t>
            </a:r>
            <a:r>
              <a:rPr lang="cs-CZ" sz="2200" dirty="0"/>
              <a:t> </a:t>
            </a:r>
            <a:r>
              <a:rPr lang="cs-CZ" sz="2200" dirty="0" err="1"/>
              <a:t>trading</a:t>
            </a:r>
            <a:r>
              <a:rPr lang="cs-CZ" sz="22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345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péče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9674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Poskytovat investiční služby čestně, spravedlivě a v nejlepším zájmu zákazníků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poplatek za úpis od klienta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provize za umístění od emitenta =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ukázkový střet zájmů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střet zájmů není u finančních institucí navzájem (profesionálové).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726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Investiční profil investora – povinnosti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012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Test přiměřenosti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U všech investičních nástrojů.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Obchodník musí zjistit znalosti a zkušenosti klienta. Zda rozumí rizikům spojených s transakcí.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Nelze ze strany OCP poskytovat poradenství a obhospodařování.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Pokud nebude mít informace a nebude moci přiměřenost posoudit, musí klient písemným prohlášením vzít celé riziko s transakcí na sebe.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009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5538"/>
            <a:ext cx="10515600" cy="5216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Test vhodnosti</a:t>
            </a:r>
          </a:p>
          <a:p>
            <a:pPr marL="0" indent="0" algn="just">
              <a:buNone/>
            </a:pPr>
            <a:r>
              <a:rPr lang="cs-CZ" sz="1800" b="1" dirty="0"/>
              <a:t>Investiční cíle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Jde o to zjistit předpokládané časové horizonty držení investičního nástroje. To vlastně znamená, s jakým cílem klient investuje. Tím může být snaha o rychlý výnos nebo o dlouhodobější růst. Rozhodující bude také poměr konzervatizmu a rizika v investicích.</a:t>
            </a:r>
          </a:p>
          <a:p>
            <a:pPr marL="0" indent="0" algn="just">
              <a:buNone/>
            </a:pPr>
            <a:r>
              <a:rPr lang="cs-CZ" sz="1800" b="1" dirty="0"/>
              <a:t>Finanční situace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Rozhodující bude výše a pravidelnost finančních příjmů, dluhy, finanční závazky a také movitý a nemovitý majetek klienta.</a:t>
            </a:r>
          </a:p>
          <a:p>
            <a:pPr marL="0" indent="0" algn="just">
              <a:buNone/>
            </a:pPr>
            <a:r>
              <a:rPr lang="cs-CZ" sz="1800" b="1" dirty="0"/>
              <a:t>Zkušenosti, znalosti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/>
              <a:t>Obchodník by měl zjistit, co klient o investování ví, zda již má nějaké zkušenosti. Svoji váhu bude mít i dosažené vzdělání a případně povolání.</a:t>
            </a:r>
          </a:p>
          <a:p>
            <a:pPr marL="0" indent="0">
              <a:buNone/>
            </a:pPr>
            <a:r>
              <a:rPr lang="cs-CZ" sz="2000" b="1" dirty="0"/>
              <a:t>Pokud klient poskytne nedostatečně údaje, nesmí dostat od obchodníka doporučení k investici. Pokud neposkytne žádné informace, může klient, s výhradou neodpovědnosti OCP, dělat jen nekomplexní investiční nástroje (akcie, dluhopisy, fondy).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73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Vaše dotazy?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(já se vždy bál zeptat </a:t>
            </a:r>
            <a:r>
              <a:rPr lang="cs-CZ" sz="5400" dirty="0">
                <a:sym typeface="Wingdings" panose="05000000000000000000" pitchFamily="2" charset="2"/>
              </a:rPr>
              <a:t>)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emisí 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2175"/>
            <a:ext cx="10515600" cy="294270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2600" dirty="0"/>
              <a:t>Soukromé emise – regulace, omezená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cs-CZ" sz="2600" dirty="0"/>
              <a:t>Veřejné emise – vysoká regulace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802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r>
              <a:rPr lang="cs-CZ" dirty="0"/>
              <a:t>603881511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SCHEJBAL&amp;PARTNERS s.r.o., advokátní kancelář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emise (PP)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Soukromou emisi využívají hlavně malé nebo začínající firmy, jelikož je méně nákladná. Daná společnost kontaktuje několik investorů a nabídne jim svou emisi.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Stávající investoři x venture cupital x byznys andělé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Výhody: rychlost, cena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Nevýhoda: malý objem, likvidita pro </a:t>
            </a:r>
            <a:r>
              <a:rPr lang="cs-CZ" sz="2200" dirty="0" err="1"/>
              <a:t>invetory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5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emise (IPO)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04563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Při veřejné emisi jsou akcie nabídnuty </a:t>
            </a:r>
            <a:r>
              <a:rPr lang="cs-CZ" sz="2200" b="1" dirty="0"/>
              <a:t>široké veřejnosti </a:t>
            </a:r>
            <a:r>
              <a:rPr lang="cs-CZ" sz="2200" dirty="0"/>
              <a:t>– jsou obchodovány na burzách. Emitent je zde povinen vyhotovit </a:t>
            </a:r>
            <a:r>
              <a:rPr lang="cs-CZ" sz="2200" b="1" dirty="0"/>
              <a:t>prospekt</a:t>
            </a:r>
            <a:r>
              <a:rPr lang="cs-CZ" sz="2200" dirty="0"/>
              <a:t>. Náležitosti prospektu jsou stanoveny nařízením Komise o prospektu. Po jeho vytvoření musí být schválen Českou národní bankou. Na prospekt emitent uvádí podrobné informace o emisi a emitující společnosti.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Veřejná emise bývá dražší než soukromá, a proto ji využívají hlavně velké firmy.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19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Primární emise akcií (</a:t>
            </a:r>
            <a:r>
              <a:rPr lang="cs-CZ" sz="3200" dirty="0" err="1"/>
              <a:t>Initial</a:t>
            </a:r>
            <a:r>
              <a:rPr lang="cs-CZ" sz="3200" dirty="0"/>
              <a:t> Public </a:t>
            </a:r>
            <a:r>
              <a:rPr lang="cs-CZ" sz="3200" dirty="0" err="1"/>
              <a:t>Offering</a:t>
            </a:r>
            <a:r>
              <a:rPr lang="cs-CZ" sz="3200" dirty="0"/>
              <a:t>, IPO)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37044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/>
              <a:t>Proč dělat IPO?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získání dalšího kapitálu pro rozvoj společnosti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optimalizace kapitálové struktury (poměr dluhu a vlastního kapitálu),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vyřešení akcionářské struktury, využití IPO při privatizaci společnosti, rodinný podnik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zvyšuje se důvěryhodnost společnosti, transparentnost,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zviditelnění společnosti, marketingové účely, větší prestiž,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zvýšení likvidity akcií,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možnost zainteresovat management a zaměstnance formou odměňování manažerskými/zaměstnaneckými akciemi.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dělat IPO ze stránek www.bcpp.cz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0816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200" b="1" dirty="0"/>
              <a:t>Kapitál bez úroku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Vstup na kapitálový trh znamená krok k velkému množství potenciálních investorů. To umožňuje získat i tak vysokou částku, kterou není např. jedna banka schopna nebo ochotna v rámci úvěru poskytnout. Při vydávání akcií navíc emitent získá finanční prostředky v hotovosti na neurčito, bez nutnosti splácet úvěr a úroky. 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cs-CZ" sz="2200" b="1" dirty="0"/>
              <a:t>Optimalizace kapitálové struktury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Možnost optimalizace kapitálové struktury mezi dluhem a vlastním kapitálem. Emisí akcií emitent navyšuje svůj vlastní kapitál. 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2200" b="1" dirty="0"/>
              <a:t>Volnost v nakládání se získaným kapitálem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U kapitálu získaného emisí akcií má podnik větší volnost při jeho využití, což je značná výhoda oproti omezením, která jsou často spojena s úvěrovým financováním. 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575" y="831274"/>
            <a:ext cx="10515600" cy="46385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cs-CZ" sz="2200" b="1" dirty="0"/>
              <a:t>Vyšší důvěryhodnost firmy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Vzhledem k požadavkům kapitálového trhu je hospodaření společností, které na něm emitovaly své akci, mnohem transparentnější a tudíž i důvěryhodnější pro investory.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cs-CZ" sz="2200" b="1" dirty="0"/>
              <a:t>Publicita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Přijetí emise k obchodování na regulovaném trhu je spojeno se značnou publicitou, což se příznivě odráží na celkovém povědomí o společnosti, na jejím dobrém jméně a důvěryhodnosti. 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cs-CZ" sz="2200" b="1" dirty="0"/>
              <a:t>Prestiž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Být kotován na burze je známkou úspěšnosti firmy.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viz Brožura BCPP </a:t>
            </a:r>
            <a:r>
              <a:rPr lang="cs-CZ" u="sng" dirty="0">
                <a:hlinkClick r:id="rId2"/>
              </a:rPr>
              <a:t>http://ftp.pse.cz/Info.bas/Cz/IPO/IPO-PSE_CNB.pdf</a:t>
            </a:r>
            <a:endParaRPr lang="cs-CZ" dirty="0"/>
          </a:p>
          <a:p>
            <a:pPr marL="0" indent="0">
              <a:buNone/>
            </a:pPr>
            <a:endParaRPr lang="cs-CZ" sz="2200" b="1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fáze před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3967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/>
              <a:t>Transformace na a.s., holdingová struktura</a:t>
            </a:r>
          </a:p>
          <a:p>
            <a:pPr marL="0" indent="0" algn="just">
              <a:buNone/>
            </a:pPr>
            <a:r>
              <a:rPr lang="cs-CZ" sz="2200" b="1" dirty="0"/>
              <a:t>Účetnictví podle Mezinárodních standardů účetního výkaznictví (IFRS 9)</a:t>
            </a:r>
          </a:p>
          <a:p>
            <a:pPr marL="0" indent="0" algn="just">
              <a:buNone/>
            </a:pPr>
            <a:r>
              <a:rPr lang="cs-CZ" sz="2200" b="1" dirty="0" err="1"/>
              <a:t>Corporate</a:t>
            </a:r>
            <a:r>
              <a:rPr lang="cs-CZ" sz="2200" b="1" dirty="0"/>
              <a:t> </a:t>
            </a:r>
            <a:r>
              <a:rPr lang="cs-CZ" sz="2200" b="1" dirty="0" err="1"/>
              <a:t>governance</a:t>
            </a:r>
            <a:endParaRPr lang="cs-CZ" sz="22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Vedení společnosti by mělo být také v souladu s principy corporate </a:t>
            </a:r>
            <a:r>
              <a:rPr lang="cs-CZ" sz="2200" dirty="0" err="1"/>
              <a:t>governance</a:t>
            </a:r>
            <a:r>
              <a:rPr lang="cs-CZ" sz="2200" dirty="0"/>
              <a:t>, což znamená, že by mělo splňovat pravidla, která vymezují vztahy mezi vedením společnosti, dozorčí radou a akcionáři, odbory.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Corporate Compliance podniku.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/>
              <a:t>OECD </a:t>
            </a:r>
            <a:r>
              <a:rPr lang="cs-CZ" sz="2200" dirty="0" err="1"/>
              <a:t>Principles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Corporate</a:t>
            </a:r>
            <a:r>
              <a:rPr lang="cs-CZ" sz="2200" dirty="0"/>
              <a:t> </a:t>
            </a:r>
            <a:r>
              <a:rPr lang="cs-CZ" sz="2200" dirty="0" err="1"/>
              <a:t>Governance</a:t>
            </a:r>
            <a:endParaRPr lang="cs-CZ" sz="22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1292</TotalTime>
  <Words>2107</Words>
  <Application>Microsoft Office PowerPoint</Application>
  <PresentationFormat>Širokoúhlá obrazovka</PresentationFormat>
  <Paragraphs>251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Source Sans Pro</vt:lpstr>
      <vt:lpstr>Source Sans Pro Black</vt:lpstr>
      <vt:lpstr>Source Sans Pro Light</vt:lpstr>
      <vt:lpstr>Motiv Office</vt:lpstr>
      <vt:lpstr>IPO v kontextu českého kapitálového trhu</vt:lpstr>
      <vt:lpstr>Zdroje financování podniku</vt:lpstr>
      <vt:lpstr>Druhy emisí CP</vt:lpstr>
      <vt:lpstr>Soukromé emise (PP)</vt:lpstr>
      <vt:lpstr>Veřejné emise (IPO)</vt:lpstr>
      <vt:lpstr>Primární emise akcií (Initial Public Offering, IPO)</vt:lpstr>
      <vt:lpstr>Proč dělat IPO ze stránek www.bcpp.cz</vt:lpstr>
      <vt:lpstr>Prezentace aplikace PowerPoint</vt:lpstr>
      <vt:lpstr>Přípravná fáze před IPO</vt:lpstr>
      <vt:lpstr>Prezentace aplikace PowerPoint</vt:lpstr>
      <vt:lpstr>Prezentace aplikace PowerPoint</vt:lpstr>
      <vt:lpstr>Prezentace aplikace PowerPoint</vt:lpstr>
      <vt:lpstr>Realizační fáze IPO</vt:lpstr>
      <vt:lpstr>Prezentace aplikace PowerPoint</vt:lpstr>
      <vt:lpstr>Prezentace aplikace PowerPoint</vt:lpstr>
      <vt:lpstr>Prezentace aplikace PowerPoint</vt:lpstr>
      <vt:lpstr>Prezentace aplikace PowerPoint</vt:lpstr>
      <vt:lpstr>Post-realizační fáze</vt:lpstr>
      <vt:lpstr>Realizační náklady</vt:lpstr>
      <vt:lpstr>Smlouvy pro IPO</vt:lpstr>
      <vt:lpstr>Negativní faktory IPO</vt:lpstr>
      <vt:lpstr>Některé realizované IPO BCPP</vt:lpstr>
      <vt:lpstr>Příčiny nízkého využití IPO českými akciovými společnostmi</vt:lpstr>
      <vt:lpstr>„Zneužití“ IPO pro marketing</vt:lpstr>
      <vt:lpstr>IPO a nekalé obchodní praktiky OCP</vt:lpstr>
      <vt:lpstr>Odborná péče OCP</vt:lpstr>
      <vt:lpstr>Investiční profil investora – povinnosti OCP</vt:lpstr>
      <vt:lpstr>Prezentace aplikace PowerPoint</vt:lpstr>
      <vt:lpstr>Vaše dotazy?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Lumír Schejbal</cp:lastModifiedBy>
  <cp:revision>63</cp:revision>
  <dcterms:created xsi:type="dcterms:W3CDTF">2016-10-20T06:30:03Z</dcterms:created>
  <dcterms:modified xsi:type="dcterms:W3CDTF">2020-11-05T14:41:44Z</dcterms:modified>
</cp:coreProperties>
</file>