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304" r:id="rId3"/>
    <p:sldId id="299" r:id="rId4"/>
    <p:sldId id="332" r:id="rId5"/>
    <p:sldId id="331" r:id="rId6"/>
    <p:sldId id="334" r:id="rId7"/>
    <p:sldId id="335" r:id="rId8"/>
    <p:sldId id="336" r:id="rId9"/>
    <p:sldId id="337" r:id="rId10"/>
    <p:sldId id="338" r:id="rId11"/>
    <p:sldId id="339" r:id="rId12"/>
    <p:sldId id="340" r:id="rId13"/>
    <p:sldId id="341" r:id="rId14"/>
    <p:sldId id="333" r:id="rId15"/>
    <p:sldId id="342" r:id="rId16"/>
    <p:sldId id="343" r:id="rId17"/>
    <p:sldId id="344" r:id="rId18"/>
    <p:sldId id="345" r:id="rId19"/>
    <p:sldId id="347" r:id="rId20"/>
    <p:sldId id="348" r:id="rId21"/>
    <p:sldId id="298" r:id="rId22"/>
    <p:sldId id="274" r:id="rId23"/>
    <p:sldId id="275" r:id="rId24"/>
    <p:sldId id="276" r:id="rId25"/>
    <p:sldId id="277" r:id="rId26"/>
    <p:sldId id="286" r:id="rId27"/>
    <p:sldId id="284" r:id="rId28"/>
    <p:sldId id="287" r:id="rId29"/>
    <p:sldId id="288" r:id="rId30"/>
    <p:sldId id="265" r:id="rId31"/>
    <p:sldId id="261" r:id="rId32"/>
    <p:sldId id="264" r:id="rId33"/>
    <p:sldId id="281" r:id="rId34"/>
    <p:sldId id="266" r:id="rId35"/>
    <p:sldId id="283" r:id="rId36"/>
    <p:sldId id="282" r:id="rId37"/>
    <p:sldId id="269" r:id="rId38"/>
    <p:sldId id="270" r:id="rId39"/>
    <p:sldId id="289" r:id="rId40"/>
    <p:sldId id="271" r:id="rId41"/>
    <p:sldId id="272" r:id="rId42"/>
    <p:sldId id="273" r:id="rId43"/>
    <p:sldId id="297" r:id="rId44"/>
    <p:sldId id="290" r:id="rId45"/>
    <p:sldId id="294" r:id="rId46"/>
    <p:sldId id="291" r:id="rId47"/>
    <p:sldId id="293" r:id="rId48"/>
    <p:sldId id="296" r:id="rId49"/>
    <p:sldId id="295" r:id="rId50"/>
    <p:sldId id="279" r:id="rId51"/>
    <p:sldId id="278" r:id="rId52"/>
    <p:sldId id="267" r:id="rId53"/>
    <p:sldId id="268" r:id="rId54"/>
    <p:sldId id="323" r:id="rId55"/>
    <p:sldId id="305" r:id="rId56"/>
    <p:sldId id="306" r:id="rId57"/>
    <p:sldId id="307" r:id="rId58"/>
    <p:sldId id="308" r:id="rId59"/>
    <p:sldId id="309" r:id="rId60"/>
    <p:sldId id="310" r:id="rId61"/>
    <p:sldId id="311" r:id="rId62"/>
    <p:sldId id="312" r:id="rId63"/>
    <p:sldId id="313" r:id="rId64"/>
    <p:sldId id="314" r:id="rId65"/>
    <p:sldId id="315" r:id="rId66"/>
    <p:sldId id="317" r:id="rId67"/>
    <p:sldId id="318" r:id="rId68"/>
    <p:sldId id="319" r:id="rId69"/>
    <p:sldId id="320" r:id="rId70"/>
    <p:sldId id="321" r:id="rId71"/>
    <p:sldId id="322" r:id="rId72"/>
    <p:sldId id="324" r:id="rId73"/>
    <p:sldId id="325" r:id="rId74"/>
    <p:sldId id="326" r:id="rId75"/>
    <p:sldId id="327" r:id="rId76"/>
    <p:sldId id="328" r:id="rId77"/>
    <p:sldId id="329" r:id="rId78"/>
    <p:sldId id="330" r:id="rId79"/>
    <p:sldId id="280"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3E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8"/>
    <p:restoredTop sz="94674"/>
  </p:normalViewPr>
  <p:slideViewPr>
    <p:cSldViewPr>
      <p:cViewPr varScale="1">
        <p:scale>
          <a:sx n="65" d="100"/>
          <a:sy n="65" d="100"/>
        </p:scale>
        <p:origin x="-15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018AEB-B3F1-45CB-A920-31CDB534DF9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246233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20150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13810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64756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18AEB-B3F1-45CB-A920-31CDB534DF9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76744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018AEB-B3F1-45CB-A920-31CDB534DF94}"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24435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018AEB-B3F1-45CB-A920-31CDB534DF94}"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132636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018AEB-B3F1-45CB-A920-31CDB534DF94}"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426066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18AEB-B3F1-45CB-A920-31CDB534DF94}"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92426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18AEB-B3F1-45CB-A920-31CDB534DF94}"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69066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18AEB-B3F1-45CB-A920-31CDB534DF94}"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603757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18AEB-B3F1-45CB-A920-31CDB534DF94}" type="datetimeFigureOut">
              <a:rPr lang="en-US" smtClean="0"/>
              <a:t>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9A399-C4B4-4AC7-BEB5-11833E09BD14}" type="slidenum">
              <a:rPr lang="en-US" smtClean="0"/>
              <a:t>‹#›</a:t>
            </a:fld>
            <a:endParaRPr lang="en-US"/>
          </a:p>
        </p:txBody>
      </p:sp>
    </p:spTree>
    <p:extLst>
      <p:ext uri="{BB962C8B-B14F-4D97-AF65-F5344CB8AC3E}">
        <p14:creationId xmlns:p14="http://schemas.microsoft.com/office/powerpoint/2010/main" val="3373937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nb.cz/"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beck-online.cz/bo/document-view.seam?documentId=mv2tgxzsgaydsx3mgaytgo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beck-online.cz/bo/document-view.seam?documentId=onrf6mrqgezf6obz"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beck-online.cz/bo/document-view.seam?documentId=onrf6mrqgezf6obzfzygmmrygqza"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finarbitr.cz/"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finarbitr.cz/"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149080"/>
            <a:ext cx="7772400" cy="1470025"/>
          </a:xfrm>
        </p:spPr>
        <p:txBody>
          <a:bodyPr>
            <a:noAutofit/>
          </a:bodyPr>
          <a:lstStyle/>
          <a:p>
            <a:r>
              <a:rPr lang="cs-CZ" sz="3200" cap="all" dirty="0"/>
              <a:t>korporační aspekty správy pojišťovny</a:t>
            </a:r>
            <a:br>
              <a:rPr lang="cs-CZ" sz="3200" cap="all" dirty="0"/>
            </a:br>
            <a:r>
              <a:rPr lang="cs-CZ" sz="3200" cap="all" dirty="0"/>
              <a:t>Dohled v pojišťovnictví</a:t>
            </a:r>
            <a:br>
              <a:rPr lang="cs-CZ" sz="3200" cap="all" dirty="0"/>
            </a:br>
            <a:r>
              <a:rPr lang="en-US" sz="3200" dirty="0">
                <a:ea typeface="DejaVu Sans" panose="020B0603030804020204" pitchFamily="34" charset="0"/>
                <a:cs typeface="DejaVu Sans" panose="020B0603030804020204" pitchFamily="34" charset="0"/>
              </a:rPr>
              <a:t>POJIŠTĚNÍ OSOB</a:t>
            </a:r>
            <a:r>
              <a:rPr lang="cs-CZ" sz="3200" dirty="0">
                <a:ea typeface="DejaVu Sans" panose="020B0603030804020204" pitchFamily="34" charset="0"/>
                <a:cs typeface="DejaVu Sans" panose="020B0603030804020204" pitchFamily="34" charset="0"/>
              </a:rPr>
              <a:t> A OCHRANA SPOTŘEBITELE</a:t>
            </a:r>
            <a:endParaRPr lang="en-US" sz="3200" dirty="0">
              <a:ea typeface="DejaVu Sans" panose="020B0603030804020204" pitchFamily="34" charset="0"/>
              <a:cs typeface="DejaVu Sans" panose="020B0603030804020204" pitchFamily="34" charset="0"/>
            </a:endParaRPr>
          </a:p>
        </p:txBody>
      </p:sp>
    </p:spTree>
    <p:extLst>
      <p:ext uri="{BB962C8B-B14F-4D97-AF65-F5344CB8AC3E}">
        <p14:creationId xmlns:p14="http://schemas.microsoft.com/office/powerpoint/2010/main" val="1052044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Požadavky na osoby s klíčovými funkcemi</a:t>
            </a:r>
            <a:endParaRPr lang="en-US" dirty="0"/>
          </a:p>
        </p:txBody>
      </p:sp>
      <p:sp>
        <p:nvSpPr>
          <p:cNvPr id="3" name="Content Placeholder 2"/>
          <p:cNvSpPr>
            <a:spLocks noGrp="1"/>
          </p:cNvSpPr>
          <p:nvPr>
            <p:ph idx="1"/>
          </p:nvPr>
        </p:nvSpPr>
        <p:spPr/>
        <p:txBody>
          <a:bodyPr>
            <a:noAutofit/>
          </a:bodyPr>
          <a:lstStyle/>
          <a:p>
            <a:r>
              <a:rPr lang="cs-CZ" sz="2400" dirty="0"/>
              <a:t>Tuzemská pojišťovna a tuzemská zajišťovna zajistí, aby všechny osoby s klíčovými funkcemi pojišťovny nebo zajišťovny byly způsobilé a důvěryhodné a nebyly ve střetu zájmů, který by byl na újmu jejího řádného a obezřetného řízení.</a:t>
            </a:r>
          </a:p>
          <a:p>
            <a:r>
              <a:rPr lang="cs-CZ" sz="2400" dirty="0"/>
              <a:t>Ten, kdo navrhuje změnu osoby člena statutárního orgánu tuzemské pojišťovny nebo tuzemské zajišťovny, doloží tomu, kdo o této změně rozhoduje, že tato osoba splňuje požadavky způsobilosti a důvěryhodnosti a není ve střetu zájmů.</a:t>
            </a:r>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865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Požadavky na osoby s klíčovými funkcemi</a:t>
            </a:r>
            <a:endParaRPr lang="en-US" dirty="0"/>
          </a:p>
        </p:txBody>
      </p:sp>
      <p:sp>
        <p:nvSpPr>
          <p:cNvPr id="3" name="Content Placeholder 2"/>
          <p:cNvSpPr>
            <a:spLocks noGrp="1"/>
          </p:cNvSpPr>
          <p:nvPr>
            <p:ph idx="1"/>
          </p:nvPr>
        </p:nvSpPr>
        <p:spPr/>
        <p:txBody>
          <a:bodyPr>
            <a:noAutofit/>
          </a:bodyPr>
          <a:lstStyle/>
          <a:p>
            <a:r>
              <a:rPr lang="cs-CZ" sz="2400" dirty="0"/>
              <a:t>Tuzemská pojišťovna a tuzemská zajišťovna zajistí, aby všechny osoby s klíčovými funkcemi pojišťovny nebo zajišťovny byly způsobilé a důvěryhodné a nebyly ve střetu zájmů, který by byl na újmu jejího řádného a obezřetného řízení.</a:t>
            </a:r>
          </a:p>
          <a:p>
            <a:r>
              <a:rPr lang="cs-CZ" sz="2400" dirty="0"/>
              <a:t>Ten, kdo navrhuje změnu osoby člena statutárního orgánu tuzemské pojišťovny nebo tuzemské zajišťovny, doloží tomu, kdo o této změně rozhoduje, že tato osoba splňuje požadavky způsobilosti a důvěryhodnosti a není ve střetu zájmů.</a:t>
            </a:r>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3500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Vnitřní kontrola</a:t>
            </a:r>
            <a:endParaRPr lang="en-US" dirty="0"/>
          </a:p>
        </p:txBody>
      </p:sp>
      <p:sp>
        <p:nvSpPr>
          <p:cNvPr id="3" name="Content Placeholder 2"/>
          <p:cNvSpPr>
            <a:spLocks noGrp="1"/>
          </p:cNvSpPr>
          <p:nvPr>
            <p:ph idx="1"/>
          </p:nvPr>
        </p:nvSpPr>
        <p:spPr/>
        <p:txBody>
          <a:bodyPr>
            <a:noAutofit/>
          </a:bodyPr>
          <a:lstStyle/>
          <a:p>
            <a:pPr marL="0" indent="0" algn="just">
              <a:buNone/>
            </a:pPr>
            <a:r>
              <a:rPr lang="cs-CZ" sz="2400" dirty="0"/>
              <a:t>Tuzemská pojišťovna a tuzemská zajišťovna zavede, udržuje a uplatňuje účinný systém vnitřní kontroly, který zahrnuje nejméně postupy účtování a postupy řízení, rámec vnitřní kontroly, vhodné mechanismy informování na všech úrovních pojišťovny nebo zajišťovny a kontrolu zajišťování shody s právními předpisy, kterými se řídí jejich činnost.</a:t>
            </a:r>
          </a:p>
          <a:p>
            <a:pPr marL="0" indent="0" algn="just">
              <a:buNone/>
            </a:pPr>
            <a:r>
              <a:rPr lang="cs-CZ" sz="2400" dirty="0"/>
              <a:t>Kontrola zajišťování souladu činnosti zahrnuje předkládání návrhů statutárnímu a kontrolnímu orgánu pojišťovny nebo zajišťovny k zajišťování tohoto souladu, předkládání informací o vyhodnocení možných dopadů jakýchkoli změn v právním prostředí na provozování činnosti tuzemské pojišťovny nebo tuzemské zajišťovny a rozpoznávání a vyhodnocování rizika nesouladu s těmito právními předpisy</a:t>
            </a:r>
          </a:p>
          <a:p>
            <a:pPr marL="0" indent="0">
              <a:buNone/>
            </a:pPr>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1789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Vnitřní </a:t>
            </a:r>
            <a:r>
              <a:rPr lang="cs-CZ" cap="all" dirty="0" err="1"/>
              <a:t>áudit</a:t>
            </a:r>
            <a:endParaRPr lang="en-US" dirty="0"/>
          </a:p>
        </p:txBody>
      </p:sp>
      <p:sp>
        <p:nvSpPr>
          <p:cNvPr id="3" name="Content Placeholder 2"/>
          <p:cNvSpPr>
            <a:spLocks noGrp="1"/>
          </p:cNvSpPr>
          <p:nvPr>
            <p:ph idx="1"/>
          </p:nvPr>
        </p:nvSpPr>
        <p:spPr/>
        <p:txBody>
          <a:bodyPr>
            <a:noAutofit/>
          </a:bodyPr>
          <a:lstStyle/>
          <a:p>
            <a:pPr marL="0" indent="0" algn="just">
              <a:spcBef>
                <a:spcPts val="0"/>
              </a:spcBef>
              <a:spcAft>
                <a:spcPts val="1200"/>
              </a:spcAft>
              <a:buNone/>
            </a:pPr>
            <a:r>
              <a:rPr lang="cs-CZ" sz="2400" dirty="0"/>
              <a:t>Tuzemská pojišťovna a tuzemská zajišťovna zavede, udržuje a uplatňuje účinný vnitřní audit, který zahrnuje posuzování vhodnosti a efektivnosti systému vnitřní kontroly a dalších prvků řídicího a kontrolního systému.</a:t>
            </a:r>
          </a:p>
          <a:p>
            <a:pPr marL="0" indent="0" algn="just">
              <a:spcBef>
                <a:spcPts val="0"/>
              </a:spcBef>
              <a:spcAft>
                <a:spcPts val="1200"/>
              </a:spcAft>
              <a:buNone/>
            </a:pPr>
            <a:r>
              <a:rPr lang="cs-CZ" sz="2400" dirty="0"/>
              <a:t>Vnitřní audit je objektivní a nezávislý na provozních činnostech.</a:t>
            </a:r>
          </a:p>
          <a:p>
            <a:pPr marL="0" indent="0" algn="just">
              <a:spcBef>
                <a:spcPts val="0"/>
              </a:spcBef>
              <a:spcAft>
                <a:spcPts val="1200"/>
              </a:spcAft>
              <a:buNone/>
            </a:pPr>
            <a:r>
              <a:rPr lang="cs-CZ" sz="2400" dirty="0"/>
              <a:t>Ke všem zjištěním a doporučením učiněným při provádění vnitřního auditu přijme statutární nebo kontrolní orgán tuzemské pojišťovny nebo tuzemské zajišťovny odpovídající opatření a zajistí jejich provedení.</a:t>
            </a:r>
          </a:p>
          <a:p>
            <a:pPr marL="0" indent="0" algn="just">
              <a:buNone/>
            </a:pPr>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4937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p:txBody>
          <a:bodyPr>
            <a:normAutofit/>
          </a:bodyPr>
          <a:lstStyle/>
          <a:p>
            <a:pPr marR="91440" algn="just">
              <a:lnSpc>
                <a:spcPct val="110000"/>
              </a:lnSpc>
              <a:spcBef>
                <a:spcPts val="600"/>
              </a:spcBef>
              <a:spcAft>
                <a:spcPts val="600"/>
              </a:spcAft>
              <a:buFont typeface="Symbol"/>
              <a:buChar char=""/>
              <a:tabLst>
                <a:tab pos="1620520" algn="l"/>
                <a:tab pos="1980565" algn="l"/>
              </a:tabLst>
            </a:pPr>
            <a:r>
              <a:rPr lang="cs-CZ" sz="2000" dirty="0"/>
              <a:t>Dohled v pojišťovnictví vykonává zejména v zájmu ochrany spotřebitele Česká národní banka.</a:t>
            </a:r>
          </a:p>
          <a:p>
            <a:pPr marR="91440" algn="just">
              <a:lnSpc>
                <a:spcPct val="110000"/>
              </a:lnSpc>
              <a:spcBef>
                <a:spcPts val="600"/>
              </a:spcBef>
              <a:spcAft>
                <a:spcPts val="600"/>
              </a:spcAft>
              <a:buFont typeface="Symbol"/>
              <a:buChar char=""/>
              <a:tabLst>
                <a:tab pos="1620520" algn="l"/>
                <a:tab pos="1980565" algn="l"/>
              </a:tabLst>
            </a:pPr>
            <a:r>
              <a:rPr lang="cs-CZ" sz="2000" dirty="0"/>
              <a:t>Dohledu v pojišťovnictví podléhají pojišťovny, které na území České republiky provozují pojišťovací činnost, tuzemské pojišťovny a zajišťovny provozující zajišťovací činnost a právnické a fyzické osoby, které na tomto území provozují zprostředkovatelskou činnost v pojišťovnictví, činnost samostatných likvidátorů pojistných událostí a další činnosti související s pojišťovací a zajišťovací činností, a další fyzické a právnické osoby, a to v rozsahu stanoveném tímto zákonem nebo zvláštním právním předpisem.</a:t>
            </a:r>
          </a:p>
          <a:p>
            <a:pPr marR="91440" algn="just">
              <a:lnSpc>
                <a:spcPct val="110000"/>
              </a:lnSpc>
              <a:spcBef>
                <a:spcPts val="600"/>
              </a:spcBef>
              <a:spcAft>
                <a:spcPts val="600"/>
              </a:spcAft>
              <a:buFont typeface="Symbol"/>
              <a:buChar char=""/>
              <a:tabLst>
                <a:tab pos="1620520" algn="l"/>
                <a:tab pos="1980565" algn="l"/>
              </a:tabLst>
            </a:pPr>
            <a:r>
              <a:rPr lang="cs-CZ" sz="2000" dirty="0"/>
              <a:t>Při výkonu dohledu v pojišťovnictví spolupracuje Česká národní banka s mezinárodními organizacemi, s orgány dohledu jiných států, s ústředními správními orgány a organizacemi působícími v oblasti pojišťovnictví.</a:t>
            </a: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135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p:txBody>
          <a:bodyPr>
            <a:normAutofit/>
          </a:bodyPr>
          <a:lstStyle/>
          <a:p>
            <a:pPr marL="0" marR="91440" indent="0" algn="just">
              <a:lnSpc>
                <a:spcPct val="110000"/>
              </a:lnSpc>
              <a:spcBef>
                <a:spcPts val="600"/>
              </a:spcBef>
              <a:spcAft>
                <a:spcPts val="600"/>
              </a:spcAft>
              <a:buNone/>
              <a:tabLst>
                <a:tab pos="1620520" algn="l"/>
                <a:tab pos="1980565" algn="l"/>
              </a:tabLst>
            </a:pPr>
            <a:r>
              <a:rPr lang="cs-CZ" sz="2800" b="1" dirty="0"/>
              <a:t>Předmět dohledu</a:t>
            </a:r>
          </a:p>
          <a:p>
            <a:pPr marL="0" marR="91440" indent="0" algn="just">
              <a:lnSpc>
                <a:spcPct val="110000"/>
              </a:lnSpc>
              <a:spcBef>
                <a:spcPts val="600"/>
              </a:spcBef>
              <a:spcAft>
                <a:spcPts val="600"/>
              </a:spcAft>
              <a:buNone/>
              <a:tabLst>
                <a:tab pos="1620520" algn="l"/>
                <a:tab pos="1980565" algn="l"/>
              </a:tabLst>
            </a:pPr>
            <a:r>
              <a:rPr lang="cs-CZ" sz="2800" dirty="0"/>
              <a:t>Předmětem dohledu České národní banky je dodržování zákona o pojišťovnictví a jiných právních předpisů v rozsahu, v jakém se vztahují k provozování pojišťovací a zajišťovací činnosti.</a:t>
            </a:r>
            <a:endParaRPr lang="en-US" sz="28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01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p:txBody>
          <a:bodyPr>
            <a:normAutofit fontScale="92500" lnSpcReduction="20000"/>
          </a:bodyPr>
          <a:lstStyle/>
          <a:p>
            <a:pPr marL="0" marR="91440" indent="0" algn="just">
              <a:lnSpc>
                <a:spcPct val="110000"/>
              </a:lnSpc>
              <a:spcBef>
                <a:spcPts val="600"/>
              </a:spcBef>
              <a:spcAft>
                <a:spcPts val="600"/>
              </a:spcAft>
              <a:buNone/>
              <a:tabLst>
                <a:tab pos="1620520" algn="l"/>
                <a:tab pos="1980565" algn="l"/>
              </a:tabLst>
            </a:pPr>
            <a:r>
              <a:rPr lang="cs-CZ" sz="2800" b="1" dirty="0"/>
              <a:t>Opatření k nápravě</a:t>
            </a:r>
          </a:p>
          <a:p>
            <a:pPr marL="0" marR="91440" indent="0" algn="just">
              <a:lnSpc>
                <a:spcPct val="110000"/>
              </a:lnSpc>
              <a:spcBef>
                <a:spcPts val="600"/>
              </a:spcBef>
              <a:spcAft>
                <a:spcPts val="600"/>
              </a:spcAft>
              <a:buNone/>
              <a:tabLst>
                <a:tab pos="1620520" algn="l"/>
                <a:tab pos="1980565" algn="l"/>
              </a:tabLst>
            </a:pPr>
            <a:r>
              <a:rPr lang="cs-CZ" sz="2800" dirty="0"/>
              <a:t>Zjistí-li Česká národní banka při výkonu dohledu nad činností tuzemské pojišťovny nebo nad činností tuzemské zajišťovny porušení povinnosti, která se vztahuje k provozování pojišťovací nebo zajišťovací činnosti včetně externě zajišťovaných činností, stanovené tímto zákonem nebo jiným právním předpisem nebo právní úpravou státu, na jehož území je činnost vykonávána, uloží bez zbytečného odkladu této pojišťovně nebo zajišťovně opatření k nápravě k odstranění nedostatků a určí k tomu přiměřenou lhůtu.</a:t>
            </a:r>
            <a:endParaRPr lang="en-US" sz="28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2138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marL="0" marR="91440" indent="0" algn="just">
              <a:lnSpc>
                <a:spcPct val="110000"/>
              </a:lnSpc>
              <a:spcBef>
                <a:spcPts val="600"/>
              </a:spcBef>
              <a:spcAft>
                <a:spcPts val="600"/>
              </a:spcAft>
              <a:buNone/>
              <a:tabLst>
                <a:tab pos="1620520" algn="l"/>
                <a:tab pos="1980565" algn="l"/>
              </a:tabLst>
            </a:pPr>
            <a:r>
              <a:rPr lang="cs-CZ" sz="2800" b="1" dirty="0"/>
              <a:t>Předběžné opatření</a:t>
            </a:r>
          </a:p>
          <a:p>
            <a:pPr marL="0" indent="0" algn="just">
              <a:spcBef>
                <a:spcPts val="0"/>
              </a:spcBef>
              <a:spcAft>
                <a:spcPts val="1200"/>
              </a:spcAft>
              <a:buNone/>
            </a:pPr>
            <a:r>
              <a:rPr lang="cs-CZ" sz="2800" dirty="0"/>
              <a:t>Česká národní banka může předběžným opatřením, je-li třeba, aby byly zatímně upraveny poměry v tuzemské pojišťovně nebo tuzemské zajišťovně, nebo je-li obava, že by mohla být ohrožena splnitelnost jejích závazků, také:</a:t>
            </a:r>
          </a:p>
          <a:p>
            <a:pPr>
              <a:spcBef>
                <a:spcPts val="0"/>
              </a:spcBef>
              <a:spcAft>
                <a:spcPts val="1200"/>
              </a:spcAft>
            </a:pPr>
            <a:r>
              <a:rPr lang="cs-CZ" sz="2800" dirty="0"/>
              <a:t>zakázat uzavírat další pojistné nebo zajišťovací smlouvy a nerozšiřovat již převzaté závazky z pojištění nebo zajištění,</a:t>
            </a:r>
          </a:p>
          <a:p>
            <a:pPr>
              <a:spcBef>
                <a:spcPts val="0"/>
              </a:spcBef>
              <a:spcAft>
                <a:spcPts val="1200"/>
              </a:spcAft>
            </a:pPr>
            <a:r>
              <a:rPr lang="cs-CZ" sz="2800" dirty="0"/>
              <a:t>omezit nebo zakázat nakládat bez souhlasu České národní banky se svými aktivy, nebo,</a:t>
            </a:r>
          </a:p>
          <a:p>
            <a:pPr>
              <a:spcBef>
                <a:spcPts val="0"/>
              </a:spcBef>
              <a:spcAft>
                <a:spcPts val="1200"/>
              </a:spcAft>
            </a:pPr>
            <a:r>
              <a:rPr lang="cs-CZ" sz="2800" dirty="0"/>
              <a:t>podle rozhodnutí statutárního orgánu, kontrolního orgánu, valné hromady nebo členské schůze.</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3954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pPr marL="0" marR="91440" indent="0" algn="just">
              <a:lnSpc>
                <a:spcPct val="110000"/>
              </a:lnSpc>
              <a:spcBef>
                <a:spcPts val="600"/>
              </a:spcBef>
              <a:spcAft>
                <a:spcPts val="600"/>
              </a:spcAft>
              <a:buNone/>
              <a:tabLst>
                <a:tab pos="1620520" algn="l"/>
                <a:tab pos="1980565" algn="l"/>
              </a:tabLst>
            </a:pPr>
            <a:r>
              <a:rPr lang="cs-CZ" sz="2800" b="1" dirty="0"/>
              <a:t>Ozdravný plán</a:t>
            </a:r>
          </a:p>
          <a:p>
            <a:pPr marL="0" indent="0" algn="just">
              <a:spcBef>
                <a:spcPts val="0"/>
              </a:spcBef>
              <a:spcAft>
                <a:spcPts val="1200"/>
              </a:spcAft>
              <a:buNone/>
            </a:pPr>
            <a:r>
              <a:rPr lang="cs-CZ" dirty="0"/>
              <a:t>Česká národní banka nařídí tuzemské pojišťovně nebo tuzemské zajišťovně předložit jí ke schválení reálný ozdravný plán, jestliže</a:t>
            </a:r>
          </a:p>
          <a:p>
            <a:pPr algn="just">
              <a:spcBef>
                <a:spcPts val="0"/>
              </a:spcBef>
              <a:spcAft>
                <a:spcPts val="1200"/>
              </a:spcAft>
            </a:pPr>
            <a:r>
              <a:rPr lang="cs-CZ" dirty="0"/>
              <a:t>postupuje v rozporu s tímto zákonem nebo jiným právním předpisem a vzniklá situace může ohrozit splnitelnost závazků vyplývajících z provozované pojišťovací nebo zajišťovací činnosti, </a:t>
            </a:r>
          </a:p>
          <a:p>
            <a:pPr algn="just">
              <a:spcBef>
                <a:spcPts val="0"/>
              </a:spcBef>
              <a:spcAft>
                <a:spcPts val="1200"/>
              </a:spcAft>
            </a:pPr>
            <a:r>
              <a:rPr lang="cs-CZ" dirty="0"/>
              <a:t>neplní </a:t>
            </a:r>
            <a:r>
              <a:rPr lang="cs-CZ" dirty="0" err="1"/>
              <a:t>solventnostní</a:t>
            </a:r>
            <a:r>
              <a:rPr lang="cs-CZ" dirty="0"/>
              <a:t> kapitálový požadavek, nebo existuje-li nebezpečí, že daný požadavek nebude dodržován v následujících 3 měsících, nebo </a:t>
            </a:r>
          </a:p>
          <a:p>
            <a:pPr algn="just">
              <a:spcBef>
                <a:spcPts val="0"/>
              </a:spcBef>
              <a:spcAft>
                <a:spcPts val="1200"/>
              </a:spcAft>
            </a:pPr>
            <a:r>
              <a:rPr lang="cs-CZ" dirty="0"/>
              <a:t>vykazuje ztráty, jejichž výše by při úhradě těchto ztrát z disponibilních prostředků tuzemské pojišťovny nebo tuzemské zajišťovny vedla ke snížení základního kapitálu pod nejnižší hranici, která je stanovena v závislosti na provozovaných pojistných odvětvích nebo zajišťovací činnosti</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3695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marR="91440" indent="0" algn="just">
              <a:lnSpc>
                <a:spcPct val="110000"/>
              </a:lnSpc>
              <a:spcBef>
                <a:spcPts val="600"/>
              </a:spcBef>
              <a:spcAft>
                <a:spcPts val="600"/>
              </a:spcAft>
              <a:buNone/>
              <a:tabLst>
                <a:tab pos="1620520" algn="l"/>
                <a:tab pos="1980565" algn="l"/>
              </a:tabLst>
            </a:pPr>
            <a:r>
              <a:rPr lang="cs-CZ" sz="2400" b="1" dirty="0"/>
              <a:t>Zavedení nucené správy a její ukončení </a:t>
            </a:r>
          </a:p>
          <a:p>
            <a:pPr marL="0" indent="0" algn="just">
              <a:buNone/>
            </a:pPr>
            <a:r>
              <a:rPr lang="cs-CZ" sz="2400" dirty="0"/>
              <a:t>Česká národní banka může zavést v tuzemské pojišťovně nebo tuzemské zajišťovně nucenou správu, je-li to nezbytné z důvodu ochrany práv pojistníků, pojištěných a oprávněných osob nebo v zájmu zachování její finanční stability, zejména došlo-li k ohrožení splnitelnosti závazků tuzemské pojišťovny nebo tuzemské zajišťovny vyplývajících z jí uzavřených pojistných nebo zajišťovacích smluv, nebo jí Českou národní bankou uložená opatření k nápravě nebo správní tresty nevedly k nápravě.</a:t>
            </a:r>
            <a:endParaRPr lang="cs-CZ" sz="2400" dirty="0">
              <a:effectLst/>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7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Hospodaření pojišťovny v kostce</a:t>
            </a:r>
            <a:endParaRPr lang="cs-CZ" sz="3200" cap="all"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ovéPole 99"/>
          <p:cNvSpPr txBox="1"/>
          <p:nvPr/>
        </p:nvSpPr>
        <p:spPr>
          <a:xfrm>
            <a:off x="395536" y="3573016"/>
            <a:ext cx="1584176" cy="584775"/>
          </a:xfrm>
          <a:prstGeom prst="rect">
            <a:avLst/>
          </a:prstGeom>
          <a:noFill/>
          <a:ln>
            <a:solidFill>
              <a:schemeClr val="tx1">
                <a:alpha val="42000"/>
              </a:schemeClr>
            </a:solidFill>
          </a:ln>
        </p:spPr>
        <p:txBody>
          <a:bodyPr wrap="square" rtlCol="0">
            <a:spAutoFit/>
          </a:bodyPr>
          <a:lstStyle/>
          <a:p>
            <a:pPr lvl="0"/>
            <a:r>
              <a:rPr lang="cs-CZ" sz="1600" dirty="0">
                <a:cs typeface="Arial" pitchFamily="34" charset="0"/>
              </a:rPr>
              <a:t>Zasloužené pojistné</a:t>
            </a:r>
            <a:endParaRPr lang="cs-CZ" sz="1600" dirty="0"/>
          </a:p>
        </p:txBody>
      </p:sp>
      <p:sp>
        <p:nvSpPr>
          <p:cNvPr id="101" name="TextovéPole 100"/>
          <p:cNvSpPr txBox="1"/>
          <p:nvPr/>
        </p:nvSpPr>
        <p:spPr>
          <a:xfrm>
            <a:off x="1763688" y="4869160"/>
            <a:ext cx="1584176" cy="646331"/>
          </a:xfrm>
          <a:prstGeom prst="rect">
            <a:avLst/>
          </a:prstGeom>
          <a:noFill/>
          <a:ln>
            <a:solidFill>
              <a:schemeClr val="tx1">
                <a:alpha val="42000"/>
              </a:schemeClr>
            </a:solidFill>
          </a:ln>
        </p:spPr>
        <p:txBody>
          <a:bodyPr wrap="square" rtlCol="0">
            <a:spAutoFit/>
          </a:bodyPr>
          <a:lstStyle/>
          <a:p>
            <a:pPr lvl="0"/>
            <a:r>
              <a:rPr lang="cs-CZ" dirty="0"/>
              <a:t>Technický výsledek</a:t>
            </a:r>
          </a:p>
        </p:txBody>
      </p:sp>
      <p:sp>
        <p:nvSpPr>
          <p:cNvPr id="102" name="TextovéPole 101"/>
          <p:cNvSpPr txBox="1"/>
          <p:nvPr/>
        </p:nvSpPr>
        <p:spPr>
          <a:xfrm>
            <a:off x="1691680" y="2134597"/>
            <a:ext cx="1584176" cy="646331"/>
          </a:xfrm>
          <a:prstGeom prst="rect">
            <a:avLst/>
          </a:prstGeom>
          <a:noFill/>
          <a:ln>
            <a:solidFill>
              <a:schemeClr val="tx1">
                <a:alpha val="42000"/>
              </a:schemeClr>
            </a:solidFill>
          </a:ln>
        </p:spPr>
        <p:txBody>
          <a:bodyPr wrap="square" rtlCol="0">
            <a:spAutoFit/>
          </a:bodyPr>
          <a:lstStyle/>
          <a:p>
            <a:r>
              <a:rPr lang="cs-CZ" dirty="0"/>
              <a:t>Finanční výsledek</a:t>
            </a:r>
          </a:p>
        </p:txBody>
      </p:sp>
      <p:sp>
        <p:nvSpPr>
          <p:cNvPr id="103" name="TextovéPole 102"/>
          <p:cNvSpPr txBox="1"/>
          <p:nvPr/>
        </p:nvSpPr>
        <p:spPr>
          <a:xfrm>
            <a:off x="3491880" y="4077072"/>
            <a:ext cx="1584176" cy="646331"/>
          </a:xfrm>
          <a:prstGeom prst="rect">
            <a:avLst/>
          </a:prstGeom>
          <a:noFill/>
          <a:ln>
            <a:solidFill>
              <a:schemeClr val="tx1">
                <a:alpha val="42000"/>
              </a:schemeClr>
            </a:solidFill>
          </a:ln>
        </p:spPr>
        <p:txBody>
          <a:bodyPr wrap="square" rtlCol="0">
            <a:spAutoFit/>
          </a:bodyPr>
          <a:lstStyle/>
          <a:p>
            <a:r>
              <a:rPr lang="cs-CZ" dirty="0"/>
              <a:t>Zasloužené pojistné</a:t>
            </a:r>
          </a:p>
        </p:txBody>
      </p:sp>
      <p:sp>
        <p:nvSpPr>
          <p:cNvPr id="104" name="TextovéPole 103"/>
          <p:cNvSpPr txBox="1"/>
          <p:nvPr/>
        </p:nvSpPr>
        <p:spPr>
          <a:xfrm>
            <a:off x="3491880" y="4869160"/>
            <a:ext cx="1584176" cy="646331"/>
          </a:xfrm>
          <a:prstGeom prst="rect">
            <a:avLst/>
          </a:prstGeom>
          <a:noFill/>
          <a:ln>
            <a:solidFill>
              <a:schemeClr val="tx1">
                <a:alpha val="42000"/>
              </a:schemeClr>
            </a:solidFill>
          </a:ln>
        </p:spPr>
        <p:txBody>
          <a:bodyPr wrap="square" rtlCol="0">
            <a:spAutoFit/>
          </a:bodyPr>
          <a:lstStyle/>
          <a:p>
            <a:pPr lvl="0"/>
            <a:r>
              <a:rPr lang="cs-CZ" dirty="0"/>
              <a:t>Provozní náklady</a:t>
            </a:r>
          </a:p>
        </p:txBody>
      </p:sp>
      <p:sp>
        <p:nvSpPr>
          <p:cNvPr id="105" name="TextovéPole 104"/>
          <p:cNvSpPr txBox="1"/>
          <p:nvPr/>
        </p:nvSpPr>
        <p:spPr>
          <a:xfrm>
            <a:off x="3491880" y="5733256"/>
            <a:ext cx="1584176" cy="646331"/>
          </a:xfrm>
          <a:prstGeom prst="rect">
            <a:avLst/>
          </a:prstGeom>
          <a:noFill/>
          <a:ln>
            <a:solidFill>
              <a:schemeClr val="tx1">
                <a:alpha val="42000"/>
              </a:schemeClr>
            </a:solidFill>
          </a:ln>
        </p:spPr>
        <p:txBody>
          <a:bodyPr wrap="square" rtlCol="0">
            <a:spAutoFit/>
          </a:bodyPr>
          <a:lstStyle/>
          <a:p>
            <a:pPr lvl="0"/>
            <a:r>
              <a:rPr lang="cs-CZ" dirty="0"/>
              <a:t>Náklady na pojistná plnění</a:t>
            </a:r>
          </a:p>
        </p:txBody>
      </p:sp>
      <p:sp>
        <p:nvSpPr>
          <p:cNvPr id="106" name="TextovéPole 105"/>
          <p:cNvSpPr txBox="1"/>
          <p:nvPr/>
        </p:nvSpPr>
        <p:spPr>
          <a:xfrm>
            <a:off x="3491880" y="1628800"/>
            <a:ext cx="1584176" cy="369332"/>
          </a:xfrm>
          <a:prstGeom prst="rect">
            <a:avLst/>
          </a:prstGeom>
          <a:noFill/>
          <a:ln>
            <a:solidFill>
              <a:schemeClr val="tx1">
                <a:alpha val="42000"/>
              </a:schemeClr>
            </a:solidFill>
          </a:ln>
        </p:spPr>
        <p:txBody>
          <a:bodyPr wrap="square" rtlCol="0">
            <a:spAutoFit/>
          </a:bodyPr>
          <a:lstStyle/>
          <a:p>
            <a:pPr lvl="0"/>
            <a:r>
              <a:rPr lang="cs-CZ" dirty="0"/>
              <a:t>Rezervy</a:t>
            </a:r>
          </a:p>
        </p:txBody>
      </p:sp>
      <p:sp>
        <p:nvSpPr>
          <p:cNvPr id="107" name="TextovéPole 106"/>
          <p:cNvSpPr txBox="1"/>
          <p:nvPr/>
        </p:nvSpPr>
        <p:spPr>
          <a:xfrm>
            <a:off x="3491880" y="2267580"/>
            <a:ext cx="1584176" cy="369332"/>
          </a:xfrm>
          <a:prstGeom prst="rect">
            <a:avLst/>
          </a:prstGeom>
          <a:noFill/>
          <a:ln>
            <a:solidFill>
              <a:schemeClr val="tx1">
                <a:alpha val="42000"/>
              </a:schemeClr>
            </a:solidFill>
          </a:ln>
        </p:spPr>
        <p:txBody>
          <a:bodyPr wrap="square" rtlCol="0">
            <a:spAutoFit/>
          </a:bodyPr>
          <a:lstStyle/>
          <a:p>
            <a:pPr lvl="0"/>
            <a:r>
              <a:rPr lang="cs-CZ" dirty="0"/>
              <a:t>Výnos z rezerv</a:t>
            </a:r>
          </a:p>
        </p:txBody>
      </p:sp>
      <p:sp>
        <p:nvSpPr>
          <p:cNvPr id="108" name="TextovéPole 107"/>
          <p:cNvSpPr txBox="1"/>
          <p:nvPr/>
        </p:nvSpPr>
        <p:spPr>
          <a:xfrm>
            <a:off x="3491880" y="2865710"/>
            <a:ext cx="1584176" cy="923330"/>
          </a:xfrm>
          <a:prstGeom prst="rect">
            <a:avLst/>
          </a:prstGeom>
          <a:noFill/>
          <a:ln>
            <a:solidFill>
              <a:schemeClr val="tx1">
                <a:alpha val="42000"/>
              </a:schemeClr>
            </a:solidFill>
          </a:ln>
        </p:spPr>
        <p:txBody>
          <a:bodyPr wrap="square" rtlCol="0">
            <a:spAutoFit/>
          </a:bodyPr>
          <a:lstStyle/>
          <a:p>
            <a:pPr lvl="0"/>
            <a:r>
              <a:rPr lang="cs-CZ" dirty="0"/>
              <a:t>Náklady na finanční umístění</a:t>
            </a:r>
          </a:p>
        </p:txBody>
      </p:sp>
      <p:sp>
        <p:nvSpPr>
          <p:cNvPr id="109" name="TextovéPole 108"/>
          <p:cNvSpPr txBox="1"/>
          <p:nvPr/>
        </p:nvSpPr>
        <p:spPr>
          <a:xfrm>
            <a:off x="3995936" y="2555612"/>
            <a:ext cx="360040" cy="369332"/>
          </a:xfrm>
          <a:prstGeom prst="rect">
            <a:avLst/>
          </a:prstGeom>
          <a:noFill/>
        </p:spPr>
        <p:txBody>
          <a:bodyPr wrap="square" rtlCol="0">
            <a:spAutoFit/>
          </a:bodyPr>
          <a:lstStyle/>
          <a:p>
            <a:r>
              <a:rPr lang="cs-CZ" dirty="0"/>
              <a:t>-</a:t>
            </a:r>
          </a:p>
        </p:txBody>
      </p:sp>
      <p:sp>
        <p:nvSpPr>
          <p:cNvPr id="110" name="TextovéPole 109"/>
          <p:cNvSpPr txBox="1"/>
          <p:nvPr/>
        </p:nvSpPr>
        <p:spPr>
          <a:xfrm>
            <a:off x="4067944" y="4581128"/>
            <a:ext cx="360040" cy="369332"/>
          </a:xfrm>
          <a:prstGeom prst="rect">
            <a:avLst/>
          </a:prstGeom>
          <a:noFill/>
        </p:spPr>
        <p:txBody>
          <a:bodyPr wrap="square" rtlCol="0">
            <a:spAutoFit/>
          </a:bodyPr>
          <a:lstStyle/>
          <a:p>
            <a:r>
              <a:rPr lang="cs-CZ" dirty="0"/>
              <a:t>-</a:t>
            </a:r>
          </a:p>
        </p:txBody>
      </p:sp>
      <p:sp>
        <p:nvSpPr>
          <p:cNvPr id="111" name="TextovéPole 110"/>
          <p:cNvSpPr txBox="1"/>
          <p:nvPr/>
        </p:nvSpPr>
        <p:spPr>
          <a:xfrm>
            <a:off x="4067944" y="5445224"/>
            <a:ext cx="360040" cy="369332"/>
          </a:xfrm>
          <a:prstGeom prst="rect">
            <a:avLst/>
          </a:prstGeom>
          <a:noFill/>
        </p:spPr>
        <p:txBody>
          <a:bodyPr wrap="square" rtlCol="0">
            <a:spAutoFit/>
          </a:bodyPr>
          <a:lstStyle/>
          <a:p>
            <a:r>
              <a:rPr lang="cs-CZ" dirty="0"/>
              <a:t>-</a:t>
            </a:r>
          </a:p>
        </p:txBody>
      </p:sp>
      <p:sp>
        <p:nvSpPr>
          <p:cNvPr id="112" name="TextovéPole 111"/>
          <p:cNvSpPr txBox="1"/>
          <p:nvPr/>
        </p:nvSpPr>
        <p:spPr>
          <a:xfrm>
            <a:off x="3995936" y="1916832"/>
            <a:ext cx="360040" cy="369332"/>
          </a:xfrm>
          <a:prstGeom prst="rect">
            <a:avLst/>
          </a:prstGeom>
          <a:noFill/>
        </p:spPr>
        <p:txBody>
          <a:bodyPr wrap="square" rtlCol="0">
            <a:spAutoFit/>
          </a:bodyPr>
          <a:lstStyle/>
          <a:p>
            <a:r>
              <a:rPr lang="cs-CZ" dirty="0"/>
              <a:t>x</a:t>
            </a:r>
          </a:p>
        </p:txBody>
      </p:sp>
      <p:cxnSp>
        <p:nvCxnSpPr>
          <p:cNvPr id="113" name="Pravoúhlá spojnice 112"/>
          <p:cNvCxnSpPr>
            <a:stCxn id="100" idx="2"/>
            <a:endCxn id="101" idx="1"/>
          </p:cNvCxnSpPr>
          <p:nvPr/>
        </p:nvCxnSpPr>
        <p:spPr>
          <a:xfrm rot="16200000" flipH="1">
            <a:off x="958389" y="4387026"/>
            <a:ext cx="1034535" cy="576064"/>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4" name="Pravoúhlá spojnice 113"/>
          <p:cNvCxnSpPr>
            <a:endCxn id="100" idx="0"/>
          </p:cNvCxnSpPr>
          <p:nvPr/>
        </p:nvCxnSpPr>
        <p:spPr>
          <a:xfrm rot="5400000">
            <a:off x="845151" y="2726486"/>
            <a:ext cx="1189003" cy="504056"/>
          </a:xfrm>
          <a:prstGeom prst="bentConnector3">
            <a:avLst>
              <a:gd name="adj1" fmla="val -354"/>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5" name="Pravoúhlá spojnice 114"/>
          <p:cNvCxnSpPr>
            <a:stCxn id="102" idx="2"/>
            <a:endCxn id="108" idx="1"/>
          </p:cNvCxnSpPr>
          <p:nvPr/>
        </p:nvCxnSpPr>
        <p:spPr>
          <a:xfrm rot="16200000" flipH="1">
            <a:off x="2714601" y="2550095"/>
            <a:ext cx="546447" cy="1008112"/>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Pravoúhlá spojnice 115"/>
          <p:cNvCxnSpPr>
            <a:stCxn id="102" idx="0"/>
            <a:endCxn id="106" idx="1"/>
          </p:cNvCxnSpPr>
          <p:nvPr/>
        </p:nvCxnSpPr>
        <p:spPr>
          <a:xfrm rot="5400000" flipH="1" flipV="1">
            <a:off x="2827259" y="1469976"/>
            <a:ext cx="321131" cy="1008112"/>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Přímá spojnice 116"/>
          <p:cNvCxnSpPr>
            <a:stCxn id="102" idx="3"/>
            <a:endCxn id="107" idx="1"/>
          </p:cNvCxnSpPr>
          <p:nvPr/>
        </p:nvCxnSpPr>
        <p:spPr>
          <a:xfrm flipV="1">
            <a:off x="3275856" y="2452246"/>
            <a:ext cx="216024" cy="55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Pravoúhlá spojnice 117"/>
          <p:cNvCxnSpPr>
            <a:stCxn id="101" idx="0"/>
            <a:endCxn id="103" idx="1"/>
          </p:cNvCxnSpPr>
          <p:nvPr/>
        </p:nvCxnSpPr>
        <p:spPr>
          <a:xfrm rot="5400000" flipH="1" flipV="1">
            <a:off x="2789367" y="4166647"/>
            <a:ext cx="468922" cy="93610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Pravoúhlá spojnice 118"/>
          <p:cNvCxnSpPr>
            <a:stCxn id="101" idx="2"/>
            <a:endCxn id="105" idx="1"/>
          </p:cNvCxnSpPr>
          <p:nvPr/>
        </p:nvCxnSpPr>
        <p:spPr>
          <a:xfrm rot="16200000" flipH="1">
            <a:off x="2753363" y="5317904"/>
            <a:ext cx="540931" cy="93610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Přímá spojnice 119"/>
          <p:cNvCxnSpPr>
            <a:stCxn id="104" idx="1"/>
            <a:endCxn id="101" idx="3"/>
          </p:cNvCxnSpPr>
          <p:nvPr/>
        </p:nvCxnSpPr>
        <p:spPr>
          <a:xfrm flipH="1">
            <a:off x="3347864" y="519232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Pravoúhlá spojnice 120"/>
          <p:cNvCxnSpPr/>
          <p:nvPr/>
        </p:nvCxnSpPr>
        <p:spPr>
          <a:xfrm>
            <a:off x="5076056" y="4365104"/>
            <a:ext cx="12700" cy="792088"/>
          </a:xfrm>
          <a:prstGeom prst="bentConnector3">
            <a:avLst>
              <a:gd name="adj1" fmla="val 2485717"/>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2" name="Pravoúhlá spojnice 121"/>
          <p:cNvCxnSpPr/>
          <p:nvPr/>
        </p:nvCxnSpPr>
        <p:spPr>
          <a:xfrm>
            <a:off x="5088756" y="4221088"/>
            <a:ext cx="12700" cy="1869887"/>
          </a:xfrm>
          <a:prstGeom prst="bentConnector3">
            <a:avLst>
              <a:gd name="adj1" fmla="val 3975827"/>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TextovéPole 122"/>
          <p:cNvSpPr txBox="1"/>
          <p:nvPr/>
        </p:nvSpPr>
        <p:spPr>
          <a:xfrm>
            <a:off x="5580112" y="4941168"/>
            <a:ext cx="360040" cy="369332"/>
          </a:xfrm>
          <a:prstGeom prst="rect">
            <a:avLst/>
          </a:prstGeom>
          <a:noFill/>
        </p:spPr>
        <p:txBody>
          <a:bodyPr wrap="square" rtlCol="0">
            <a:spAutoFit/>
          </a:bodyPr>
          <a:lstStyle/>
          <a:p>
            <a:r>
              <a:rPr lang="cs-CZ" dirty="0"/>
              <a:t>❶</a:t>
            </a:r>
          </a:p>
        </p:txBody>
      </p:sp>
      <p:sp>
        <p:nvSpPr>
          <p:cNvPr id="125" name="TextovéPole 124"/>
          <p:cNvSpPr txBox="1"/>
          <p:nvPr/>
        </p:nvSpPr>
        <p:spPr>
          <a:xfrm>
            <a:off x="5004048" y="5157192"/>
            <a:ext cx="360040" cy="369332"/>
          </a:xfrm>
          <a:prstGeom prst="rect">
            <a:avLst/>
          </a:prstGeom>
          <a:noFill/>
        </p:spPr>
        <p:txBody>
          <a:bodyPr wrap="square" rtlCol="0">
            <a:spAutoFit/>
          </a:bodyPr>
          <a:lstStyle/>
          <a:p>
            <a:r>
              <a:rPr lang="cs-CZ" dirty="0"/>
              <a:t>❷</a:t>
            </a:r>
          </a:p>
        </p:txBody>
      </p:sp>
      <p:sp>
        <p:nvSpPr>
          <p:cNvPr id="126" name="TextovéPole 125"/>
          <p:cNvSpPr txBox="1"/>
          <p:nvPr/>
        </p:nvSpPr>
        <p:spPr>
          <a:xfrm>
            <a:off x="5796136" y="1768775"/>
            <a:ext cx="2880320" cy="923330"/>
          </a:xfrm>
          <a:prstGeom prst="rect">
            <a:avLst/>
          </a:prstGeom>
          <a:noFill/>
        </p:spPr>
        <p:txBody>
          <a:bodyPr wrap="square" rtlCol="0">
            <a:spAutoFit/>
          </a:bodyPr>
          <a:lstStyle/>
          <a:p>
            <a:r>
              <a:rPr lang="cs-CZ" dirty="0"/>
              <a:t>❶ ZP/NPP           = 60 - 70%</a:t>
            </a:r>
          </a:p>
          <a:p>
            <a:r>
              <a:rPr lang="cs-CZ" dirty="0"/>
              <a:t>❷ ZP/PP              = 25 - 30%  </a:t>
            </a:r>
          </a:p>
          <a:p>
            <a:r>
              <a:rPr lang="cs-CZ" dirty="0"/>
              <a:t>❸  ZP/(NPP+PP) = 85 -100%</a:t>
            </a:r>
          </a:p>
        </p:txBody>
      </p:sp>
    </p:spTree>
    <p:extLst>
      <p:ext uri="{BB962C8B-B14F-4D97-AF65-F5344CB8AC3E}">
        <p14:creationId xmlns:p14="http://schemas.microsoft.com/office/powerpoint/2010/main" val="2219069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cap="all" dirty="0"/>
              <a:t>Dohled v pojišťovnictví</a:t>
            </a:r>
            <a:endParaRPr lang="en-US" dirty="0"/>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marL="0" marR="91440" indent="0" algn="just">
              <a:lnSpc>
                <a:spcPct val="110000"/>
              </a:lnSpc>
              <a:spcBef>
                <a:spcPts val="600"/>
              </a:spcBef>
              <a:spcAft>
                <a:spcPts val="600"/>
              </a:spcAft>
              <a:buNone/>
              <a:tabLst>
                <a:tab pos="1620520" algn="l"/>
                <a:tab pos="1980565" algn="l"/>
              </a:tabLst>
            </a:pPr>
            <a:r>
              <a:rPr lang="cs-CZ" sz="2400" b="1" dirty="0"/>
              <a:t>Převod kmene zajišťovacích smluv nebo jeho části </a:t>
            </a:r>
          </a:p>
          <a:p>
            <a:pPr marL="0" marR="91440" indent="0" algn="just">
              <a:lnSpc>
                <a:spcPct val="110000"/>
              </a:lnSpc>
              <a:spcBef>
                <a:spcPts val="600"/>
              </a:spcBef>
              <a:spcAft>
                <a:spcPts val="600"/>
              </a:spcAft>
              <a:buNone/>
              <a:tabLst>
                <a:tab pos="1620520" algn="l"/>
                <a:tab pos="1980565" algn="l"/>
              </a:tabLst>
            </a:pPr>
            <a:r>
              <a:rPr lang="cs-CZ" sz="2800" dirty="0"/>
              <a:t>Česká národní banka může tuzemské zajišťovně nebo tuzemské pojišťovně nařídit převést na jinou zajišťovnu nebo pojišťovnu kmen zajišťovacích smluv nebo jeho část, jestliže tato tuzemská zajišťovna nebo tuzemská pojišťovna neplní opatření k nápravě uložená jí Českou národní bankou, nebo v souvislosti s:</a:t>
            </a:r>
          </a:p>
          <a:p>
            <a:pPr marL="0" marR="91440" indent="0" algn="just">
              <a:lnSpc>
                <a:spcPct val="110000"/>
              </a:lnSpc>
              <a:spcBef>
                <a:spcPts val="600"/>
              </a:spcBef>
              <a:spcAft>
                <a:spcPts val="600"/>
              </a:spcAft>
              <a:buNone/>
              <a:tabLst>
                <a:tab pos="1620520" algn="l"/>
                <a:tab pos="1980565" algn="l"/>
              </a:tabLst>
            </a:pPr>
            <a:r>
              <a:rPr lang="cs-CZ" sz="2800" dirty="0"/>
              <a:t>s ohrožením její schopnosti dostát svým závazkům z provozované zajišťovací činnosti,</a:t>
            </a:r>
          </a:p>
          <a:p>
            <a:pPr marL="0" marR="91440" indent="0" algn="just">
              <a:lnSpc>
                <a:spcPct val="110000"/>
              </a:lnSpc>
              <a:spcBef>
                <a:spcPts val="600"/>
              </a:spcBef>
              <a:spcAft>
                <a:spcPts val="600"/>
              </a:spcAft>
              <a:buNone/>
              <a:tabLst>
                <a:tab pos="1620520" algn="l"/>
                <a:tab pos="1980565" algn="l"/>
              </a:tabLst>
            </a:pPr>
            <a:r>
              <a:rPr lang="cs-CZ" sz="2800" dirty="0"/>
              <a:t>se zavedením nucené správy,</a:t>
            </a:r>
          </a:p>
          <a:p>
            <a:pPr marL="0" marR="91440" indent="0" algn="just">
              <a:lnSpc>
                <a:spcPct val="110000"/>
              </a:lnSpc>
              <a:spcBef>
                <a:spcPts val="600"/>
              </a:spcBef>
              <a:spcAft>
                <a:spcPts val="600"/>
              </a:spcAft>
              <a:buNone/>
              <a:tabLst>
                <a:tab pos="1620520" algn="l"/>
                <a:tab pos="1980565" algn="l"/>
              </a:tabLst>
            </a:pPr>
            <a:r>
              <a:rPr lang="cs-CZ" sz="2800" dirty="0"/>
              <a:t>s pozastavením oprávnění k uzavírání zajišťovacích smluv a rozšiřování závazků z nich vyplývajících,</a:t>
            </a:r>
          </a:p>
          <a:p>
            <a:pPr marL="0" marR="91440" indent="0" algn="just">
              <a:lnSpc>
                <a:spcPct val="110000"/>
              </a:lnSpc>
              <a:spcBef>
                <a:spcPts val="600"/>
              </a:spcBef>
              <a:spcAft>
                <a:spcPts val="600"/>
              </a:spcAft>
              <a:buNone/>
              <a:tabLst>
                <a:tab pos="1620520" algn="l"/>
                <a:tab pos="1980565" algn="l"/>
              </a:tabLst>
            </a:pPr>
            <a:r>
              <a:rPr lang="cs-CZ" sz="2800" dirty="0"/>
              <a:t>odnětím povolení k provozování zajišťovací činnosti.</a:t>
            </a:r>
          </a:p>
          <a:p>
            <a:pPr marL="0" marR="91440" indent="0" algn="just">
              <a:lnSpc>
                <a:spcPct val="110000"/>
              </a:lnSpc>
              <a:spcBef>
                <a:spcPts val="600"/>
              </a:spcBef>
              <a:spcAft>
                <a:spcPts val="600"/>
              </a:spcAft>
              <a:buNone/>
              <a:tabLst>
                <a:tab pos="1620520" algn="l"/>
                <a:tab pos="1980565" algn="l"/>
              </a:tabLst>
            </a:pPr>
            <a:endParaRPr lang="cs-CZ" sz="2400" dirty="0"/>
          </a:p>
          <a:p>
            <a:pPr marL="0" marR="91440" indent="0" algn="just">
              <a:lnSpc>
                <a:spcPct val="110000"/>
              </a:lnSpc>
              <a:spcBef>
                <a:spcPts val="600"/>
              </a:spcBef>
              <a:spcAft>
                <a:spcPts val="600"/>
              </a:spcAft>
              <a:buNone/>
              <a:tabLst>
                <a:tab pos="1620520" algn="l"/>
                <a:tab pos="1980565" algn="l"/>
              </a:tabLst>
            </a:pPr>
            <a:endParaRPr lang="cs-CZ" sz="2400" dirty="0">
              <a:effectLst/>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4824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55000" lnSpcReduction="20000"/>
          </a:bodyPr>
          <a:lstStyle/>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zákon č. 40/1964 Sb., občanský zákoník – do 31.12.2004</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zákon č. 37/2004 Sb., o pojistné smlouvě - do 31.12.2013 </a:t>
            </a:r>
          </a:p>
          <a:p>
            <a:pPr marR="91440">
              <a:lnSpc>
                <a:spcPct val="110000"/>
              </a:lnSpc>
              <a:spcBef>
                <a:spcPts val="600"/>
              </a:spcBef>
              <a:spcAft>
                <a:spcPts val="600"/>
              </a:spcAft>
              <a:buFont typeface="Symbol"/>
              <a:buChar char=""/>
              <a:tabLst>
                <a:tab pos="1620520" algn="l"/>
                <a:tab pos="1980565" algn="l"/>
              </a:tabLst>
            </a:pPr>
            <a:endParaRPr lang="cs-CZ"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r>
              <a:rPr lang="cs-CZ" u="sng" dirty="0">
                <a:cs typeface="Arial" panose="020B0604020202020204" pitchFamily="34" charset="0"/>
              </a:rPr>
              <a:t>zákon č. 89/2012 Sb., občanský zákoník</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2758 – 2810 – základní ustanovení pojistné smlouvy</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2821 – 2848 – obnosové pojištění, životní pojištění, úrazové pojištění, pojištění pro případ nemoci</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1721 a násl. – všeobecná ustanovení o závazcích</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1810 – 1851 – smlouvy uzavírané se spotřebitelem, smlouvy uzavírané distanční způsobem a mimo obchodní prostory</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635 - promlčení na plnění z životního pojištění – 10 let</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3028 a násl. – přechodná ustanovení</a:t>
            </a:r>
          </a:p>
          <a:p>
            <a:pPr marR="91440">
              <a:lnSpc>
                <a:spcPct val="110000"/>
              </a:lnSpc>
              <a:spcBef>
                <a:spcPts val="600"/>
              </a:spcBef>
              <a:spcAft>
                <a:spcPts val="600"/>
              </a:spcAft>
              <a:buFont typeface="Symbol"/>
              <a:buChar char=""/>
              <a:tabLst>
                <a:tab pos="1620520" algn="l"/>
                <a:tab pos="1980565" algn="l"/>
              </a:tabLst>
            </a:pPr>
            <a:endParaRPr lang="cs-CZ" sz="26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7281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endParaRPr lang="cs-CZ" sz="2200" b="1" dirty="0"/>
          </a:p>
          <a:p>
            <a:pPr marR="91440">
              <a:lnSpc>
                <a:spcPct val="110000"/>
              </a:lnSpc>
              <a:spcBef>
                <a:spcPts val="600"/>
              </a:spcBef>
              <a:spcAft>
                <a:spcPts val="600"/>
              </a:spcAft>
              <a:buFont typeface="Symbol"/>
              <a:buChar char=""/>
              <a:tabLst>
                <a:tab pos="1620520" algn="l"/>
                <a:tab pos="1980565" algn="l"/>
              </a:tabLst>
            </a:pPr>
            <a:r>
              <a:rPr lang="cs-CZ" sz="2200" b="1" dirty="0"/>
              <a:t>Pojistitel </a:t>
            </a:r>
            <a:r>
              <a:rPr lang="cs-CZ" sz="2200" dirty="0"/>
              <a:t>– pojišťovna</a:t>
            </a:r>
          </a:p>
          <a:p>
            <a:pPr marR="91440">
              <a:lnSpc>
                <a:spcPct val="110000"/>
              </a:lnSpc>
              <a:spcBef>
                <a:spcPts val="600"/>
              </a:spcBef>
              <a:spcAft>
                <a:spcPts val="600"/>
              </a:spcAft>
              <a:buFont typeface="Symbol"/>
              <a:buChar char=""/>
              <a:tabLst>
                <a:tab pos="1620520" algn="l"/>
                <a:tab pos="1980565" algn="l"/>
              </a:tabLst>
            </a:pPr>
            <a:r>
              <a:rPr lang="cs-CZ" sz="2200" b="1" dirty="0"/>
              <a:t>Pojištěný </a:t>
            </a:r>
            <a:r>
              <a:rPr lang="cs-CZ" sz="2200" dirty="0"/>
              <a:t>- </a:t>
            </a:r>
            <a:r>
              <a:rPr lang="cs-CZ" sz="2200" u="sng" dirty="0"/>
              <a:t>osoba, na jejíž život, zdraví</a:t>
            </a:r>
            <a:r>
              <a:rPr lang="cs-CZ" sz="2200" dirty="0"/>
              <a:t>, majetek nebo odpovědnost nebo jinou hodnotu pojistného zájmu se pojištění vztahuje, je pojištěným.</a:t>
            </a:r>
          </a:p>
          <a:p>
            <a:pPr marR="91440">
              <a:lnSpc>
                <a:spcPct val="110000"/>
              </a:lnSpc>
              <a:spcBef>
                <a:spcPts val="600"/>
              </a:spcBef>
              <a:spcAft>
                <a:spcPts val="600"/>
              </a:spcAft>
              <a:buFont typeface="Symbol"/>
              <a:buChar char=""/>
              <a:tabLst>
                <a:tab pos="1620520" algn="l"/>
                <a:tab pos="1980565" algn="l"/>
              </a:tabLst>
            </a:pPr>
            <a:r>
              <a:rPr lang="cs-CZ" sz="2200" b="1" dirty="0"/>
              <a:t>Pojistník</a:t>
            </a:r>
            <a:r>
              <a:rPr lang="cs-CZ" sz="2200" dirty="0"/>
              <a:t> – osoba, která uzavřela pojistnou smlouvu s pojišťovnou</a:t>
            </a:r>
          </a:p>
          <a:p>
            <a:pPr marR="91440">
              <a:lnSpc>
                <a:spcPct val="110000"/>
              </a:lnSpc>
              <a:spcBef>
                <a:spcPts val="600"/>
              </a:spcBef>
              <a:spcAft>
                <a:spcPts val="600"/>
              </a:spcAft>
              <a:buFont typeface="Symbol"/>
              <a:buChar char=""/>
              <a:tabLst>
                <a:tab pos="1620520" algn="l"/>
                <a:tab pos="1980565" algn="l"/>
              </a:tabLst>
            </a:pPr>
            <a:r>
              <a:rPr lang="cs-CZ" sz="2200" b="1" dirty="0"/>
              <a:t>Oprávněná osoba </a:t>
            </a:r>
            <a:r>
              <a:rPr lang="cs-CZ" sz="2200" dirty="0"/>
              <a:t>- osoba, které v důsledku pojistné události vznikne právo na pojistné plnění.</a:t>
            </a:r>
            <a:r>
              <a:rPr lang="cs-CZ" sz="2200" b="1" dirty="0">
                <a:cs typeface="Arial" panose="020B0604020202020204" pitchFamily="34" charset="0"/>
              </a:rPr>
              <a:t> </a:t>
            </a:r>
          </a:p>
          <a:p>
            <a:pPr marR="91440">
              <a:lnSpc>
                <a:spcPct val="110000"/>
              </a:lnSpc>
              <a:spcBef>
                <a:spcPts val="600"/>
              </a:spcBef>
              <a:spcAft>
                <a:spcPts val="600"/>
              </a:spcAft>
              <a:buFont typeface="Symbol"/>
              <a:buChar char=""/>
              <a:tabLst>
                <a:tab pos="1620520" algn="l"/>
                <a:tab pos="1980565" algn="l"/>
              </a:tabLst>
            </a:pPr>
            <a:r>
              <a:rPr lang="cs-CZ" sz="2200" b="1" dirty="0">
                <a:cs typeface="Arial" panose="020B0604020202020204" pitchFamily="34" charset="0"/>
              </a:rPr>
              <a:t>Pojistný zájem </a:t>
            </a:r>
            <a:r>
              <a:rPr lang="cs-CZ" sz="2200" dirty="0">
                <a:cs typeface="Arial" panose="020B0604020202020204" pitchFamily="34" charset="0"/>
              </a:rPr>
              <a:t>– pojistník má pojistný zájem na vlastním životě a zdraví. </a:t>
            </a:r>
            <a:r>
              <a:rPr lang="cs-CZ" sz="2200" dirty="0"/>
              <a:t>Má se za to, že pojistník má pojistný zájem i na životě a zdraví jiné osoby, osvědčí-li zájem podmíněný vztahem k této osobě, ať již vyplývá z příbuzenství nebo je podmíněn prospěchem či výhodou z pokračování jejího života.</a:t>
            </a:r>
          </a:p>
          <a:p>
            <a:pPr marR="91440">
              <a:lnSpc>
                <a:spcPct val="110000"/>
              </a:lnSpc>
              <a:spcBef>
                <a:spcPts val="600"/>
              </a:spcBef>
              <a:spcAft>
                <a:spcPts val="600"/>
              </a:spcAft>
              <a:buFont typeface="Symbol"/>
              <a:buChar char=""/>
              <a:tabLst>
                <a:tab pos="1620520" algn="l"/>
                <a:tab pos="1980565" algn="l"/>
              </a:tabLst>
            </a:pPr>
            <a:endParaRPr lang="cs-CZ" dirty="0"/>
          </a:p>
          <a:p>
            <a:pPr marR="91440">
              <a:lnSpc>
                <a:spcPct val="110000"/>
              </a:lnSpc>
              <a:spcBef>
                <a:spcPts val="600"/>
              </a:spcBef>
              <a:spcAft>
                <a:spcPts val="600"/>
              </a:spcAft>
              <a:buFont typeface="Symbol"/>
              <a:buChar char=""/>
              <a:tabLst>
                <a:tab pos="1620520" algn="l"/>
                <a:tab pos="1980565" algn="l"/>
              </a:tabLst>
            </a:pPr>
            <a:endParaRPr lang="cs-CZ"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917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77500" lnSpcReduction="20000"/>
          </a:bodyPr>
          <a:lstStyle/>
          <a:p>
            <a:pPr marR="91440">
              <a:lnSpc>
                <a:spcPct val="110000"/>
              </a:lnSpc>
              <a:spcBef>
                <a:spcPts val="600"/>
              </a:spcBef>
              <a:spcAft>
                <a:spcPts val="600"/>
              </a:spcAft>
              <a:buFont typeface="Symbol"/>
              <a:buChar char=""/>
              <a:tabLst>
                <a:tab pos="1620520" algn="l"/>
                <a:tab pos="1980565" algn="l"/>
              </a:tabLst>
            </a:pPr>
            <a:r>
              <a:rPr lang="cs-CZ" sz="2600" b="1" dirty="0"/>
              <a:t>Obmyšlený </a:t>
            </a:r>
          </a:p>
          <a:p>
            <a:pPr marR="91440">
              <a:lnSpc>
                <a:spcPct val="110000"/>
              </a:lnSpc>
              <a:spcBef>
                <a:spcPts val="600"/>
              </a:spcBef>
              <a:spcAft>
                <a:spcPts val="600"/>
              </a:spcAft>
              <a:buFont typeface="Wingdings" charset="2"/>
              <a:buChar char="Ø"/>
              <a:tabLst>
                <a:tab pos="1620520" algn="l"/>
                <a:tab pos="1980565" algn="l"/>
              </a:tabLst>
            </a:pPr>
            <a:r>
              <a:rPr lang="cs-CZ" sz="2600" dirty="0"/>
              <a:t>oprávněná osoba v případě smrti pojištěného  </a:t>
            </a:r>
          </a:p>
          <a:p>
            <a:pPr marR="91440">
              <a:lnSpc>
                <a:spcPct val="110000"/>
              </a:lnSpc>
              <a:spcBef>
                <a:spcPts val="600"/>
              </a:spcBef>
              <a:spcAft>
                <a:spcPts val="600"/>
              </a:spcAft>
              <a:buFont typeface="Wingdings" charset="2"/>
              <a:buChar char="Ø"/>
              <a:tabLst>
                <a:tab pos="1620520" algn="l"/>
                <a:tab pos="1980565" algn="l"/>
              </a:tabLst>
            </a:pPr>
            <a:r>
              <a:rPr lang="cs-CZ" sz="2600" dirty="0"/>
              <a:t>určen pojistníkem nebo ze zákona </a:t>
            </a:r>
          </a:p>
          <a:p>
            <a:pPr marR="91440">
              <a:lnSpc>
                <a:spcPct val="110000"/>
              </a:lnSpc>
              <a:spcBef>
                <a:spcPts val="600"/>
              </a:spcBef>
              <a:spcAft>
                <a:spcPts val="600"/>
              </a:spcAft>
              <a:buFont typeface="Symbol"/>
              <a:buChar char=""/>
              <a:tabLst>
                <a:tab pos="1620520" algn="l"/>
                <a:tab pos="1980565" algn="l"/>
              </a:tabLst>
            </a:pPr>
            <a:r>
              <a:rPr lang="cs-CZ" sz="2600" dirty="0"/>
              <a:t>Je-li pojistnou událostí smrt pojištěného, může pojistník určit, kdo je obmyšlený, </a:t>
            </a:r>
            <a:r>
              <a:rPr lang="cs-CZ" sz="2600" u="sng" dirty="0"/>
              <a:t>jménem nebo jeho vztahem k pojištěnému</a:t>
            </a:r>
            <a:r>
              <a:rPr lang="cs-CZ" sz="2600" dirty="0"/>
              <a:t>. Až do vzniku pojistné události může pojistník obmyšleného měnit; změna je účinná dnem doručení sdělení pojistiteli.</a:t>
            </a:r>
          </a:p>
          <a:p>
            <a:pPr marR="91440">
              <a:lnSpc>
                <a:spcPct val="110000"/>
              </a:lnSpc>
              <a:spcBef>
                <a:spcPts val="600"/>
              </a:spcBef>
              <a:spcAft>
                <a:spcPts val="600"/>
              </a:spcAft>
              <a:buFont typeface="Symbol"/>
              <a:buChar char=""/>
              <a:tabLst>
                <a:tab pos="1620520" algn="l"/>
                <a:tab pos="1980565" algn="l"/>
              </a:tabLst>
            </a:pPr>
            <a:r>
              <a:rPr lang="cs-CZ" sz="2600" dirty="0"/>
              <a:t>Nebyl-li v době pojistné události obmyšlený určen, nebo nenabyl-li obmyšlený práva na pojistné plnění, nabývá tohoto práva </a:t>
            </a:r>
            <a:r>
              <a:rPr lang="cs-CZ" sz="2600" u="sng" dirty="0"/>
              <a:t>manžel pojištěného</a:t>
            </a:r>
            <a:r>
              <a:rPr lang="cs-CZ" sz="2600" dirty="0"/>
              <a:t>, a není-li ho, </a:t>
            </a:r>
            <a:r>
              <a:rPr lang="cs-CZ" sz="2600" u="sng" dirty="0"/>
              <a:t>děti pojištěného</a:t>
            </a:r>
            <a:r>
              <a:rPr lang="cs-CZ" sz="2600" dirty="0"/>
              <a:t>. Není-li taková osoba, nabývají práva na pojistné plnění </a:t>
            </a:r>
            <a:r>
              <a:rPr lang="cs-CZ" sz="2600" u="sng" dirty="0"/>
              <a:t>rodiče pojištěného</a:t>
            </a:r>
            <a:r>
              <a:rPr lang="cs-CZ" sz="2600" dirty="0"/>
              <a:t>, a není-li jich, nabývají tohoto práva </a:t>
            </a:r>
            <a:r>
              <a:rPr lang="cs-CZ" sz="2600" u="sng" dirty="0"/>
              <a:t>dědici pojištěného</a:t>
            </a:r>
            <a:r>
              <a:rPr lang="cs-CZ" sz="2600" dirty="0"/>
              <a:t>. Vznikne-li právo na pojistné plnění více osobám, má se za to, že jejich podíly jsou stejné.</a:t>
            </a: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672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Obmyšlený nabývá právo na pojistné plnění vznikem pojistné události</a:t>
            </a:r>
            <a:r>
              <a:rPr lang="cs-CZ" sz="1600" dirty="0"/>
              <a:t>. Dokud obmyšlený tohoto práva nenabude, může pojistník volně nakládat s právy z pojištění, zejména je zastavit nebo postoupit, jakož i změnit označení osoby obmyšleného. Jde-li však o pojištění důchodu, vyžaduje se ke změně obmyšleného souhlas pojistitele, jinak změnou není pojistitel vázán.</a:t>
            </a:r>
          </a:p>
          <a:p>
            <a:r>
              <a:rPr lang="cs-CZ" sz="1600" dirty="0"/>
              <a:t>Je-li pojištěným osoba odlišná od pojistníka, vyžaduje se k právním jednáním souhlas pojištěného, jinak se k nim nepřihlíží.</a:t>
            </a:r>
          </a:p>
          <a:p>
            <a:r>
              <a:rPr lang="cs-CZ" sz="1600" dirty="0"/>
              <a:t>Uzavírá-li pojistník smlouvu ve prospěch obmyšleného, vyžaduje se k uzavření smlouvy i </a:t>
            </a:r>
            <a:r>
              <a:rPr lang="cs-CZ" sz="1600" u="sng" dirty="0"/>
              <a:t>souhlas pojištěného</a:t>
            </a:r>
            <a:r>
              <a:rPr lang="cs-CZ" sz="1600" dirty="0"/>
              <a:t>. Má-li být pojištěným potomek pojistníka, který není plně svéprávný, nevyžaduje se zvláštní souhlas, pokud je pojistník sám zákonným zástupcem pojištěného.</a:t>
            </a:r>
          </a:p>
          <a:p>
            <a:r>
              <a:rPr lang="cs-CZ" sz="1600" dirty="0"/>
              <a:t>Vyžaduje-li se souhlas pojištěného, popřípadě jeho zákonného zástupce, a neprokáže-li pojistník souhlas v ujednané době, jinak do tří měsíců ode dne uzavření smlouvy, zaniká pojištění uplynutím této doby. Nastane-li v této době pojistná událost, aniž byl souhlas udělen, nabývá právo na pojistné plnění pojištěný; je-li pojistnou událostí smrt pojištěného, nabývají toto právo osoby uvedené v § 2831.</a:t>
            </a:r>
          </a:p>
          <a:p>
            <a:r>
              <a:rPr lang="cs-CZ" sz="1600" u="sng" dirty="0"/>
              <a:t>Souhlas se vyžaduje i pro změnu obmyšleného</a:t>
            </a:r>
            <a:r>
              <a:rPr lang="cs-CZ" sz="1600" dirty="0"/>
              <a:t>, změnu podílů na pojistném plnění, bylo-li určeno více obmyšlených, a k vyplacení odkupného; není-li souhlas udělen, nepřihlíží se k nim.</a:t>
            </a:r>
            <a:endParaRPr lang="cs-CZ" sz="16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sz="1600" dirty="0">
              <a:cs typeface="Arial" panose="020B0604020202020204" pitchFamily="34" charset="0"/>
            </a:endParaRPr>
          </a:p>
          <a:p>
            <a:pPr marL="0" indent="0">
              <a:buNone/>
            </a:pP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7692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subjekty</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Autofit/>
          </a:bodyPr>
          <a:lstStyle/>
          <a:p>
            <a:pPr marR="91440" algn="just">
              <a:spcBef>
                <a:spcPts val="600"/>
              </a:spcBef>
              <a:spcAft>
                <a:spcPts val="600"/>
              </a:spcAft>
              <a:buFont typeface="Symbol"/>
              <a:buChar char=""/>
              <a:tabLst>
                <a:tab pos="1620520" algn="l"/>
                <a:tab pos="1980565" algn="l"/>
              </a:tabLst>
            </a:pPr>
            <a:r>
              <a:rPr lang="cs-CZ" sz="2400" dirty="0"/>
              <a:t>Smluvní stranou pojistné smlouvy o pojištění cizího rizika je pojistník. Uzavřením pojistné smlouvy o pojištění cizího rizika chrání svůj zájem. Pojistník je proto zpravidla oprávněnou osobou, tj. osobou, která má právo na pojistné plnění. Pojištěný je subjektem pojistného vztahu, nikoliv však stranou pojistné smlouvy. Vyplývá-li právo ze smlouvy, může ho vymáhat jen ten, komu je smlouva přiznává. </a:t>
            </a:r>
          </a:p>
          <a:p>
            <a:pPr marR="91440">
              <a:spcBef>
                <a:spcPts val="600"/>
              </a:spcBef>
              <a:spcAft>
                <a:spcPts val="600"/>
              </a:spcAft>
              <a:buFont typeface="Symbol"/>
              <a:buChar char=""/>
              <a:tabLst>
                <a:tab pos="1620520" algn="l"/>
                <a:tab pos="1980565" algn="l"/>
              </a:tabLst>
            </a:pPr>
            <a:r>
              <a:rPr lang="cs-CZ" sz="2400" dirty="0"/>
              <a:t>Rozsudek NS </a:t>
            </a:r>
            <a:r>
              <a:rPr lang="cs-CZ" sz="2400" dirty="0" err="1"/>
              <a:t>sp</a:t>
            </a:r>
            <a:r>
              <a:rPr lang="cs-CZ" sz="2400" dirty="0"/>
              <a:t>. zn. 23 </a:t>
            </a:r>
            <a:r>
              <a:rPr lang="cs-CZ" sz="2400" dirty="0" err="1"/>
              <a:t>Cdo</a:t>
            </a:r>
            <a:r>
              <a:rPr lang="cs-CZ" sz="2400" dirty="0"/>
              <a:t> 4513/2016</a:t>
            </a:r>
          </a:p>
          <a:p>
            <a:pPr marL="0" indent="0">
              <a:buNone/>
            </a:pP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8858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pl-PL" sz="1800" b="1" dirty="0" err="1"/>
              <a:t>Zánik</a:t>
            </a:r>
            <a:r>
              <a:rPr lang="pl-PL" sz="1800" b="1" dirty="0"/>
              <a:t> </a:t>
            </a:r>
            <a:r>
              <a:rPr lang="pl-PL" sz="1800" b="1" dirty="0" err="1"/>
              <a:t>pojištění</a:t>
            </a:r>
            <a:r>
              <a:rPr lang="pl-PL" sz="1800" b="1" dirty="0"/>
              <a:t>  - § 2805 – 2807 </a:t>
            </a:r>
          </a:p>
          <a:p>
            <a:pPr marL="0" indent="0">
              <a:buNone/>
            </a:pPr>
            <a:r>
              <a:rPr lang="cs-CZ" sz="1800" dirty="0" err="1"/>
              <a:t>Ž</a:t>
            </a:r>
            <a:r>
              <a:rPr lang="pl-PL" sz="1800" dirty="0" err="1"/>
              <a:t>ivotní</a:t>
            </a:r>
            <a:r>
              <a:rPr lang="pl-PL" sz="1800" dirty="0"/>
              <a:t> </a:t>
            </a:r>
            <a:r>
              <a:rPr lang="pl-PL" sz="1800" dirty="0" err="1"/>
              <a:t>pojištění</a:t>
            </a:r>
            <a:r>
              <a:rPr lang="pl-PL" sz="1800" dirty="0"/>
              <a:t> </a:t>
            </a:r>
            <a:r>
              <a:rPr lang="pl-PL" sz="1800" dirty="0" err="1"/>
              <a:t>může</a:t>
            </a:r>
            <a:r>
              <a:rPr lang="pl-PL" sz="1800" dirty="0"/>
              <a:t> </a:t>
            </a:r>
            <a:r>
              <a:rPr lang="pl-PL" sz="1800" dirty="0" err="1"/>
              <a:t>pojistitel</a:t>
            </a:r>
            <a:r>
              <a:rPr lang="pl-PL" sz="1800" dirty="0"/>
              <a:t> </a:t>
            </a:r>
            <a:r>
              <a:rPr lang="pl-PL" sz="1800" dirty="0" err="1"/>
              <a:t>vypovědět</a:t>
            </a:r>
            <a:r>
              <a:rPr lang="pl-PL" sz="1800" dirty="0"/>
              <a:t> </a:t>
            </a:r>
            <a:r>
              <a:rPr lang="pl-PL" sz="1800" dirty="0" err="1"/>
              <a:t>pouze</a:t>
            </a:r>
            <a:r>
              <a:rPr lang="pl-PL" sz="1800" dirty="0"/>
              <a:t> do 2 </a:t>
            </a:r>
            <a:r>
              <a:rPr lang="pl-PL" sz="1800" dirty="0" err="1"/>
              <a:t>měsíců</a:t>
            </a:r>
            <a:r>
              <a:rPr lang="pl-PL" sz="1800" dirty="0"/>
              <a:t> od </a:t>
            </a:r>
            <a:r>
              <a:rPr lang="pl-PL" sz="1800" dirty="0" err="1"/>
              <a:t>uzavření</a:t>
            </a:r>
            <a:r>
              <a:rPr lang="pl-PL" sz="1800" dirty="0"/>
              <a:t> </a:t>
            </a:r>
            <a:r>
              <a:rPr lang="pl-PL" sz="1800" dirty="0" err="1"/>
              <a:t>smlouvy</a:t>
            </a:r>
            <a:r>
              <a:rPr lang="pl-PL" sz="1800" dirty="0"/>
              <a:t> s 8 </a:t>
            </a:r>
            <a:r>
              <a:rPr lang="pl-PL" sz="1800" dirty="0" err="1"/>
              <a:t>denní</a:t>
            </a:r>
            <a:r>
              <a:rPr lang="pl-PL" sz="1800" dirty="0"/>
              <a:t> </a:t>
            </a:r>
            <a:r>
              <a:rPr lang="pl-PL" sz="1800" dirty="0" err="1"/>
              <a:t>výpovědní</a:t>
            </a:r>
            <a:r>
              <a:rPr lang="pl-PL" sz="1800" dirty="0"/>
              <a:t> </a:t>
            </a:r>
            <a:r>
              <a:rPr lang="pl-PL" sz="1800" dirty="0" err="1"/>
              <a:t>dobou</a:t>
            </a:r>
            <a:r>
              <a:rPr lang="pl-PL" sz="1800" dirty="0"/>
              <a:t>. </a:t>
            </a:r>
          </a:p>
          <a:p>
            <a:pPr marL="0" indent="0">
              <a:buNone/>
            </a:pPr>
            <a:endParaRPr lang="pl-PL" sz="1800" dirty="0"/>
          </a:p>
          <a:p>
            <a:r>
              <a:rPr lang="cs-CZ" sz="1800" b="1" dirty="0"/>
              <a:t>Způsoby zániku pojištění - § 2810 </a:t>
            </a:r>
          </a:p>
          <a:p>
            <a:pPr marL="0" indent="0">
              <a:buNone/>
            </a:pPr>
            <a:r>
              <a:rPr lang="cs-CZ" sz="1800" dirty="0"/>
              <a:t>Pojištění zaniká zánikem pojistného zájmu, zánikem pojistného nebezpečí, dnem smrti pojištěné osoby, dnem zániku pojištěné právnické osoby bez právního nástupce nebo dnem odmítnutí pojistného plnění.</a:t>
            </a:r>
          </a:p>
          <a:p>
            <a:pPr marL="0" indent="0">
              <a:buNone/>
            </a:pPr>
            <a:endParaRPr lang="cs-CZ" sz="1800" dirty="0">
              <a:cs typeface="Arial" panose="020B0604020202020204" pitchFamily="34" charset="0"/>
            </a:endParaRPr>
          </a:p>
          <a:p>
            <a:r>
              <a:rPr lang="cs-CZ" sz="1800" b="1" dirty="0"/>
              <a:t>Úmyslné způsobení pojistné události - </a:t>
            </a:r>
            <a:r>
              <a:rPr lang="is-IS" sz="1800" b="1" dirty="0"/>
              <a:t>§ 2799 </a:t>
            </a:r>
            <a:endParaRPr lang="cs-CZ" sz="1800" b="1" dirty="0"/>
          </a:p>
          <a:p>
            <a:pPr marL="0" indent="0">
              <a:buNone/>
            </a:pPr>
            <a:r>
              <a:rPr lang="cs-CZ" sz="1800" dirty="0"/>
              <a:t>Způsobila-li úmyslně pojistnou událost buď osoba, která uplatňuje právo na pojistné plnění, anebo z jejího podnětu osoba třetí, vzniká právo na pojistné plnění jen tehdy, bylo-li to výslovně ujednáno, anebo stanoví-li tak tento nebo jiný zákon.</a:t>
            </a:r>
          </a:p>
          <a:p>
            <a:pPr marL="0" indent="0">
              <a:buNone/>
            </a:pPr>
            <a:endParaRPr lang="en-US" sz="18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1129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Obnosové pojištění </a:t>
            </a:r>
            <a:r>
              <a:rPr lang="cs-CZ" sz="1600" dirty="0"/>
              <a:t>zavazuje pojistitele poskytnout v případě pojistné události jednorázové či opakované pojistné plnění v ujednaném rozsahu. Základem pro určení výše pojistného a pro výpočet pojistného plnění je částka určená na návrh pojistníka, kterou má pojistitel v případě vzniku pojistné události vyplatit, anebo výše a četnost vyplácení důchodu.</a:t>
            </a:r>
          </a:p>
          <a:p>
            <a:endParaRPr lang="cs-CZ" sz="1600" dirty="0"/>
          </a:p>
          <a:p>
            <a:r>
              <a:rPr lang="cs-CZ" sz="1600" dirty="0"/>
              <a:t>Právem na plnění z obnosového pojištění není dotčeno právo na náhradu škody nebo jiné právo proti tomu, kdo je povinen škodu nahradit.</a:t>
            </a:r>
          </a:p>
          <a:p>
            <a:endParaRPr lang="cs-CZ" sz="1600" dirty="0"/>
          </a:p>
          <a:p>
            <a:r>
              <a:rPr lang="cs-CZ" sz="1600" dirty="0"/>
              <a:t>Kdy z obnosového pojištění vzniká právo na zkrácení pojistné doby, na odkupné a na obnovení pojištění po snížení pojistné částky, po snížení ročního důchodu nebo po zkrácení pojistné doby, se ujedná ve smlouvě, nezakládá-li takové právo tento zákon přímo.</a:t>
            </a:r>
          </a:p>
          <a:p>
            <a:endParaRPr lang="cs-CZ" sz="1600" dirty="0"/>
          </a:p>
          <a:p>
            <a:r>
              <a:rPr lang="cs-CZ" sz="1600" dirty="0"/>
              <a:t>Obnosové pojištění  x  škodové pojištění</a:t>
            </a:r>
          </a:p>
          <a:p>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715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Pojištěním osob</a:t>
            </a:r>
            <a:r>
              <a:rPr lang="cs-CZ" sz="1600" dirty="0"/>
              <a:t> lze pojistit člověka pro </a:t>
            </a:r>
            <a:r>
              <a:rPr lang="cs-CZ" sz="1600" u="sng" dirty="0"/>
              <a:t>případ smrti, dožití se určitého věku nebo dne určeného ve smlouvě jako konec pojištění, pro případ nemoci, úrazu nebo jiné skutečnosti souvisící se zdravím nebo změnou osobního postavení </a:t>
            </a:r>
            <a:r>
              <a:rPr lang="cs-CZ" sz="1600" dirty="0"/>
              <a:t>pojištěné osoby.</a:t>
            </a:r>
          </a:p>
          <a:p>
            <a:r>
              <a:rPr lang="cs-CZ" sz="1600" dirty="0"/>
              <a:t>Pojištění osob zakládá osobě určené ve smlouvě právo na výplatu ujednané částky či důchodu nebo právo na pojistné plnění v určené výši, nastane-li pojistná událost.</a:t>
            </a:r>
          </a:p>
          <a:p>
            <a:r>
              <a:rPr lang="cs-CZ" sz="1600" dirty="0"/>
              <a:t>Bylo-li ujednáno </a:t>
            </a:r>
            <a:r>
              <a:rPr lang="cs-CZ" sz="1600" u="sng" dirty="0"/>
              <a:t>pojištění pro případ pracovní neschopnosti </a:t>
            </a:r>
            <a:r>
              <a:rPr lang="cs-CZ" sz="1600" dirty="0"/>
              <a:t>a neuvádí-li smlouva jasný údaj o povaze a rozsahu neschopnosti, na niž se pojištění vztahuje, považuje se za ujednané pojištění neschopnosti pojištěného vykonávat jeho obvyklé povolání.</a:t>
            </a:r>
          </a:p>
          <a:p>
            <a:r>
              <a:rPr lang="cs-CZ" sz="1600" dirty="0"/>
              <a:t>Z </a:t>
            </a:r>
            <a:r>
              <a:rPr lang="cs-CZ" sz="1600" u="sng" dirty="0"/>
              <a:t>úrazového pojištění </a:t>
            </a:r>
            <a:r>
              <a:rPr lang="cs-CZ" sz="1600" dirty="0"/>
              <a:t>poskytne pojistitel pojistné plnění ve výši ujednané ve smlouvě, došlo-li k úrazu pojištěného.</a:t>
            </a:r>
          </a:p>
          <a:p>
            <a:r>
              <a:rPr lang="cs-CZ" sz="1600" dirty="0"/>
              <a:t>V </a:t>
            </a:r>
            <a:r>
              <a:rPr lang="cs-CZ" sz="1600" u="sng" dirty="0"/>
              <a:t>pojištění pro případ nemoci </a:t>
            </a:r>
            <a:r>
              <a:rPr lang="cs-CZ" sz="1600" dirty="0"/>
              <a:t>hradí pojistitel za pojištěného oprávněné osobě v ujednaném rozsahu náklady nebo ujednanou částku na zdravotní péči vzniklé v důsledku nemoci nebo následku úrazu a úkonů souvisících se zdravotním stavem pojištěného, zejména s nemocí, úrazem, těhotenstvím a preventivní nebo dispenzární péčí nebo s jinými skutečnostmi souvisejícími se zdravotním stavem pojištěného.</a:t>
            </a:r>
          </a:p>
          <a:p>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7003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b="1" dirty="0"/>
              <a:t>Odkupné - § 2842 - 2843</a:t>
            </a:r>
          </a:p>
          <a:p>
            <a:endParaRPr lang="pl-PL" sz="1600" b="1" dirty="0"/>
          </a:p>
          <a:p>
            <a:pPr marL="0" indent="0">
              <a:buNone/>
            </a:pPr>
            <a:r>
              <a:rPr lang="pl-PL" sz="1600" dirty="0"/>
              <a:t>(1) </a:t>
            </a:r>
            <a:r>
              <a:rPr lang="pl-PL" sz="1600" dirty="0" err="1"/>
              <a:t>Bylo</a:t>
            </a:r>
            <a:r>
              <a:rPr lang="pl-PL" sz="1600" dirty="0"/>
              <a:t>-li v </a:t>
            </a:r>
            <a:r>
              <a:rPr lang="pl-PL" sz="1600" dirty="0" err="1"/>
              <a:t>životním</a:t>
            </a:r>
            <a:r>
              <a:rPr lang="pl-PL" sz="1600" dirty="0"/>
              <a:t> </a:t>
            </a:r>
            <a:r>
              <a:rPr lang="pl-PL" sz="1600" dirty="0" err="1"/>
              <a:t>pojištění</a:t>
            </a:r>
            <a:r>
              <a:rPr lang="pl-PL" sz="1600" dirty="0"/>
              <a:t> </a:t>
            </a:r>
            <a:r>
              <a:rPr lang="pl-PL" sz="1600" dirty="0" err="1"/>
              <a:t>ujednaném</a:t>
            </a:r>
            <a:r>
              <a:rPr lang="pl-PL" sz="1600" dirty="0"/>
              <a:t> s </a:t>
            </a:r>
            <a:r>
              <a:rPr lang="pl-PL" sz="1600" dirty="0" err="1"/>
              <a:t>běžným</a:t>
            </a:r>
            <a:r>
              <a:rPr lang="pl-PL" sz="1600" dirty="0"/>
              <a:t> </a:t>
            </a:r>
            <a:r>
              <a:rPr lang="pl-PL" sz="1600" dirty="0" err="1"/>
              <a:t>pojistným</a:t>
            </a:r>
            <a:r>
              <a:rPr lang="pl-PL" sz="1600" dirty="0"/>
              <a:t> </a:t>
            </a:r>
            <a:r>
              <a:rPr lang="pl-PL" sz="1600" dirty="0" err="1"/>
              <a:t>zaplaceno</a:t>
            </a:r>
            <a:r>
              <a:rPr lang="pl-PL" sz="1600" dirty="0"/>
              <a:t> </a:t>
            </a:r>
            <a:r>
              <a:rPr lang="pl-PL" sz="1600" dirty="0" err="1"/>
              <a:t>pojistné</a:t>
            </a:r>
            <a:r>
              <a:rPr lang="pl-PL" sz="1600" dirty="0"/>
              <a:t> </a:t>
            </a:r>
            <a:r>
              <a:rPr lang="pl-PL" sz="1600" dirty="0" err="1"/>
              <a:t>nejméně</a:t>
            </a:r>
            <a:r>
              <a:rPr lang="pl-PL" sz="1600" dirty="0"/>
              <a:t> za </a:t>
            </a:r>
            <a:r>
              <a:rPr lang="pl-PL" sz="1600" dirty="0" err="1"/>
              <a:t>dva</a:t>
            </a:r>
            <a:r>
              <a:rPr lang="pl-PL" sz="1600" dirty="0"/>
              <a:t> </a:t>
            </a:r>
            <a:r>
              <a:rPr lang="pl-PL" sz="1600" dirty="0" err="1"/>
              <a:t>roky</a:t>
            </a:r>
            <a:r>
              <a:rPr lang="pl-PL" sz="1600" dirty="0"/>
              <a:t>, </a:t>
            </a:r>
            <a:r>
              <a:rPr lang="pl-PL" sz="1600" dirty="0" err="1"/>
              <a:t>nebo</a:t>
            </a:r>
            <a:r>
              <a:rPr lang="pl-PL" sz="1600" dirty="0"/>
              <a:t> </a:t>
            </a:r>
            <a:r>
              <a:rPr lang="pl-PL" sz="1600" dirty="0" err="1"/>
              <a:t>jde</a:t>
            </a:r>
            <a:r>
              <a:rPr lang="pl-PL" sz="1600" dirty="0"/>
              <a:t>-li o </a:t>
            </a:r>
            <a:r>
              <a:rPr lang="pl-PL" sz="1600" dirty="0" err="1"/>
              <a:t>pojištění</a:t>
            </a:r>
            <a:r>
              <a:rPr lang="pl-PL" sz="1600" dirty="0"/>
              <a:t> za </a:t>
            </a:r>
            <a:r>
              <a:rPr lang="pl-PL" sz="1600" dirty="0" err="1"/>
              <a:t>jednorázové</a:t>
            </a:r>
            <a:r>
              <a:rPr lang="pl-PL" sz="1600" dirty="0"/>
              <a:t> </a:t>
            </a:r>
            <a:r>
              <a:rPr lang="pl-PL" sz="1600" dirty="0" err="1"/>
              <a:t>pojistné</a:t>
            </a:r>
            <a:r>
              <a:rPr lang="pl-PL" sz="1600" dirty="0"/>
              <a:t> </a:t>
            </a:r>
            <a:r>
              <a:rPr lang="pl-PL" sz="1600" dirty="0" err="1"/>
              <a:t>ujednané</a:t>
            </a:r>
            <a:r>
              <a:rPr lang="pl-PL" sz="1600" dirty="0"/>
              <a:t> na </a:t>
            </a:r>
            <a:r>
              <a:rPr lang="pl-PL" sz="1600" dirty="0" err="1"/>
              <a:t>dobu</a:t>
            </a:r>
            <a:r>
              <a:rPr lang="pl-PL" sz="1600" dirty="0"/>
              <a:t> </a:t>
            </a:r>
            <a:r>
              <a:rPr lang="pl-PL" sz="1600" dirty="0" err="1"/>
              <a:t>delší</a:t>
            </a:r>
            <a:r>
              <a:rPr lang="pl-PL" sz="1600" dirty="0"/>
              <a:t> </a:t>
            </a:r>
            <a:r>
              <a:rPr lang="pl-PL" sz="1600" dirty="0" err="1"/>
              <a:t>jednoho</a:t>
            </a:r>
            <a:r>
              <a:rPr lang="pl-PL" sz="1600" dirty="0"/>
              <a:t> roku, </a:t>
            </a:r>
            <a:r>
              <a:rPr lang="pl-PL" sz="1600" dirty="0" err="1"/>
              <a:t>nebo</a:t>
            </a:r>
            <a:r>
              <a:rPr lang="pl-PL" sz="1600" dirty="0"/>
              <a:t> </a:t>
            </a:r>
            <a:r>
              <a:rPr lang="pl-PL" sz="1600" dirty="0" err="1"/>
              <a:t>jde</a:t>
            </a:r>
            <a:r>
              <a:rPr lang="pl-PL" sz="1600" dirty="0"/>
              <a:t>-li o </a:t>
            </a:r>
            <a:r>
              <a:rPr lang="pl-PL" sz="1600" dirty="0" err="1"/>
              <a:t>pojištění</a:t>
            </a:r>
            <a:r>
              <a:rPr lang="pl-PL" sz="1600" dirty="0"/>
              <a:t> </a:t>
            </a:r>
            <a:r>
              <a:rPr lang="pl-PL" sz="1600" dirty="0" err="1"/>
              <a:t>se</a:t>
            </a:r>
            <a:r>
              <a:rPr lang="pl-PL" sz="1600" dirty="0"/>
              <a:t> </a:t>
            </a:r>
            <a:r>
              <a:rPr lang="pl-PL" sz="1600" dirty="0" err="1"/>
              <a:t>sníženou</a:t>
            </a:r>
            <a:r>
              <a:rPr lang="pl-PL" sz="1600" dirty="0"/>
              <a:t> </a:t>
            </a:r>
            <a:r>
              <a:rPr lang="pl-PL" sz="1600" dirty="0" err="1"/>
              <a:t>pojistnou</a:t>
            </a:r>
            <a:r>
              <a:rPr lang="pl-PL" sz="1600" dirty="0"/>
              <a:t> </a:t>
            </a:r>
            <a:r>
              <a:rPr lang="pl-PL" sz="1600" dirty="0" err="1"/>
              <a:t>částkou</a:t>
            </a:r>
            <a:r>
              <a:rPr lang="pl-PL" sz="1600" dirty="0"/>
              <a:t>, </a:t>
            </a:r>
            <a:r>
              <a:rPr lang="pl-PL" sz="1600" dirty="0" err="1"/>
              <a:t>má</a:t>
            </a:r>
            <a:r>
              <a:rPr lang="pl-PL" sz="1600" dirty="0"/>
              <a:t> </a:t>
            </a:r>
            <a:r>
              <a:rPr lang="pl-PL" sz="1600" dirty="0" err="1"/>
              <a:t>pojistník</a:t>
            </a:r>
            <a:r>
              <a:rPr lang="pl-PL" sz="1600" dirty="0"/>
              <a:t> </a:t>
            </a:r>
            <a:r>
              <a:rPr lang="pl-PL" sz="1600" dirty="0" err="1"/>
              <a:t>právo</a:t>
            </a:r>
            <a:r>
              <a:rPr lang="pl-PL" sz="1600" dirty="0"/>
              <a:t>, </a:t>
            </a:r>
            <a:r>
              <a:rPr lang="pl-PL" sz="1600" dirty="0" err="1"/>
              <a:t>nevylučuje</a:t>
            </a:r>
            <a:r>
              <a:rPr lang="pl-PL" sz="1600" dirty="0"/>
              <a:t>-li to </a:t>
            </a:r>
            <a:r>
              <a:rPr lang="pl-PL" sz="1600" dirty="0" err="1"/>
              <a:t>smlouva</a:t>
            </a:r>
            <a:r>
              <a:rPr lang="pl-PL" sz="1600" dirty="0"/>
              <a:t>, aby mu </a:t>
            </a:r>
            <a:r>
              <a:rPr lang="pl-PL" sz="1600" dirty="0" err="1"/>
              <a:t>pojistitel</a:t>
            </a:r>
            <a:r>
              <a:rPr lang="pl-PL" sz="1600" dirty="0"/>
              <a:t> na </a:t>
            </a:r>
            <a:r>
              <a:rPr lang="pl-PL" sz="1600" dirty="0" err="1"/>
              <a:t>jeho</a:t>
            </a:r>
            <a:r>
              <a:rPr lang="pl-PL" sz="1600" dirty="0"/>
              <a:t> </a:t>
            </a:r>
            <a:r>
              <a:rPr lang="pl-PL" sz="1600" dirty="0" err="1"/>
              <a:t>žádost</a:t>
            </a:r>
            <a:r>
              <a:rPr lang="pl-PL" sz="1600" dirty="0"/>
              <a:t> </a:t>
            </a:r>
            <a:r>
              <a:rPr lang="pl-PL" sz="1600" dirty="0" err="1"/>
              <a:t>vyplatil</a:t>
            </a:r>
            <a:r>
              <a:rPr lang="pl-PL" sz="1600" dirty="0"/>
              <a:t> </a:t>
            </a:r>
            <a:r>
              <a:rPr lang="pl-PL" sz="1600" dirty="0" err="1"/>
              <a:t>odkupné</a:t>
            </a:r>
            <a:r>
              <a:rPr lang="pl-PL" sz="1600" dirty="0"/>
              <a:t>. </a:t>
            </a:r>
            <a:r>
              <a:rPr lang="pl-PL" sz="1600" dirty="0" err="1"/>
              <a:t>Odkupné</a:t>
            </a:r>
            <a:r>
              <a:rPr lang="pl-PL" sz="1600" dirty="0"/>
              <a:t> je </a:t>
            </a:r>
            <a:r>
              <a:rPr lang="pl-PL" sz="1600" dirty="0" err="1"/>
              <a:t>splatné</a:t>
            </a:r>
            <a:r>
              <a:rPr lang="pl-PL" sz="1600" dirty="0"/>
              <a:t> do </a:t>
            </a:r>
            <a:r>
              <a:rPr lang="pl-PL" sz="1600" dirty="0" err="1"/>
              <a:t>tří</a:t>
            </a:r>
            <a:r>
              <a:rPr lang="pl-PL" sz="1600" dirty="0"/>
              <a:t> </a:t>
            </a:r>
            <a:r>
              <a:rPr lang="pl-PL" sz="1600" dirty="0" err="1"/>
              <a:t>měsíců</a:t>
            </a:r>
            <a:r>
              <a:rPr lang="pl-PL" sz="1600" dirty="0"/>
              <a:t> ode </a:t>
            </a:r>
            <a:r>
              <a:rPr lang="pl-PL" sz="1600" dirty="0" err="1"/>
              <a:t>dne</a:t>
            </a:r>
            <a:r>
              <a:rPr lang="pl-PL" sz="1600" dirty="0"/>
              <a:t> </a:t>
            </a:r>
            <a:r>
              <a:rPr lang="pl-PL" sz="1600" dirty="0" err="1"/>
              <a:t>doručení</a:t>
            </a:r>
            <a:r>
              <a:rPr lang="pl-PL" sz="1600" dirty="0"/>
              <a:t> </a:t>
            </a:r>
            <a:r>
              <a:rPr lang="pl-PL" sz="1600" dirty="0" err="1"/>
              <a:t>žádosti</a:t>
            </a:r>
            <a:r>
              <a:rPr lang="pl-PL" sz="1600" dirty="0"/>
              <a:t> o </a:t>
            </a:r>
            <a:r>
              <a:rPr lang="pl-PL" sz="1600" dirty="0" err="1"/>
              <a:t>jeho</a:t>
            </a:r>
            <a:r>
              <a:rPr lang="pl-PL" sz="1600" dirty="0"/>
              <a:t> </a:t>
            </a:r>
            <a:r>
              <a:rPr lang="pl-PL" sz="1600" dirty="0" err="1"/>
              <a:t>výplatu</a:t>
            </a:r>
            <a:r>
              <a:rPr lang="pl-PL" sz="1600" dirty="0"/>
              <a:t> </a:t>
            </a:r>
            <a:r>
              <a:rPr lang="pl-PL" sz="1600" dirty="0" err="1"/>
              <a:t>pojistiteli</a:t>
            </a:r>
            <a:r>
              <a:rPr lang="pl-PL" sz="1600" dirty="0"/>
              <a:t>; </a:t>
            </a:r>
            <a:r>
              <a:rPr lang="pl-PL" sz="1600" dirty="0" err="1"/>
              <a:t>výplatou</a:t>
            </a:r>
            <a:r>
              <a:rPr lang="pl-PL" sz="1600" dirty="0"/>
              <a:t> </a:t>
            </a:r>
            <a:r>
              <a:rPr lang="pl-PL" sz="1600" dirty="0" err="1"/>
              <a:t>odkupného</a:t>
            </a:r>
            <a:r>
              <a:rPr lang="pl-PL" sz="1600" dirty="0"/>
              <a:t> </a:t>
            </a:r>
            <a:r>
              <a:rPr lang="pl-PL" sz="1600" dirty="0" err="1"/>
              <a:t>pojištění</a:t>
            </a:r>
            <a:r>
              <a:rPr lang="pl-PL" sz="1600" dirty="0"/>
              <a:t> </a:t>
            </a:r>
            <a:r>
              <a:rPr lang="pl-PL" sz="1600" dirty="0" err="1"/>
              <a:t>zaniká</a:t>
            </a:r>
            <a:r>
              <a:rPr lang="pl-PL" sz="1600" dirty="0"/>
              <a:t>.</a:t>
            </a:r>
          </a:p>
          <a:p>
            <a:pPr marL="0" indent="0">
              <a:buNone/>
            </a:pPr>
            <a:r>
              <a:rPr lang="pl-PL" sz="1600" dirty="0"/>
              <a:t>(2) </a:t>
            </a:r>
            <a:r>
              <a:rPr lang="pl-PL" sz="1600" dirty="0" err="1"/>
              <a:t>Požádá</a:t>
            </a:r>
            <a:r>
              <a:rPr lang="pl-PL" sz="1600" dirty="0"/>
              <a:t>-li </a:t>
            </a:r>
            <a:r>
              <a:rPr lang="pl-PL" sz="1600" dirty="0" err="1"/>
              <a:t>pojistník</a:t>
            </a:r>
            <a:r>
              <a:rPr lang="pl-PL" sz="1600" dirty="0"/>
              <a:t> </a:t>
            </a:r>
            <a:r>
              <a:rPr lang="pl-PL" sz="1600" dirty="0" err="1"/>
              <a:t>kdykoli</a:t>
            </a:r>
            <a:r>
              <a:rPr lang="pl-PL" sz="1600" dirty="0"/>
              <a:t> za </a:t>
            </a:r>
            <a:r>
              <a:rPr lang="pl-PL" sz="1600" dirty="0" err="1"/>
              <a:t>trvání</a:t>
            </a:r>
            <a:r>
              <a:rPr lang="pl-PL" sz="1600" dirty="0"/>
              <a:t> </a:t>
            </a:r>
            <a:r>
              <a:rPr lang="pl-PL" sz="1600" dirty="0" err="1"/>
              <a:t>pojištění</a:t>
            </a:r>
            <a:r>
              <a:rPr lang="pl-PL" sz="1600" dirty="0"/>
              <a:t> </a:t>
            </a:r>
            <a:r>
              <a:rPr lang="pl-PL" sz="1600" dirty="0" err="1"/>
              <a:t>pojistitele</a:t>
            </a:r>
            <a:r>
              <a:rPr lang="pl-PL" sz="1600" dirty="0"/>
              <a:t> o </a:t>
            </a:r>
            <a:r>
              <a:rPr lang="pl-PL" sz="1600" dirty="0" err="1"/>
              <a:t>sdělení</a:t>
            </a:r>
            <a:r>
              <a:rPr lang="pl-PL" sz="1600" dirty="0"/>
              <a:t>, </a:t>
            </a:r>
            <a:r>
              <a:rPr lang="pl-PL" sz="1600" dirty="0" err="1"/>
              <a:t>kolik</a:t>
            </a:r>
            <a:r>
              <a:rPr lang="pl-PL" sz="1600" dirty="0"/>
              <a:t> by </a:t>
            </a:r>
            <a:r>
              <a:rPr lang="pl-PL" sz="1600" dirty="0" err="1"/>
              <a:t>činila</a:t>
            </a:r>
            <a:r>
              <a:rPr lang="pl-PL" sz="1600" dirty="0"/>
              <a:t> </a:t>
            </a:r>
            <a:r>
              <a:rPr lang="pl-PL" sz="1600" dirty="0" err="1"/>
              <a:t>výše</a:t>
            </a:r>
            <a:r>
              <a:rPr lang="pl-PL" sz="1600" dirty="0"/>
              <a:t> </a:t>
            </a:r>
            <a:r>
              <a:rPr lang="pl-PL" sz="1600" dirty="0" err="1"/>
              <a:t>odkupného</a:t>
            </a:r>
            <a:r>
              <a:rPr lang="pl-PL" sz="1600" dirty="0"/>
              <a:t>, </a:t>
            </a:r>
            <a:r>
              <a:rPr lang="pl-PL" sz="1600" dirty="0" err="1"/>
              <a:t>sdělí</a:t>
            </a:r>
            <a:r>
              <a:rPr lang="pl-PL" sz="1600" dirty="0"/>
              <a:t> mu </a:t>
            </a:r>
            <a:r>
              <a:rPr lang="pl-PL" sz="1600" dirty="0" err="1"/>
              <a:t>ji</a:t>
            </a:r>
            <a:r>
              <a:rPr lang="pl-PL" sz="1600" dirty="0"/>
              <a:t> </a:t>
            </a:r>
            <a:r>
              <a:rPr lang="pl-PL" sz="1600" dirty="0" err="1"/>
              <a:t>pojistitel</a:t>
            </a:r>
            <a:r>
              <a:rPr lang="pl-PL" sz="1600" dirty="0"/>
              <a:t> do </a:t>
            </a:r>
            <a:r>
              <a:rPr lang="pl-PL" sz="1600" dirty="0" err="1"/>
              <a:t>jednoho</a:t>
            </a:r>
            <a:r>
              <a:rPr lang="pl-PL" sz="1600" dirty="0"/>
              <a:t> </a:t>
            </a:r>
            <a:r>
              <a:rPr lang="pl-PL" sz="1600" dirty="0" err="1"/>
              <a:t>měsíce</a:t>
            </a:r>
            <a:r>
              <a:rPr lang="pl-PL" sz="1600" dirty="0"/>
              <a:t> ode </a:t>
            </a:r>
            <a:r>
              <a:rPr lang="pl-PL" sz="1600" dirty="0" err="1"/>
              <a:t>dne</a:t>
            </a:r>
            <a:r>
              <a:rPr lang="pl-PL" sz="1600" dirty="0"/>
              <a:t> </a:t>
            </a:r>
            <a:r>
              <a:rPr lang="pl-PL" sz="1600" dirty="0" err="1"/>
              <a:t>obdržení</a:t>
            </a:r>
            <a:r>
              <a:rPr lang="pl-PL" sz="1600" dirty="0"/>
              <a:t> </a:t>
            </a:r>
            <a:r>
              <a:rPr lang="pl-PL" sz="1600" dirty="0" err="1"/>
              <a:t>žádosti</a:t>
            </a:r>
            <a:r>
              <a:rPr lang="pl-PL" sz="1600" dirty="0"/>
              <a:t> </a:t>
            </a:r>
            <a:r>
              <a:rPr lang="pl-PL" sz="1600" dirty="0" err="1"/>
              <a:t>včetně</a:t>
            </a:r>
            <a:r>
              <a:rPr lang="pl-PL" sz="1600" dirty="0"/>
              <a:t> </a:t>
            </a:r>
            <a:r>
              <a:rPr lang="pl-PL" sz="1600" dirty="0" err="1"/>
              <a:t>výpočtu</a:t>
            </a:r>
            <a:r>
              <a:rPr lang="pl-PL" sz="1600" dirty="0"/>
              <a:t> </a:t>
            </a:r>
            <a:r>
              <a:rPr lang="pl-PL" sz="1600" dirty="0" err="1"/>
              <a:t>odkupného</a:t>
            </a:r>
            <a:r>
              <a:rPr lang="pl-PL" sz="1600" dirty="0"/>
              <a:t>.</a:t>
            </a:r>
          </a:p>
          <a:p>
            <a:pPr marL="0" indent="0">
              <a:buNone/>
            </a:pPr>
            <a:endParaRPr lang="pl-PL" sz="1600" dirty="0"/>
          </a:p>
          <a:p>
            <a:pPr marL="0" indent="0">
              <a:buNone/>
            </a:pPr>
            <a:r>
              <a:rPr lang="pl-PL" sz="1600" dirty="0"/>
              <a:t>U </a:t>
            </a:r>
            <a:r>
              <a:rPr lang="pl-PL" sz="1600" dirty="0" err="1"/>
              <a:t>pojištění</a:t>
            </a:r>
            <a:r>
              <a:rPr lang="pl-PL" sz="1600" dirty="0"/>
              <a:t> pro </a:t>
            </a:r>
            <a:r>
              <a:rPr lang="pl-PL" sz="1600" dirty="0" err="1"/>
              <a:t>případ</a:t>
            </a:r>
            <a:r>
              <a:rPr lang="pl-PL" sz="1600" dirty="0"/>
              <a:t> </a:t>
            </a:r>
            <a:r>
              <a:rPr lang="pl-PL" sz="1600" dirty="0" err="1"/>
              <a:t>smrti</a:t>
            </a:r>
            <a:r>
              <a:rPr lang="pl-PL" sz="1600" dirty="0"/>
              <a:t> </a:t>
            </a:r>
            <a:r>
              <a:rPr lang="pl-PL" sz="1600" dirty="0" err="1"/>
              <a:t>ujednaného</a:t>
            </a:r>
            <a:r>
              <a:rPr lang="pl-PL" sz="1600" dirty="0"/>
              <a:t> na </a:t>
            </a:r>
            <a:r>
              <a:rPr lang="pl-PL" sz="1600" dirty="0" err="1"/>
              <a:t>přesně</a:t>
            </a:r>
            <a:r>
              <a:rPr lang="pl-PL" sz="1600" dirty="0"/>
              <a:t> </a:t>
            </a:r>
            <a:r>
              <a:rPr lang="pl-PL" sz="1600" dirty="0" err="1"/>
              <a:t>určenou</a:t>
            </a:r>
            <a:r>
              <a:rPr lang="pl-PL" sz="1600" dirty="0"/>
              <a:t> </a:t>
            </a:r>
            <a:r>
              <a:rPr lang="pl-PL" sz="1600" dirty="0" err="1"/>
              <a:t>dobu</a:t>
            </a:r>
            <a:r>
              <a:rPr lang="pl-PL" sz="1600" dirty="0"/>
              <a:t>, </a:t>
            </a:r>
            <a:r>
              <a:rPr lang="pl-PL" sz="1600" dirty="0" err="1"/>
              <a:t>vzniká</a:t>
            </a:r>
            <a:r>
              <a:rPr lang="pl-PL" sz="1600" dirty="0"/>
              <a:t> </a:t>
            </a:r>
            <a:r>
              <a:rPr lang="pl-PL" sz="1600" dirty="0" err="1"/>
              <a:t>právo</a:t>
            </a:r>
            <a:r>
              <a:rPr lang="pl-PL" sz="1600" dirty="0"/>
              <a:t> na </a:t>
            </a:r>
            <a:r>
              <a:rPr lang="pl-PL" sz="1600" dirty="0" err="1"/>
              <a:t>odkupné</a:t>
            </a:r>
            <a:r>
              <a:rPr lang="pl-PL" sz="1600" dirty="0"/>
              <a:t>, jen </a:t>
            </a:r>
            <a:r>
              <a:rPr lang="pl-PL" sz="1600" dirty="0" err="1"/>
              <a:t>bylo</a:t>
            </a:r>
            <a:r>
              <a:rPr lang="pl-PL" sz="1600" dirty="0"/>
              <a:t>-li </a:t>
            </a:r>
            <a:r>
              <a:rPr lang="pl-PL" sz="1600" dirty="0" err="1"/>
              <a:t>výslovně</a:t>
            </a:r>
            <a:r>
              <a:rPr lang="pl-PL" sz="1600" dirty="0"/>
              <a:t> </a:t>
            </a:r>
            <a:r>
              <a:rPr lang="pl-PL" sz="1600" dirty="0" err="1"/>
              <a:t>ujednáno</a:t>
            </a:r>
            <a:r>
              <a:rPr lang="pl-PL" sz="1600" dirty="0"/>
              <a:t>. </a:t>
            </a:r>
            <a:r>
              <a:rPr lang="pl-PL" sz="1600" dirty="0" err="1"/>
              <a:t>Totéž</a:t>
            </a:r>
            <a:r>
              <a:rPr lang="pl-PL" sz="1600" dirty="0"/>
              <a:t> </a:t>
            </a:r>
            <a:r>
              <a:rPr lang="pl-PL" sz="1600" dirty="0" err="1"/>
              <a:t>platí</a:t>
            </a:r>
            <a:r>
              <a:rPr lang="pl-PL" sz="1600" dirty="0"/>
              <a:t> u </a:t>
            </a:r>
            <a:r>
              <a:rPr lang="pl-PL" sz="1600" dirty="0" err="1"/>
              <a:t>pojištění</a:t>
            </a:r>
            <a:r>
              <a:rPr lang="pl-PL" sz="1600" dirty="0"/>
              <a:t>, z </a:t>
            </a:r>
            <a:r>
              <a:rPr lang="pl-PL" sz="1600" dirty="0" err="1"/>
              <a:t>něhož</a:t>
            </a:r>
            <a:r>
              <a:rPr lang="pl-PL" sz="1600" dirty="0"/>
              <a:t> </a:t>
            </a:r>
            <a:r>
              <a:rPr lang="pl-PL" sz="1600" dirty="0" err="1"/>
              <a:t>se</a:t>
            </a:r>
            <a:r>
              <a:rPr lang="pl-PL" sz="1600" dirty="0"/>
              <a:t> </a:t>
            </a:r>
            <a:r>
              <a:rPr lang="pl-PL" sz="1600" dirty="0" err="1"/>
              <a:t>vyplácí</a:t>
            </a:r>
            <a:r>
              <a:rPr lang="pl-PL" sz="1600" dirty="0"/>
              <a:t> </a:t>
            </a:r>
            <a:r>
              <a:rPr lang="pl-PL" sz="1600" dirty="0" err="1"/>
              <a:t>důchod</a:t>
            </a:r>
            <a:r>
              <a:rPr lang="pl-PL" sz="1600" dirty="0"/>
              <a:t>, </a:t>
            </a:r>
            <a:r>
              <a:rPr lang="pl-PL" sz="1600" dirty="0" err="1"/>
              <a:t>došlo</a:t>
            </a:r>
            <a:r>
              <a:rPr lang="pl-PL" sz="1600" dirty="0"/>
              <a:t>-li </a:t>
            </a:r>
            <a:r>
              <a:rPr lang="pl-PL" sz="1600" dirty="0" err="1"/>
              <a:t>již</a:t>
            </a:r>
            <a:r>
              <a:rPr lang="pl-PL" sz="1600" dirty="0"/>
              <a:t> k </a:t>
            </a:r>
            <a:r>
              <a:rPr lang="pl-PL" sz="1600" dirty="0" err="1"/>
              <a:t>výplatě</a:t>
            </a:r>
            <a:r>
              <a:rPr lang="pl-PL" sz="1600" dirty="0"/>
              <a:t> </a:t>
            </a:r>
            <a:r>
              <a:rPr lang="pl-PL" sz="1600" dirty="0" err="1"/>
              <a:t>důchodu</a:t>
            </a:r>
            <a:r>
              <a:rPr lang="pl-PL" sz="1600" dirty="0"/>
              <a:t>.</a:t>
            </a: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529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korporační aspekty správy pojišťovny</a:t>
            </a:r>
            <a:endParaRPr lang="en-US" dirty="0"/>
          </a:p>
        </p:txBody>
      </p:sp>
      <p:sp>
        <p:nvSpPr>
          <p:cNvPr id="3" name="Content Placeholder 2"/>
          <p:cNvSpPr>
            <a:spLocks noGrp="1"/>
          </p:cNvSpPr>
          <p:nvPr>
            <p:ph idx="1"/>
          </p:nvPr>
        </p:nvSpPr>
        <p:spPr/>
        <p:txBody>
          <a:bodyPr>
            <a:normAutofit fontScale="85000" lnSpcReduction="10000"/>
          </a:bodyPr>
          <a:lstStyle/>
          <a:p>
            <a:pPr marR="91440">
              <a:lnSpc>
                <a:spcPct val="110000"/>
              </a:lnSpc>
              <a:spcBef>
                <a:spcPts val="600"/>
              </a:spcBef>
              <a:spcAft>
                <a:spcPts val="600"/>
              </a:spcAft>
              <a:buFont typeface="Symbol"/>
              <a:buChar char=""/>
              <a:tabLst>
                <a:tab pos="1620520" algn="l"/>
                <a:tab pos="1980565" algn="l"/>
              </a:tabLst>
            </a:pPr>
            <a:r>
              <a:rPr lang="pl-PL" sz="2400" dirty="0"/>
              <a:t>Zákon č. 363/1999 Sb., o pojišťovnictví </a:t>
            </a:r>
          </a:p>
          <a:p>
            <a:pPr marR="91440">
              <a:lnSpc>
                <a:spcPct val="110000"/>
              </a:lnSpc>
              <a:spcBef>
                <a:spcPts val="600"/>
              </a:spcBef>
              <a:spcAft>
                <a:spcPts val="600"/>
              </a:spcAft>
              <a:buFont typeface="Symbol"/>
              <a:buChar char=""/>
              <a:tabLst>
                <a:tab pos="1620520" algn="l"/>
                <a:tab pos="1980565" algn="l"/>
              </a:tabLst>
            </a:pPr>
            <a:r>
              <a:rPr lang="cs-CZ" sz="2400" dirty="0"/>
              <a:t>Upravuje podmínky provozování pojišťovací a zajišťovací činnosti a dohled nad provozováním pojišťovací a zajišťovací činnosti a penzijního připojištění, vykonávaný Českou národní bankou.</a:t>
            </a:r>
          </a:p>
          <a:p>
            <a:pPr marR="91440">
              <a:lnSpc>
                <a:spcPct val="110000"/>
              </a:lnSpc>
              <a:spcBef>
                <a:spcPts val="600"/>
              </a:spcBef>
              <a:spcAft>
                <a:spcPts val="600"/>
              </a:spcAft>
              <a:buFont typeface="Symbol"/>
              <a:buChar char=""/>
              <a:tabLst>
                <a:tab pos="1620520" algn="l"/>
                <a:tab pos="1980565" algn="l"/>
              </a:tabLst>
            </a:pPr>
            <a:r>
              <a:rPr lang="cs-CZ" sz="2400" dirty="0"/>
              <a:t>Tímto zákonem se řídí</a:t>
            </a:r>
            <a:br>
              <a:rPr lang="cs-CZ" sz="2400" dirty="0"/>
            </a:br>
            <a:r>
              <a:rPr lang="cs-CZ" sz="2400" dirty="0"/>
              <a:t>a) provozování pojišťovací a zajišťovací činnosti pojišťovnou nebo zajišťovnou se sídlem na území České republiky,</a:t>
            </a:r>
            <a:br>
              <a:rPr lang="cs-CZ" sz="2400" dirty="0"/>
            </a:br>
            <a:r>
              <a:rPr lang="cs-CZ" sz="2400" dirty="0"/>
              <a:t>b) provozování pojišťovací činnosti na území České republiky pojišťovnou se sídlem na území jiného členského státu Evropské unie a na území států Evropského hospodářského prostoru,</a:t>
            </a:r>
            <a:br>
              <a:rPr lang="cs-CZ" sz="2400" dirty="0"/>
            </a:br>
            <a:r>
              <a:rPr lang="cs-CZ" sz="2400" dirty="0"/>
              <a:t>c) provozování pojišťovací činnosti na území České republiky pojišťovnou se sídlem na území jiného státu, než je uveden v písmenech a) a b), a</a:t>
            </a:r>
            <a:br>
              <a:rPr lang="cs-CZ" sz="2400" dirty="0"/>
            </a:br>
            <a:r>
              <a:rPr lang="cs-CZ" sz="2400" dirty="0"/>
              <a:t>d) výkon dohledu v pojišťovnictví.</a:t>
            </a:r>
          </a:p>
          <a:p>
            <a:pPr marR="91440">
              <a:lnSpc>
                <a:spcPct val="110000"/>
              </a:lnSpc>
              <a:spcBef>
                <a:spcPts val="600"/>
              </a:spcBef>
              <a:spcAft>
                <a:spcPts val="600"/>
              </a:spcAft>
              <a:buFont typeface="Symbol"/>
              <a:buChar char=""/>
              <a:tabLst>
                <a:tab pos="1620520" algn="l"/>
                <a:tab pos="1980565" algn="l"/>
              </a:tabLst>
            </a:pPr>
            <a:endParaRPr lang="cs-CZ" sz="24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1968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právní rámec pro pojišťovny</a:t>
            </a:r>
            <a:endParaRPr lang="en-US" dirty="0"/>
          </a:p>
        </p:txBody>
      </p:sp>
      <p:sp>
        <p:nvSpPr>
          <p:cNvPr id="3" name="Content Placeholder 2"/>
          <p:cNvSpPr>
            <a:spLocks noGrp="1"/>
          </p:cNvSpPr>
          <p:nvPr>
            <p:ph idx="1"/>
          </p:nvPr>
        </p:nvSpPr>
        <p:spPr/>
        <p:txBody>
          <a:bodyPr>
            <a:normAutofit fontScale="77500" lnSpcReduction="20000"/>
          </a:bodyPr>
          <a:lstStyle/>
          <a:p>
            <a:pPr marR="91440">
              <a:lnSpc>
                <a:spcPct val="110000"/>
              </a:lnSpc>
              <a:spcBef>
                <a:spcPts val="600"/>
              </a:spcBef>
              <a:spcAft>
                <a:spcPts val="600"/>
              </a:spcAft>
              <a:buFont typeface="Symbol"/>
              <a:buChar char=""/>
              <a:tabLst>
                <a:tab pos="1620520" algn="l"/>
                <a:tab pos="1980565" algn="l"/>
              </a:tabLst>
            </a:pPr>
            <a:r>
              <a:rPr lang="cs-CZ" sz="2300" dirty="0" err="1"/>
              <a:t>Solvency</a:t>
            </a:r>
            <a:r>
              <a:rPr lang="cs-CZ" sz="2300" dirty="0"/>
              <a:t> II, Nařízení Evropského parlamentu a Rady (EU) 2015/35 </a:t>
            </a:r>
          </a:p>
          <a:p>
            <a:pPr marR="91440">
              <a:lnSpc>
                <a:spcPct val="110000"/>
              </a:lnSpc>
              <a:spcBef>
                <a:spcPts val="600"/>
              </a:spcBef>
              <a:spcAft>
                <a:spcPts val="600"/>
              </a:spcAft>
              <a:buFont typeface="Symbol"/>
              <a:buChar char=""/>
              <a:tabLst>
                <a:tab pos="1620520" algn="l"/>
                <a:tab pos="1980565" algn="l"/>
              </a:tabLst>
            </a:pPr>
            <a:r>
              <a:rPr lang="cs-CZ" sz="2300" dirty="0" err="1"/>
              <a:t>Nařízení</a:t>
            </a:r>
            <a:r>
              <a:rPr lang="cs-CZ" sz="2300" dirty="0"/>
              <a:t> </a:t>
            </a:r>
            <a:r>
              <a:rPr lang="cs-CZ" sz="2300" dirty="0" err="1"/>
              <a:t>PRIIPs</a:t>
            </a:r>
            <a:r>
              <a:rPr lang="cs-CZ" sz="2300" dirty="0"/>
              <a:t>  o </a:t>
            </a:r>
            <a:r>
              <a:rPr lang="cs-CZ" sz="2300" dirty="0" err="1"/>
              <a:t>sděleni</a:t>
            </a:r>
            <a:r>
              <a:rPr lang="cs-CZ" sz="2300" dirty="0"/>
              <a:t>́ </a:t>
            </a:r>
            <a:r>
              <a:rPr lang="cs-CZ" sz="2300" dirty="0" err="1"/>
              <a:t>klíčových</a:t>
            </a:r>
            <a:r>
              <a:rPr lang="cs-CZ" sz="2300" dirty="0"/>
              <a:t> informací </a:t>
            </a:r>
            <a:r>
              <a:rPr lang="cs-CZ" sz="2300" dirty="0" err="1"/>
              <a:t>týkajících</a:t>
            </a:r>
            <a:r>
              <a:rPr lang="cs-CZ" sz="2300" dirty="0"/>
              <a:t> se </a:t>
            </a:r>
            <a:r>
              <a:rPr lang="cs-CZ" sz="2300" dirty="0" err="1"/>
              <a:t>strukturovaných</a:t>
            </a:r>
            <a:r>
              <a:rPr lang="cs-CZ" sz="2300" dirty="0"/>
              <a:t> </a:t>
            </a:r>
            <a:r>
              <a:rPr lang="cs-CZ" sz="2300" dirty="0" err="1"/>
              <a:t>retailových</a:t>
            </a:r>
            <a:r>
              <a:rPr lang="cs-CZ" sz="2300" dirty="0"/>
              <a:t> </a:t>
            </a:r>
            <a:r>
              <a:rPr lang="cs-CZ" sz="2300" dirty="0" err="1"/>
              <a:t>investičních</a:t>
            </a:r>
            <a:r>
              <a:rPr lang="cs-CZ" sz="2300" dirty="0"/>
              <a:t> produktů a </a:t>
            </a:r>
            <a:r>
              <a:rPr lang="cs-CZ" sz="2300" dirty="0" err="1"/>
              <a:t>pojistných</a:t>
            </a:r>
            <a:r>
              <a:rPr lang="cs-CZ" sz="2300" dirty="0"/>
              <a:t> produktů s </a:t>
            </a:r>
            <a:r>
              <a:rPr lang="cs-CZ" sz="2300" dirty="0" err="1"/>
              <a:t>investični</a:t>
            </a:r>
            <a:r>
              <a:rPr lang="cs-CZ" sz="2300" dirty="0"/>
              <a:t>́ </a:t>
            </a:r>
            <a:r>
              <a:rPr lang="cs-CZ" sz="2300" dirty="0" err="1"/>
              <a:t>složkou</a:t>
            </a:r>
            <a:r>
              <a:rPr lang="cs-CZ" sz="2300" dirty="0"/>
              <a:t>  (</a:t>
            </a:r>
            <a:r>
              <a:rPr lang="cs-CZ" sz="2300" dirty="0" err="1"/>
              <a:t>The</a:t>
            </a:r>
            <a:r>
              <a:rPr lang="cs-CZ" sz="2300" dirty="0"/>
              <a:t> </a:t>
            </a:r>
            <a:r>
              <a:rPr lang="cs-CZ" sz="2300" dirty="0" err="1"/>
              <a:t>Packaged</a:t>
            </a:r>
            <a:r>
              <a:rPr lang="cs-CZ" sz="2300" dirty="0"/>
              <a:t> Retail and </a:t>
            </a:r>
            <a:r>
              <a:rPr lang="cs-CZ" sz="2300" dirty="0" err="1"/>
              <a:t>Insurance-based</a:t>
            </a:r>
            <a:r>
              <a:rPr lang="cs-CZ" sz="2300" dirty="0"/>
              <a:t> </a:t>
            </a:r>
            <a:r>
              <a:rPr lang="cs-CZ" sz="2300" dirty="0" err="1"/>
              <a:t>Investment</a:t>
            </a:r>
            <a:r>
              <a:rPr lang="cs-CZ" sz="2300" dirty="0"/>
              <a:t> </a:t>
            </a:r>
            <a:r>
              <a:rPr lang="cs-CZ" sz="2300" dirty="0" err="1"/>
              <a:t>Products</a:t>
            </a:r>
            <a:r>
              <a:rPr lang="cs-CZ" sz="2300" dirty="0"/>
              <a:t>) </a:t>
            </a:r>
          </a:p>
          <a:p>
            <a:pPr marR="91440">
              <a:lnSpc>
                <a:spcPct val="110000"/>
              </a:lnSpc>
              <a:spcBef>
                <a:spcPts val="600"/>
              </a:spcBef>
              <a:spcAft>
                <a:spcPts val="600"/>
              </a:spcAft>
              <a:buFont typeface="Symbol"/>
              <a:buChar char=""/>
              <a:tabLst>
                <a:tab pos="1620520" algn="l"/>
                <a:tab pos="1980565" algn="l"/>
              </a:tabLst>
            </a:pPr>
            <a:r>
              <a:rPr lang="cs-CZ" sz="2300" dirty="0" err="1"/>
              <a:t>Prováděcí</a:t>
            </a:r>
            <a:r>
              <a:rPr lang="cs-CZ" sz="2300" dirty="0"/>
              <a:t> </a:t>
            </a:r>
            <a:r>
              <a:rPr lang="cs-CZ" sz="2300" dirty="0" err="1"/>
              <a:t>opatření</a:t>
            </a:r>
            <a:r>
              <a:rPr lang="cs-CZ" sz="2300" dirty="0"/>
              <a:t>   - </a:t>
            </a:r>
            <a:r>
              <a:rPr lang="cs-CZ" sz="2300" dirty="0">
                <a:hlinkClick r:id="rId2"/>
              </a:rPr>
              <a:t>www.cnb.cz</a:t>
            </a:r>
            <a:endParaRPr lang="cs-CZ" sz="2300" dirty="0"/>
          </a:p>
          <a:p>
            <a:pPr marR="91440">
              <a:lnSpc>
                <a:spcPct val="110000"/>
              </a:lnSpc>
              <a:spcBef>
                <a:spcPts val="600"/>
              </a:spcBef>
              <a:spcAft>
                <a:spcPts val="600"/>
              </a:spcAft>
              <a:buFont typeface="Symbol"/>
              <a:buChar char=""/>
              <a:tabLst>
                <a:tab pos="1620520" algn="l"/>
                <a:tab pos="1980565" algn="l"/>
              </a:tabLst>
            </a:pPr>
            <a:r>
              <a:rPr lang="cs-CZ" sz="2300" dirty="0" err="1"/>
              <a:t>Obecne</a:t>
            </a:r>
            <a:r>
              <a:rPr lang="cs-CZ" sz="2300" dirty="0"/>
              <a:t>́ pokyny EIOPA   - https://</a:t>
            </a:r>
            <a:r>
              <a:rPr lang="cs-CZ" sz="2300" dirty="0" err="1"/>
              <a:t>eiopa.europa.eu</a:t>
            </a:r>
            <a:r>
              <a:rPr lang="cs-CZ" sz="2300" dirty="0"/>
              <a:t>/</a:t>
            </a:r>
            <a:r>
              <a:rPr lang="cs-CZ" sz="2300" dirty="0" err="1"/>
              <a:t>publications</a:t>
            </a:r>
            <a:r>
              <a:rPr lang="cs-CZ" sz="2300" dirty="0"/>
              <a:t>/</a:t>
            </a:r>
            <a:r>
              <a:rPr lang="cs-CZ" sz="2300" dirty="0" err="1"/>
              <a:t>eiopa-guidelines</a:t>
            </a:r>
            <a:r>
              <a:rPr lang="cs-CZ" sz="2300" dirty="0"/>
              <a:t> </a:t>
            </a:r>
          </a:p>
          <a:p>
            <a:endParaRPr lang="cs-CZ" sz="2300" dirty="0"/>
          </a:p>
          <a:p>
            <a:pPr marR="91440">
              <a:lnSpc>
                <a:spcPct val="110000"/>
              </a:lnSpc>
              <a:spcBef>
                <a:spcPts val="600"/>
              </a:spcBef>
              <a:spcAft>
                <a:spcPts val="600"/>
              </a:spcAft>
              <a:buFont typeface="Symbol"/>
              <a:buChar char=""/>
              <a:tabLst>
                <a:tab pos="1620520" algn="l"/>
                <a:tab pos="1980565" algn="l"/>
              </a:tabLst>
            </a:pPr>
            <a:r>
              <a:rPr lang="cs-CZ" sz="2300" dirty="0">
                <a:cs typeface="Arial" panose="020B0604020202020204" pitchFamily="34" charset="0"/>
              </a:rPr>
              <a:t>Zákon č. 277/2009 Sb., o pojišťovnictví </a:t>
            </a:r>
          </a:p>
          <a:p>
            <a:pPr marL="0" marR="91440" indent="0">
              <a:lnSpc>
                <a:spcPct val="110000"/>
              </a:lnSpc>
              <a:spcBef>
                <a:spcPts val="600"/>
              </a:spcBef>
              <a:spcAft>
                <a:spcPts val="600"/>
              </a:spcAft>
              <a:buNone/>
              <a:tabLst>
                <a:tab pos="1620520" algn="l"/>
                <a:tab pos="1980565" algn="l"/>
              </a:tabLst>
            </a:pPr>
            <a:r>
              <a:rPr lang="cs-CZ" sz="2300" dirty="0">
                <a:cs typeface="Arial" panose="020B0604020202020204" pitchFamily="34" charset="0"/>
              </a:rPr>
              <a:t>§ 3 odst. 2 písm. a) – </a:t>
            </a:r>
            <a:r>
              <a:rPr lang="cs-CZ" sz="2300" dirty="0"/>
              <a:t>životním pojištěním se rozumí pojistná odvětví uvedená v části A přílohy č. 1 k tomuto zákonu</a:t>
            </a:r>
            <a:endParaRPr lang="cs-CZ" sz="2300" dirty="0">
              <a:cs typeface="Arial" panose="020B0604020202020204" pitchFamily="34" charset="0"/>
            </a:endParaRPr>
          </a:p>
          <a:p>
            <a:pPr marL="0" indent="0">
              <a:buNone/>
            </a:pPr>
            <a:r>
              <a:rPr lang="cs-CZ" sz="2300" dirty="0">
                <a:cs typeface="Arial" panose="020B0604020202020204" pitchFamily="34" charset="0"/>
              </a:rPr>
              <a:t>§ 6 odst. 1 - odborná péče pojišťovny </a:t>
            </a:r>
          </a:p>
          <a:p>
            <a:pPr marL="0" indent="0">
              <a:buNone/>
            </a:pPr>
            <a:endParaRPr lang="cs-CZ" sz="2300" dirty="0">
              <a:cs typeface="Arial" panose="020B0604020202020204" pitchFamily="34" charset="0"/>
            </a:endParaRPr>
          </a:p>
          <a:p>
            <a:r>
              <a:rPr lang="cs-CZ" sz="2300" dirty="0" err="1"/>
              <a:t>Vyhlášky</a:t>
            </a:r>
            <a:r>
              <a:rPr lang="cs-CZ" sz="2300" dirty="0"/>
              <a:t> </a:t>
            </a:r>
            <a:r>
              <a:rPr lang="cs-CZ" sz="2300" dirty="0">
                <a:hlinkClick r:id="rId2"/>
              </a:rPr>
              <a:t>www.cnb.cz</a:t>
            </a:r>
            <a:endParaRPr lang="cs-CZ" sz="2300" dirty="0"/>
          </a:p>
          <a:p>
            <a:r>
              <a:rPr lang="cs-CZ" sz="2300" dirty="0"/>
              <a:t>Interpretace ČNB (US) - </a:t>
            </a:r>
            <a:r>
              <a:rPr lang="cs-CZ" sz="2300" dirty="0">
                <a:hlinkClick r:id="rId2"/>
              </a:rPr>
              <a:t>www.cnb.cz</a:t>
            </a:r>
            <a:endParaRPr lang="cs-CZ" sz="2300" dirty="0"/>
          </a:p>
          <a:p>
            <a:endParaRPr lang="cs-CZ" sz="2300" dirty="0"/>
          </a:p>
          <a:p>
            <a:pPr marR="91440">
              <a:lnSpc>
                <a:spcPct val="110000"/>
              </a:lnSpc>
              <a:spcBef>
                <a:spcPts val="600"/>
              </a:spcBef>
              <a:spcAft>
                <a:spcPts val="600"/>
              </a:spcAft>
              <a:buFont typeface="Symbol"/>
              <a:buChar char=""/>
              <a:tabLst>
                <a:tab pos="1620520" algn="l"/>
                <a:tab pos="1980565" algn="l"/>
              </a:tabLst>
            </a:pPr>
            <a:endParaRPr lang="cs-CZ" sz="5400" dirty="0">
              <a:latin typeface="DejaVu Sans"/>
              <a:cs typeface="Arial" panose="020B0604020202020204" pitchFamily="34" charset="0"/>
            </a:endParaRP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864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dirty="0">
                <a:latin typeface="DejaVu Sans"/>
                <a:cs typeface="Arial" panose="020B0604020202020204" pitchFamily="34" charset="0"/>
              </a:rPr>
              <a:t>Zákon o pojišťovnictví</a:t>
            </a:r>
            <a:endParaRPr lang="en-US" dirty="0"/>
          </a:p>
        </p:txBody>
      </p:sp>
      <p:sp>
        <p:nvSpPr>
          <p:cNvPr id="3" name="Content Placeholder 2"/>
          <p:cNvSpPr>
            <a:spLocks noGrp="1"/>
          </p:cNvSpPr>
          <p:nvPr>
            <p:ph idx="1"/>
          </p:nvPr>
        </p:nvSpPr>
        <p:spPr/>
        <p:txBody>
          <a:bodyPr>
            <a:noAutofit/>
          </a:bodyPr>
          <a:lstStyle/>
          <a:p>
            <a:pPr marL="0" indent="0">
              <a:buNone/>
            </a:pPr>
            <a:r>
              <a:rPr lang="cs-CZ" sz="1400" b="1" dirty="0"/>
              <a:t>Část A</a:t>
            </a:r>
          </a:p>
          <a:p>
            <a:pPr marL="0" indent="0">
              <a:buNone/>
            </a:pPr>
            <a:r>
              <a:rPr lang="cs-CZ" sz="1400" b="1" dirty="0"/>
              <a:t>Odvětví životních pojištění</a:t>
            </a:r>
            <a:endParaRPr lang="sk-SK" sz="1400" dirty="0"/>
          </a:p>
          <a:p>
            <a:pPr marL="0" indent="0">
              <a:buNone/>
            </a:pPr>
            <a:r>
              <a:rPr lang="sk-SK" sz="1400" dirty="0" err="1"/>
              <a:t>I.Pojištění</a:t>
            </a:r>
            <a:endParaRPr lang="sk-SK" sz="1400" dirty="0"/>
          </a:p>
          <a:p>
            <a:pPr marL="0" indent="0">
              <a:buNone/>
            </a:pPr>
            <a:r>
              <a:rPr lang="sk-SK" sz="1400" dirty="0"/>
              <a:t>a)pro </a:t>
            </a:r>
            <a:r>
              <a:rPr lang="sk-SK" sz="1400" dirty="0" err="1"/>
              <a:t>případ</a:t>
            </a:r>
            <a:r>
              <a:rPr lang="sk-SK" sz="1400" dirty="0"/>
              <a:t> smrti, pro </a:t>
            </a:r>
            <a:r>
              <a:rPr lang="sk-SK" sz="1400" dirty="0" err="1"/>
              <a:t>případ</a:t>
            </a:r>
            <a:r>
              <a:rPr lang="sk-SK" sz="1400" dirty="0"/>
              <a:t> dožití, pro </a:t>
            </a:r>
            <a:r>
              <a:rPr lang="sk-SK" sz="1400" dirty="0" err="1"/>
              <a:t>případ</a:t>
            </a:r>
            <a:r>
              <a:rPr lang="sk-SK" sz="1400" dirty="0"/>
              <a:t> dožití </a:t>
            </a:r>
            <a:r>
              <a:rPr lang="sk-SK" sz="1400" dirty="0" err="1"/>
              <a:t>se</a:t>
            </a:r>
            <a:r>
              <a:rPr lang="sk-SK" sz="1400" dirty="0"/>
              <a:t> stanoveného </a:t>
            </a:r>
            <a:r>
              <a:rPr lang="sk-SK" sz="1400" dirty="0" err="1"/>
              <a:t>věku</a:t>
            </a:r>
            <a:r>
              <a:rPr lang="sk-SK" sz="1400" dirty="0"/>
              <a:t> nebo </a:t>
            </a:r>
            <a:r>
              <a:rPr lang="sk-SK" sz="1400" dirty="0" err="1"/>
              <a:t>dřívější</a:t>
            </a:r>
            <a:r>
              <a:rPr lang="sk-SK" sz="1400" dirty="0"/>
              <a:t> smrti, spojených </a:t>
            </a:r>
            <a:r>
              <a:rPr lang="sk-SK" sz="1400" dirty="0" err="1"/>
              <a:t>životů</a:t>
            </a:r>
            <a:r>
              <a:rPr lang="sk-SK" sz="1400" dirty="0"/>
              <a:t>, s výplatou </a:t>
            </a:r>
            <a:r>
              <a:rPr lang="sk-SK" sz="1400" dirty="0" err="1"/>
              <a:t>zaplaceného</a:t>
            </a:r>
            <a:r>
              <a:rPr lang="sk-SK" sz="1400" dirty="0"/>
              <a:t> </a:t>
            </a:r>
            <a:r>
              <a:rPr lang="sk-SK" sz="1400" dirty="0" err="1"/>
              <a:t>pojistného,b</a:t>
            </a:r>
            <a:r>
              <a:rPr lang="sk-SK" sz="1400" dirty="0"/>
              <a:t>)</a:t>
            </a:r>
            <a:r>
              <a:rPr lang="sk-SK" sz="1400" dirty="0" err="1"/>
              <a:t>důchodu,c</a:t>
            </a:r>
            <a:r>
              <a:rPr lang="sk-SK" sz="1400" dirty="0"/>
              <a:t>)</a:t>
            </a:r>
            <a:r>
              <a:rPr lang="sk-SK" sz="1400" dirty="0" err="1"/>
              <a:t>pojištění</a:t>
            </a:r>
            <a:r>
              <a:rPr lang="sk-SK" sz="1400" dirty="0"/>
              <a:t> úrazu nebo nemoci </a:t>
            </a:r>
            <a:r>
              <a:rPr lang="sk-SK" sz="1400" dirty="0" err="1"/>
              <a:t>jako</a:t>
            </a:r>
            <a:r>
              <a:rPr lang="sk-SK" sz="1400" dirty="0"/>
              <a:t> </a:t>
            </a:r>
            <a:r>
              <a:rPr lang="sk-SK" sz="1400" dirty="0" err="1"/>
              <a:t>doplňkové</a:t>
            </a:r>
            <a:r>
              <a:rPr lang="sk-SK" sz="1400" dirty="0"/>
              <a:t> </a:t>
            </a:r>
            <a:r>
              <a:rPr lang="sk-SK" sz="1400" dirty="0" err="1"/>
              <a:t>pojištění</a:t>
            </a:r>
            <a:r>
              <a:rPr lang="sk-SK" sz="1400" dirty="0"/>
              <a:t> k </a:t>
            </a:r>
            <a:r>
              <a:rPr lang="sk-SK" sz="1400" dirty="0" err="1"/>
              <a:t>pojištění</a:t>
            </a:r>
            <a:r>
              <a:rPr lang="sk-SK" sz="1400" dirty="0"/>
              <a:t> </a:t>
            </a:r>
            <a:r>
              <a:rPr lang="sk-SK" sz="1400" dirty="0" err="1"/>
              <a:t>podle</a:t>
            </a:r>
            <a:r>
              <a:rPr lang="sk-SK" sz="1400" dirty="0"/>
              <a:t> </a:t>
            </a:r>
            <a:r>
              <a:rPr lang="sk-SK" sz="1400" dirty="0" err="1"/>
              <a:t>této</a:t>
            </a:r>
            <a:r>
              <a:rPr lang="sk-SK" sz="1400" dirty="0"/>
              <a:t> </a:t>
            </a:r>
            <a:r>
              <a:rPr lang="sk-SK" sz="1400" dirty="0" err="1"/>
              <a:t>části</a:t>
            </a:r>
            <a:r>
              <a:rPr lang="sk-SK" sz="1400" dirty="0"/>
              <a:t>.	</a:t>
            </a:r>
          </a:p>
          <a:p>
            <a:pPr marL="0" indent="0">
              <a:buNone/>
            </a:pPr>
            <a:r>
              <a:rPr lang="sk-SK" sz="1400" dirty="0" err="1"/>
              <a:t>II.Svatební</a:t>
            </a:r>
            <a:r>
              <a:rPr lang="sk-SK" sz="1400" dirty="0"/>
              <a:t> </a:t>
            </a:r>
            <a:r>
              <a:rPr lang="sk-SK" sz="1400" dirty="0" err="1"/>
              <a:t>pojištění</a:t>
            </a:r>
            <a:r>
              <a:rPr lang="sk-SK" sz="1400" dirty="0"/>
              <a:t> nebo </a:t>
            </a:r>
            <a:r>
              <a:rPr lang="sk-SK" sz="1400" dirty="0" err="1"/>
              <a:t>pojištění</a:t>
            </a:r>
            <a:r>
              <a:rPr lang="sk-SK" sz="1400" dirty="0"/>
              <a:t> </a:t>
            </a:r>
            <a:r>
              <a:rPr lang="sk-SK" sz="1400" dirty="0" err="1"/>
              <a:t>prostředků</a:t>
            </a:r>
            <a:r>
              <a:rPr lang="sk-SK" sz="1400" dirty="0"/>
              <a:t> na výživu </a:t>
            </a:r>
            <a:r>
              <a:rPr lang="sk-SK" sz="1400" dirty="0" err="1"/>
              <a:t>dětí</a:t>
            </a:r>
            <a:r>
              <a:rPr lang="sk-SK" sz="1400" dirty="0"/>
              <a:t>.	</a:t>
            </a:r>
          </a:p>
          <a:p>
            <a:pPr marL="0" indent="0">
              <a:buNone/>
            </a:pPr>
            <a:r>
              <a:rPr lang="sk-SK" sz="1400" dirty="0" err="1"/>
              <a:t>III.Pojištění</a:t>
            </a:r>
            <a:r>
              <a:rPr lang="sk-SK" sz="1400" dirty="0"/>
              <a:t> uvedená v </a:t>
            </a:r>
            <a:r>
              <a:rPr lang="sk-SK" sz="1400" dirty="0" err="1"/>
              <a:t>bodě</a:t>
            </a:r>
            <a:r>
              <a:rPr lang="sk-SK" sz="1400" dirty="0"/>
              <a:t> I písm. a) a b) a </a:t>
            </a:r>
            <a:r>
              <a:rPr lang="sk-SK" sz="1400" dirty="0" err="1"/>
              <a:t>bodě</a:t>
            </a:r>
            <a:r>
              <a:rPr lang="sk-SK" sz="1400" dirty="0"/>
              <a:t> II, </a:t>
            </a:r>
            <a:r>
              <a:rPr lang="sk-SK" sz="1400" dirty="0" err="1"/>
              <a:t>která</a:t>
            </a:r>
            <a:r>
              <a:rPr lang="sk-SK" sz="1400" dirty="0"/>
              <a:t> </a:t>
            </a:r>
            <a:r>
              <a:rPr lang="sk-SK" sz="1400" dirty="0" err="1"/>
              <a:t>jsou</a:t>
            </a:r>
            <a:r>
              <a:rPr lang="sk-SK" sz="1400" dirty="0"/>
              <a:t> </a:t>
            </a:r>
            <a:r>
              <a:rPr lang="sk-SK" sz="1400" dirty="0" err="1"/>
              <a:t>spojena</a:t>
            </a:r>
            <a:r>
              <a:rPr lang="sk-SK" sz="1400" dirty="0"/>
              <a:t> s </a:t>
            </a:r>
            <a:r>
              <a:rPr lang="sk-SK" sz="1400" dirty="0" err="1"/>
              <a:t>investičním</a:t>
            </a:r>
            <a:r>
              <a:rPr lang="sk-SK" sz="1400" dirty="0"/>
              <a:t> </a:t>
            </a:r>
            <a:r>
              <a:rPr lang="sk-SK" sz="1400" dirty="0" err="1"/>
              <a:t>fondem</a:t>
            </a:r>
            <a:endParaRPr lang="sk-SK" sz="1400" dirty="0"/>
          </a:p>
          <a:p>
            <a:pPr marL="0" indent="0">
              <a:buNone/>
            </a:pPr>
            <a:r>
              <a:rPr lang="sk-SK" sz="1400" dirty="0" err="1"/>
              <a:t>IV.Trvalé</a:t>
            </a:r>
            <a:r>
              <a:rPr lang="sk-SK" sz="1400" dirty="0"/>
              <a:t> zdravotní </a:t>
            </a:r>
            <a:r>
              <a:rPr lang="sk-SK" sz="1400" dirty="0" err="1"/>
              <a:t>pojištění</a:t>
            </a:r>
            <a:r>
              <a:rPr lang="sk-SK" sz="1400" dirty="0"/>
              <a:t> </a:t>
            </a:r>
            <a:r>
              <a:rPr lang="sk-SK" sz="1400" dirty="0" err="1"/>
              <a:t>podle</a:t>
            </a:r>
            <a:r>
              <a:rPr lang="sk-SK" sz="1400" dirty="0"/>
              <a:t> čl. 2 </a:t>
            </a:r>
            <a:r>
              <a:rPr lang="sk-SK" sz="1400" dirty="0" err="1"/>
              <a:t>odst</a:t>
            </a:r>
            <a:r>
              <a:rPr lang="sk-SK" sz="1400" dirty="0"/>
              <a:t>. 3 písm. a) bodu iv) </a:t>
            </a:r>
            <a:r>
              <a:rPr lang="sk-SK" sz="1400" dirty="0" err="1"/>
              <a:t>směrnice</a:t>
            </a:r>
            <a:r>
              <a:rPr lang="sk-SK" sz="1400" dirty="0"/>
              <a:t> </a:t>
            </a:r>
            <a:r>
              <a:rPr lang="sk-SK" sz="1400" dirty="0" err="1"/>
              <a:t>Evropského</a:t>
            </a:r>
            <a:r>
              <a:rPr lang="sk-SK" sz="1400" dirty="0"/>
              <a:t> parlamentu a Rady </a:t>
            </a:r>
            <a:r>
              <a:rPr lang="sk-SK" sz="1400" dirty="0">
                <a:hlinkClick r:id="rId2"/>
              </a:rPr>
              <a:t>2009/138/ES1</a:t>
            </a:r>
            <a:endParaRPr lang="sk-SK" sz="1400" dirty="0"/>
          </a:p>
          <a:p>
            <a:pPr marL="0" indent="0">
              <a:buNone/>
            </a:pPr>
            <a:r>
              <a:rPr lang="sk-SK" sz="1400" dirty="0" err="1"/>
              <a:t>V.Kapitalizace</a:t>
            </a:r>
            <a:r>
              <a:rPr lang="sk-SK" sz="1400" dirty="0"/>
              <a:t> </a:t>
            </a:r>
            <a:r>
              <a:rPr lang="sk-SK" sz="1400" dirty="0" err="1"/>
              <a:t>příspěvků</a:t>
            </a:r>
            <a:r>
              <a:rPr lang="sk-SK" sz="1400" dirty="0"/>
              <a:t> </a:t>
            </a:r>
            <a:r>
              <a:rPr lang="sk-SK" sz="1400" dirty="0" err="1"/>
              <a:t>hrazených</a:t>
            </a:r>
            <a:r>
              <a:rPr lang="sk-SK" sz="1400" dirty="0"/>
              <a:t> skupinou </a:t>
            </a:r>
            <a:r>
              <a:rPr lang="sk-SK" sz="1400" dirty="0" err="1"/>
              <a:t>přispěvatelů</a:t>
            </a:r>
            <a:r>
              <a:rPr lang="sk-SK" sz="1400" dirty="0"/>
              <a:t> a následné </a:t>
            </a:r>
            <a:r>
              <a:rPr lang="sk-SK" sz="1400" dirty="0" err="1"/>
              <a:t>rozdělování</a:t>
            </a:r>
            <a:r>
              <a:rPr lang="sk-SK" sz="1400" dirty="0"/>
              <a:t> akumulovaných </a:t>
            </a:r>
            <a:r>
              <a:rPr lang="sk-SK" sz="1400" dirty="0" err="1"/>
              <a:t>aktiv</a:t>
            </a:r>
            <a:r>
              <a:rPr lang="sk-SK" sz="1400" dirty="0"/>
              <a:t> </a:t>
            </a:r>
            <a:r>
              <a:rPr lang="sk-SK" sz="1400" dirty="0" err="1"/>
              <a:t>mezi</a:t>
            </a:r>
            <a:r>
              <a:rPr lang="sk-SK" sz="1400" dirty="0"/>
              <a:t> </a:t>
            </a:r>
            <a:r>
              <a:rPr lang="sk-SK" sz="1400" dirty="0" err="1"/>
              <a:t>přeživší</a:t>
            </a:r>
            <a:r>
              <a:rPr lang="sk-SK" sz="1400" dirty="0"/>
              <a:t> </a:t>
            </a:r>
            <a:r>
              <a:rPr lang="sk-SK" sz="1400" dirty="0" err="1"/>
              <a:t>přispěvatele</a:t>
            </a:r>
            <a:r>
              <a:rPr lang="sk-SK" sz="1400" dirty="0"/>
              <a:t> nebo </a:t>
            </a:r>
            <a:r>
              <a:rPr lang="sk-SK" sz="1400" dirty="0" err="1"/>
              <a:t>mezi</a:t>
            </a:r>
            <a:r>
              <a:rPr lang="sk-SK" sz="1400" dirty="0"/>
              <a:t> osoby </a:t>
            </a:r>
            <a:r>
              <a:rPr lang="sk-SK" sz="1400" dirty="0" err="1"/>
              <a:t>oprávněné</a:t>
            </a:r>
            <a:r>
              <a:rPr lang="sk-SK" sz="1400" dirty="0"/>
              <a:t> po </a:t>
            </a:r>
            <a:r>
              <a:rPr lang="sk-SK" sz="1400" dirty="0" err="1"/>
              <a:t>zemřelých</a:t>
            </a:r>
            <a:r>
              <a:rPr lang="sk-SK" sz="1400" dirty="0"/>
              <a:t> </a:t>
            </a:r>
            <a:r>
              <a:rPr lang="sk-SK" sz="1400" dirty="0" err="1"/>
              <a:t>přispěvatelích</a:t>
            </a:r>
            <a:r>
              <a:rPr lang="sk-SK" sz="1400" dirty="0"/>
              <a:t>.	</a:t>
            </a:r>
          </a:p>
          <a:p>
            <a:pPr marL="0" indent="0">
              <a:buNone/>
            </a:pPr>
            <a:r>
              <a:rPr lang="sk-SK" sz="1400" dirty="0" err="1"/>
              <a:t>VI.Umořování</a:t>
            </a:r>
            <a:r>
              <a:rPr lang="sk-SK" sz="1400" dirty="0"/>
              <a:t> kapitálu založené na </a:t>
            </a:r>
            <a:r>
              <a:rPr lang="sk-SK" sz="1400" dirty="0" err="1"/>
              <a:t>pojistněmatematickém</a:t>
            </a:r>
            <a:r>
              <a:rPr lang="sk-SK" sz="1400" dirty="0"/>
              <a:t> výpočtu, </a:t>
            </a:r>
            <a:r>
              <a:rPr lang="sk-SK" sz="1400" dirty="0" err="1"/>
              <a:t>kdy</a:t>
            </a:r>
            <a:r>
              <a:rPr lang="sk-SK" sz="1400" dirty="0"/>
              <a:t> </a:t>
            </a:r>
            <a:r>
              <a:rPr lang="sk-SK" sz="1400" dirty="0" err="1"/>
              <a:t>jsou</a:t>
            </a:r>
            <a:r>
              <a:rPr lang="sk-SK" sz="1400" dirty="0"/>
              <a:t> proti </a:t>
            </a:r>
            <a:r>
              <a:rPr lang="sk-SK" sz="1400" dirty="0" err="1"/>
              <a:t>jednorázovým</a:t>
            </a:r>
            <a:r>
              <a:rPr lang="sk-SK" sz="1400" dirty="0"/>
              <a:t> nebo periodickým platbám dohodnutým </a:t>
            </a:r>
            <a:r>
              <a:rPr lang="sk-SK" sz="1400" dirty="0" err="1"/>
              <a:t>předem</a:t>
            </a:r>
            <a:r>
              <a:rPr lang="sk-SK" sz="1400" dirty="0"/>
              <a:t> </a:t>
            </a:r>
            <a:r>
              <a:rPr lang="sk-SK" sz="1400" dirty="0" err="1"/>
              <a:t>přijaty</a:t>
            </a:r>
            <a:r>
              <a:rPr lang="sk-SK" sz="1400" dirty="0"/>
              <a:t> </a:t>
            </a:r>
            <a:r>
              <a:rPr lang="sk-SK" sz="1400" dirty="0" err="1"/>
              <a:t>závazky</a:t>
            </a:r>
            <a:r>
              <a:rPr lang="sk-SK" sz="1400" dirty="0"/>
              <a:t> </a:t>
            </a:r>
            <a:r>
              <a:rPr lang="sk-SK" sz="1400" dirty="0" err="1"/>
              <a:t>se</a:t>
            </a:r>
            <a:r>
              <a:rPr lang="sk-SK" sz="1400" dirty="0"/>
              <a:t> stanovenou dobou </a:t>
            </a:r>
            <a:r>
              <a:rPr lang="sk-SK" sz="1400" dirty="0" err="1"/>
              <a:t>trvání</a:t>
            </a:r>
            <a:r>
              <a:rPr lang="sk-SK" sz="1400" dirty="0"/>
              <a:t> a </a:t>
            </a:r>
            <a:r>
              <a:rPr lang="sk-SK" sz="1400" dirty="0" err="1"/>
              <a:t>ve</a:t>
            </a:r>
            <a:r>
              <a:rPr lang="sk-SK" sz="1400" dirty="0"/>
              <a:t> stanovené výši.</a:t>
            </a:r>
          </a:p>
          <a:p>
            <a:pPr marL="0" indent="0">
              <a:buNone/>
            </a:pPr>
            <a:r>
              <a:rPr lang="sk-SK" sz="1400" dirty="0" err="1"/>
              <a:t>VII.Správa</a:t>
            </a:r>
            <a:r>
              <a:rPr lang="sk-SK" sz="1400" dirty="0"/>
              <a:t> skupinových </a:t>
            </a:r>
            <a:r>
              <a:rPr lang="sk-SK" sz="1400" dirty="0" err="1"/>
              <a:t>penzijních</a:t>
            </a:r>
            <a:r>
              <a:rPr lang="sk-SK" sz="1400" dirty="0"/>
              <a:t> </a:t>
            </a:r>
            <a:r>
              <a:rPr lang="sk-SK" sz="1400" dirty="0" err="1"/>
              <a:t>fondů</a:t>
            </a:r>
            <a:r>
              <a:rPr lang="sk-SK" sz="1400" dirty="0"/>
              <a:t>, </a:t>
            </a:r>
            <a:r>
              <a:rPr lang="sk-SK" sz="1400" dirty="0" err="1"/>
              <a:t>případně</a:t>
            </a:r>
            <a:r>
              <a:rPr lang="sk-SK" sz="1400" dirty="0"/>
              <a:t> </a:t>
            </a:r>
            <a:r>
              <a:rPr lang="sk-SK" sz="1400" dirty="0" err="1"/>
              <a:t>včetně</a:t>
            </a:r>
            <a:r>
              <a:rPr lang="sk-SK" sz="1400" dirty="0"/>
              <a:t> </a:t>
            </a:r>
            <a:r>
              <a:rPr lang="sk-SK" sz="1400" dirty="0" err="1"/>
              <a:t>pojištění</a:t>
            </a:r>
            <a:r>
              <a:rPr lang="sk-SK" sz="1400" dirty="0"/>
              <a:t> </a:t>
            </a:r>
            <a:r>
              <a:rPr lang="sk-SK" sz="1400" dirty="0" err="1"/>
              <a:t>zabezpečujícího</a:t>
            </a:r>
            <a:r>
              <a:rPr lang="sk-SK" sz="1400" dirty="0"/>
              <a:t> </a:t>
            </a:r>
            <a:r>
              <a:rPr lang="sk-SK" sz="1400" dirty="0" err="1"/>
              <a:t>zachování</a:t>
            </a:r>
            <a:r>
              <a:rPr lang="sk-SK" sz="1400" dirty="0"/>
              <a:t> kapitálu nebo platbu </a:t>
            </a:r>
            <a:r>
              <a:rPr lang="sk-SK" sz="1400" dirty="0" err="1"/>
              <a:t>minimálního</a:t>
            </a:r>
            <a:r>
              <a:rPr lang="sk-SK" sz="1400" dirty="0"/>
              <a:t> úrokového výnosu.	</a:t>
            </a:r>
          </a:p>
          <a:p>
            <a:pPr marL="0" indent="0">
              <a:buNone/>
            </a:pPr>
            <a:r>
              <a:rPr lang="sk-SK" sz="1400" dirty="0" err="1"/>
              <a:t>VIII.Činnosti</a:t>
            </a:r>
            <a:r>
              <a:rPr lang="sk-SK" sz="1400" dirty="0"/>
              <a:t> </a:t>
            </a:r>
            <a:r>
              <a:rPr lang="sk-SK" sz="1400" dirty="0" err="1"/>
              <a:t>podle</a:t>
            </a:r>
            <a:r>
              <a:rPr lang="sk-SK" sz="1400" dirty="0"/>
              <a:t> čl. 2 </a:t>
            </a:r>
            <a:r>
              <a:rPr lang="sk-SK" sz="1400" dirty="0" err="1"/>
              <a:t>odst</a:t>
            </a:r>
            <a:r>
              <a:rPr lang="sk-SK" sz="1400" dirty="0"/>
              <a:t>. 3 písm. b) bodu iii) </a:t>
            </a:r>
            <a:r>
              <a:rPr lang="sk-SK" sz="1400" dirty="0" err="1"/>
              <a:t>směrnice</a:t>
            </a:r>
            <a:r>
              <a:rPr lang="sk-SK" sz="1400" dirty="0"/>
              <a:t> </a:t>
            </a:r>
            <a:r>
              <a:rPr lang="sk-SK" sz="1400" dirty="0" err="1"/>
              <a:t>Evropského</a:t>
            </a:r>
            <a:r>
              <a:rPr lang="sk-SK" sz="1400" dirty="0"/>
              <a:t> parlamentu a Rady </a:t>
            </a:r>
            <a:r>
              <a:rPr lang="sk-SK" sz="1400" dirty="0">
                <a:hlinkClick r:id="rId2"/>
              </a:rPr>
              <a:t>2009/138/ES1.</a:t>
            </a:r>
          </a:p>
          <a:p>
            <a:pPr marL="0" indent="0">
              <a:buNone/>
            </a:pPr>
            <a:r>
              <a:rPr lang="sk-SK" sz="1400" dirty="0" err="1"/>
              <a:t>IX.Pojištění</a:t>
            </a:r>
            <a:r>
              <a:rPr lang="sk-SK" sz="1400" dirty="0"/>
              <a:t> </a:t>
            </a:r>
            <a:r>
              <a:rPr lang="sk-SK" sz="1400" dirty="0" err="1"/>
              <a:t>týkající</a:t>
            </a:r>
            <a:r>
              <a:rPr lang="sk-SK" sz="1400" dirty="0"/>
              <a:t> </a:t>
            </a:r>
            <a:r>
              <a:rPr lang="sk-SK" sz="1400" dirty="0" err="1"/>
              <a:t>se</a:t>
            </a:r>
            <a:r>
              <a:rPr lang="sk-SK" sz="1400" dirty="0"/>
              <a:t> </a:t>
            </a:r>
            <a:r>
              <a:rPr lang="sk-SK" sz="1400" dirty="0" err="1"/>
              <a:t>délky</a:t>
            </a:r>
            <a:r>
              <a:rPr lang="sk-SK" sz="1400" dirty="0"/>
              <a:t> </a:t>
            </a:r>
            <a:r>
              <a:rPr lang="sk-SK" sz="1400" dirty="0" err="1"/>
              <a:t>lidského</a:t>
            </a:r>
            <a:r>
              <a:rPr lang="sk-SK" sz="1400" dirty="0"/>
              <a:t> života, </a:t>
            </a:r>
            <a:r>
              <a:rPr lang="sk-SK" sz="1400" dirty="0" err="1"/>
              <a:t>které</a:t>
            </a:r>
            <a:r>
              <a:rPr lang="sk-SK" sz="1400" dirty="0"/>
              <a:t> je upraveno </a:t>
            </a:r>
            <a:r>
              <a:rPr lang="sk-SK" sz="1400" dirty="0" err="1"/>
              <a:t>právními</a:t>
            </a:r>
            <a:r>
              <a:rPr lang="sk-SK" sz="1400" dirty="0"/>
              <a:t> </a:t>
            </a:r>
            <a:r>
              <a:rPr lang="sk-SK" sz="1400" dirty="0" err="1"/>
              <a:t>předpisy</a:t>
            </a:r>
            <a:r>
              <a:rPr lang="sk-SK" sz="1400" dirty="0"/>
              <a:t> z oblasti </a:t>
            </a:r>
            <a:r>
              <a:rPr lang="sk-SK" sz="1400" dirty="0" err="1"/>
              <a:t>sociálního</a:t>
            </a:r>
            <a:r>
              <a:rPr lang="sk-SK" sz="1400" dirty="0"/>
              <a:t> </a:t>
            </a:r>
            <a:r>
              <a:rPr lang="sk-SK" sz="1400" dirty="0" err="1"/>
              <a:t>pojištění</a:t>
            </a:r>
            <a:r>
              <a:rPr lang="sk-SK" sz="1400" dirty="0"/>
              <a:t>, </a:t>
            </a:r>
            <a:r>
              <a:rPr lang="sk-SK" sz="1400" dirty="0" err="1"/>
              <a:t>pokud</a:t>
            </a:r>
            <a:r>
              <a:rPr lang="sk-SK" sz="1400" dirty="0"/>
              <a:t> zákon umožňuje jeho </a:t>
            </a:r>
            <a:r>
              <a:rPr lang="sk-SK" sz="1400" dirty="0" err="1"/>
              <a:t>provádění</a:t>
            </a:r>
            <a:r>
              <a:rPr lang="sk-SK" sz="1400" dirty="0"/>
              <a:t> </a:t>
            </a:r>
            <a:r>
              <a:rPr lang="sk-SK" sz="1400" dirty="0" err="1"/>
              <a:t>pojišťovnou</a:t>
            </a:r>
            <a:r>
              <a:rPr lang="sk-SK" sz="1400" dirty="0"/>
              <a:t> na </a:t>
            </a:r>
            <a:r>
              <a:rPr lang="sk-SK" sz="1400" dirty="0" err="1"/>
              <a:t>její</a:t>
            </a:r>
            <a:r>
              <a:rPr lang="sk-SK" sz="1400" dirty="0"/>
              <a:t> vlastní účet.	</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2081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2760 Občanského zákoníku </a:t>
            </a:r>
          </a:p>
          <a:p>
            <a:pPr marL="0" marR="91440" indent="0">
              <a:lnSpc>
                <a:spcPct val="110000"/>
              </a:lnSpc>
              <a:spcBef>
                <a:spcPts val="600"/>
              </a:spcBef>
              <a:spcAft>
                <a:spcPts val="600"/>
              </a:spcAft>
              <a:buNone/>
              <a:tabLst>
                <a:tab pos="1620520" algn="l"/>
                <a:tab pos="1980565" algn="l"/>
              </a:tabLst>
            </a:pPr>
            <a:r>
              <a:rPr lang="cs-CZ" sz="1900" dirty="0">
                <a:cs typeface="Arial" panose="020B0604020202020204" pitchFamily="34" charset="0"/>
              </a:rPr>
              <a:t>Pojistitel sdělí před uzavřením smlouvy zájemci o pojištění údaje, jejichž rozsah a způsob předání stanoví zákon upravující pojišťovnictví. To platí i o skutečnostech, k nimž dojde za trvání pojištění.</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Zákon č. 38/2004 Sb., o pojišťovacích zprostředkovatelích – upravuje i povinnost pojišťoven</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21a - 21d– Informace poskytované klientovi a pojistníkovi  </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21e – pravidla pro rozložení odměny</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21f – pravidla pro výpočet odkupného </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a:t>
            </a:r>
            <a:r>
              <a:rPr lang="cs-CZ" sz="2000" dirty="0" err="1"/>
              <a:t>klíčové</a:t>
            </a:r>
            <a:r>
              <a:rPr lang="cs-CZ" sz="2000" dirty="0"/>
              <a:t> informace </a:t>
            </a:r>
            <a:r>
              <a:rPr lang="cs-CZ" sz="2000" dirty="0" err="1"/>
              <a:t>PRIIPs</a:t>
            </a:r>
            <a:endParaRPr lang="cs-CZ" sz="1900" dirty="0">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317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55000" lnSpcReduction="20000"/>
          </a:bodyPr>
          <a:lstStyle/>
          <a:p>
            <a:pPr marL="0" indent="0">
              <a:buNone/>
            </a:pPr>
            <a:r>
              <a:rPr lang="pl-PL" sz="2900" b="1" dirty="0"/>
              <a:t>§ 21a</a:t>
            </a:r>
          </a:p>
          <a:p>
            <a:pPr marL="0" indent="0">
              <a:buNone/>
            </a:pPr>
            <a:endParaRPr lang="pl-PL" sz="2900" b="1" dirty="0"/>
          </a:p>
          <a:p>
            <a:pPr marL="0" indent="0">
              <a:buNone/>
            </a:pPr>
            <a:r>
              <a:rPr lang="pl-PL" sz="2900" dirty="0"/>
              <a:t>(1) </a:t>
            </a:r>
            <a:r>
              <a:rPr lang="pl-PL" sz="2900" dirty="0" err="1"/>
              <a:t>Pojistitel</a:t>
            </a:r>
            <a:r>
              <a:rPr lang="pl-PL" sz="2900" dirty="0"/>
              <a:t> je </a:t>
            </a:r>
            <a:r>
              <a:rPr lang="pl-PL" sz="2900" dirty="0" err="1"/>
              <a:t>povinen</a:t>
            </a:r>
            <a:r>
              <a:rPr lang="pl-PL" sz="2900" dirty="0"/>
              <a:t> </a:t>
            </a:r>
            <a:r>
              <a:rPr lang="pl-PL" sz="2900" dirty="0" err="1"/>
              <a:t>klientovi</a:t>
            </a:r>
            <a:r>
              <a:rPr lang="pl-PL" sz="2900" dirty="0"/>
              <a:t> </a:t>
            </a:r>
            <a:r>
              <a:rPr lang="pl-PL" sz="2900" dirty="0" err="1"/>
              <a:t>před</a:t>
            </a:r>
            <a:r>
              <a:rPr lang="pl-PL" sz="2900" dirty="0"/>
              <a:t> </a:t>
            </a:r>
            <a:r>
              <a:rPr lang="pl-PL" sz="2900" dirty="0" err="1"/>
              <a:t>uzavřením</a:t>
            </a:r>
            <a:r>
              <a:rPr lang="pl-PL" sz="2900" dirty="0"/>
              <a:t> </a:t>
            </a:r>
            <a:r>
              <a:rPr lang="pl-PL" sz="2900" dirty="0" err="1"/>
              <a:t>pojistné</a:t>
            </a:r>
            <a:r>
              <a:rPr lang="pl-PL" sz="2900" dirty="0"/>
              <a:t> </a:t>
            </a:r>
            <a:r>
              <a:rPr lang="pl-PL" sz="2900" dirty="0" err="1"/>
              <a:t>smlouvy</a:t>
            </a:r>
            <a:r>
              <a:rPr lang="pl-PL" sz="2900" dirty="0"/>
              <a:t> </a:t>
            </a:r>
            <a:r>
              <a:rPr lang="pl-PL" sz="2900" dirty="0" err="1"/>
              <a:t>poskytnout</a:t>
            </a:r>
            <a:r>
              <a:rPr lang="pl-PL" sz="2900" dirty="0"/>
              <a:t> </a:t>
            </a:r>
            <a:r>
              <a:rPr lang="pl-PL" sz="2900" dirty="0" err="1"/>
              <a:t>informace</a:t>
            </a:r>
            <a:r>
              <a:rPr lang="pl-PL" sz="2900" dirty="0"/>
              <a:t> o</a:t>
            </a:r>
          </a:p>
          <a:p>
            <a:pPr marL="0" indent="0">
              <a:buNone/>
            </a:pPr>
            <a:r>
              <a:rPr lang="pl-PL" sz="2900" dirty="0"/>
              <a:t>a)  </a:t>
            </a:r>
            <a:r>
              <a:rPr lang="pl-PL" sz="2900" dirty="0" err="1"/>
              <a:t>sobě</a:t>
            </a:r>
            <a:r>
              <a:rPr lang="pl-PL" sz="2900" dirty="0"/>
              <a:t>, </a:t>
            </a:r>
            <a:r>
              <a:rPr lang="pl-PL" sz="2900" dirty="0" err="1"/>
              <a:t>kterými</a:t>
            </a:r>
            <a:r>
              <a:rPr lang="pl-PL" sz="2900" dirty="0"/>
              <a:t> </a:t>
            </a:r>
            <a:r>
              <a:rPr lang="pl-PL" sz="2900" dirty="0" err="1"/>
              <a:t>jsou</a:t>
            </a:r>
            <a:endParaRPr lang="pl-PL" sz="2900" dirty="0"/>
          </a:p>
          <a:p>
            <a:pPr marL="0" indent="0">
              <a:buNone/>
            </a:pPr>
            <a:r>
              <a:rPr lang="pl-PL" sz="2900" dirty="0"/>
              <a:t>1.název </a:t>
            </a:r>
            <a:r>
              <a:rPr lang="pl-PL" sz="2900" dirty="0" err="1"/>
              <a:t>pojistitele</a:t>
            </a:r>
            <a:r>
              <a:rPr lang="pl-PL" sz="2900" dirty="0"/>
              <a:t>,</a:t>
            </a:r>
          </a:p>
          <a:p>
            <a:pPr marL="0" indent="0">
              <a:buNone/>
            </a:pPr>
            <a:r>
              <a:rPr lang="pl-PL" sz="2900" dirty="0"/>
              <a:t>2.název </a:t>
            </a:r>
            <a:r>
              <a:rPr lang="pl-PL" sz="2900" dirty="0" err="1"/>
              <a:t>členského</a:t>
            </a:r>
            <a:r>
              <a:rPr lang="pl-PL" sz="2900" dirty="0"/>
              <a:t> </a:t>
            </a:r>
            <a:r>
              <a:rPr lang="pl-PL" sz="2900" dirty="0" err="1"/>
              <a:t>státu</a:t>
            </a:r>
            <a:r>
              <a:rPr lang="pl-PL" sz="2900" dirty="0"/>
              <a:t>, </a:t>
            </a:r>
            <a:r>
              <a:rPr lang="pl-PL" sz="2900" dirty="0" err="1"/>
              <a:t>kde</a:t>
            </a:r>
            <a:r>
              <a:rPr lang="pl-PL" sz="2900" dirty="0"/>
              <a:t> </a:t>
            </a:r>
            <a:r>
              <a:rPr lang="pl-PL" sz="2900" dirty="0" err="1"/>
              <a:t>má</a:t>
            </a:r>
            <a:r>
              <a:rPr lang="pl-PL" sz="2900" dirty="0"/>
              <a:t> </a:t>
            </a:r>
            <a:r>
              <a:rPr lang="pl-PL" sz="2900" dirty="0" err="1"/>
              <a:t>pojistitel</a:t>
            </a:r>
            <a:r>
              <a:rPr lang="pl-PL" sz="2900" dirty="0"/>
              <a:t> </a:t>
            </a:r>
            <a:r>
              <a:rPr lang="pl-PL" sz="2900" dirty="0" err="1"/>
              <a:t>svoje</a:t>
            </a:r>
            <a:r>
              <a:rPr lang="pl-PL" sz="2900" dirty="0"/>
              <a:t> </a:t>
            </a:r>
            <a:r>
              <a:rPr lang="pl-PL" sz="2900" dirty="0" err="1"/>
              <a:t>sídlo</a:t>
            </a:r>
            <a:r>
              <a:rPr lang="pl-PL" sz="2900" dirty="0"/>
              <a:t>, a tam, </a:t>
            </a:r>
            <a:r>
              <a:rPr lang="pl-PL" sz="2900" dirty="0" err="1"/>
              <a:t>kde</a:t>
            </a:r>
            <a:r>
              <a:rPr lang="pl-PL" sz="2900" dirty="0"/>
              <a:t> to </a:t>
            </a:r>
            <a:r>
              <a:rPr lang="pl-PL" sz="2900" dirty="0" err="1"/>
              <a:t>přichází</a:t>
            </a:r>
            <a:r>
              <a:rPr lang="pl-PL" sz="2900" dirty="0"/>
              <a:t> v </a:t>
            </a:r>
            <a:r>
              <a:rPr lang="pl-PL" sz="2900" dirty="0" err="1"/>
              <a:t>úvahu</a:t>
            </a:r>
            <a:r>
              <a:rPr lang="pl-PL" sz="2900" dirty="0"/>
              <a:t>, </a:t>
            </a:r>
            <a:r>
              <a:rPr lang="pl-PL" sz="2900" dirty="0" err="1"/>
              <a:t>adresa</a:t>
            </a:r>
            <a:r>
              <a:rPr lang="pl-PL" sz="2900" dirty="0"/>
              <a:t> agentury </a:t>
            </a:r>
            <a:r>
              <a:rPr lang="pl-PL" sz="2900" dirty="0" err="1"/>
              <a:t>nebo</a:t>
            </a:r>
            <a:r>
              <a:rPr lang="pl-PL" sz="2900" dirty="0"/>
              <a:t> </a:t>
            </a:r>
            <a:r>
              <a:rPr lang="pl-PL" sz="2900" dirty="0" err="1"/>
              <a:t>pobočky</a:t>
            </a:r>
            <a:r>
              <a:rPr lang="pl-PL" sz="2900" dirty="0"/>
              <a:t> </a:t>
            </a:r>
            <a:r>
              <a:rPr lang="pl-PL" sz="2900" dirty="0" err="1"/>
              <a:t>pojistitele</a:t>
            </a:r>
            <a:r>
              <a:rPr lang="pl-PL" sz="2900" dirty="0"/>
              <a:t>, </a:t>
            </a:r>
            <a:r>
              <a:rPr lang="pl-PL" sz="2900" dirty="0" err="1"/>
              <a:t>která</a:t>
            </a:r>
            <a:r>
              <a:rPr lang="pl-PL" sz="2900" dirty="0"/>
              <a:t> </a:t>
            </a:r>
            <a:r>
              <a:rPr lang="pl-PL" sz="2900" dirty="0" err="1"/>
              <a:t>uzavírá</a:t>
            </a:r>
            <a:r>
              <a:rPr lang="pl-PL" sz="2900" dirty="0"/>
              <a:t> </a:t>
            </a:r>
            <a:r>
              <a:rPr lang="pl-PL" sz="2900" dirty="0" err="1"/>
              <a:t>pojistnou</a:t>
            </a:r>
            <a:r>
              <a:rPr lang="pl-PL" sz="2900" dirty="0"/>
              <a:t> </a:t>
            </a:r>
            <a:r>
              <a:rPr lang="pl-PL" sz="2900" dirty="0" err="1"/>
              <a:t>smlouvu</a:t>
            </a:r>
            <a:r>
              <a:rPr lang="pl-PL" sz="2900" dirty="0"/>
              <a:t>,</a:t>
            </a:r>
          </a:p>
          <a:p>
            <a:pPr marL="0" indent="0">
              <a:buNone/>
            </a:pPr>
            <a:r>
              <a:rPr lang="pl-PL" sz="2900" dirty="0"/>
              <a:t>3.adresa </a:t>
            </a:r>
            <a:r>
              <a:rPr lang="pl-PL" sz="2900" dirty="0" err="1"/>
              <a:t>sídla</a:t>
            </a:r>
            <a:r>
              <a:rPr lang="pl-PL" sz="2900" dirty="0"/>
              <a:t> </a:t>
            </a:r>
            <a:r>
              <a:rPr lang="pl-PL" sz="2900" dirty="0" err="1"/>
              <a:t>pojistitele</a:t>
            </a:r>
            <a:r>
              <a:rPr lang="pl-PL" sz="2900" dirty="0"/>
              <a:t>, </a:t>
            </a:r>
            <a:r>
              <a:rPr lang="pl-PL" sz="2900" dirty="0" err="1"/>
              <a:t>popřípadě</a:t>
            </a:r>
            <a:r>
              <a:rPr lang="pl-PL" sz="2900" dirty="0"/>
              <a:t> agentury </a:t>
            </a:r>
            <a:r>
              <a:rPr lang="pl-PL" sz="2900" dirty="0" err="1"/>
              <a:t>nebo</a:t>
            </a:r>
            <a:r>
              <a:rPr lang="pl-PL" sz="2900" dirty="0"/>
              <a:t> </a:t>
            </a:r>
            <a:r>
              <a:rPr lang="pl-PL" sz="2900" dirty="0" err="1"/>
              <a:t>pobočky</a:t>
            </a:r>
            <a:r>
              <a:rPr lang="pl-PL" sz="2900" dirty="0"/>
              <a:t>, </a:t>
            </a:r>
            <a:r>
              <a:rPr lang="pl-PL" sz="2900" dirty="0" err="1"/>
              <a:t>která</a:t>
            </a:r>
            <a:r>
              <a:rPr lang="pl-PL" sz="2900" dirty="0"/>
              <a:t> </a:t>
            </a:r>
            <a:r>
              <a:rPr lang="pl-PL" sz="2900" dirty="0" err="1"/>
              <a:t>uzavírá</a:t>
            </a:r>
            <a:r>
              <a:rPr lang="pl-PL" sz="2900" dirty="0"/>
              <a:t> </a:t>
            </a:r>
            <a:r>
              <a:rPr lang="pl-PL" sz="2900" dirty="0" err="1"/>
              <a:t>pojistnou</a:t>
            </a:r>
            <a:r>
              <a:rPr lang="pl-PL" sz="2900" dirty="0"/>
              <a:t> </a:t>
            </a:r>
            <a:r>
              <a:rPr lang="pl-PL" sz="2900" dirty="0" err="1"/>
              <a:t>smlouvu</a:t>
            </a:r>
            <a:r>
              <a:rPr lang="pl-PL" sz="2900" dirty="0"/>
              <a:t>, a 4.místo </a:t>
            </a:r>
            <a:r>
              <a:rPr lang="pl-PL" sz="2900" dirty="0" err="1"/>
              <a:t>zápisu</a:t>
            </a:r>
            <a:r>
              <a:rPr lang="pl-PL" sz="2900" dirty="0"/>
              <a:t> </a:t>
            </a:r>
            <a:r>
              <a:rPr lang="pl-PL" sz="2900" dirty="0" err="1"/>
              <a:t>pojistitele</a:t>
            </a:r>
            <a:r>
              <a:rPr lang="pl-PL" sz="2900" dirty="0"/>
              <a:t> v </a:t>
            </a:r>
            <a:r>
              <a:rPr lang="pl-PL" sz="2900" dirty="0" err="1"/>
              <a:t>obchodním</a:t>
            </a:r>
            <a:r>
              <a:rPr lang="pl-PL" sz="2900" dirty="0"/>
              <a:t> </a:t>
            </a:r>
            <a:r>
              <a:rPr lang="pl-PL" sz="2900" dirty="0" err="1"/>
              <a:t>nebo</a:t>
            </a:r>
            <a:r>
              <a:rPr lang="pl-PL" sz="2900" dirty="0"/>
              <a:t> </a:t>
            </a:r>
            <a:r>
              <a:rPr lang="pl-PL" sz="2900" dirty="0" err="1"/>
              <a:t>obdobném</a:t>
            </a:r>
            <a:r>
              <a:rPr lang="pl-PL" sz="2900" dirty="0"/>
              <a:t> </a:t>
            </a:r>
            <a:r>
              <a:rPr lang="pl-PL" sz="2900" dirty="0" err="1"/>
              <a:t>veřejném</a:t>
            </a:r>
            <a:r>
              <a:rPr lang="pl-PL" sz="2900" dirty="0"/>
              <a:t> </a:t>
            </a:r>
            <a:r>
              <a:rPr lang="pl-PL" sz="2900" dirty="0" err="1"/>
              <a:t>rejstříku</a:t>
            </a:r>
            <a:r>
              <a:rPr lang="pl-PL" sz="2900" dirty="0"/>
              <a:t>, </a:t>
            </a:r>
            <a:r>
              <a:rPr lang="pl-PL" sz="2900" dirty="0" err="1"/>
              <a:t>jeho</a:t>
            </a:r>
            <a:r>
              <a:rPr lang="pl-PL" sz="2900" dirty="0"/>
              <a:t> </a:t>
            </a:r>
            <a:r>
              <a:rPr lang="pl-PL" sz="2900" dirty="0" err="1"/>
              <a:t>identifikační</a:t>
            </a:r>
            <a:r>
              <a:rPr lang="pl-PL" sz="2900" dirty="0"/>
              <a:t> </a:t>
            </a:r>
            <a:r>
              <a:rPr lang="pl-PL" sz="2900" dirty="0" err="1"/>
              <a:t>číslo</a:t>
            </a:r>
            <a:r>
              <a:rPr lang="pl-PL" sz="2900" dirty="0"/>
              <a:t> </a:t>
            </a:r>
            <a:r>
              <a:rPr lang="pl-PL" sz="2900" dirty="0" err="1"/>
              <a:t>nebo</a:t>
            </a:r>
            <a:r>
              <a:rPr lang="pl-PL" sz="2900" dirty="0"/>
              <a:t> </a:t>
            </a:r>
            <a:r>
              <a:rPr lang="pl-PL" sz="2900" dirty="0" err="1"/>
              <a:t>odpovídající</a:t>
            </a:r>
            <a:r>
              <a:rPr lang="pl-PL" sz="2900" dirty="0"/>
              <a:t> </a:t>
            </a:r>
            <a:r>
              <a:rPr lang="pl-PL" sz="2900" dirty="0" err="1"/>
              <a:t>prostředek</a:t>
            </a:r>
            <a:r>
              <a:rPr lang="pl-PL" sz="2900" dirty="0"/>
              <a:t> </a:t>
            </a:r>
            <a:r>
              <a:rPr lang="pl-PL" sz="2900" dirty="0" err="1"/>
              <a:t>identifikace</a:t>
            </a:r>
            <a:r>
              <a:rPr lang="pl-PL" sz="2900" dirty="0"/>
              <a:t> v </a:t>
            </a:r>
            <a:r>
              <a:rPr lang="pl-PL" sz="2900" dirty="0" err="1"/>
              <a:t>takovém</a:t>
            </a:r>
            <a:r>
              <a:rPr lang="pl-PL" sz="2900" dirty="0"/>
              <a:t> </a:t>
            </a:r>
            <a:r>
              <a:rPr lang="pl-PL" sz="2900" dirty="0" err="1"/>
              <a:t>rejstříku</a:t>
            </a:r>
            <a:r>
              <a:rPr lang="pl-PL" sz="2900" dirty="0"/>
              <a:t> a </a:t>
            </a:r>
            <a:r>
              <a:rPr lang="pl-PL" sz="2900" dirty="0" err="1"/>
              <a:t>informace</a:t>
            </a:r>
            <a:r>
              <a:rPr lang="pl-PL" sz="2900" dirty="0"/>
              <a:t> o </a:t>
            </a:r>
            <a:r>
              <a:rPr lang="pl-PL" sz="2900" dirty="0" err="1"/>
              <a:t>názvu</a:t>
            </a:r>
            <a:r>
              <a:rPr lang="pl-PL" sz="2900" dirty="0"/>
              <a:t> a </a:t>
            </a:r>
            <a:r>
              <a:rPr lang="pl-PL" sz="2900" dirty="0" err="1"/>
              <a:t>sídle</a:t>
            </a:r>
            <a:r>
              <a:rPr lang="pl-PL" sz="2900" dirty="0"/>
              <a:t> </a:t>
            </a:r>
            <a:r>
              <a:rPr lang="pl-PL" sz="2900" dirty="0" err="1"/>
              <a:t>orgánu</a:t>
            </a:r>
            <a:r>
              <a:rPr lang="pl-PL" sz="2900" dirty="0"/>
              <a:t> </a:t>
            </a:r>
            <a:r>
              <a:rPr lang="pl-PL" sz="2900" dirty="0" err="1"/>
              <a:t>odpovědného</a:t>
            </a:r>
            <a:r>
              <a:rPr lang="pl-PL" sz="2900" dirty="0"/>
              <a:t> za </a:t>
            </a:r>
            <a:r>
              <a:rPr lang="pl-PL" sz="2900" dirty="0" err="1"/>
              <a:t>výkon</a:t>
            </a:r>
            <a:r>
              <a:rPr lang="pl-PL" sz="2900" dirty="0"/>
              <a:t> </a:t>
            </a:r>
            <a:r>
              <a:rPr lang="pl-PL" sz="2900" dirty="0" err="1"/>
              <a:t>dohledu</a:t>
            </a:r>
            <a:r>
              <a:rPr lang="pl-PL" sz="2900" dirty="0"/>
              <a:t> nad </a:t>
            </a:r>
            <a:r>
              <a:rPr lang="pl-PL" sz="2900" dirty="0" err="1"/>
              <a:t>jeho</a:t>
            </a:r>
            <a:r>
              <a:rPr lang="pl-PL" sz="2900" dirty="0"/>
              <a:t> </a:t>
            </a:r>
            <a:r>
              <a:rPr lang="pl-PL" sz="2900" dirty="0" err="1"/>
              <a:t>činností</a:t>
            </a:r>
            <a:r>
              <a:rPr lang="pl-PL" sz="2900" dirty="0"/>
              <a:t>, </a:t>
            </a:r>
            <a:r>
              <a:rPr lang="pl-PL" sz="2900" dirty="0" err="1"/>
              <a:t>jedná</a:t>
            </a:r>
            <a:r>
              <a:rPr lang="pl-PL" sz="2900" dirty="0"/>
              <a:t>-li </a:t>
            </a:r>
            <a:r>
              <a:rPr lang="pl-PL" sz="2900" dirty="0" err="1"/>
              <a:t>se</a:t>
            </a:r>
            <a:r>
              <a:rPr lang="pl-PL" sz="2900" dirty="0"/>
              <a:t> o </a:t>
            </a:r>
            <a:r>
              <a:rPr lang="pl-PL" sz="2900" dirty="0" err="1"/>
              <a:t>pojistnou</a:t>
            </a:r>
            <a:r>
              <a:rPr lang="pl-PL" sz="2900" dirty="0"/>
              <a:t> </a:t>
            </a:r>
            <a:r>
              <a:rPr lang="pl-PL" sz="2900" dirty="0" err="1"/>
              <a:t>smlouvu</a:t>
            </a:r>
            <a:r>
              <a:rPr lang="pl-PL" sz="2900" dirty="0"/>
              <a:t> </a:t>
            </a:r>
            <a:r>
              <a:rPr lang="pl-PL" sz="2900" dirty="0" err="1"/>
              <a:t>uzavíranou</a:t>
            </a:r>
            <a:r>
              <a:rPr lang="pl-PL" sz="2900" dirty="0"/>
              <a:t> na </a:t>
            </a:r>
            <a:r>
              <a:rPr lang="pl-PL" sz="2900" dirty="0" err="1"/>
              <a:t>dálku</a:t>
            </a:r>
            <a:r>
              <a:rPr lang="pl-PL" sz="2900" dirty="0"/>
              <a:t>,	</a:t>
            </a:r>
          </a:p>
          <a:p>
            <a:pPr marL="0" indent="0">
              <a:buNone/>
            </a:pPr>
            <a:r>
              <a:rPr lang="pl-PL" sz="2900" dirty="0"/>
              <a:t>b) </a:t>
            </a:r>
            <a:r>
              <a:rPr lang="pl-PL" sz="2900" dirty="0" err="1"/>
              <a:t>způsobu</a:t>
            </a:r>
            <a:r>
              <a:rPr lang="pl-PL" sz="2900" dirty="0"/>
              <a:t> </a:t>
            </a:r>
            <a:r>
              <a:rPr lang="pl-PL" sz="2900" dirty="0" err="1"/>
              <a:t>vyřizování</a:t>
            </a:r>
            <a:r>
              <a:rPr lang="pl-PL" sz="2900" dirty="0"/>
              <a:t> </a:t>
            </a:r>
            <a:r>
              <a:rPr lang="pl-PL" sz="2900" dirty="0" err="1"/>
              <a:t>stížností</a:t>
            </a:r>
            <a:r>
              <a:rPr lang="pl-PL" sz="2900" dirty="0"/>
              <a:t> </a:t>
            </a:r>
            <a:r>
              <a:rPr lang="pl-PL" sz="2900" dirty="0" err="1"/>
              <a:t>pojistníků</a:t>
            </a:r>
            <a:r>
              <a:rPr lang="pl-PL" sz="2900" dirty="0"/>
              <a:t>, </a:t>
            </a:r>
            <a:r>
              <a:rPr lang="pl-PL" sz="2900" dirty="0" err="1"/>
              <a:t>pojištěných</a:t>
            </a:r>
            <a:r>
              <a:rPr lang="pl-PL" sz="2900" dirty="0"/>
              <a:t>, </a:t>
            </a:r>
            <a:r>
              <a:rPr lang="pl-PL" sz="2900" dirty="0" err="1"/>
              <a:t>obmyšlených</a:t>
            </a:r>
            <a:r>
              <a:rPr lang="pl-PL" sz="2900" dirty="0"/>
              <a:t> </a:t>
            </a:r>
            <a:r>
              <a:rPr lang="pl-PL" sz="2900" dirty="0" err="1"/>
              <a:t>nebo</a:t>
            </a:r>
            <a:r>
              <a:rPr lang="pl-PL" sz="2900" dirty="0"/>
              <a:t> </a:t>
            </a:r>
            <a:r>
              <a:rPr lang="pl-PL" sz="2900" dirty="0" err="1"/>
              <a:t>oprávněných</a:t>
            </a:r>
            <a:r>
              <a:rPr lang="pl-PL" sz="2900" dirty="0"/>
              <a:t> </a:t>
            </a:r>
            <a:r>
              <a:rPr lang="pl-PL" sz="2900" dirty="0" err="1"/>
              <a:t>osob</a:t>
            </a:r>
            <a:r>
              <a:rPr lang="pl-PL" sz="2900" dirty="0"/>
              <a:t>, </a:t>
            </a:r>
            <a:r>
              <a:rPr lang="pl-PL" sz="2900" dirty="0" err="1"/>
              <a:t>včetně</a:t>
            </a:r>
            <a:r>
              <a:rPr lang="pl-PL" sz="2900" dirty="0"/>
              <a:t> </a:t>
            </a:r>
            <a:r>
              <a:rPr lang="pl-PL" sz="2900" dirty="0" err="1"/>
              <a:t>možnosti</a:t>
            </a:r>
            <a:r>
              <a:rPr lang="pl-PL" sz="2900" dirty="0"/>
              <a:t> </a:t>
            </a:r>
            <a:r>
              <a:rPr lang="pl-PL" sz="2900" dirty="0" err="1"/>
              <a:t>obrátit</a:t>
            </a:r>
            <a:r>
              <a:rPr lang="pl-PL" sz="2900" dirty="0"/>
              <a:t> </a:t>
            </a:r>
            <a:r>
              <a:rPr lang="pl-PL" sz="2900" dirty="0" err="1"/>
              <a:t>se</a:t>
            </a:r>
            <a:r>
              <a:rPr lang="pl-PL" sz="2900" dirty="0"/>
              <a:t> </a:t>
            </a:r>
            <a:r>
              <a:rPr lang="pl-PL" sz="2900" dirty="0" err="1"/>
              <a:t>se</a:t>
            </a:r>
            <a:r>
              <a:rPr lang="pl-PL" sz="2900" dirty="0"/>
              <a:t> </a:t>
            </a:r>
            <a:r>
              <a:rPr lang="pl-PL" sz="2900" dirty="0" err="1"/>
              <a:t>stížností</a:t>
            </a:r>
            <a:r>
              <a:rPr lang="pl-PL" sz="2900" dirty="0"/>
              <a:t> na </a:t>
            </a:r>
            <a:r>
              <a:rPr lang="pl-PL" sz="2900" dirty="0" err="1"/>
              <a:t>Českou</a:t>
            </a:r>
            <a:r>
              <a:rPr lang="pl-PL" sz="2900" dirty="0"/>
              <a:t> </a:t>
            </a:r>
            <a:r>
              <a:rPr lang="pl-PL" sz="2900" dirty="0" err="1"/>
              <a:t>národní</a:t>
            </a:r>
            <a:r>
              <a:rPr lang="pl-PL" sz="2900" dirty="0"/>
              <a:t> banku </a:t>
            </a:r>
            <a:r>
              <a:rPr lang="pl-PL" sz="2900" dirty="0" err="1"/>
              <a:t>nebo</a:t>
            </a:r>
            <a:r>
              <a:rPr lang="pl-PL" sz="2900" dirty="0"/>
              <a:t> s </a:t>
            </a:r>
            <a:r>
              <a:rPr lang="pl-PL" sz="2900" dirty="0" err="1"/>
              <a:t>návrhem</a:t>
            </a:r>
            <a:r>
              <a:rPr lang="pl-PL" sz="2900" dirty="0"/>
              <a:t> na </a:t>
            </a:r>
            <a:r>
              <a:rPr lang="pl-PL" sz="2900" dirty="0" err="1"/>
              <a:t>finančního</a:t>
            </a:r>
            <a:r>
              <a:rPr lang="pl-PL" sz="2900" dirty="0"/>
              <a:t> arbitra, a	</a:t>
            </a:r>
          </a:p>
          <a:p>
            <a:pPr marL="0" indent="0">
              <a:buNone/>
            </a:pPr>
            <a:r>
              <a:rPr lang="pl-PL" sz="2900" dirty="0"/>
              <a:t>c) </a:t>
            </a:r>
            <a:r>
              <a:rPr lang="pl-PL" sz="2900" dirty="0" err="1"/>
              <a:t>právu</a:t>
            </a:r>
            <a:r>
              <a:rPr lang="pl-PL" sz="2900" dirty="0"/>
              <a:t> </a:t>
            </a:r>
            <a:r>
              <a:rPr lang="pl-PL" sz="2900" dirty="0" err="1"/>
              <a:t>rozhodném</a:t>
            </a:r>
            <a:r>
              <a:rPr lang="pl-PL" sz="2900" dirty="0"/>
              <a:t> pro </a:t>
            </a:r>
            <a:r>
              <a:rPr lang="pl-PL" sz="2900" dirty="0" err="1"/>
              <a:t>pojistnou</a:t>
            </a:r>
            <a:r>
              <a:rPr lang="pl-PL" sz="2900" dirty="0"/>
              <a:t> </a:t>
            </a:r>
            <a:r>
              <a:rPr lang="pl-PL" sz="2900" dirty="0" err="1"/>
              <a:t>smlouvu</a:t>
            </a:r>
            <a:r>
              <a:rPr lang="pl-PL" sz="2900" dirty="0"/>
              <a:t> tam, </a:t>
            </a:r>
            <a:r>
              <a:rPr lang="pl-PL" sz="2900" dirty="0" err="1"/>
              <a:t>kde</a:t>
            </a:r>
            <a:r>
              <a:rPr lang="pl-PL" sz="2900" dirty="0"/>
              <a:t> </a:t>
            </a:r>
            <a:r>
              <a:rPr lang="pl-PL" sz="2900" dirty="0" err="1"/>
              <a:t>strany</a:t>
            </a:r>
            <a:r>
              <a:rPr lang="pl-PL" sz="2900" dirty="0"/>
              <a:t> </a:t>
            </a:r>
            <a:r>
              <a:rPr lang="pl-PL" sz="2900" dirty="0" err="1"/>
              <a:t>nemají</a:t>
            </a:r>
            <a:r>
              <a:rPr lang="pl-PL" sz="2900" dirty="0"/>
              <a:t> </a:t>
            </a:r>
            <a:r>
              <a:rPr lang="pl-PL" sz="2900" dirty="0" err="1"/>
              <a:t>možnost</a:t>
            </a:r>
            <a:r>
              <a:rPr lang="pl-PL" sz="2900" dirty="0"/>
              <a:t> </a:t>
            </a:r>
            <a:r>
              <a:rPr lang="pl-PL" sz="2900" dirty="0" err="1"/>
              <a:t>volby</a:t>
            </a:r>
            <a:r>
              <a:rPr lang="pl-PL" sz="2900" dirty="0"/>
              <a:t> </a:t>
            </a:r>
            <a:r>
              <a:rPr lang="pl-PL" sz="2900" dirty="0" err="1"/>
              <a:t>práva</a:t>
            </a:r>
            <a:r>
              <a:rPr lang="pl-PL" sz="2900" dirty="0"/>
              <a:t> </a:t>
            </a:r>
            <a:r>
              <a:rPr lang="pl-PL" sz="2900" dirty="0" err="1"/>
              <a:t>rozhodného</a:t>
            </a:r>
            <a:r>
              <a:rPr lang="pl-PL" sz="2900" dirty="0"/>
              <a:t> pro </a:t>
            </a:r>
            <a:r>
              <a:rPr lang="pl-PL" sz="2900" dirty="0" err="1"/>
              <a:t>pojistnou</a:t>
            </a:r>
            <a:r>
              <a:rPr lang="pl-PL" sz="2900" dirty="0"/>
              <a:t> </a:t>
            </a:r>
            <a:r>
              <a:rPr lang="pl-PL" sz="2900" dirty="0" err="1"/>
              <a:t>smlouvu</a:t>
            </a:r>
            <a:r>
              <a:rPr lang="pl-PL" sz="2900" dirty="0"/>
              <a:t>, </a:t>
            </a:r>
            <a:r>
              <a:rPr lang="pl-PL" sz="2900" dirty="0" err="1"/>
              <a:t>nebo</a:t>
            </a:r>
            <a:r>
              <a:rPr lang="pl-PL" sz="2900" dirty="0"/>
              <a:t> </a:t>
            </a:r>
            <a:r>
              <a:rPr lang="pl-PL" sz="2900" dirty="0" err="1"/>
              <a:t>právu</a:t>
            </a:r>
            <a:r>
              <a:rPr lang="pl-PL" sz="2900" dirty="0"/>
              <a:t>, </a:t>
            </a:r>
            <a:r>
              <a:rPr lang="pl-PL" sz="2900" dirty="0" err="1"/>
              <a:t>které</a:t>
            </a:r>
            <a:r>
              <a:rPr lang="pl-PL" sz="2900" dirty="0"/>
              <a:t> </a:t>
            </a:r>
            <a:r>
              <a:rPr lang="pl-PL" sz="2900" dirty="0" err="1"/>
              <a:t>navrhuje</a:t>
            </a:r>
            <a:r>
              <a:rPr lang="pl-PL" sz="2900" dirty="0"/>
              <a:t> </a:t>
            </a:r>
            <a:r>
              <a:rPr lang="pl-PL" sz="2900" dirty="0" err="1"/>
              <a:t>pojistitel</a:t>
            </a:r>
            <a:r>
              <a:rPr lang="pl-PL" sz="2900" dirty="0"/>
              <a:t> v </a:t>
            </a:r>
            <a:r>
              <a:rPr lang="pl-PL" sz="2900" dirty="0" err="1"/>
              <a:t>případech</a:t>
            </a:r>
            <a:r>
              <a:rPr lang="pl-PL" sz="2900" dirty="0"/>
              <a:t>, </a:t>
            </a:r>
            <a:r>
              <a:rPr lang="pl-PL" sz="2900" dirty="0" err="1"/>
              <a:t>kdy</a:t>
            </a:r>
            <a:r>
              <a:rPr lang="pl-PL" sz="2900" dirty="0"/>
              <a:t> </a:t>
            </a:r>
            <a:r>
              <a:rPr lang="pl-PL" sz="2900" dirty="0" err="1"/>
              <a:t>strany</a:t>
            </a:r>
            <a:r>
              <a:rPr lang="pl-PL" sz="2900" dirty="0"/>
              <a:t> </a:t>
            </a:r>
            <a:r>
              <a:rPr lang="pl-PL" sz="2900" dirty="0" err="1"/>
              <a:t>mají</a:t>
            </a:r>
            <a:r>
              <a:rPr lang="pl-PL" sz="2900" dirty="0"/>
              <a:t> </a:t>
            </a:r>
            <a:r>
              <a:rPr lang="pl-PL" sz="2900" dirty="0" err="1"/>
              <a:t>možnost</a:t>
            </a:r>
            <a:r>
              <a:rPr lang="pl-PL" sz="2900" dirty="0"/>
              <a:t> </a:t>
            </a:r>
            <a:r>
              <a:rPr lang="pl-PL" sz="2900" dirty="0" err="1"/>
              <a:t>volby</a:t>
            </a:r>
            <a:r>
              <a:rPr lang="pl-PL" sz="2900" dirty="0"/>
              <a:t> </a:t>
            </a:r>
            <a:r>
              <a:rPr lang="pl-PL" sz="2900" dirty="0" err="1"/>
              <a:t>rozhodného</a:t>
            </a:r>
            <a:r>
              <a:rPr lang="pl-PL" sz="2900" dirty="0"/>
              <a:t> </a:t>
            </a:r>
            <a:r>
              <a:rPr lang="pl-PL" sz="2900" dirty="0" err="1"/>
              <a:t>práva</a:t>
            </a:r>
            <a:r>
              <a:rPr lang="pl-PL" sz="2900" dirty="0"/>
              <a:t>.	</a:t>
            </a: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6565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Autofit/>
          </a:bodyPr>
          <a:lstStyle/>
          <a:p>
            <a:pPr marL="0" indent="0">
              <a:buNone/>
            </a:pPr>
            <a:r>
              <a:rPr lang="pl-PL" sz="1600" b="1" dirty="0"/>
              <a:t>§ 21a</a:t>
            </a:r>
            <a:endParaRPr lang="pl-PL" sz="1600" dirty="0"/>
          </a:p>
          <a:p>
            <a:pPr marL="0" indent="0">
              <a:buNone/>
            </a:pPr>
            <a:r>
              <a:rPr lang="pl-PL" sz="1600" dirty="0"/>
              <a:t>(</a:t>
            </a:r>
            <a:r>
              <a:rPr lang="pl-PL" sz="1400" dirty="0"/>
              <a:t>2) </a:t>
            </a:r>
            <a:r>
              <a:rPr lang="pl-PL" sz="1400" dirty="0" err="1"/>
              <a:t>Pojistitel</a:t>
            </a:r>
            <a:r>
              <a:rPr lang="pl-PL" sz="1400" dirty="0"/>
              <a:t> je </a:t>
            </a:r>
            <a:r>
              <a:rPr lang="pl-PL" sz="1400" dirty="0" err="1"/>
              <a:t>dále</a:t>
            </a:r>
            <a:r>
              <a:rPr lang="pl-PL" sz="1400" dirty="0"/>
              <a:t> </a:t>
            </a:r>
            <a:r>
              <a:rPr lang="pl-PL" sz="1400" dirty="0" err="1"/>
              <a:t>povinen</a:t>
            </a:r>
            <a:r>
              <a:rPr lang="pl-PL" sz="1400" dirty="0"/>
              <a:t> </a:t>
            </a:r>
            <a:r>
              <a:rPr lang="pl-PL" sz="1400" dirty="0" err="1"/>
              <a:t>klientovi</a:t>
            </a:r>
            <a:r>
              <a:rPr lang="pl-PL" sz="1400" dirty="0"/>
              <a:t> </a:t>
            </a:r>
            <a:r>
              <a:rPr lang="pl-PL" sz="1400" dirty="0" err="1"/>
              <a:t>před</a:t>
            </a:r>
            <a:r>
              <a:rPr lang="pl-PL" sz="1400" dirty="0"/>
              <a:t> </a:t>
            </a:r>
            <a:r>
              <a:rPr lang="pl-PL" sz="1400" dirty="0" err="1"/>
              <a:t>uzavřením</a:t>
            </a:r>
            <a:r>
              <a:rPr lang="pl-PL" sz="1400" dirty="0"/>
              <a:t> </a:t>
            </a:r>
            <a:r>
              <a:rPr lang="pl-PL" sz="1400" dirty="0" err="1"/>
              <a:t>pojistné</a:t>
            </a:r>
            <a:r>
              <a:rPr lang="pl-PL" sz="1400" dirty="0"/>
              <a:t> </a:t>
            </a:r>
            <a:r>
              <a:rPr lang="pl-PL" sz="1400" dirty="0" err="1"/>
              <a:t>smlouvy</a:t>
            </a:r>
            <a:r>
              <a:rPr lang="pl-PL" sz="1400" dirty="0"/>
              <a:t> </a:t>
            </a:r>
            <a:r>
              <a:rPr lang="pl-PL" sz="1400" dirty="0" err="1"/>
              <a:t>týkající</a:t>
            </a:r>
            <a:r>
              <a:rPr lang="pl-PL" sz="1400" dirty="0"/>
              <a:t> </a:t>
            </a:r>
            <a:r>
              <a:rPr lang="pl-PL" sz="1400" u="sng" dirty="0" err="1"/>
              <a:t>se</a:t>
            </a:r>
            <a:r>
              <a:rPr lang="pl-PL" sz="1400" u="sng" dirty="0"/>
              <a:t> </a:t>
            </a:r>
            <a:r>
              <a:rPr lang="pl-PL" sz="1400" u="sng" dirty="0" err="1"/>
              <a:t>pojištění</a:t>
            </a:r>
            <a:r>
              <a:rPr lang="pl-PL" sz="1400" u="sng" dirty="0"/>
              <a:t> </a:t>
            </a:r>
            <a:r>
              <a:rPr lang="pl-PL" sz="1400" u="sng" dirty="0" err="1"/>
              <a:t>osob</a:t>
            </a:r>
            <a:r>
              <a:rPr lang="pl-PL" sz="1400" u="sng" dirty="0"/>
              <a:t> </a:t>
            </a:r>
            <a:r>
              <a:rPr lang="pl-PL" sz="1400" dirty="0" err="1"/>
              <a:t>poskytnout</a:t>
            </a:r>
            <a:r>
              <a:rPr lang="pl-PL" sz="1400" dirty="0"/>
              <a:t> </a:t>
            </a:r>
            <a:r>
              <a:rPr lang="pl-PL" sz="1400" dirty="0" err="1"/>
              <a:t>informace</a:t>
            </a:r>
            <a:r>
              <a:rPr lang="pl-PL" sz="1400" dirty="0"/>
              <a:t> o </a:t>
            </a:r>
            <a:r>
              <a:rPr lang="pl-PL" sz="1400" dirty="0" err="1"/>
              <a:t>závazku</a:t>
            </a:r>
            <a:r>
              <a:rPr lang="pl-PL" sz="1400" dirty="0"/>
              <a:t>, </a:t>
            </a:r>
            <a:r>
              <a:rPr lang="pl-PL" sz="1400" dirty="0" err="1"/>
              <a:t>kterými</a:t>
            </a:r>
            <a:r>
              <a:rPr lang="pl-PL" sz="1400" dirty="0"/>
              <a:t> </a:t>
            </a:r>
            <a:r>
              <a:rPr lang="pl-PL" sz="1400" dirty="0" err="1"/>
              <a:t>jsou</a:t>
            </a:r>
            <a:endParaRPr lang="pl-PL" sz="1400" dirty="0"/>
          </a:p>
          <a:p>
            <a:pPr marL="0" indent="0">
              <a:buNone/>
            </a:pPr>
            <a:r>
              <a:rPr lang="pl-PL" sz="1400" dirty="0"/>
              <a:t>a)</a:t>
            </a:r>
            <a:r>
              <a:rPr lang="pl-PL" sz="1400" dirty="0" err="1"/>
              <a:t>charakteristika</a:t>
            </a:r>
            <a:r>
              <a:rPr lang="pl-PL" sz="1400" dirty="0"/>
              <a:t> </a:t>
            </a:r>
            <a:r>
              <a:rPr lang="pl-PL" sz="1400" dirty="0" err="1"/>
              <a:t>všech</a:t>
            </a:r>
            <a:r>
              <a:rPr lang="pl-PL" sz="1400" dirty="0"/>
              <a:t> </a:t>
            </a:r>
            <a:r>
              <a:rPr lang="pl-PL" sz="1400" dirty="0" err="1"/>
              <a:t>pojištění</a:t>
            </a:r>
            <a:r>
              <a:rPr lang="pl-PL" sz="1400" dirty="0"/>
              <a:t> a </a:t>
            </a:r>
            <a:r>
              <a:rPr lang="pl-PL" sz="1400" dirty="0" err="1"/>
              <a:t>všech</a:t>
            </a:r>
            <a:r>
              <a:rPr lang="pl-PL" sz="1400" dirty="0"/>
              <a:t> </a:t>
            </a:r>
            <a:r>
              <a:rPr lang="pl-PL" sz="1400" dirty="0" err="1"/>
              <a:t>opcí</a:t>
            </a:r>
            <a:r>
              <a:rPr lang="pl-PL" sz="1400" dirty="0"/>
              <a:t>,	</a:t>
            </a:r>
          </a:p>
          <a:p>
            <a:pPr marL="0" indent="0">
              <a:buNone/>
            </a:pPr>
            <a:r>
              <a:rPr lang="pl-PL" sz="1400" dirty="0"/>
              <a:t>b)</a:t>
            </a:r>
            <a:r>
              <a:rPr lang="pl-PL" sz="1400" dirty="0" err="1"/>
              <a:t>pojistná</a:t>
            </a:r>
            <a:r>
              <a:rPr lang="pl-PL" sz="1400" dirty="0"/>
              <a:t> doba,	</a:t>
            </a:r>
          </a:p>
          <a:p>
            <a:pPr marL="0" indent="0">
              <a:buNone/>
            </a:pPr>
            <a:r>
              <a:rPr lang="pl-PL" sz="1400" dirty="0"/>
              <a:t>c)</a:t>
            </a:r>
            <a:r>
              <a:rPr lang="pl-PL" sz="1400" dirty="0" err="1"/>
              <a:t>způsoby</a:t>
            </a:r>
            <a:r>
              <a:rPr lang="pl-PL" sz="1400" dirty="0"/>
              <a:t> </a:t>
            </a:r>
            <a:r>
              <a:rPr lang="pl-PL" sz="1400" dirty="0" err="1"/>
              <a:t>zániku</a:t>
            </a:r>
            <a:r>
              <a:rPr lang="pl-PL" sz="1400" dirty="0"/>
              <a:t> </a:t>
            </a:r>
            <a:r>
              <a:rPr lang="pl-PL" sz="1400" dirty="0" err="1"/>
              <a:t>pojištění</a:t>
            </a:r>
            <a:r>
              <a:rPr lang="pl-PL" sz="1400" dirty="0"/>
              <a:t>,	</a:t>
            </a:r>
          </a:p>
          <a:p>
            <a:pPr marL="0" indent="0">
              <a:buNone/>
            </a:pPr>
            <a:r>
              <a:rPr lang="pl-PL" sz="1400" dirty="0"/>
              <a:t>d)</a:t>
            </a:r>
            <a:r>
              <a:rPr lang="pl-PL" sz="1400" dirty="0" err="1"/>
              <a:t>způsoby</a:t>
            </a:r>
            <a:r>
              <a:rPr lang="pl-PL" sz="1400" dirty="0"/>
              <a:t> a doba </a:t>
            </a:r>
            <a:r>
              <a:rPr lang="pl-PL" sz="1400" dirty="0" err="1"/>
              <a:t>placení</a:t>
            </a:r>
            <a:r>
              <a:rPr lang="pl-PL" sz="1400" dirty="0"/>
              <a:t> </a:t>
            </a:r>
            <a:r>
              <a:rPr lang="pl-PL" sz="1400" dirty="0" err="1"/>
              <a:t>pojistného</a:t>
            </a:r>
            <a:r>
              <a:rPr lang="pl-PL" sz="1400" dirty="0"/>
              <a:t>,	</a:t>
            </a:r>
          </a:p>
          <a:p>
            <a:pPr marL="0" indent="0">
              <a:buNone/>
            </a:pPr>
            <a:r>
              <a:rPr lang="pl-PL" sz="1400" dirty="0"/>
              <a:t>e)</a:t>
            </a:r>
            <a:r>
              <a:rPr lang="pl-PL" sz="1400" dirty="0" err="1"/>
              <a:t>způsoby</a:t>
            </a:r>
            <a:r>
              <a:rPr lang="pl-PL" sz="1400" dirty="0"/>
              <a:t> </a:t>
            </a:r>
            <a:r>
              <a:rPr lang="pl-PL" sz="1400" dirty="0" err="1"/>
              <a:t>výpočtu</a:t>
            </a:r>
            <a:r>
              <a:rPr lang="pl-PL" sz="1400" dirty="0"/>
              <a:t> a </a:t>
            </a:r>
            <a:r>
              <a:rPr lang="pl-PL" sz="1400" dirty="0" err="1"/>
              <a:t>rozdělení</a:t>
            </a:r>
            <a:r>
              <a:rPr lang="pl-PL" sz="1400" dirty="0"/>
              <a:t> </a:t>
            </a:r>
            <a:r>
              <a:rPr lang="pl-PL" sz="1400" dirty="0" err="1"/>
              <a:t>bonusů</a:t>
            </a:r>
            <a:r>
              <a:rPr lang="pl-PL" sz="1400" dirty="0"/>
              <a:t>, </a:t>
            </a:r>
            <a:r>
              <a:rPr lang="pl-PL" sz="1400" dirty="0" err="1"/>
              <a:t>pokud</a:t>
            </a:r>
            <a:r>
              <a:rPr lang="pl-PL" sz="1400" dirty="0"/>
              <a:t> </a:t>
            </a:r>
            <a:r>
              <a:rPr lang="pl-PL" sz="1400" dirty="0" err="1"/>
              <a:t>jsou</a:t>
            </a:r>
            <a:r>
              <a:rPr lang="pl-PL" sz="1400" dirty="0"/>
              <a:t> </a:t>
            </a:r>
            <a:r>
              <a:rPr lang="pl-PL" sz="1400" dirty="0" err="1"/>
              <a:t>obsahem</a:t>
            </a:r>
            <a:r>
              <a:rPr lang="pl-PL" sz="1400" dirty="0"/>
              <a:t> </a:t>
            </a:r>
            <a:r>
              <a:rPr lang="pl-PL" sz="1400" dirty="0" err="1"/>
              <a:t>pojištění</a:t>
            </a:r>
            <a:r>
              <a:rPr lang="pl-PL" sz="1400" dirty="0"/>
              <a:t>,	</a:t>
            </a:r>
          </a:p>
          <a:p>
            <a:pPr marL="0" indent="0">
              <a:buNone/>
            </a:pPr>
            <a:r>
              <a:rPr lang="pl-PL" sz="1400" dirty="0"/>
              <a:t>f)</a:t>
            </a:r>
            <a:r>
              <a:rPr lang="pl-PL" sz="1400" dirty="0" err="1"/>
              <a:t>způsob</a:t>
            </a:r>
            <a:r>
              <a:rPr lang="pl-PL" sz="1400" dirty="0"/>
              <a:t> </a:t>
            </a:r>
            <a:r>
              <a:rPr lang="pl-PL" sz="1400" dirty="0" err="1"/>
              <a:t>určení</a:t>
            </a:r>
            <a:r>
              <a:rPr lang="pl-PL" sz="1400" dirty="0"/>
              <a:t> </a:t>
            </a:r>
            <a:r>
              <a:rPr lang="pl-PL" sz="1400" dirty="0" err="1"/>
              <a:t>výše</a:t>
            </a:r>
            <a:r>
              <a:rPr lang="pl-PL" sz="1400" dirty="0"/>
              <a:t> </a:t>
            </a:r>
            <a:r>
              <a:rPr lang="pl-PL" sz="1400" dirty="0" err="1"/>
              <a:t>odkupného</a:t>
            </a:r>
            <a:r>
              <a:rPr lang="pl-PL" sz="1400" dirty="0"/>
              <a:t>,	</a:t>
            </a:r>
          </a:p>
          <a:p>
            <a:pPr marL="0" indent="0">
              <a:buNone/>
            </a:pPr>
            <a:r>
              <a:rPr lang="pl-PL" sz="1400" dirty="0"/>
              <a:t>g)</a:t>
            </a:r>
            <a:r>
              <a:rPr lang="pl-PL" sz="1400" dirty="0" err="1"/>
              <a:t>informace</a:t>
            </a:r>
            <a:r>
              <a:rPr lang="pl-PL" sz="1400" dirty="0"/>
              <a:t> o </a:t>
            </a:r>
            <a:r>
              <a:rPr lang="pl-PL" sz="1400" dirty="0" err="1"/>
              <a:t>výši</a:t>
            </a:r>
            <a:r>
              <a:rPr lang="pl-PL" sz="1400" dirty="0"/>
              <a:t> </a:t>
            </a:r>
            <a:r>
              <a:rPr lang="pl-PL" sz="1400" dirty="0" err="1"/>
              <a:t>pojistného</a:t>
            </a:r>
            <a:r>
              <a:rPr lang="pl-PL" sz="1400" dirty="0"/>
              <a:t> za </a:t>
            </a:r>
            <a:r>
              <a:rPr lang="pl-PL" sz="1400" dirty="0" err="1"/>
              <a:t>každé</a:t>
            </a:r>
            <a:r>
              <a:rPr lang="pl-PL" sz="1400" dirty="0"/>
              <a:t> </a:t>
            </a:r>
            <a:r>
              <a:rPr lang="pl-PL" sz="1400" dirty="0" err="1"/>
              <a:t>sjednané</a:t>
            </a:r>
            <a:r>
              <a:rPr lang="pl-PL" sz="1400" dirty="0"/>
              <a:t> </a:t>
            </a:r>
            <a:r>
              <a:rPr lang="pl-PL" sz="1400" dirty="0" err="1"/>
              <a:t>pojištění</a:t>
            </a:r>
            <a:r>
              <a:rPr lang="pl-PL" sz="1400" dirty="0"/>
              <a:t> </a:t>
            </a:r>
            <a:r>
              <a:rPr lang="pl-PL" sz="1400" dirty="0" err="1"/>
              <a:t>včetně</a:t>
            </a:r>
            <a:r>
              <a:rPr lang="pl-PL" sz="1400" dirty="0"/>
              <a:t> </a:t>
            </a:r>
            <a:r>
              <a:rPr lang="pl-PL" sz="1400" dirty="0" err="1"/>
              <a:t>doplňkového</a:t>
            </a:r>
            <a:r>
              <a:rPr lang="pl-PL" sz="1400" dirty="0"/>
              <a:t> </a:t>
            </a:r>
            <a:r>
              <a:rPr lang="pl-PL" sz="1400" dirty="0" err="1"/>
              <a:t>pojištění</a:t>
            </a:r>
            <a:r>
              <a:rPr lang="pl-PL" sz="1400" dirty="0"/>
              <a:t>, </a:t>
            </a:r>
            <a:r>
              <a:rPr lang="pl-PL" sz="1400" dirty="0" err="1"/>
              <a:t>pokud</a:t>
            </a:r>
            <a:r>
              <a:rPr lang="pl-PL" sz="1400" dirty="0"/>
              <a:t> </a:t>
            </a:r>
            <a:r>
              <a:rPr lang="pl-PL" sz="1400" dirty="0" err="1"/>
              <a:t>bylo</a:t>
            </a:r>
            <a:r>
              <a:rPr lang="pl-PL" sz="1400" dirty="0"/>
              <a:t> </a:t>
            </a:r>
            <a:r>
              <a:rPr lang="pl-PL" sz="1400" dirty="0" err="1"/>
              <a:t>požadováno</a:t>
            </a:r>
            <a:r>
              <a:rPr lang="pl-PL" sz="1400" dirty="0"/>
              <a:t>,	</a:t>
            </a:r>
          </a:p>
          <a:p>
            <a:pPr marL="0" indent="0">
              <a:buNone/>
            </a:pPr>
            <a:r>
              <a:rPr lang="pl-PL" sz="1400" dirty="0"/>
              <a:t>h)v </a:t>
            </a:r>
            <a:r>
              <a:rPr lang="pl-PL" sz="1400" dirty="0" err="1"/>
              <a:t>případě</a:t>
            </a:r>
            <a:r>
              <a:rPr lang="pl-PL" sz="1400" dirty="0"/>
              <a:t> </a:t>
            </a:r>
            <a:r>
              <a:rPr lang="pl-PL" sz="1400" dirty="0" err="1"/>
              <a:t>pojištění</a:t>
            </a:r>
            <a:r>
              <a:rPr lang="pl-PL" sz="1400" dirty="0"/>
              <a:t> </a:t>
            </a:r>
            <a:r>
              <a:rPr lang="pl-PL" sz="1400" dirty="0" err="1"/>
              <a:t>vázaného</a:t>
            </a:r>
            <a:r>
              <a:rPr lang="pl-PL" sz="1400" dirty="0"/>
              <a:t> na </a:t>
            </a:r>
            <a:r>
              <a:rPr lang="pl-PL" sz="1400" dirty="0" err="1"/>
              <a:t>investiční</a:t>
            </a:r>
            <a:r>
              <a:rPr lang="pl-PL" sz="1400" dirty="0"/>
              <a:t> </a:t>
            </a:r>
            <a:r>
              <a:rPr lang="pl-PL" sz="1400" dirty="0" err="1"/>
              <a:t>podíly</a:t>
            </a:r>
            <a:r>
              <a:rPr lang="pl-PL" sz="1400" dirty="0"/>
              <a:t> </a:t>
            </a:r>
            <a:r>
              <a:rPr lang="pl-PL" sz="1400" dirty="0" err="1"/>
              <a:t>definice</a:t>
            </a:r>
            <a:r>
              <a:rPr lang="pl-PL" sz="1400" dirty="0"/>
              <a:t> </a:t>
            </a:r>
            <a:r>
              <a:rPr lang="pl-PL" sz="1400" dirty="0" err="1"/>
              <a:t>podílů</a:t>
            </a:r>
            <a:r>
              <a:rPr lang="pl-PL" sz="1400" dirty="0"/>
              <a:t>, na </a:t>
            </a:r>
            <a:r>
              <a:rPr lang="pl-PL" sz="1400" dirty="0" err="1"/>
              <a:t>které</a:t>
            </a:r>
            <a:r>
              <a:rPr lang="pl-PL" sz="1400" dirty="0"/>
              <a:t> je </a:t>
            </a:r>
            <a:r>
              <a:rPr lang="pl-PL" sz="1400" dirty="0" err="1"/>
              <a:t>vázáno</a:t>
            </a:r>
            <a:r>
              <a:rPr lang="pl-PL" sz="1400" dirty="0"/>
              <a:t> </a:t>
            </a:r>
            <a:r>
              <a:rPr lang="pl-PL" sz="1400" dirty="0" err="1"/>
              <a:t>pojistné</a:t>
            </a:r>
            <a:r>
              <a:rPr lang="pl-PL" sz="1400" dirty="0"/>
              <a:t> </a:t>
            </a:r>
            <a:r>
              <a:rPr lang="pl-PL" sz="1400" dirty="0" err="1"/>
              <a:t>plnění</a:t>
            </a:r>
            <a:r>
              <a:rPr lang="pl-PL" sz="1400" dirty="0"/>
              <a:t>,	</a:t>
            </a:r>
          </a:p>
          <a:p>
            <a:pPr marL="0" indent="0">
              <a:buNone/>
            </a:pPr>
            <a:r>
              <a:rPr lang="pl-PL" sz="1400" dirty="0"/>
              <a:t>i)</a:t>
            </a:r>
            <a:r>
              <a:rPr lang="pl-PL" sz="1400" dirty="0" err="1"/>
              <a:t>povaha</a:t>
            </a:r>
            <a:r>
              <a:rPr lang="pl-PL" sz="1400" dirty="0"/>
              <a:t> </a:t>
            </a:r>
            <a:r>
              <a:rPr lang="pl-PL" sz="1400" dirty="0" err="1"/>
              <a:t>podkladových</a:t>
            </a:r>
            <a:r>
              <a:rPr lang="pl-PL" sz="1400" dirty="0"/>
              <a:t> </a:t>
            </a:r>
            <a:r>
              <a:rPr lang="pl-PL" sz="1400" dirty="0" err="1"/>
              <a:t>aktiv</a:t>
            </a:r>
            <a:r>
              <a:rPr lang="pl-PL" sz="1400" dirty="0"/>
              <a:t> pro </a:t>
            </a:r>
            <a:r>
              <a:rPr lang="pl-PL" sz="1400" dirty="0" err="1"/>
              <a:t>pojištění</a:t>
            </a:r>
            <a:r>
              <a:rPr lang="pl-PL" sz="1400" dirty="0"/>
              <a:t> </a:t>
            </a:r>
            <a:r>
              <a:rPr lang="pl-PL" sz="1400" dirty="0" err="1"/>
              <a:t>vázané</a:t>
            </a:r>
            <a:r>
              <a:rPr lang="pl-PL" sz="1400" dirty="0"/>
              <a:t> na </a:t>
            </a:r>
            <a:r>
              <a:rPr lang="pl-PL" sz="1400" dirty="0" err="1"/>
              <a:t>investiční</a:t>
            </a:r>
            <a:r>
              <a:rPr lang="pl-PL" sz="1400" dirty="0"/>
              <a:t> </a:t>
            </a:r>
            <a:r>
              <a:rPr lang="pl-PL" sz="1400" dirty="0" err="1"/>
              <a:t>podíly</a:t>
            </a:r>
            <a:r>
              <a:rPr lang="pl-PL" sz="1400" dirty="0"/>
              <a:t>,	</a:t>
            </a:r>
          </a:p>
          <a:p>
            <a:pPr marL="0" indent="0">
              <a:buNone/>
            </a:pPr>
            <a:r>
              <a:rPr lang="pl-PL" sz="1400" dirty="0"/>
              <a:t>j)</a:t>
            </a:r>
            <a:r>
              <a:rPr lang="pl-PL" sz="1400" dirty="0" err="1"/>
              <a:t>podmínky</a:t>
            </a:r>
            <a:r>
              <a:rPr lang="pl-PL" sz="1400" dirty="0"/>
              <a:t> a </a:t>
            </a:r>
            <a:r>
              <a:rPr lang="pl-PL" sz="1400" dirty="0" err="1"/>
              <a:t>lhůty</a:t>
            </a:r>
            <a:r>
              <a:rPr lang="pl-PL" sz="1400" dirty="0"/>
              <a:t> </a:t>
            </a:r>
            <a:r>
              <a:rPr lang="pl-PL" sz="1400" dirty="0" err="1"/>
              <a:t>týkající</a:t>
            </a:r>
            <a:r>
              <a:rPr lang="pl-PL" sz="1400" dirty="0"/>
              <a:t> </a:t>
            </a:r>
            <a:r>
              <a:rPr lang="pl-PL" sz="1400" dirty="0" err="1"/>
              <a:t>se</a:t>
            </a:r>
            <a:r>
              <a:rPr lang="pl-PL" sz="1400" dirty="0"/>
              <a:t> </a:t>
            </a:r>
            <a:r>
              <a:rPr lang="pl-PL" sz="1400" dirty="0" err="1"/>
              <a:t>možnosti</a:t>
            </a:r>
            <a:r>
              <a:rPr lang="pl-PL" sz="1400" dirty="0"/>
              <a:t> </a:t>
            </a:r>
            <a:r>
              <a:rPr lang="pl-PL" sz="1400" dirty="0" err="1"/>
              <a:t>odstoupení</a:t>
            </a:r>
            <a:r>
              <a:rPr lang="pl-PL" sz="1400" dirty="0"/>
              <a:t> od </a:t>
            </a:r>
            <a:r>
              <a:rPr lang="pl-PL" sz="1400" dirty="0" err="1"/>
              <a:t>pojistné</a:t>
            </a:r>
            <a:r>
              <a:rPr lang="pl-PL" sz="1400" dirty="0"/>
              <a:t> </a:t>
            </a:r>
            <a:r>
              <a:rPr lang="pl-PL" sz="1400" dirty="0" err="1"/>
              <a:t>smlouvy</a:t>
            </a:r>
            <a:r>
              <a:rPr lang="pl-PL" sz="1400" dirty="0"/>
              <a:t>, </a:t>
            </a:r>
            <a:r>
              <a:rPr lang="pl-PL" sz="1400" dirty="0" err="1"/>
              <a:t>způsob</a:t>
            </a:r>
            <a:r>
              <a:rPr lang="pl-PL" sz="1400" dirty="0"/>
              <a:t> </a:t>
            </a:r>
            <a:r>
              <a:rPr lang="pl-PL" sz="1400" dirty="0" err="1"/>
              <a:t>určení</a:t>
            </a:r>
            <a:r>
              <a:rPr lang="pl-PL" sz="1400" dirty="0"/>
              <a:t> </a:t>
            </a:r>
            <a:r>
              <a:rPr lang="pl-PL" sz="1400" dirty="0" err="1"/>
              <a:t>možných</a:t>
            </a:r>
            <a:r>
              <a:rPr lang="pl-PL" sz="1400" dirty="0"/>
              <a:t> </a:t>
            </a:r>
            <a:r>
              <a:rPr lang="pl-PL" sz="1400" dirty="0" err="1"/>
              <a:t>odečítaných</a:t>
            </a:r>
            <a:r>
              <a:rPr lang="pl-PL" sz="1400" dirty="0"/>
              <a:t> </a:t>
            </a:r>
            <a:r>
              <a:rPr lang="pl-PL" sz="1400" dirty="0" err="1"/>
              <a:t>částek</a:t>
            </a:r>
            <a:r>
              <a:rPr lang="pl-PL" sz="1400" dirty="0"/>
              <a:t> a </a:t>
            </a:r>
            <a:r>
              <a:rPr lang="pl-PL" sz="1400" dirty="0" err="1"/>
              <a:t>informace</a:t>
            </a:r>
            <a:r>
              <a:rPr lang="pl-PL" sz="1400" dirty="0"/>
              <a:t> o </a:t>
            </a:r>
            <a:r>
              <a:rPr lang="pl-PL" sz="1400" dirty="0" err="1"/>
              <a:t>adrese</a:t>
            </a:r>
            <a:r>
              <a:rPr lang="pl-PL" sz="1400" dirty="0"/>
              <a:t>, na </a:t>
            </a:r>
            <a:r>
              <a:rPr lang="pl-PL" sz="1400" dirty="0" err="1"/>
              <a:t>kterou</a:t>
            </a:r>
            <a:r>
              <a:rPr lang="pl-PL" sz="1400" dirty="0"/>
              <a:t> je </a:t>
            </a:r>
            <a:r>
              <a:rPr lang="pl-PL" sz="1400" dirty="0" err="1"/>
              <a:t>možno</a:t>
            </a:r>
            <a:r>
              <a:rPr lang="pl-PL" sz="1400" dirty="0"/>
              <a:t> </a:t>
            </a:r>
            <a:r>
              <a:rPr lang="pl-PL" sz="1400" dirty="0" err="1"/>
              <a:t>odstoupení</a:t>
            </a:r>
            <a:r>
              <a:rPr lang="pl-PL" sz="1400" dirty="0"/>
              <a:t> od </a:t>
            </a:r>
            <a:r>
              <a:rPr lang="pl-PL" sz="1400" dirty="0" err="1"/>
              <a:t>pojistné</a:t>
            </a:r>
            <a:r>
              <a:rPr lang="pl-PL" sz="1400" dirty="0"/>
              <a:t> </a:t>
            </a:r>
            <a:r>
              <a:rPr lang="pl-PL" sz="1400" dirty="0" err="1"/>
              <a:t>smlouvy</a:t>
            </a:r>
            <a:r>
              <a:rPr lang="pl-PL" sz="1400" dirty="0"/>
              <a:t> </a:t>
            </a:r>
            <a:r>
              <a:rPr lang="pl-PL" sz="1400" dirty="0" err="1"/>
              <a:t>zaslat</a:t>
            </a:r>
            <a:r>
              <a:rPr lang="pl-PL" sz="1400" dirty="0"/>
              <a:t>, a	</a:t>
            </a:r>
          </a:p>
          <a:p>
            <a:pPr marL="0" indent="0">
              <a:buNone/>
            </a:pPr>
            <a:r>
              <a:rPr lang="pl-PL" sz="1400" dirty="0"/>
              <a:t>k)</a:t>
            </a:r>
            <a:r>
              <a:rPr lang="pl-PL" sz="1400" dirty="0" err="1"/>
              <a:t>obecné</a:t>
            </a:r>
            <a:r>
              <a:rPr lang="pl-PL" sz="1400" dirty="0"/>
              <a:t> </a:t>
            </a:r>
            <a:r>
              <a:rPr lang="pl-PL" sz="1400" dirty="0" err="1"/>
              <a:t>informace</a:t>
            </a:r>
            <a:r>
              <a:rPr lang="pl-PL" sz="1400" dirty="0"/>
              <a:t> o </a:t>
            </a:r>
            <a:r>
              <a:rPr lang="pl-PL" sz="1400" dirty="0" err="1"/>
              <a:t>daňových</a:t>
            </a:r>
            <a:r>
              <a:rPr lang="pl-PL" sz="1400" dirty="0"/>
              <a:t> </a:t>
            </a:r>
            <a:r>
              <a:rPr lang="pl-PL" sz="1400" dirty="0" err="1"/>
              <a:t>právních</a:t>
            </a:r>
            <a:r>
              <a:rPr lang="pl-PL" sz="1400" dirty="0"/>
              <a:t> </a:t>
            </a:r>
            <a:r>
              <a:rPr lang="pl-PL" sz="1400" dirty="0" err="1"/>
              <a:t>předpisech</a:t>
            </a:r>
            <a:r>
              <a:rPr lang="pl-PL" sz="1400" dirty="0"/>
              <a:t>, </a:t>
            </a:r>
            <a:r>
              <a:rPr lang="pl-PL" sz="1400" dirty="0" err="1"/>
              <a:t>které</a:t>
            </a:r>
            <a:r>
              <a:rPr lang="pl-PL" sz="1400" dirty="0"/>
              <a:t> </a:t>
            </a:r>
            <a:r>
              <a:rPr lang="pl-PL" sz="1400" dirty="0" err="1"/>
              <a:t>se</a:t>
            </a:r>
            <a:r>
              <a:rPr lang="pl-PL" sz="1400" dirty="0"/>
              <a:t> </a:t>
            </a:r>
            <a:r>
              <a:rPr lang="pl-PL" sz="1400" dirty="0" err="1"/>
              <a:t>vztahují</a:t>
            </a:r>
            <a:r>
              <a:rPr lang="pl-PL" sz="1400" dirty="0"/>
              <a:t> k </a:t>
            </a:r>
            <a:r>
              <a:rPr lang="pl-PL" sz="1400" dirty="0" err="1"/>
              <a:t>danému</a:t>
            </a:r>
            <a:r>
              <a:rPr lang="pl-PL" sz="1400" dirty="0"/>
              <a:t> </a:t>
            </a:r>
            <a:r>
              <a:rPr lang="pl-PL" sz="1400" dirty="0" err="1"/>
              <a:t>pojištění</a:t>
            </a:r>
            <a:r>
              <a:rPr lang="pl-PL" sz="1400" dirty="0"/>
              <a:t>.	</a:t>
            </a:r>
          </a:p>
          <a:p>
            <a:pPr marL="0" marR="91440" indent="0">
              <a:lnSpc>
                <a:spcPct val="110000"/>
              </a:lnSpc>
              <a:spcBef>
                <a:spcPts val="600"/>
              </a:spcBef>
              <a:spcAft>
                <a:spcPts val="600"/>
              </a:spcAft>
              <a:buNone/>
              <a:tabLst>
                <a:tab pos="1620520" algn="l"/>
                <a:tab pos="1980565" algn="l"/>
              </a:tabLst>
            </a:pPr>
            <a:endParaRPr lang="cs-CZ" sz="1600" dirty="0">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3718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92500" lnSpcReduction="20000"/>
          </a:bodyPr>
          <a:lstStyle/>
          <a:p>
            <a:pPr marL="0" indent="0">
              <a:buNone/>
            </a:pPr>
            <a:r>
              <a:rPr lang="pl-PL" sz="1900" b="1" dirty="0"/>
              <a:t>§ 21a</a:t>
            </a:r>
          </a:p>
          <a:p>
            <a:pPr marL="0" indent="0">
              <a:buNone/>
            </a:pPr>
            <a:endParaRPr lang="pl-PL" sz="1900" b="1" dirty="0"/>
          </a:p>
          <a:p>
            <a:pPr marL="0" indent="0">
              <a:buNone/>
            </a:pPr>
            <a:r>
              <a:rPr lang="pl-PL" sz="1900" dirty="0"/>
              <a:t>(3) </a:t>
            </a:r>
            <a:r>
              <a:rPr lang="pl-PL" sz="1900" dirty="0" err="1"/>
              <a:t>Před</a:t>
            </a:r>
            <a:r>
              <a:rPr lang="pl-PL" sz="1900" dirty="0"/>
              <a:t> </a:t>
            </a:r>
            <a:r>
              <a:rPr lang="pl-PL" sz="1900" dirty="0" err="1"/>
              <a:t>uzavřením</a:t>
            </a:r>
            <a:r>
              <a:rPr lang="pl-PL" sz="1900" dirty="0"/>
              <a:t> </a:t>
            </a:r>
            <a:r>
              <a:rPr lang="pl-PL" sz="1900" dirty="0" err="1"/>
              <a:t>pojistné</a:t>
            </a:r>
            <a:r>
              <a:rPr lang="pl-PL" sz="1900" dirty="0"/>
              <a:t> </a:t>
            </a:r>
            <a:r>
              <a:rPr lang="pl-PL" sz="1900" dirty="0" err="1"/>
              <a:t>smlouvy</a:t>
            </a:r>
            <a:r>
              <a:rPr lang="pl-PL" sz="1900" dirty="0"/>
              <a:t> </a:t>
            </a:r>
            <a:r>
              <a:rPr lang="pl-PL" sz="1900" dirty="0" err="1"/>
              <a:t>týkající</a:t>
            </a:r>
            <a:r>
              <a:rPr lang="pl-PL" sz="1900" dirty="0"/>
              <a:t> </a:t>
            </a:r>
            <a:r>
              <a:rPr lang="pl-PL" sz="1900" dirty="0" err="1"/>
              <a:t>se</a:t>
            </a:r>
            <a:r>
              <a:rPr lang="pl-PL" sz="1900" dirty="0"/>
              <a:t> </a:t>
            </a:r>
            <a:r>
              <a:rPr lang="pl-PL" sz="1900" u="sng" dirty="0" err="1"/>
              <a:t>pojištění</a:t>
            </a:r>
            <a:r>
              <a:rPr lang="pl-PL" sz="1900" u="sng" dirty="0"/>
              <a:t> </a:t>
            </a:r>
            <a:r>
              <a:rPr lang="pl-PL" sz="1900" u="sng" dirty="0" err="1"/>
              <a:t>osob</a:t>
            </a:r>
            <a:r>
              <a:rPr lang="pl-PL" sz="1900" u="sng" dirty="0"/>
              <a:t> </a:t>
            </a:r>
            <a:r>
              <a:rPr lang="pl-PL" sz="1900" u="sng" dirty="0" err="1"/>
              <a:t>uzavírané</a:t>
            </a:r>
            <a:r>
              <a:rPr lang="pl-PL" sz="1900" u="sng" dirty="0"/>
              <a:t> na </a:t>
            </a:r>
            <a:r>
              <a:rPr lang="pl-PL" sz="1900" u="sng" dirty="0" err="1"/>
              <a:t>dálku</a:t>
            </a:r>
            <a:r>
              <a:rPr lang="pl-PL" sz="1900" u="sng" dirty="0"/>
              <a:t> je </a:t>
            </a:r>
            <a:r>
              <a:rPr lang="pl-PL" sz="1900" dirty="0" err="1"/>
              <a:t>pojistitel</a:t>
            </a:r>
            <a:r>
              <a:rPr lang="pl-PL" sz="1900" dirty="0"/>
              <a:t> </a:t>
            </a:r>
            <a:r>
              <a:rPr lang="pl-PL" sz="1900" dirty="0" err="1"/>
              <a:t>povinen</a:t>
            </a:r>
            <a:r>
              <a:rPr lang="pl-PL" sz="1900" dirty="0"/>
              <a:t> </a:t>
            </a:r>
            <a:r>
              <a:rPr lang="pl-PL" sz="1900" dirty="0" err="1"/>
              <a:t>poskytnout</a:t>
            </a:r>
            <a:r>
              <a:rPr lang="pl-PL" sz="1900" dirty="0"/>
              <a:t> </a:t>
            </a:r>
            <a:r>
              <a:rPr lang="pl-PL" sz="1900" dirty="0" err="1"/>
              <a:t>klientovi</a:t>
            </a:r>
            <a:r>
              <a:rPr lang="pl-PL" sz="1900" dirty="0"/>
              <a:t> </a:t>
            </a:r>
            <a:r>
              <a:rPr lang="pl-PL" sz="1900" dirty="0" err="1"/>
              <a:t>také</a:t>
            </a:r>
            <a:r>
              <a:rPr lang="pl-PL" sz="1900" dirty="0"/>
              <a:t> </a:t>
            </a:r>
            <a:r>
              <a:rPr lang="pl-PL" sz="1900" dirty="0" err="1"/>
              <a:t>informace</a:t>
            </a:r>
            <a:r>
              <a:rPr lang="pl-PL" sz="1900" dirty="0"/>
              <a:t> o</a:t>
            </a:r>
          </a:p>
          <a:p>
            <a:pPr marL="0" indent="0">
              <a:buNone/>
            </a:pPr>
            <a:r>
              <a:rPr lang="pl-PL" sz="1900" dirty="0"/>
              <a:t>a)</a:t>
            </a:r>
            <a:r>
              <a:rPr lang="pl-PL" sz="1900" dirty="0" err="1"/>
              <a:t>existenci</a:t>
            </a:r>
            <a:r>
              <a:rPr lang="pl-PL" sz="1900" dirty="0"/>
              <a:t> </a:t>
            </a:r>
            <a:r>
              <a:rPr lang="pl-PL" sz="1900" dirty="0" err="1"/>
              <a:t>daní</a:t>
            </a:r>
            <a:r>
              <a:rPr lang="pl-PL" sz="1900" dirty="0"/>
              <a:t>, </a:t>
            </a:r>
            <a:r>
              <a:rPr lang="pl-PL" sz="1900" dirty="0" err="1"/>
              <a:t>poplatků</a:t>
            </a:r>
            <a:r>
              <a:rPr lang="pl-PL" sz="1900" dirty="0"/>
              <a:t> a </a:t>
            </a:r>
            <a:r>
              <a:rPr lang="pl-PL" sz="1900" dirty="0" err="1"/>
              <a:t>jiných</a:t>
            </a:r>
            <a:r>
              <a:rPr lang="pl-PL" sz="1900" dirty="0"/>
              <a:t> </a:t>
            </a:r>
            <a:r>
              <a:rPr lang="pl-PL" sz="1900" dirty="0" err="1"/>
              <a:t>peněžitých</a:t>
            </a:r>
            <a:r>
              <a:rPr lang="pl-PL" sz="1900" dirty="0"/>
              <a:t> </a:t>
            </a:r>
            <a:r>
              <a:rPr lang="pl-PL" sz="1900" dirty="0" err="1"/>
              <a:t>plněních</a:t>
            </a:r>
            <a:r>
              <a:rPr lang="pl-PL" sz="1900" dirty="0"/>
              <a:t>, </a:t>
            </a:r>
            <a:r>
              <a:rPr lang="pl-PL" sz="1900" dirty="0" err="1"/>
              <a:t>které</a:t>
            </a:r>
            <a:r>
              <a:rPr lang="pl-PL" sz="1900" dirty="0"/>
              <a:t> </a:t>
            </a:r>
            <a:r>
              <a:rPr lang="pl-PL" sz="1900" dirty="0" err="1"/>
              <a:t>nejsou</a:t>
            </a:r>
            <a:r>
              <a:rPr lang="pl-PL" sz="1900" dirty="0"/>
              <a:t> </a:t>
            </a:r>
            <a:r>
              <a:rPr lang="pl-PL" sz="1900" dirty="0" err="1"/>
              <a:t>hrazeny</a:t>
            </a:r>
            <a:r>
              <a:rPr lang="pl-PL" sz="1900" dirty="0"/>
              <a:t> </a:t>
            </a:r>
            <a:r>
              <a:rPr lang="pl-PL" sz="1900" dirty="0" err="1"/>
              <a:t>pojistitelem</a:t>
            </a:r>
            <a:r>
              <a:rPr lang="pl-PL" sz="1900" dirty="0"/>
              <a:t> </a:t>
            </a:r>
            <a:r>
              <a:rPr lang="pl-PL" sz="1900" dirty="0" err="1"/>
              <a:t>nebo</a:t>
            </a:r>
            <a:r>
              <a:rPr lang="pl-PL" sz="1900" dirty="0"/>
              <a:t> </a:t>
            </a:r>
            <a:r>
              <a:rPr lang="pl-PL" sz="1900" dirty="0" err="1"/>
              <a:t>jím</a:t>
            </a:r>
            <a:r>
              <a:rPr lang="pl-PL" sz="1900" dirty="0"/>
              <a:t> </a:t>
            </a:r>
            <a:r>
              <a:rPr lang="pl-PL" sz="1900" dirty="0" err="1"/>
              <a:t>nejsou</a:t>
            </a:r>
            <a:r>
              <a:rPr lang="pl-PL" sz="1900" dirty="0"/>
              <a:t> </a:t>
            </a:r>
            <a:r>
              <a:rPr lang="pl-PL" sz="1900" dirty="0" err="1"/>
              <a:t>ukládány</a:t>
            </a:r>
            <a:r>
              <a:rPr lang="pl-PL" sz="1900" dirty="0"/>
              <a:t>,	</a:t>
            </a:r>
          </a:p>
          <a:p>
            <a:pPr marL="0" indent="0">
              <a:buNone/>
            </a:pPr>
            <a:r>
              <a:rPr lang="pl-PL" sz="1900" dirty="0"/>
              <a:t>b)</a:t>
            </a:r>
            <a:r>
              <a:rPr lang="pl-PL" sz="1900" dirty="0" err="1"/>
              <a:t>zvláštních</a:t>
            </a:r>
            <a:r>
              <a:rPr lang="pl-PL" sz="1900" dirty="0"/>
              <a:t> </a:t>
            </a:r>
            <a:r>
              <a:rPr lang="pl-PL" sz="1900" dirty="0" err="1"/>
              <a:t>platbách</a:t>
            </a:r>
            <a:r>
              <a:rPr lang="pl-PL" sz="1900" dirty="0"/>
              <a:t> za </a:t>
            </a:r>
            <a:r>
              <a:rPr lang="pl-PL" sz="1900" dirty="0" err="1"/>
              <a:t>použití</a:t>
            </a:r>
            <a:r>
              <a:rPr lang="pl-PL" sz="1900" dirty="0"/>
              <a:t> </a:t>
            </a:r>
            <a:r>
              <a:rPr lang="pl-PL" sz="1900" dirty="0" err="1"/>
              <a:t>prostředku</a:t>
            </a:r>
            <a:r>
              <a:rPr lang="pl-PL" sz="1900" dirty="0"/>
              <a:t> </a:t>
            </a:r>
            <a:r>
              <a:rPr lang="pl-PL" sz="1900" dirty="0" err="1"/>
              <a:t>komunikace</a:t>
            </a:r>
            <a:r>
              <a:rPr lang="pl-PL" sz="1900" dirty="0"/>
              <a:t> na </a:t>
            </a:r>
            <a:r>
              <a:rPr lang="pl-PL" sz="1900" dirty="0" err="1"/>
              <a:t>dálku</a:t>
            </a:r>
            <a:r>
              <a:rPr lang="pl-PL" sz="1900" dirty="0"/>
              <a:t>,	</a:t>
            </a:r>
          </a:p>
          <a:p>
            <a:pPr marL="0" indent="0">
              <a:buNone/>
            </a:pPr>
            <a:r>
              <a:rPr lang="pl-PL" sz="1900" dirty="0"/>
              <a:t>c)</a:t>
            </a:r>
            <a:r>
              <a:rPr lang="pl-PL" sz="1900" dirty="0" err="1"/>
              <a:t>minimální</a:t>
            </a:r>
            <a:r>
              <a:rPr lang="pl-PL" sz="1900" dirty="0"/>
              <a:t> </a:t>
            </a:r>
            <a:r>
              <a:rPr lang="pl-PL" sz="1900" dirty="0" err="1"/>
              <a:t>délce</a:t>
            </a:r>
            <a:r>
              <a:rPr lang="pl-PL" sz="1900" dirty="0"/>
              <a:t> </a:t>
            </a:r>
            <a:r>
              <a:rPr lang="pl-PL" sz="1900" dirty="0" err="1"/>
              <a:t>trvání</a:t>
            </a:r>
            <a:r>
              <a:rPr lang="pl-PL" sz="1900" dirty="0"/>
              <a:t> </a:t>
            </a:r>
            <a:r>
              <a:rPr lang="pl-PL" sz="1900" dirty="0" err="1"/>
              <a:t>pojištění</a:t>
            </a:r>
            <a:r>
              <a:rPr lang="pl-PL" sz="1900" dirty="0"/>
              <a:t> a	</a:t>
            </a:r>
          </a:p>
          <a:p>
            <a:pPr marL="0" indent="0">
              <a:buNone/>
            </a:pPr>
            <a:r>
              <a:rPr lang="pl-PL" sz="1900" dirty="0"/>
              <a:t>d)</a:t>
            </a:r>
            <a:r>
              <a:rPr lang="pl-PL" sz="1900" dirty="0" err="1"/>
              <a:t>jazyku</a:t>
            </a:r>
            <a:r>
              <a:rPr lang="pl-PL" sz="1900" dirty="0"/>
              <a:t>, </a:t>
            </a:r>
            <a:r>
              <a:rPr lang="pl-PL" sz="1900" dirty="0" err="1"/>
              <a:t>popřípadě</a:t>
            </a:r>
            <a:r>
              <a:rPr lang="pl-PL" sz="1900" dirty="0"/>
              <a:t> </a:t>
            </a:r>
            <a:r>
              <a:rPr lang="pl-PL" sz="1900" dirty="0" err="1"/>
              <a:t>jazycích</a:t>
            </a:r>
            <a:r>
              <a:rPr lang="pl-PL" sz="1900" dirty="0"/>
              <a:t>, </a:t>
            </a:r>
            <a:r>
              <a:rPr lang="pl-PL" sz="1900" dirty="0" err="1"/>
              <a:t>ve</a:t>
            </a:r>
            <a:r>
              <a:rPr lang="pl-PL" sz="1900" dirty="0"/>
              <a:t> </a:t>
            </a:r>
            <a:r>
              <a:rPr lang="pl-PL" sz="1900" dirty="0" err="1"/>
              <a:t>kterých</a:t>
            </a:r>
            <a:r>
              <a:rPr lang="pl-PL" sz="1900" dirty="0"/>
              <a:t> </a:t>
            </a:r>
            <a:r>
              <a:rPr lang="pl-PL" sz="1900" dirty="0" err="1"/>
              <a:t>se</a:t>
            </a:r>
            <a:r>
              <a:rPr lang="pl-PL" sz="1900" dirty="0"/>
              <a:t> </a:t>
            </a:r>
            <a:r>
              <a:rPr lang="pl-PL" sz="1900" dirty="0" err="1"/>
              <a:t>souhlasem</a:t>
            </a:r>
            <a:r>
              <a:rPr lang="pl-PL" sz="1900" dirty="0"/>
              <a:t> klienta </a:t>
            </a:r>
            <a:r>
              <a:rPr lang="pl-PL" sz="1900" dirty="0" err="1"/>
              <a:t>bude</a:t>
            </a:r>
            <a:r>
              <a:rPr lang="pl-PL" sz="1900" dirty="0"/>
              <a:t> </a:t>
            </a:r>
            <a:r>
              <a:rPr lang="pl-PL" sz="1900" dirty="0" err="1"/>
              <a:t>pojistitel</a:t>
            </a:r>
            <a:r>
              <a:rPr lang="pl-PL" sz="1900" dirty="0"/>
              <a:t> </a:t>
            </a:r>
            <a:r>
              <a:rPr lang="pl-PL" sz="1900" dirty="0" err="1"/>
              <a:t>komunikovat</a:t>
            </a:r>
            <a:r>
              <a:rPr lang="pl-PL" sz="1900" dirty="0"/>
              <a:t> s </a:t>
            </a:r>
            <a:r>
              <a:rPr lang="pl-PL" sz="1900" dirty="0" err="1"/>
              <a:t>pojistníkem</a:t>
            </a:r>
            <a:r>
              <a:rPr lang="pl-PL" sz="1900" dirty="0"/>
              <a:t> </a:t>
            </a:r>
            <a:r>
              <a:rPr lang="pl-PL" sz="1900" dirty="0" err="1"/>
              <a:t>během</a:t>
            </a:r>
            <a:r>
              <a:rPr lang="pl-PL" sz="1900" dirty="0"/>
              <a:t> </a:t>
            </a:r>
            <a:r>
              <a:rPr lang="pl-PL" sz="1900" dirty="0" err="1"/>
              <a:t>trvání</a:t>
            </a:r>
            <a:r>
              <a:rPr lang="pl-PL" sz="1900" dirty="0"/>
              <a:t> </a:t>
            </a:r>
            <a:r>
              <a:rPr lang="pl-PL" sz="1900" dirty="0" err="1"/>
              <a:t>pojištění</a:t>
            </a:r>
            <a:r>
              <a:rPr lang="pl-PL" sz="1900" dirty="0"/>
              <a:t> a </a:t>
            </a:r>
            <a:r>
              <a:rPr lang="pl-PL" sz="1900" dirty="0" err="1"/>
              <a:t>ve</a:t>
            </a:r>
            <a:r>
              <a:rPr lang="pl-PL" sz="1900" dirty="0"/>
              <a:t> </a:t>
            </a:r>
            <a:r>
              <a:rPr lang="pl-PL" sz="1900" dirty="0" err="1"/>
              <a:t>kterých</a:t>
            </a:r>
            <a:r>
              <a:rPr lang="pl-PL" sz="1900" dirty="0"/>
              <a:t> </a:t>
            </a:r>
            <a:r>
              <a:rPr lang="pl-PL" sz="1900" dirty="0" err="1"/>
              <a:t>jsou</a:t>
            </a:r>
            <a:r>
              <a:rPr lang="pl-PL" sz="1900" dirty="0"/>
              <a:t> </a:t>
            </a:r>
            <a:r>
              <a:rPr lang="pl-PL" sz="1900" dirty="0" err="1"/>
              <a:t>poskytovány</a:t>
            </a:r>
            <a:r>
              <a:rPr lang="pl-PL" sz="1900" dirty="0"/>
              <a:t> </a:t>
            </a:r>
            <a:r>
              <a:rPr lang="pl-PL" sz="1900" dirty="0" err="1"/>
              <a:t>pojistné</a:t>
            </a:r>
            <a:r>
              <a:rPr lang="pl-PL" sz="1900" dirty="0"/>
              <a:t> </a:t>
            </a:r>
            <a:r>
              <a:rPr lang="pl-PL" sz="1900" dirty="0" err="1"/>
              <a:t>podmínky</a:t>
            </a:r>
            <a:r>
              <a:rPr lang="pl-PL" sz="1900" dirty="0"/>
              <a:t> a </a:t>
            </a:r>
            <a:r>
              <a:rPr lang="pl-PL" sz="1900" dirty="0" err="1"/>
              <a:t>další</a:t>
            </a:r>
            <a:r>
              <a:rPr lang="pl-PL" sz="1900" dirty="0"/>
              <a:t> </a:t>
            </a:r>
            <a:r>
              <a:rPr lang="pl-PL" sz="1900" dirty="0" err="1"/>
              <a:t>informace</a:t>
            </a:r>
            <a:r>
              <a:rPr lang="pl-PL" sz="1900" dirty="0"/>
              <a:t> podle </a:t>
            </a:r>
            <a:r>
              <a:rPr lang="pl-PL" sz="1900" dirty="0" err="1"/>
              <a:t>tohoto</a:t>
            </a:r>
            <a:r>
              <a:rPr lang="pl-PL" sz="1900" dirty="0"/>
              <a:t> </a:t>
            </a:r>
            <a:r>
              <a:rPr lang="pl-PL" sz="1900" dirty="0" err="1"/>
              <a:t>ustanovení</a:t>
            </a:r>
            <a:r>
              <a:rPr lang="pl-PL" sz="1900" dirty="0"/>
              <a:t>.	</a:t>
            </a:r>
          </a:p>
          <a:p>
            <a:pPr marL="0" indent="0">
              <a:buNone/>
            </a:pPr>
            <a:endParaRPr lang="pl-PL" sz="1900" dirty="0"/>
          </a:p>
          <a:p>
            <a:pPr marL="0" indent="0">
              <a:buNone/>
            </a:pPr>
            <a:r>
              <a:rPr lang="pl-PL" sz="1900" dirty="0"/>
              <a:t>(4) V </a:t>
            </a:r>
            <a:r>
              <a:rPr lang="pl-PL" sz="1900" dirty="0" err="1"/>
              <a:t>případě</a:t>
            </a:r>
            <a:r>
              <a:rPr lang="pl-PL" sz="1900" dirty="0"/>
              <a:t> </a:t>
            </a:r>
            <a:r>
              <a:rPr lang="pl-PL" sz="1900" dirty="0" err="1"/>
              <a:t>pojistné</a:t>
            </a:r>
            <a:r>
              <a:rPr lang="pl-PL" sz="1900" dirty="0"/>
              <a:t> </a:t>
            </a:r>
            <a:r>
              <a:rPr lang="pl-PL" sz="1900" dirty="0" err="1"/>
              <a:t>smlouvy</a:t>
            </a:r>
            <a:r>
              <a:rPr lang="pl-PL" sz="1900" dirty="0"/>
              <a:t> </a:t>
            </a:r>
            <a:r>
              <a:rPr lang="pl-PL" sz="1900" dirty="0" err="1"/>
              <a:t>týkající</a:t>
            </a:r>
            <a:r>
              <a:rPr lang="pl-PL" sz="1900" dirty="0"/>
              <a:t> </a:t>
            </a:r>
            <a:r>
              <a:rPr lang="pl-PL" sz="1900" dirty="0" err="1"/>
              <a:t>se</a:t>
            </a:r>
            <a:r>
              <a:rPr lang="pl-PL" sz="1900" dirty="0"/>
              <a:t> </a:t>
            </a:r>
            <a:r>
              <a:rPr lang="pl-PL" sz="1900" u="sng" dirty="0" err="1"/>
              <a:t>pojištění</a:t>
            </a:r>
            <a:r>
              <a:rPr lang="pl-PL" sz="1900" u="sng" dirty="0"/>
              <a:t> </a:t>
            </a:r>
            <a:r>
              <a:rPr lang="pl-PL" sz="1900" u="sng" dirty="0" err="1"/>
              <a:t>osob</a:t>
            </a:r>
            <a:r>
              <a:rPr lang="pl-PL" sz="1900" u="sng" dirty="0"/>
              <a:t> a </a:t>
            </a:r>
            <a:r>
              <a:rPr lang="pl-PL" sz="1900" u="sng" dirty="0" err="1"/>
              <a:t>uzavírané</a:t>
            </a:r>
            <a:r>
              <a:rPr lang="pl-PL" sz="1900" u="sng" dirty="0"/>
              <a:t> na </a:t>
            </a:r>
            <a:r>
              <a:rPr lang="pl-PL" sz="1900" u="sng" dirty="0" err="1"/>
              <a:t>dálku</a:t>
            </a:r>
            <a:r>
              <a:rPr lang="pl-PL" sz="1900" u="sng" dirty="0"/>
              <a:t> </a:t>
            </a:r>
            <a:r>
              <a:rPr lang="pl-PL" sz="1900" dirty="0"/>
              <a:t>je </a:t>
            </a:r>
            <a:r>
              <a:rPr lang="pl-PL" sz="1900" dirty="0" err="1"/>
              <a:t>pojistitel</a:t>
            </a:r>
            <a:r>
              <a:rPr lang="pl-PL" sz="1900" dirty="0"/>
              <a:t> </a:t>
            </a:r>
            <a:r>
              <a:rPr lang="pl-PL" sz="1900" dirty="0" err="1"/>
              <a:t>povinen</a:t>
            </a:r>
            <a:r>
              <a:rPr lang="pl-PL" sz="1900" dirty="0"/>
              <a:t> </a:t>
            </a:r>
            <a:r>
              <a:rPr lang="pl-PL" sz="1900" dirty="0" err="1"/>
              <a:t>informovat</a:t>
            </a:r>
            <a:r>
              <a:rPr lang="pl-PL" sz="1900" dirty="0"/>
              <a:t> klienta, </a:t>
            </a:r>
            <a:r>
              <a:rPr lang="pl-PL" sz="1900" dirty="0" err="1"/>
              <a:t>že</a:t>
            </a:r>
            <a:r>
              <a:rPr lang="pl-PL" sz="1900" dirty="0"/>
              <a:t> na </a:t>
            </a:r>
            <a:r>
              <a:rPr lang="pl-PL" sz="1900" dirty="0" err="1"/>
              <a:t>vyžádání</a:t>
            </a:r>
            <a:r>
              <a:rPr lang="pl-PL" sz="1900" dirty="0"/>
              <a:t> </a:t>
            </a:r>
            <a:r>
              <a:rPr lang="pl-PL" sz="1900" dirty="0" err="1"/>
              <a:t>může</a:t>
            </a:r>
            <a:r>
              <a:rPr lang="pl-PL" sz="1900" dirty="0"/>
              <a:t> </a:t>
            </a:r>
            <a:r>
              <a:rPr lang="pl-PL" sz="1900" dirty="0" err="1"/>
              <a:t>obdržet</a:t>
            </a:r>
            <a:r>
              <a:rPr lang="pl-PL" sz="1900" dirty="0"/>
              <a:t> </a:t>
            </a:r>
            <a:r>
              <a:rPr lang="pl-PL" sz="1900" dirty="0" err="1"/>
              <a:t>další</a:t>
            </a:r>
            <a:r>
              <a:rPr lang="pl-PL" sz="1900" dirty="0"/>
              <a:t> </a:t>
            </a:r>
            <a:r>
              <a:rPr lang="pl-PL" sz="1900" dirty="0" err="1"/>
              <a:t>informace</a:t>
            </a:r>
            <a:r>
              <a:rPr lang="pl-PL" sz="1900" dirty="0"/>
              <a:t>, a o </a:t>
            </a:r>
            <a:r>
              <a:rPr lang="pl-PL" sz="1900" dirty="0" err="1"/>
              <a:t>povaze</a:t>
            </a:r>
            <a:r>
              <a:rPr lang="pl-PL" sz="1900" dirty="0"/>
              <a:t> </a:t>
            </a:r>
            <a:r>
              <a:rPr lang="pl-PL" sz="1900" dirty="0" err="1"/>
              <a:t>těchto</a:t>
            </a:r>
            <a:r>
              <a:rPr lang="pl-PL" sz="1900" dirty="0"/>
              <a:t> </a:t>
            </a:r>
            <a:r>
              <a:rPr lang="pl-PL" sz="1900" dirty="0" err="1"/>
              <a:t>informací</a:t>
            </a:r>
            <a:r>
              <a:rPr lang="pl-PL" sz="1900" dirty="0"/>
              <a:t>.</a:t>
            </a:r>
          </a:p>
          <a:p>
            <a:pPr marL="0" indent="0">
              <a:buNone/>
            </a:pPr>
            <a:r>
              <a:rPr lang="pl-PL" sz="2100" dirty="0"/>
              <a:t>	</a:t>
            </a: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0155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sz="4000" dirty="0">
                <a:latin typeface="DejaVu Sans"/>
                <a:cs typeface="Arial" panose="020B0604020202020204" pitchFamily="34" charset="0"/>
              </a:rPr>
              <a:t>Pojištění osob – zákon o pojišťovacích zprostředk</a:t>
            </a:r>
            <a:r>
              <a:rPr lang="cs-CZ" dirty="0">
                <a:latin typeface="DejaVu Sans"/>
                <a:cs typeface="Arial" panose="020B0604020202020204" pitchFamily="34" charset="0"/>
              </a:rPr>
              <a:t>ovatelích</a:t>
            </a:r>
            <a:endParaRPr lang="en-US" dirty="0"/>
          </a:p>
        </p:txBody>
      </p:sp>
      <p:sp>
        <p:nvSpPr>
          <p:cNvPr id="3" name="Content Placeholder 2"/>
          <p:cNvSpPr>
            <a:spLocks noGrp="1"/>
          </p:cNvSpPr>
          <p:nvPr>
            <p:ph idx="1"/>
          </p:nvPr>
        </p:nvSpPr>
        <p:spPr/>
        <p:txBody>
          <a:bodyPr>
            <a:normAutofit/>
          </a:bodyPr>
          <a:lstStyle/>
          <a:p>
            <a:pPr marL="0" indent="0">
              <a:buNone/>
            </a:pPr>
            <a:r>
              <a:rPr lang="pl-PL" sz="1800" b="1" dirty="0"/>
              <a:t>§ 21a</a:t>
            </a:r>
          </a:p>
          <a:p>
            <a:pPr marL="0" indent="0">
              <a:buNone/>
            </a:pPr>
            <a:endParaRPr lang="pl-PL" sz="1800" b="1" dirty="0"/>
          </a:p>
          <a:p>
            <a:pPr marL="0" indent="0">
              <a:buNone/>
            </a:pPr>
            <a:r>
              <a:rPr lang="pl-PL" sz="1800" dirty="0"/>
              <a:t>(5) V </a:t>
            </a:r>
            <a:r>
              <a:rPr lang="pl-PL" sz="1800" dirty="0" err="1"/>
              <a:t>případech</a:t>
            </a:r>
            <a:r>
              <a:rPr lang="pl-PL" sz="1800" dirty="0"/>
              <a:t> </a:t>
            </a:r>
            <a:r>
              <a:rPr lang="pl-PL" sz="1800" dirty="0" err="1"/>
              <a:t>týkajících</a:t>
            </a:r>
            <a:r>
              <a:rPr lang="pl-PL" sz="1800" dirty="0"/>
              <a:t> </a:t>
            </a:r>
            <a:r>
              <a:rPr lang="pl-PL" sz="1800" dirty="0" err="1"/>
              <a:t>se</a:t>
            </a:r>
            <a:r>
              <a:rPr lang="pl-PL" sz="1800" dirty="0"/>
              <a:t> </a:t>
            </a:r>
            <a:r>
              <a:rPr lang="pl-PL" sz="1800" u="sng" dirty="0" err="1"/>
              <a:t>životního</a:t>
            </a:r>
            <a:r>
              <a:rPr lang="pl-PL" sz="1800" u="sng" dirty="0"/>
              <a:t> </a:t>
            </a:r>
            <a:r>
              <a:rPr lang="pl-PL" sz="1800" u="sng" dirty="0" err="1"/>
              <a:t>pojištění</a:t>
            </a:r>
            <a:r>
              <a:rPr lang="pl-PL" sz="1800" u="sng" dirty="0"/>
              <a:t>, </a:t>
            </a:r>
            <a:r>
              <a:rPr lang="pl-PL" sz="1800" u="sng" dirty="0" err="1"/>
              <a:t>ve</a:t>
            </a:r>
            <a:r>
              <a:rPr lang="pl-PL" sz="1800" u="sng" dirty="0"/>
              <a:t> </a:t>
            </a:r>
            <a:r>
              <a:rPr lang="pl-PL" sz="1800" u="sng" dirty="0" err="1"/>
              <a:t>kterém</a:t>
            </a:r>
            <a:r>
              <a:rPr lang="pl-PL" sz="1800" u="sng" dirty="0"/>
              <a:t> </a:t>
            </a:r>
            <a:r>
              <a:rPr lang="pl-PL" sz="1800" u="sng" dirty="0" err="1"/>
              <a:t>má</a:t>
            </a:r>
            <a:r>
              <a:rPr lang="pl-PL" sz="1800" u="sng" dirty="0"/>
              <a:t> </a:t>
            </a:r>
            <a:r>
              <a:rPr lang="pl-PL" sz="1800" u="sng" dirty="0" err="1"/>
              <a:t>být</a:t>
            </a:r>
            <a:r>
              <a:rPr lang="pl-PL" sz="1800" u="sng" dirty="0"/>
              <a:t> klient </a:t>
            </a:r>
            <a:r>
              <a:rPr lang="pl-PL" sz="1800" u="sng" dirty="0" err="1"/>
              <a:t>nositelem</a:t>
            </a:r>
            <a:r>
              <a:rPr lang="pl-PL" sz="1800" u="sng" dirty="0"/>
              <a:t> </a:t>
            </a:r>
            <a:r>
              <a:rPr lang="pl-PL" sz="1800" u="sng" dirty="0" err="1"/>
              <a:t>investičního</a:t>
            </a:r>
            <a:r>
              <a:rPr lang="pl-PL" sz="1800" u="sng" dirty="0"/>
              <a:t> </a:t>
            </a:r>
            <a:r>
              <a:rPr lang="pl-PL" sz="1800" u="sng" dirty="0" err="1"/>
              <a:t>rizika</a:t>
            </a:r>
            <a:r>
              <a:rPr lang="pl-PL" sz="1800" u="sng" dirty="0"/>
              <a:t> </a:t>
            </a:r>
            <a:r>
              <a:rPr lang="pl-PL" sz="1800" dirty="0"/>
              <a:t>a </a:t>
            </a:r>
            <a:r>
              <a:rPr lang="pl-PL" sz="1800" dirty="0" err="1"/>
              <a:t>kdy</a:t>
            </a:r>
            <a:r>
              <a:rPr lang="pl-PL" sz="1800" dirty="0"/>
              <a:t> je toto </a:t>
            </a:r>
            <a:r>
              <a:rPr lang="pl-PL" sz="1800" dirty="0" err="1"/>
              <a:t>pojištění</a:t>
            </a:r>
            <a:r>
              <a:rPr lang="pl-PL" sz="1800" dirty="0"/>
              <a:t> </a:t>
            </a:r>
            <a:r>
              <a:rPr lang="pl-PL" sz="1800" dirty="0" err="1"/>
              <a:t>spojené</a:t>
            </a:r>
            <a:r>
              <a:rPr lang="pl-PL" sz="1800" dirty="0"/>
              <a:t> </a:t>
            </a:r>
            <a:r>
              <a:rPr lang="pl-PL" sz="1800" dirty="0" err="1"/>
              <a:t>se</a:t>
            </a:r>
            <a:r>
              <a:rPr lang="pl-PL" sz="1800" dirty="0"/>
              <a:t> </a:t>
            </a:r>
            <a:r>
              <a:rPr lang="pl-PL" sz="1800" dirty="0" err="1"/>
              <a:t>standardním</a:t>
            </a:r>
            <a:r>
              <a:rPr lang="pl-PL" sz="1800" dirty="0"/>
              <a:t> </a:t>
            </a:r>
            <a:r>
              <a:rPr lang="pl-PL" sz="1800" dirty="0" err="1"/>
              <a:t>fondem</a:t>
            </a:r>
            <a:r>
              <a:rPr lang="pl-PL" sz="1800" dirty="0"/>
              <a:t> </a:t>
            </a:r>
            <a:r>
              <a:rPr lang="pl-PL" sz="1800" dirty="0" err="1"/>
              <a:t>kolektivního</a:t>
            </a:r>
            <a:r>
              <a:rPr lang="pl-PL" sz="1800" dirty="0"/>
              <a:t> </a:t>
            </a:r>
            <a:r>
              <a:rPr lang="pl-PL" sz="1800" dirty="0" err="1"/>
              <a:t>investování</a:t>
            </a:r>
            <a:r>
              <a:rPr lang="pl-PL" sz="1800" dirty="0"/>
              <a:t>, </a:t>
            </a:r>
            <a:r>
              <a:rPr lang="pl-PL" sz="1800" dirty="0" err="1"/>
              <a:t>vnitřním</a:t>
            </a:r>
            <a:r>
              <a:rPr lang="pl-PL" sz="1800" dirty="0"/>
              <a:t> </a:t>
            </a:r>
            <a:r>
              <a:rPr lang="pl-PL" sz="1800" dirty="0" err="1"/>
              <a:t>fondem</a:t>
            </a:r>
            <a:r>
              <a:rPr lang="pl-PL" sz="1800" dirty="0"/>
              <a:t> </a:t>
            </a:r>
            <a:r>
              <a:rPr lang="pl-PL" sz="1800" dirty="0" err="1"/>
              <a:t>pojišťovny</a:t>
            </a:r>
            <a:r>
              <a:rPr lang="pl-PL" sz="1800" dirty="0"/>
              <a:t>, indexem </a:t>
            </a:r>
            <a:r>
              <a:rPr lang="pl-PL" sz="1800" dirty="0" err="1"/>
              <a:t>akcií</a:t>
            </a:r>
            <a:r>
              <a:rPr lang="pl-PL" sz="1800" dirty="0"/>
              <a:t> </a:t>
            </a:r>
            <a:r>
              <a:rPr lang="pl-PL" sz="1800" dirty="0" err="1"/>
              <a:t>nebo</a:t>
            </a:r>
            <a:r>
              <a:rPr lang="pl-PL" sz="1800" dirty="0"/>
              <a:t> s </a:t>
            </a:r>
            <a:r>
              <a:rPr lang="pl-PL" sz="1800" dirty="0" err="1"/>
              <a:t>jinou</a:t>
            </a:r>
            <a:r>
              <a:rPr lang="pl-PL" sz="1800" dirty="0"/>
              <a:t> </a:t>
            </a:r>
            <a:r>
              <a:rPr lang="pl-PL" sz="1800" dirty="0" err="1"/>
              <a:t>odvozenou</a:t>
            </a:r>
            <a:r>
              <a:rPr lang="pl-PL" sz="1800" dirty="0"/>
              <a:t> </a:t>
            </a:r>
            <a:r>
              <a:rPr lang="pl-PL" sz="1800" dirty="0" err="1"/>
              <a:t>hodnotou</a:t>
            </a:r>
            <a:r>
              <a:rPr lang="pl-PL" sz="1800" dirty="0"/>
              <a:t>, je </a:t>
            </a:r>
            <a:r>
              <a:rPr lang="pl-PL" sz="1800" dirty="0" err="1"/>
              <a:t>pojistitel</a:t>
            </a:r>
            <a:r>
              <a:rPr lang="pl-PL" sz="1800" dirty="0"/>
              <a:t> </a:t>
            </a:r>
            <a:r>
              <a:rPr lang="pl-PL" sz="1800" dirty="0" err="1"/>
              <a:t>povinen</a:t>
            </a:r>
            <a:r>
              <a:rPr lang="pl-PL" sz="1800" dirty="0"/>
              <a:t> </a:t>
            </a:r>
            <a:r>
              <a:rPr lang="pl-PL" sz="1800" dirty="0" err="1"/>
              <a:t>informovat</a:t>
            </a:r>
            <a:r>
              <a:rPr lang="pl-PL" sz="1800" dirty="0"/>
              <a:t> klienta o</a:t>
            </a:r>
          </a:p>
          <a:p>
            <a:pPr marL="0" indent="0">
              <a:buNone/>
            </a:pPr>
            <a:r>
              <a:rPr lang="pl-PL" sz="1800" dirty="0"/>
              <a:t>a)</a:t>
            </a:r>
            <a:r>
              <a:rPr lang="pl-PL" sz="1800" dirty="0" err="1"/>
              <a:t>riziku</a:t>
            </a:r>
            <a:r>
              <a:rPr lang="pl-PL" sz="1800" dirty="0"/>
              <a:t> </a:t>
            </a:r>
            <a:r>
              <a:rPr lang="pl-PL" sz="1800" dirty="0" err="1"/>
              <a:t>investice</a:t>
            </a:r>
            <a:r>
              <a:rPr lang="pl-PL" sz="1800" dirty="0"/>
              <a:t> s </a:t>
            </a:r>
            <a:r>
              <a:rPr lang="pl-PL" sz="1800" dirty="0" err="1"/>
              <a:t>uvedením</a:t>
            </a:r>
            <a:r>
              <a:rPr lang="pl-PL" sz="1800" dirty="0"/>
              <a:t> charakteru </a:t>
            </a:r>
            <a:r>
              <a:rPr lang="pl-PL" sz="1800" dirty="0" err="1"/>
              <a:t>rizika</a:t>
            </a:r>
            <a:r>
              <a:rPr lang="pl-PL" sz="1800" dirty="0"/>
              <a:t> </a:t>
            </a:r>
            <a:r>
              <a:rPr lang="pl-PL" sz="1800" dirty="0" err="1"/>
              <a:t>nebo</a:t>
            </a:r>
            <a:r>
              <a:rPr lang="pl-PL" sz="1800" dirty="0"/>
              <a:t> o tom, </a:t>
            </a:r>
            <a:r>
              <a:rPr lang="pl-PL" sz="1800" dirty="0" err="1"/>
              <a:t>kde</a:t>
            </a:r>
            <a:r>
              <a:rPr lang="pl-PL" sz="1800" dirty="0"/>
              <a:t> je </a:t>
            </a:r>
            <a:r>
              <a:rPr lang="pl-PL" sz="1800" dirty="0" err="1"/>
              <a:t>možno</a:t>
            </a:r>
            <a:r>
              <a:rPr lang="pl-PL" sz="1800" dirty="0"/>
              <a:t> tuto </a:t>
            </a:r>
            <a:r>
              <a:rPr lang="pl-PL" sz="1800" dirty="0" err="1"/>
              <a:t>informaci</a:t>
            </a:r>
            <a:r>
              <a:rPr lang="pl-PL" sz="1800" dirty="0"/>
              <a:t> </a:t>
            </a:r>
            <a:r>
              <a:rPr lang="pl-PL" sz="1800" dirty="0" err="1"/>
              <a:t>získat</a:t>
            </a:r>
            <a:r>
              <a:rPr lang="pl-PL" sz="1800" dirty="0"/>
              <a:t>,	</a:t>
            </a:r>
          </a:p>
          <a:p>
            <a:pPr marL="0" indent="0">
              <a:buNone/>
            </a:pPr>
            <a:r>
              <a:rPr lang="pl-PL" sz="1800" dirty="0"/>
              <a:t>b)</a:t>
            </a:r>
            <a:r>
              <a:rPr lang="pl-PL" sz="1800" dirty="0" err="1"/>
              <a:t>neexistenci</a:t>
            </a:r>
            <a:r>
              <a:rPr lang="pl-PL" sz="1800" dirty="0"/>
              <a:t> </a:t>
            </a:r>
            <a:r>
              <a:rPr lang="pl-PL" sz="1800" dirty="0" err="1"/>
              <a:t>záruky</a:t>
            </a:r>
            <a:r>
              <a:rPr lang="pl-PL" sz="1800" dirty="0"/>
              <a:t> </a:t>
            </a:r>
            <a:r>
              <a:rPr lang="pl-PL" sz="1800" dirty="0" err="1"/>
              <a:t>návratnosti</a:t>
            </a:r>
            <a:r>
              <a:rPr lang="pl-PL" sz="1800" dirty="0"/>
              <a:t> </a:t>
            </a:r>
            <a:r>
              <a:rPr lang="pl-PL" sz="1800" dirty="0" err="1"/>
              <a:t>investice</a:t>
            </a:r>
            <a:r>
              <a:rPr lang="pl-PL" sz="1800" dirty="0"/>
              <a:t>,	</a:t>
            </a:r>
          </a:p>
          <a:p>
            <a:pPr marL="0" indent="0">
              <a:buNone/>
            </a:pPr>
            <a:r>
              <a:rPr lang="pl-PL" sz="1800" dirty="0"/>
              <a:t>c)</a:t>
            </a:r>
            <a:r>
              <a:rPr lang="pl-PL" sz="1800" dirty="0" err="1"/>
              <a:t>způsobu</a:t>
            </a:r>
            <a:r>
              <a:rPr lang="pl-PL" sz="1800" dirty="0"/>
              <a:t> a </a:t>
            </a:r>
            <a:r>
              <a:rPr lang="pl-PL" sz="1800" dirty="0" err="1"/>
              <a:t>rozsahu</a:t>
            </a:r>
            <a:r>
              <a:rPr lang="pl-PL" sz="1800" dirty="0"/>
              <a:t> </a:t>
            </a:r>
            <a:r>
              <a:rPr lang="pl-PL" sz="1800" dirty="0" err="1"/>
              <a:t>záruky</a:t>
            </a:r>
            <a:r>
              <a:rPr lang="pl-PL" sz="1800" dirty="0"/>
              <a:t>, je-li </a:t>
            </a:r>
            <a:r>
              <a:rPr lang="pl-PL" sz="1800" dirty="0" err="1"/>
              <a:t>dána</a:t>
            </a:r>
            <a:r>
              <a:rPr lang="pl-PL" sz="1800" dirty="0"/>
              <a:t>, a	</a:t>
            </a:r>
          </a:p>
          <a:p>
            <a:pPr marL="0" indent="0">
              <a:buNone/>
            </a:pPr>
            <a:r>
              <a:rPr lang="pl-PL" sz="1800" dirty="0"/>
              <a:t>d)</a:t>
            </a:r>
            <a:r>
              <a:rPr lang="pl-PL" sz="1800" dirty="0" err="1"/>
              <a:t>předpokládaných</a:t>
            </a:r>
            <a:r>
              <a:rPr lang="pl-PL" sz="1800" dirty="0"/>
              <a:t> </a:t>
            </a:r>
            <a:r>
              <a:rPr lang="pl-PL" sz="1800" dirty="0" err="1"/>
              <a:t>nebo</a:t>
            </a:r>
            <a:r>
              <a:rPr lang="pl-PL" sz="1800" dirty="0"/>
              <a:t> </a:t>
            </a:r>
            <a:r>
              <a:rPr lang="pl-PL" sz="1800" dirty="0" err="1"/>
              <a:t>možných</a:t>
            </a:r>
            <a:r>
              <a:rPr lang="pl-PL" sz="1800" dirty="0"/>
              <a:t> </a:t>
            </a:r>
            <a:r>
              <a:rPr lang="pl-PL" sz="1800" dirty="0" err="1"/>
              <a:t>výnosech</a:t>
            </a:r>
            <a:r>
              <a:rPr lang="pl-PL" sz="1800" dirty="0"/>
              <a:t> </a:t>
            </a:r>
            <a:r>
              <a:rPr lang="pl-PL" sz="1800" dirty="0" err="1"/>
              <a:t>nebo</a:t>
            </a:r>
            <a:r>
              <a:rPr lang="pl-PL" sz="1800" dirty="0"/>
              <a:t> </a:t>
            </a:r>
            <a:r>
              <a:rPr lang="pl-PL" sz="1800" dirty="0" err="1"/>
              <a:t>vlastnostech</a:t>
            </a:r>
            <a:r>
              <a:rPr lang="pl-PL" sz="1800" dirty="0"/>
              <a:t> </a:t>
            </a:r>
            <a:r>
              <a:rPr lang="pl-PL" sz="1800" dirty="0" err="1"/>
              <a:t>investice</a:t>
            </a:r>
            <a:r>
              <a:rPr lang="pl-PL" sz="1800" dirty="0"/>
              <a:t>, </a:t>
            </a:r>
            <a:r>
              <a:rPr lang="pl-PL" sz="1800" dirty="0" err="1"/>
              <a:t>přičemž</a:t>
            </a:r>
            <a:r>
              <a:rPr lang="pl-PL" sz="1800" dirty="0"/>
              <a:t> </a:t>
            </a:r>
            <a:r>
              <a:rPr lang="pl-PL" sz="1800" dirty="0" err="1"/>
              <a:t>nesmějí</a:t>
            </a:r>
            <a:r>
              <a:rPr lang="pl-PL" sz="1800" dirty="0"/>
              <a:t> </a:t>
            </a:r>
            <a:r>
              <a:rPr lang="pl-PL" sz="1800" dirty="0" err="1"/>
              <a:t>být</a:t>
            </a:r>
            <a:r>
              <a:rPr lang="pl-PL" sz="1800" dirty="0"/>
              <a:t> </a:t>
            </a:r>
            <a:r>
              <a:rPr lang="pl-PL" sz="1800" dirty="0" err="1"/>
              <a:t>uváděny</a:t>
            </a:r>
            <a:r>
              <a:rPr lang="pl-PL" sz="1800" dirty="0"/>
              <a:t> </a:t>
            </a:r>
            <a:r>
              <a:rPr lang="pl-PL" sz="1800" dirty="0" err="1"/>
              <a:t>údaje</a:t>
            </a:r>
            <a:r>
              <a:rPr lang="pl-PL" sz="1800" dirty="0"/>
              <a:t> </a:t>
            </a:r>
            <a:r>
              <a:rPr lang="pl-PL" sz="1800" dirty="0" err="1"/>
              <a:t>pouze</a:t>
            </a:r>
            <a:r>
              <a:rPr lang="pl-PL" sz="1800" dirty="0"/>
              <a:t> za </a:t>
            </a:r>
            <a:r>
              <a:rPr lang="pl-PL" sz="1800" dirty="0" err="1"/>
              <a:t>vybrané</a:t>
            </a:r>
            <a:r>
              <a:rPr lang="pl-PL" sz="1800" dirty="0"/>
              <a:t> </a:t>
            </a:r>
            <a:r>
              <a:rPr lang="pl-PL" sz="1800" dirty="0" err="1"/>
              <a:t>nebo</a:t>
            </a:r>
            <a:r>
              <a:rPr lang="pl-PL" sz="1800" dirty="0"/>
              <a:t> </a:t>
            </a:r>
            <a:r>
              <a:rPr lang="pl-PL" sz="1800" dirty="0" err="1"/>
              <a:t>vybraná</a:t>
            </a:r>
            <a:r>
              <a:rPr lang="pl-PL" sz="1800" dirty="0"/>
              <a:t> </a:t>
            </a:r>
            <a:r>
              <a:rPr lang="pl-PL" sz="1800" dirty="0" err="1"/>
              <a:t>časová</a:t>
            </a:r>
            <a:r>
              <a:rPr lang="pl-PL" sz="1800" dirty="0"/>
              <a:t> </a:t>
            </a:r>
            <a:r>
              <a:rPr lang="pl-PL" sz="1800" dirty="0" err="1"/>
              <a:t>období</a:t>
            </a:r>
            <a:r>
              <a:rPr lang="pl-PL" sz="1800" dirty="0"/>
              <a:t>, </a:t>
            </a:r>
            <a:r>
              <a:rPr lang="pl-PL" sz="1800" dirty="0" err="1"/>
              <a:t>ve</a:t>
            </a:r>
            <a:r>
              <a:rPr lang="pl-PL" sz="1800" dirty="0"/>
              <a:t> </a:t>
            </a:r>
            <a:r>
              <a:rPr lang="pl-PL" sz="1800" dirty="0" err="1"/>
              <a:t>kterých</a:t>
            </a:r>
            <a:r>
              <a:rPr lang="pl-PL" sz="1800" dirty="0"/>
              <a:t> </a:t>
            </a:r>
            <a:r>
              <a:rPr lang="pl-PL" sz="1800" dirty="0" err="1"/>
              <a:t>bylo</a:t>
            </a:r>
            <a:r>
              <a:rPr lang="pl-PL" sz="1800" dirty="0"/>
              <a:t> </a:t>
            </a:r>
            <a:r>
              <a:rPr lang="pl-PL" sz="1800" dirty="0" err="1"/>
              <a:t>dosaženo</a:t>
            </a:r>
            <a:r>
              <a:rPr lang="pl-PL" sz="1800" dirty="0"/>
              <a:t> </a:t>
            </a:r>
            <a:r>
              <a:rPr lang="pl-PL" sz="1800" dirty="0" err="1"/>
              <a:t>mimořádné</a:t>
            </a:r>
            <a:r>
              <a:rPr lang="pl-PL" sz="1800" dirty="0"/>
              <a:t> </a:t>
            </a:r>
            <a:r>
              <a:rPr lang="pl-PL" sz="1800" dirty="0" err="1"/>
              <a:t>výnosnosti</a:t>
            </a:r>
            <a:r>
              <a:rPr lang="pl-PL" sz="1800" dirty="0"/>
              <a:t>, a o tom, </a:t>
            </a:r>
            <a:r>
              <a:rPr lang="pl-PL" sz="1800" dirty="0" err="1"/>
              <a:t>že</a:t>
            </a:r>
            <a:r>
              <a:rPr lang="pl-PL" sz="1800" dirty="0"/>
              <a:t> </a:t>
            </a:r>
            <a:r>
              <a:rPr lang="pl-PL" sz="1800" dirty="0" err="1"/>
              <a:t>minulé</a:t>
            </a:r>
            <a:r>
              <a:rPr lang="pl-PL" sz="1800" dirty="0"/>
              <a:t> </a:t>
            </a:r>
            <a:r>
              <a:rPr lang="pl-PL" sz="1800" dirty="0" err="1"/>
              <a:t>výnosy</a:t>
            </a:r>
            <a:r>
              <a:rPr lang="pl-PL" sz="1800" dirty="0"/>
              <a:t> </a:t>
            </a:r>
            <a:r>
              <a:rPr lang="pl-PL" sz="1800" dirty="0" err="1"/>
              <a:t>nejsou</a:t>
            </a:r>
            <a:r>
              <a:rPr lang="pl-PL" sz="1800" dirty="0"/>
              <a:t> </a:t>
            </a:r>
            <a:r>
              <a:rPr lang="pl-PL" sz="1800" dirty="0" err="1"/>
              <a:t>zárukou</a:t>
            </a:r>
            <a:r>
              <a:rPr lang="pl-PL" sz="1800" dirty="0"/>
              <a:t> </a:t>
            </a:r>
            <a:r>
              <a:rPr lang="pl-PL" sz="1800" dirty="0" err="1"/>
              <a:t>budoucích</a:t>
            </a:r>
            <a:r>
              <a:rPr lang="pl-PL" sz="1800" dirty="0"/>
              <a:t> </a:t>
            </a:r>
            <a:r>
              <a:rPr lang="pl-PL" sz="1800" dirty="0" err="1"/>
              <a:t>výnosů</a:t>
            </a:r>
            <a:r>
              <a:rPr lang="pl-PL" sz="1800" dirty="0"/>
              <a:t>.</a:t>
            </a:r>
            <a:r>
              <a:rPr lang="pl-PL" sz="1700" dirty="0"/>
              <a:t>	</a:t>
            </a:r>
          </a:p>
          <a:p>
            <a:pPr marL="0" marR="91440" indent="0">
              <a:lnSpc>
                <a:spcPct val="110000"/>
              </a:lnSpc>
              <a:spcBef>
                <a:spcPts val="600"/>
              </a:spcBef>
              <a:spcAft>
                <a:spcPts val="600"/>
              </a:spcAft>
              <a:buNone/>
              <a:tabLst>
                <a:tab pos="1620520" algn="l"/>
                <a:tab pos="1980565" algn="l"/>
              </a:tabLst>
            </a:pPr>
            <a:endParaRPr lang="cs-CZ" sz="17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0726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L="0" indent="0">
              <a:buNone/>
            </a:pPr>
            <a:r>
              <a:rPr lang="pl-PL" sz="1800" b="1" dirty="0"/>
              <a:t>§ 21b</a:t>
            </a:r>
          </a:p>
          <a:p>
            <a:pPr marL="0" indent="0">
              <a:buNone/>
            </a:pPr>
            <a:endParaRPr lang="pl-PL" sz="1800" b="1" dirty="0"/>
          </a:p>
          <a:p>
            <a:pPr marL="0" indent="0">
              <a:buNone/>
            </a:pPr>
            <a:r>
              <a:rPr lang="cs-CZ" sz="1800" dirty="0"/>
              <a:t>Pojistitel je povinen během trvání pojištění poskytnout pojistníkovi informace</a:t>
            </a:r>
          </a:p>
          <a:p>
            <a:pPr marL="0" indent="0">
              <a:buNone/>
            </a:pPr>
            <a:r>
              <a:rPr lang="cs-CZ" sz="1800" dirty="0"/>
              <a:t>a) o jakékoliv změně názvu pojistitele nebo adresy jeho sídla a tam, kde to přichází v úvahu, i o změně adresy agentury nebo pobočky, která uzavřela pojistnou smlouvu,	</a:t>
            </a:r>
          </a:p>
          <a:p>
            <a:pPr marL="0" indent="0">
              <a:buNone/>
            </a:pPr>
            <a:r>
              <a:rPr lang="cs-CZ" sz="1800" dirty="0"/>
              <a:t>b) uvedené v § 21a odst. 2 písm. a) až i) při jakékoliv změně pojistných podmínek nebo při změně právního předpisu, kterým se řídí vztahy vzniklé z pojistné smlouvy,	</a:t>
            </a:r>
          </a:p>
          <a:p>
            <a:pPr marL="0" indent="0">
              <a:buNone/>
            </a:pPr>
            <a:r>
              <a:rPr lang="cs-CZ" sz="1800" dirty="0"/>
              <a:t>c) o každoročním stavu bonusů,	</a:t>
            </a:r>
          </a:p>
          <a:p>
            <a:pPr marL="0" indent="0">
              <a:buNone/>
            </a:pPr>
            <a:r>
              <a:rPr lang="cs-CZ" sz="1800" dirty="0"/>
              <a:t>d) o aktuální hodnotě podílů, na které je vázáno pojistné plnění, a to nejméně jednou za čtvrtletí, a	</a:t>
            </a:r>
          </a:p>
          <a:p>
            <a:pPr marL="0" indent="0">
              <a:buNone/>
            </a:pPr>
            <a:r>
              <a:rPr lang="cs-CZ" sz="1800" dirty="0"/>
              <a:t>e) o struktuře podkladových aktiv pro pojištění vázané na investiční podíly, a to nejméně jednou za rok.	</a:t>
            </a:r>
          </a:p>
          <a:p>
            <a:endParaRPr lang="pl-PL" sz="1600" b="1"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4259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56977"/>
          </a:xfrm>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a:xfrm>
            <a:off x="467544" y="1844824"/>
            <a:ext cx="8229600" cy="4525963"/>
          </a:xfrm>
        </p:spPr>
        <p:txBody>
          <a:bodyPr>
            <a:noAutofit/>
          </a:bodyPr>
          <a:lstStyle/>
          <a:p>
            <a:pPr marL="0" indent="0">
              <a:buNone/>
            </a:pPr>
            <a:r>
              <a:rPr lang="pl-PL" sz="1800" b="1" dirty="0"/>
              <a:t>§ 21c</a:t>
            </a:r>
          </a:p>
          <a:p>
            <a:pPr marL="0" indent="0">
              <a:buNone/>
            </a:pPr>
            <a:endParaRPr lang="pl-PL" sz="1800" b="1" dirty="0"/>
          </a:p>
          <a:p>
            <a:pPr marL="0" indent="0">
              <a:buNone/>
            </a:pPr>
            <a:r>
              <a:rPr lang="pl-PL" sz="1800" dirty="0"/>
              <a:t>(1) </a:t>
            </a:r>
            <a:r>
              <a:rPr lang="pl-PL" sz="1800" dirty="0" err="1"/>
              <a:t>Pojistitel</a:t>
            </a:r>
            <a:r>
              <a:rPr lang="pl-PL" sz="1800" dirty="0"/>
              <a:t> je </a:t>
            </a:r>
            <a:r>
              <a:rPr lang="pl-PL" sz="1800" dirty="0" err="1"/>
              <a:t>povinen</a:t>
            </a:r>
            <a:r>
              <a:rPr lang="pl-PL" sz="1800" dirty="0"/>
              <a:t> </a:t>
            </a:r>
            <a:r>
              <a:rPr lang="pl-PL" sz="1800" dirty="0" err="1"/>
              <a:t>poskytnout</a:t>
            </a:r>
            <a:r>
              <a:rPr lang="pl-PL" sz="1800" dirty="0"/>
              <a:t> </a:t>
            </a:r>
            <a:r>
              <a:rPr lang="pl-PL" sz="1800" dirty="0" err="1"/>
              <a:t>informace</a:t>
            </a:r>
            <a:r>
              <a:rPr lang="pl-PL" sz="1800" dirty="0"/>
              <a:t> </a:t>
            </a:r>
            <a:r>
              <a:rPr lang="pl-PL" sz="1800" dirty="0" err="1"/>
              <a:t>uvedené</a:t>
            </a:r>
            <a:r>
              <a:rPr lang="pl-PL" sz="1800" dirty="0"/>
              <a:t> v § 21a a § 21b </a:t>
            </a:r>
            <a:r>
              <a:rPr lang="pl-PL" sz="1800" dirty="0" err="1"/>
              <a:t>jasným</a:t>
            </a:r>
            <a:r>
              <a:rPr lang="pl-PL" sz="1800" dirty="0"/>
              <a:t> a </a:t>
            </a:r>
            <a:r>
              <a:rPr lang="pl-PL" sz="1800" dirty="0" err="1"/>
              <a:t>přesným</a:t>
            </a:r>
            <a:r>
              <a:rPr lang="pl-PL" sz="1800" dirty="0"/>
              <a:t> </a:t>
            </a:r>
            <a:r>
              <a:rPr lang="pl-PL" sz="1800" dirty="0" err="1"/>
              <a:t>způsobem</a:t>
            </a:r>
            <a:r>
              <a:rPr lang="pl-PL" sz="1800" dirty="0"/>
              <a:t>, </a:t>
            </a:r>
            <a:r>
              <a:rPr lang="pl-PL" sz="1800" dirty="0" err="1"/>
              <a:t>písemně</a:t>
            </a:r>
            <a:r>
              <a:rPr lang="pl-PL" sz="1800" dirty="0"/>
              <a:t> a v </a:t>
            </a:r>
            <a:r>
              <a:rPr lang="pl-PL" sz="1800" dirty="0" err="1"/>
              <a:t>českém</a:t>
            </a:r>
            <a:r>
              <a:rPr lang="pl-PL" sz="1800" dirty="0"/>
              <a:t> </a:t>
            </a:r>
            <a:r>
              <a:rPr lang="pl-PL" sz="1800" dirty="0" err="1"/>
              <a:t>jazyce</a:t>
            </a:r>
            <a:r>
              <a:rPr lang="pl-PL" sz="1800" dirty="0"/>
              <a:t>. Tyto </a:t>
            </a:r>
            <a:r>
              <a:rPr lang="pl-PL" sz="1800" dirty="0" err="1"/>
              <a:t>informace</a:t>
            </a:r>
            <a:r>
              <a:rPr lang="pl-PL" sz="1800" dirty="0"/>
              <a:t> </a:t>
            </a:r>
            <a:r>
              <a:rPr lang="pl-PL" sz="1800" dirty="0" err="1"/>
              <a:t>mohou</a:t>
            </a:r>
            <a:r>
              <a:rPr lang="pl-PL" sz="1800" dirty="0"/>
              <a:t> </a:t>
            </a:r>
            <a:r>
              <a:rPr lang="pl-PL" sz="1800" dirty="0" err="1"/>
              <a:t>být</a:t>
            </a:r>
            <a:r>
              <a:rPr lang="pl-PL" sz="1800" dirty="0"/>
              <a:t> </a:t>
            </a:r>
            <a:r>
              <a:rPr lang="pl-PL" sz="1800" dirty="0" err="1"/>
              <a:t>poskytnuty</a:t>
            </a:r>
            <a:r>
              <a:rPr lang="pl-PL" sz="1800" dirty="0"/>
              <a:t> i v </a:t>
            </a:r>
            <a:r>
              <a:rPr lang="pl-PL" sz="1800" dirty="0" err="1"/>
              <a:t>jiném</a:t>
            </a:r>
            <a:r>
              <a:rPr lang="pl-PL" sz="1800" dirty="0"/>
              <a:t> </a:t>
            </a:r>
            <a:r>
              <a:rPr lang="pl-PL" sz="1800" dirty="0" err="1"/>
              <a:t>než</a:t>
            </a:r>
            <a:r>
              <a:rPr lang="pl-PL" sz="1800" dirty="0"/>
              <a:t> v </a:t>
            </a:r>
            <a:r>
              <a:rPr lang="pl-PL" sz="1800" dirty="0" err="1"/>
              <a:t>českém</a:t>
            </a:r>
            <a:r>
              <a:rPr lang="pl-PL" sz="1800" dirty="0"/>
              <a:t> </a:t>
            </a:r>
            <a:r>
              <a:rPr lang="pl-PL" sz="1800" dirty="0" err="1"/>
              <a:t>jazyce</a:t>
            </a:r>
            <a:r>
              <a:rPr lang="pl-PL" sz="1800" dirty="0"/>
              <a:t>, </a:t>
            </a:r>
            <a:r>
              <a:rPr lang="pl-PL" sz="1800" dirty="0" err="1"/>
              <a:t>pokud</a:t>
            </a:r>
            <a:r>
              <a:rPr lang="pl-PL" sz="1800" dirty="0"/>
              <a:t> to </a:t>
            </a:r>
            <a:r>
              <a:rPr lang="pl-PL" sz="1800" dirty="0" err="1"/>
              <a:t>výslovně</a:t>
            </a:r>
            <a:r>
              <a:rPr lang="pl-PL" sz="1800" dirty="0"/>
              <a:t> klient </a:t>
            </a:r>
            <a:r>
              <a:rPr lang="pl-PL" sz="1800" dirty="0" err="1"/>
              <a:t>nebo</a:t>
            </a:r>
            <a:r>
              <a:rPr lang="pl-PL" sz="1800" dirty="0"/>
              <a:t> </a:t>
            </a:r>
            <a:r>
              <a:rPr lang="pl-PL" sz="1800" dirty="0" err="1"/>
              <a:t>pojistník</a:t>
            </a:r>
            <a:r>
              <a:rPr lang="pl-PL" sz="1800" dirty="0"/>
              <a:t> </a:t>
            </a:r>
            <a:r>
              <a:rPr lang="pl-PL" sz="1800" dirty="0" err="1"/>
              <a:t>požaduje</a:t>
            </a:r>
            <a:r>
              <a:rPr lang="pl-PL" sz="1800" dirty="0"/>
              <a:t> </a:t>
            </a:r>
            <a:r>
              <a:rPr lang="pl-PL" sz="1800" dirty="0" err="1"/>
              <a:t>nebo</a:t>
            </a:r>
            <a:r>
              <a:rPr lang="pl-PL" sz="1800" dirty="0"/>
              <a:t> </a:t>
            </a:r>
            <a:r>
              <a:rPr lang="pl-PL" sz="1800" dirty="0" err="1"/>
              <a:t>pokud</a:t>
            </a:r>
            <a:r>
              <a:rPr lang="pl-PL" sz="1800" dirty="0"/>
              <a:t> </a:t>
            </a:r>
            <a:r>
              <a:rPr lang="pl-PL" sz="1800" dirty="0" err="1"/>
              <a:t>má</a:t>
            </a:r>
            <a:r>
              <a:rPr lang="pl-PL" sz="1800" dirty="0"/>
              <a:t> </a:t>
            </a:r>
            <a:r>
              <a:rPr lang="pl-PL" sz="1800" dirty="0" err="1"/>
              <a:t>možnost</a:t>
            </a:r>
            <a:r>
              <a:rPr lang="pl-PL" sz="1800" dirty="0"/>
              <a:t> </a:t>
            </a:r>
            <a:r>
              <a:rPr lang="pl-PL" sz="1800" dirty="0" err="1"/>
              <a:t>volby</a:t>
            </a:r>
            <a:r>
              <a:rPr lang="pl-PL" sz="1800" dirty="0"/>
              <a:t> </a:t>
            </a:r>
            <a:r>
              <a:rPr lang="pl-PL" sz="1800" dirty="0" err="1"/>
              <a:t>práva</a:t>
            </a:r>
            <a:r>
              <a:rPr lang="pl-PL" sz="1800" dirty="0"/>
              <a:t>, </a:t>
            </a:r>
            <a:r>
              <a:rPr lang="pl-PL" sz="1800" dirty="0" err="1"/>
              <a:t>které</a:t>
            </a:r>
            <a:r>
              <a:rPr lang="pl-PL" sz="1800" dirty="0"/>
              <a:t> </a:t>
            </a:r>
            <a:r>
              <a:rPr lang="pl-PL" sz="1800" dirty="0" err="1"/>
              <a:t>bude</a:t>
            </a:r>
            <a:r>
              <a:rPr lang="pl-PL" sz="1800" dirty="0"/>
              <a:t> pro </a:t>
            </a:r>
            <a:r>
              <a:rPr lang="pl-PL" sz="1800" dirty="0" err="1"/>
              <a:t>pojistnou</a:t>
            </a:r>
            <a:r>
              <a:rPr lang="pl-PL" sz="1800" dirty="0"/>
              <a:t> </a:t>
            </a:r>
            <a:r>
              <a:rPr lang="pl-PL" sz="1800" dirty="0" err="1"/>
              <a:t>smlouvu</a:t>
            </a:r>
            <a:r>
              <a:rPr lang="pl-PL" sz="1800" dirty="0"/>
              <a:t> </a:t>
            </a:r>
            <a:r>
              <a:rPr lang="pl-PL" sz="1800" dirty="0" err="1"/>
              <a:t>použito</a:t>
            </a:r>
            <a:r>
              <a:rPr lang="pl-PL" sz="1800" dirty="0"/>
              <a:t>.</a:t>
            </a:r>
          </a:p>
          <a:p>
            <a:pPr marL="0" indent="0">
              <a:buNone/>
            </a:pPr>
            <a:r>
              <a:rPr lang="pl-PL" sz="1800" dirty="0"/>
              <a:t>(2) </a:t>
            </a:r>
            <a:r>
              <a:rPr lang="pl-PL" sz="1800" dirty="0" err="1"/>
              <a:t>Informace</a:t>
            </a:r>
            <a:r>
              <a:rPr lang="pl-PL" sz="1800" dirty="0"/>
              <a:t> podle § 21a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v </a:t>
            </a:r>
            <a:r>
              <a:rPr lang="pl-PL" sz="1800" dirty="0" err="1"/>
              <a:t>dostatečné</a:t>
            </a:r>
            <a:r>
              <a:rPr lang="pl-PL" sz="1800" dirty="0"/>
              <a:t> </a:t>
            </a:r>
            <a:r>
              <a:rPr lang="pl-PL" sz="1800" dirty="0" err="1"/>
              <a:t>době</a:t>
            </a:r>
            <a:r>
              <a:rPr lang="pl-PL" sz="1800" dirty="0"/>
              <a:t> </a:t>
            </a:r>
            <a:r>
              <a:rPr lang="pl-PL" sz="1800" dirty="0" err="1"/>
              <a:t>před</a:t>
            </a:r>
            <a:r>
              <a:rPr lang="pl-PL" sz="1800" dirty="0"/>
              <a:t> </a:t>
            </a:r>
            <a:r>
              <a:rPr lang="pl-PL" sz="1800" dirty="0" err="1"/>
              <a:t>tím</a:t>
            </a:r>
            <a:r>
              <a:rPr lang="pl-PL" sz="1800" dirty="0"/>
              <a:t>, </a:t>
            </a:r>
            <a:r>
              <a:rPr lang="pl-PL" sz="1800" dirty="0" err="1"/>
              <a:t>než</a:t>
            </a:r>
            <a:r>
              <a:rPr lang="pl-PL" sz="1800" dirty="0"/>
              <a:t> je klient </a:t>
            </a:r>
            <a:r>
              <a:rPr lang="pl-PL" sz="1800" dirty="0" err="1"/>
              <a:t>pojistnou</a:t>
            </a:r>
            <a:r>
              <a:rPr lang="pl-PL" sz="1800" dirty="0"/>
              <a:t> </a:t>
            </a:r>
            <a:r>
              <a:rPr lang="pl-PL" sz="1800" dirty="0" err="1"/>
              <a:t>smlouvou</a:t>
            </a:r>
            <a:r>
              <a:rPr lang="pl-PL" sz="1800" dirty="0"/>
              <a:t> </a:t>
            </a:r>
            <a:r>
              <a:rPr lang="pl-PL" sz="1800" dirty="0" err="1"/>
              <a:t>vázán</a:t>
            </a:r>
            <a:r>
              <a:rPr lang="pl-PL" sz="1800" dirty="0"/>
              <a:t>.</a:t>
            </a:r>
          </a:p>
          <a:p>
            <a:pPr marL="0" indent="0">
              <a:buNone/>
            </a:pPr>
            <a:r>
              <a:rPr lang="pl-PL" sz="1800" dirty="0"/>
              <a:t>(3) </a:t>
            </a:r>
            <a:r>
              <a:rPr lang="pl-PL" sz="1800" dirty="0" err="1"/>
              <a:t>Informace</a:t>
            </a:r>
            <a:r>
              <a:rPr lang="pl-PL" sz="1800" dirty="0"/>
              <a:t> podle § 21a </a:t>
            </a:r>
            <a:r>
              <a:rPr lang="pl-PL" sz="1800" dirty="0" err="1"/>
              <a:t>odst</a:t>
            </a:r>
            <a:r>
              <a:rPr lang="pl-PL" sz="1800" dirty="0"/>
              <a:t>. 3 a 4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na </a:t>
            </a:r>
            <a:r>
              <a:rPr lang="pl-PL" sz="1800" dirty="0" err="1"/>
              <a:t>trvalém</a:t>
            </a:r>
            <a:r>
              <a:rPr lang="pl-PL" sz="1800" dirty="0"/>
              <a:t> </a:t>
            </a:r>
            <a:r>
              <a:rPr lang="pl-PL" sz="1800" dirty="0" err="1"/>
              <a:t>nosiči</a:t>
            </a:r>
            <a:r>
              <a:rPr lang="pl-PL" sz="1800" dirty="0"/>
              <a:t> dat.</a:t>
            </a:r>
          </a:p>
          <a:p>
            <a:pPr marL="0" indent="0">
              <a:buNone/>
            </a:pPr>
            <a:r>
              <a:rPr lang="pl-PL" sz="1800" dirty="0"/>
              <a:t>(4) </a:t>
            </a:r>
            <a:r>
              <a:rPr lang="pl-PL" sz="1800" dirty="0" err="1"/>
              <a:t>Pojistník</a:t>
            </a:r>
            <a:r>
              <a:rPr lang="pl-PL" sz="1800" dirty="0"/>
              <a:t> </a:t>
            </a:r>
            <a:r>
              <a:rPr lang="pl-PL" sz="1800" dirty="0" err="1"/>
              <a:t>má</a:t>
            </a:r>
            <a:r>
              <a:rPr lang="pl-PL" sz="1800" dirty="0"/>
              <a:t> </a:t>
            </a:r>
            <a:r>
              <a:rPr lang="pl-PL" sz="1800" dirty="0" err="1"/>
              <a:t>právo</a:t>
            </a:r>
            <a:r>
              <a:rPr lang="pl-PL" sz="1800" dirty="0"/>
              <a:t> </a:t>
            </a:r>
            <a:r>
              <a:rPr lang="pl-PL" sz="1800" dirty="0" err="1"/>
              <a:t>obdržet</a:t>
            </a:r>
            <a:r>
              <a:rPr lang="pl-PL" sz="1800" dirty="0"/>
              <a:t> </a:t>
            </a:r>
            <a:r>
              <a:rPr lang="pl-PL" sz="1800" dirty="0" err="1"/>
              <a:t>kdykoli</a:t>
            </a:r>
            <a:r>
              <a:rPr lang="pl-PL" sz="1800" dirty="0"/>
              <a:t> </a:t>
            </a:r>
            <a:r>
              <a:rPr lang="pl-PL" sz="1800" dirty="0" err="1"/>
              <a:t>během</a:t>
            </a:r>
            <a:r>
              <a:rPr lang="pl-PL" sz="1800" dirty="0"/>
              <a:t> </a:t>
            </a:r>
            <a:r>
              <a:rPr lang="pl-PL" sz="1800" dirty="0" err="1"/>
              <a:t>trvání</a:t>
            </a:r>
            <a:r>
              <a:rPr lang="pl-PL" sz="1800" dirty="0"/>
              <a:t> </a:t>
            </a:r>
            <a:r>
              <a:rPr lang="pl-PL" sz="1800" dirty="0" err="1"/>
              <a:t>pojištění</a:t>
            </a:r>
            <a:r>
              <a:rPr lang="pl-PL" sz="1800" dirty="0"/>
              <a:t> </a:t>
            </a:r>
            <a:r>
              <a:rPr lang="pl-PL" sz="1800" dirty="0" err="1"/>
              <a:t>uzavřeného</a:t>
            </a:r>
            <a:r>
              <a:rPr lang="pl-PL" sz="1800" dirty="0"/>
              <a:t> na </a:t>
            </a:r>
            <a:r>
              <a:rPr lang="pl-PL" sz="1800" dirty="0" err="1"/>
              <a:t>dálku</a:t>
            </a:r>
            <a:r>
              <a:rPr lang="pl-PL" sz="1800" dirty="0"/>
              <a:t> </a:t>
            </a:r>
            <a:r>
              <a:rPr lang="pl-PL" sz="1800" dirty="0" err="1"/>
              <a:t>pojistné</a:t>
            </a:r>
            <a:r>
              <a:rPr lang="pl-PL" sz="1800" dirty="0"/>
              <a:t> </a:t>
            </a:r>
            <a:r>
              <a:rPr lang="pl-PL" sz="1800" dirty="0" err="1"/>
              <a:t>podmínky</a:t>
            </a:r>
            <a:r>
              <a:rPr lang="pl-PL" sz="1800" dirty="0"/>
              <a:t> v </a:t>
            </a:r>
            <a:r>
              <a:rPr lang="pl-PL" sz="1800" dirty="0" err="1"/>
              <a:t>tištěné</a:t>
            </a:r>
            <a:r>
              <a:rPr lang="pl-PL" sz="1800" dirty="0"/>
              <a:t> </a:t>
            </a:r>
            <a:r>
              <a:rPr lang="pl-PL" sz="1800" dirty="0" err="1"/>
              <a:t>podobě</a:t>
            </a:r>
            <a:r>
              <a:rPr lang="pl-PL" sz="1800" dirty="0"/>
              <a:t> a </a:t>
            </a:r>
            <a:r>
              <a:rPr lang="pl-PL" sz="1800" dirty="0" err="1"/>
              <a:t>změnit</a:t>
            </a:r>
            <a:r>
              <a:rPr lang="pl-PL" sz="1800" dirty="0"/>
              <a:t> </a:t>
            </a:r>
            <a:r>
              <a:rPr lang="pl-PL" sz="1800" dirty="0" err="1"/>
              <a:t>způsob</a:t>
            </a:r>
            <a:r>
              <a:rPr lang="pl-PL" sz="1800" dirty="0"/>
              <a:t> </a:t>
            </a:r>
            <a:r>
              <a:rPr lang="pl-PL" sz="1800" dirty="0" err="1"/>
              <a:t>komunikace</a:t>
            </a:r>
            <a:r>
              <a:rPr lang="pl-PL" sz="1800" dirty="0"/>
              <a:t> na </a:t>
            </a:r>
            <a:r>
              <a:rPr lang="pl-PL" sz="1800" dirty="0" err="1"/>
              <a:t>dálku</a:t>
            </a:r>
            <a:r>
              <a:rPr lang="pl-PL" sz="1800" dirty="0"/>
              <a:t>.</a:t>
            </a:r>
          </a:p>
          <a:p>
            <a:pPr marL="0" indent="0">
              <a:buNone/>
            </a:pPr>
            <a:r>
              <a:rPr lang="pl-PL" sz="1800" dirty="0"/>
              <a:t>(5) </a:t>
            </a:r>
            <a:r>
              <a:rPr lang="pl-PL" sz="1800" dirty="0" err="1"/>
              <a:t>Informace</a:t>
            </a:r>
            <a:r>
              <a:rPr lang="pl-PL" sz="1800" dirty="0"/>
              <a:t> podle § 21b </a:t>
            </a:r>
            <a:r>
              <a:rPr lang="pl-PL" sz="1800" dirty="0" err="1"/>
              <a:t>písm</a:t>
            </a:r>
            <a:r>
              <a:rPr lang="pl-PL" sz="1800" dirty="0"/>
              <a:t>. d) a e)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a:t>
            </a:r>
            <a:r>
              <a:rPr lang="pl-PL" sz="1800" dirty="0" err="1"/>
              <a:t>způsobem</a:t>
            </a:r>
            <a:r>
              <a:rPr lang="pl-PL" sz="1800" dirty="0"/>
              <a:t> </a:t>
            </a:r>
            <a:r>
              <a:rPr lang="pl-PL" sz="1800" dirty="0" err="1"/>
              <a:t>umožňujícím</a:t>
            </a:r>
            <a:r>
              <a:rPr lang="pl-PL" sz="1800" dirty="0"/>
              <a:t> </a:t>
            </a:r>
            <a:r>
              <a:rPr lang="pl-PL" sz="1800" dirty="0" err="1"/>
              <a:t>dálkový</a:t>
            </a:r>
            <a:r>
              <a:rPr lang="pl-PL" sz="1800" dirty="0"/>
              <a:t> </a:t>
            </a:r>
            <a:r>
              <a:rPr lang="pl-PL" sz="1800" dirty="0" err="1"/>
              <a:t>přístup</a:t>
            </a:r>
            <a:r>
              <a:rPr lang="pl-PL" sz="1800" dirty="0"/>
              <a:t>.</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0419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56977"/>
          </a:xfrm>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a:xfrm>
            <a:off x="467544" y="1844824"/>
            <a:ext cx="8229600" cy="4525963"/>
          </a:xfrm>
        </p:spPr>
        <p:txBody>
          <a:bodyPr>
            <a:noAutofit/>
          </a:bodyPr>
          <a:lstStyle/>
          <a:p>
            <a:pPr marL="0" indent="0">
              <a:buNone/>
            </a:pPr>
            <a:r>
              <a:rPr lang="pl-PL" sz="1800" b="1" dirty="0"/>
              <a:t>§ 21c</a:t>
            </a:r>
          </a:p>
          <a:p>
            <a:pPr marL="0" indent="0">
              <a:buNone/>
            </a:pPr>
            <a:endParaRPr lang="pl-PL" sz="1800" b="1" dirty="0"/>
          </a:p>
          <a:p>
            <a:pPr marL="0" indent="0">
              <a:buNone/>
            </a:pPr>
            <a:r>
              <a:rPr lang="pl-PL" sz="1800" dirty="0"/>
              <a:t>(1) </a:t>
            </a:r>
            <a:r>
              <a:rPr lang="pl-PL" sz="1800" dirty="0" err="1"/>
              <a:t>Pojistitel</a:t>
            </a:r>
            <a:r>
              <a:rPr lang="pl-PL" sz="1800" dirty="0"/>
              <a:t> je </a:t>
            </a:r>
            <a:r>
              <a:rPr lang="pl-PL" sz="1800" dirty="0" err="1"/>
              <a:t>povinen</a:t>
            </a:r>
            <a:r>
              <a:rPr lang="pl-PL" sz="1800" dirty="0"/>
              <a:t> </a:t>
            </a:r>
            <a:r>
              <a:rPr lang="pl-PL" sz="1800" dirty="0" err="1"/>
              <a:t>poskytnout</a:t>
            </a:r>
            <a:r>
              <a:rPr lang="pl-PL" sz="1800" dirty="0"/>
              <a:t> </a:t>
            </a:r>
            <a:r>
              <a:rPr lang="pl-PL" sz="1800" dirty="0" err="1"/>
              <a:t>informace</a:t>
            </a:r>
            <a:r>
              <a:rPr lang="pl-PL" sz="1800" dirty="0"/>
              <a:t> </a:t>
            </a:r>
            <a:r>
              <a:rPr lang="pl-PL" sz="1800" dirty="0" err="1"/>
              <a:t>uvedené</a:t>
            </a:r>
            <a:r>
              <a:rPr lang="pl-PL" sz="1800" dirty="0"/>
              <a:t> v § 21a a § 21b </a:t>
            </a:r>
            <a:r>
              <a:rPr lang="pl-PL" sz="1800" dirty="0" err="1"/>
              <a:t>jasným</a:t>
            </a:r>
            <a:r>
              <a:rPr lang="pl-PL" sz="1800" dirty="0"/>
              <a:t> a </a:t>
            </a:r>
            <a:r>
              <a:rPr lang="pl-PL" sz="1800" dirty="0" err="1"/>
              <a:t>přesným</a:t>
            </a:r>
            <a:r>
              <a:rPr lang="pl-PL" sz="1800" dirty="0"/>
              <a:t> </a:t>
            </a:r>
            <a:r>
              <a:rPr lang="pl-PL" sz="1800" dirty="0" err="1"/>
              <a:t>způsobem</a:t>
            </a:r>
            <a:r>
              <a:rPr lang="pl-PL" sz="1800" dirty="0"/>
              <a:t>, </a:t>
            </a:r>
            <a:r>
              <a:rPr lang="pl-PL" sz="1800" dirty="0" err="1"/>
              <a:t>písemně</a:t>
            </a:r>
            <a:r>
              <a:rPr lang="pl-PL" sz="1800" dirty="0"/>
              <a:t> a v </a:t>
            </a:r>
            <a:r>
              <a:rPr lang="pl-PL" sz="1800" dirty="0" err="1"/>
              <a:t>českém</a:t>
            </a:r>
            <a:r>
              <a:rPr lang="pl-PL" sz="1800" dirty="0"/>
              <a:t> </a:t>
            </a:r>
            <a:r>
              <a:rPr lang="pl-PL" sz="1800" dirty="0" err="1"/>
              <a:t>jazyce</a:t>
            </a:r>
            <a:r>
              <a:rPr lang="pl-PL" sz="1800" dirty="0"/>
              <a:t>. Tyto </a:t>
            </a:r>
            <a:r>
              <a:rPr lang="pl-PL" sz="1800" dirty="0" err="1"/>
              <a:t>informace</a:t>
            </a:r>
            <a:r>
              <a:rPr lang="pl-PL" sz="1800" dirty="0"/>
              <a:t> </a:t>
            </a:r>
            <a:r>
              <a:rPr lang="pl-PL" sz="1800" dirty="0" err="1"/>
              <a:t>mohou</a:t>
            </a:r>
            <a:r>
              <a:rPr lang="pl-PL" sz="1800" dirty="0"/>
              <a:t> </a:t>
            </a:r>
            <a:r>
              <a:rPr lang="pl-PL" sz="1800" dirty="0" err="1"/>
              <a:t>být</a:t>
            </a:r>
            <a:r>
              <a:rPr lang="pl-PL" sz="1800" dirty="0"/>
              <a:t> </a:t>
            </a:r>
            <a:r>
              <a:rPr lang="pl-PL" sz="1800" dirty="0" err="1"/>
              <a:t>poskytnuty</a:t>
            </a:r>
            <a:r>
              <a:rPr lang="pl-PL" sz="1800" dirty="0"/>
              <a:t> i v </a:t>
            </a:r>
            <a:r>
              <a:rPr lang="pl-PL" sz="1800" dirty="0" err="1"/>
              <a:t>jiném</a:t>
            </a:r>
            <a:r>
              <a:rPr lang="pl-PL" sz="1800" dirty="0"/>
              <a:t> </a:t>
            </a:r>
            <a:r>
              <a:rPr lang="pl-PL" sz="1800" dirty="0" err="1"/>
              <a:t>než</a:t>
            </a:r>
            <a:r>
              <a:rPr lang="pl-PL" sz="1800" dirty="0"/>
              <a:t> v </a:t>
            </a:r>
            <a:r>
              <a:rPr lang="pl-PL" sz="1800" dirty="0" err="1"/>
              <a:t>českém</a:t>
            </a:r>
            <a:r>
              <a:rPr lang="pl-PL" sz="1800" dirty="0"/>
              <a:t> </a:t>
            </a:r>
            <a:r>
              <a:rPr lang="pl-PL" sz="1800" dirty="0" err="1"/>
              <a:t>jazyce</a:t>
            </a:r>
            <a:r>
              <a:rPr lang="pl-PL" sz="1800" dirty="0"/>
              <a:t>, </a:t>
            </a:r>
            <a:r>
              <a:rPr lang="pl-PL" sz="1800" dirty="0" err="1"/>
              <a:t>pokud</a:t>
            </a:r>
            <a:r>
              <a:rPr lang="pl-PL" sz="1800" dirty="0"/>
              <a:t> to </a:t>
            </a:r>
            <a:r>
              <a:rPr lang="pl-PL" sz="1800" dirty="0" err="1"/>
              <a:t>výslovně</a:t>
            </a:r>
            <a:r>
              <a:rPr lang="pl-PL" sz="1800" dirty="0"/>
              <a:t> klient </a:t>
            </a:r>
            <a:r>
              <a:rPr lang="pl-PL" sz="1800" dirty="0" err="1"/>
              <a:t>nebo</a:t>
            </a:r>
            <a:r>
              <a:rPr lang="pl-PL" sz="1800" dirty="0"/>
              <a:t> </a:t>
            </a:r>
            <a:r>
              <a:rPr lang="pl-PL" sz="1800" dirty="0" err="1"/>
              <a:t>pojistník</a:t>
            </a:r>
            <a:r>
              <a:rPr lang="pl-PL" sz="1800" dirty="0"/>
              <a:t> </a:t>
            </a:r>
            <a:r>
              <a:rPr lang="pl-PL" sz="1800" dirty="0" err="1"/>
              <a:t>požaduje</a:t>
            </a:r>
            <a:r>
              <a:rPr lang="pl-PL" sz="1800" dirty="0"/>
              <a:t> </a:t>
            </a:r>
            <a:r>
              <a:rPr lang="pl-PL" sz="1800" dirty="0" err="1"/>
              <a:t>nebo</a:t>
            </a:r>
            <a:r>
              <a:rPr lang="pl-PL" sz="1800" dirty="0"/>
              <a:t> </a:t>
            </a:r>
            <a:r>
              <a:rPr lang="pl-PL" sz="1800" dirty="0" err="1"/>
              <a:t>pokud</a:t>
            </a:r>
            <a:r>
              <a:rPr lang="pl-PL" sz="1800" dirty="0"/>
              <a:t> </a:t>
            </a:r>
            <a:r>
              <a:rPr lang="pl-PL" sz="1800" dirty="0" err="1"/>
              <a:t>má</a:t>
            </a:r>
            <a:r>
              <a:rPr lang="pl-PL" sz="1800" dirty="0"/>
              <a:t> </a:t>
            </a:r>
            <a:r>
              <a:rPr lang="pl-PL" sz="1800" dirty="0" err="1"/>
              <a:t>možnost</a:t>
            </a:r>
            <a:r>
              <a:rPr lang="pl-PL" sz="1800" dirty="0"/>
              <a:t> </a:t>
            </a:r>
            <a:r>
              <a:rPr lang="pl-PL" sz="1800" dirty="0" err="1"/>
              <a:t>volby</a:t>
            </a:r>
            <a:r>
              <a:rPr lang="pl-PL" sz="1800" dirty="0"/>
              <a:t> </a:t>
            </a:r>
            <a:r>
              <a:rPr lang="pl-PL" sz="1800" dirty="0" err="1"/>
              <a:t>práva</a:t>
            </a:r>
            <a:r>
              <a:rPr lang="pl-PL" sz="1800" dirty="0"/>
              <a:t>, </a:t>
            </a:r>
            <a:r>
              <a:rPr lang="pl-PL" sz="1800" dirty="0" err="1"/>
              <a:t>které</a:t>
            </a:r>
            <a:r>
              <a:rPr lang="pl-PL" sz="1800" dirty="0"/>
              <a:t> </a:t>
            </a:r>
            <a:r>
              <a:rPr lang="pl-PL" sz="1800" dirty="0" err="1"/>
              <a:t>bude</a:t>
            </a:r>
            <a:r>
              <a:rPr lang="pl-PL" sz="1800" dirty="0"/>
              <a:t> pro </a:t>
            </a:r>
            <a:r>
              <a:rPr lang="pl-PL" sz="1800" dirty="0" err="1"/>
              <a:t>pojistnou</a:t>
            </a:r>
            <a:r>
              <a:rPr lang="pl-PL" sz="1800" dirty="0"/>
              <a:t> </a:t>
            </a:r>
            <a:r>
              <a:rPr lang="pl-PL" sz="1800" dirty="0" err="1"/>
              <a:t>smlouvu</a:t>
            </a:r>
            <a:r>
              <a:rPr lang="pl-PL" sz="1800" dirty="0"/>
              <a:t> </a:t>
            </a:r>
            <a:r>
              <a:rPr lang="pl-PL" sz="1800" dirty="0" err="1"/>
              <a:t>použito</a:t>
            </a:r>
            <a:r>
              <a:rPr lang="pl-PL" sz="1800" dirty="0"/>
              <a:t>.</a:t>
            </a:r>
          </a:p>
          <a:p>
            <a:pPr marL="0" indent="0">
              <a:buNone/>
            </a:pPr>
            <a:r>
              <a:rPr lang="pl-PL" sz="1800" dirty="0"/>
              <a:t>(2) </a:t>
            </a:r>
            <a:r>
              <a:rPr lang="pl-PL" sz="1800" dirty="0" err="1"/>
              <a:t>Informace</a:t>
            </a:r>
            <a:r>
              <a:rPr lang="pl-PL" sz="1800" dirty="0"/>
              <a:t> podle § 21a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v </a:t>
            </a:r>
            <a:r>
              <a:rPr lang="pl-PL" sz="1800" dirty="0" err="1"/>
              <a:t>dostatečné</a:t>
            </a:r>
            <a:r>
              <a:rPr lang="pl-PL" sz="1800" dirty="0"/>
              <a:t> </a:t>
            </a:r>
            <a:r>
              <a:rPr lang="pl-PL" sz="1800" dirty="0" err="1"/>
              <a:t>době</a:t>
            </a:r>
            <a:r>
              <a:rPr lang="pl-PL" sz="1800" dirty="0"/>
              <a:t> </a:t>
            </a:r>
            <a:r>
              <a:rPr lang="pl-PL" sz="1800" dirty="0" err="1"/>
              <a:t>před</a:t>
            </a:r>
            <a:r>
              <a:rPr lang="pl-PL" sz="1800" dirty="0"/>
              <a:t> </a:t>
            </a:r>
            <a:r>
              <a:rPr lang="pl-PL" sz="1800" dirty="0" err="1"/>
              <a:t>tím</a:t>
            </a:r>
            <a:r>
              <a:rPr lang="pl-PL" sz="1800" dirty="0"/>
              <a:t>, </a:t>
            </a:r>
            <a:r>
              <a:rPr lang="pl-PL" sz="1800" dirty="0" err="1"/>
              <a:t>než</a:t>
            </a:r>
            <a:r>
              <a:rPr lang="pl-PL" sz="1800" dirty="0"/>
              <a:t> je klient </a:t>
            </a:r>
            <a:r>
              <a:rPr lang="pl-PL" sz="1800" dirty="0" err="1"/>
              <a:t>pojistnou</a:t>
            </a:r>
            <a:r>
              <a:rPr lang="pl-PL" sz="1800" dirty="0"/>
              <a:t> </a:t>
            </a:r>
            <a:r>
              <a:rPr lang="pl-PL" sz="1800" dirty="0" err="1"/>
              <a:t>smlouvou</a:t>
            </a:r>
            <a:r>
              <a:rPr lang="pl-PL" sz="1800" dirty="0"/>
              <a:t> </a:t>
            </a:r>
            <a:r>
              <a:rPr lang="pl-PL" sz="1800" dirty="0" err="1"/>
              <a:t>vázán</a:t>
            </a:r>
            <a:r>
              <a:rPr lang="pl-PL" sz="1800" dirty="0"/>
              <a:t>.</a:t>
            </a:r>
          </a:p>
          <a:p>
            <a:pPr marL="0" indent="0">
              <a:buNone/>
            </a:pPr>
            <a:r>
              <a:rPr lang="pl-PL" sz="1800" dirty="0"/>
              <a:t>(3) </a:t>
            </a:r>
            <a:r>
              <a:rPr lang="pl-PL" sz="1800" dirty="0" err="1"/>
              <a:t>Informace</a:t>
            </a:r>
            <a:r>
              <a:rPr lang="pl-PL" sz="1800" dirty="0"/>
              <a:t> podle § 21a </a:t>
            </a:r>
            <a:r>
              <a:rPr lang="pl-PL" sz="1800" dirty="0" err="1"/>
              <a:t>odst</a:t>
            </a:r>
            <a:r>
              <a:rPr lang="pl-PL" sz="1800" dirty="0"/>
              <a:t>. 3 a 4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na </a:t>
            </a:r>
            <a:r>
              <a:rPr lang="pl-PL" sz="1800" dirty="0" err="1"/>
              <a:t>trvalém</a:t>
            </a:r>
            <a:r>
              <a:rPr lang="pl-PL" sz="1800" dirty="0"/>
              <a:t> </a:t>
            </a:r>
            <a:r>
              <a:rPr lang="pl-PL" sz="1800" dirty="0" err="1"/>
              <a:t>nosiči</a:t>
            </a:r>
            <a:r>
              <a:rPr lang="pl-PL" sz="1800" dirty="0"/>
              <a:t> dat.</a:t>
            </a:r>
          </a:p>
          <a:p>
            <a:pPr marL="0" indent="0">
              <a:buNone/>
            </a:pPr>
            <a:r>
              <a:rPr lang="pl-PL" sz="1800" dirty="0"/>
              <a:t>(4) </a:t>
            </a:r>
            <a:r>
              <a:rPr lang="pl-PL" sz="1800" dirty="0" err="1"/>
              <a:t>Pojistník</a:t>
            </a:r>
            <a:r>
              <a:rPr lang="pl-PL" sz="1800" dirty="0"/>
              <a:t> </a:t>
            </a:r>
            <a:r>
              <a:rPr lang="pl-PL" sz="1800" dirty="0" err="1"/>
              <a:t>má</a:t>
            </a:r>
            <a:r>
              <a:rPr lang="pl-PL" sz="1800" dirty="0"/>
              <a:t> </a:t>
            </a:r>
            <a:r>
              <a:rPr lang="pl-PL" sz="1800" dirty="0" err="1"/>
              <a:t>právo</a:t>
            </a:r>
            <a:r>
              <a:rPr lang="pl-PL" sz="1800" dirty="0"/>
              <a:t> </a:t>
            </a:r>
            <a:r>
              <a:rPr lang="pl-PL" sz="1800" dirty="0" err="1"/>
              <a:t>obdržet</a:t>
            </a:r>
            <a:r>
              <a:rPr lang="pl-PL" sz="1800" dirty="0"/>
              <a:t> </a:t>
            </a:r>
            <a:r>
              <a:rPr lang="pl-PL" sz="1800" dirty="0" err="1"/>
              <a:t>kdykoli</a:t>
            </a:r>
            <a:r>
              <a:rPr lang="pl-PL" sz="1800" dirty="0"/>
              <a:t> </a:t>
            </a:r>
            <a:r>
              <a:rPr lang="pl-PL" sz="1800" dirty="0" err="1"/>
              <a:t>během</a:t>
            </a:r>
            <a:r>
              <a:rPr lang="pl-PL" sz="1800" dirty="0"/>
              <a:t> </a:t>
            </a:r>
            <a:r>
              <a:rPr lang="pl-PL" sz="1800" dirty="0" err="1"/>
              <a:t>trvání</a:t>
            </a:r>
            <a:r>
              <a:rPr lang="pl-PL" sz="1800" dirty="0"/>
              <a:t> </a:t>
            </a:r>
            <a:r>
              <a:rPr lang="pl-PL" sz="1800" dirty="0" err="1"/>
              <a:t>pojištění</a:t>
            </a:r>
            <a:r>
              <a:rPr lang="pl-PL" sz="1800" dirty="0"/>
              <a:t> </a:t>
            </a:r>
            <a:r>
              <a:rPr lang="pl-PL" sz="1800" dirty="0" err="1"/>
              <a:t>uzavřeného</a:t>
            </a:r>
            <a:r>
              <a:rPr lang="pl-PL" sz="1800" dirty="0"/>
              <a:t> na </a:t>
            </a:r>
            <a:r>
              <a:rPr lang="pl-PL" sz="1800" dirty="0" err="1"/>
              <a:t>dálku</a:t>
            </a:r>
            <a:r>
              <a:rPr lang="pl-PL" sz="1800" dirty="0"/>
              <a:t> </a:t>
            </a:r>
            <a:r>
              <a:rPr lang="pl-PL" sz="1800" dirty="0" err="1"/>
              <a:t>pojistné</a:t>
            </a:r>
            <a:r>
              <a:rPr lang="pl-PL" sz="1800" dirty="0"/>
              <a:t> </a:t>
            </a:r>
            <a:r>
              <a:rPr lang="pl-PL" sz="1800" dirty="0" err="1"/>
              <a:t>podmínky</a:t>
            </a:r>
            <a:r>
              <a:rPr lang="pl-PL" sz="1800" dirty="0"/>
              <a:t> v </a:t>
            </a:r>
            <a:r>
              <a:rPr lang="pl-PL" sz="1800" dirty="0" err="1"/>
              <a:t>tištěné</a:t>
            </a:r>
            <a:r>
              <a:rPr lang="pl-PL" sz="1800" dirty="0"/>
              <a:t> </a:t>
            </a:r>
            <a:r>
              <a:rPr lang="pl-PL" sz="1800" dirty="0" err="1"/>
              <a:t>podobě</a:t>
            </a:r>
            <a:r>
              <a:rPr lang="pl-PL" sz="1800" dirty="0"/>
              <a:t> a </a:t>
            </a:r>
            <a:r>
              <a:rPr lang="pl-PL" sz="1800" dirty="0" err="1"/>
              <a:t>změnit</a:t>
            </a:r>
            <a:r>
              <a:rPr lang="pl-PL" sz="1800" dirty="0"/>
              <a:t> </a:t>
            </a:r>
            <a:r>
              <a:rPr lang="pl-PL" sz="1800" dirty="0" err="1"/>
              <a:t>způsob</a:t>
            </a:r>
            <a:r>
              <a:rPr lang="pl-PL" sz="1800" dirty="0"/>
              <a:t> </a:t>
            </a:r>
            <a:r>
              <a:rPr lang="pl-PL" sz="1800" dirty="0" err="1"/>
              <a:t>komunikace</a:t>
            </a:r>
            <a:r>
              <a:rPr lang="pl-PL" sz="1800" dirty="0"/>
              <a:t> na </a:t>
            </a:r>
            <a:r>
              <a:rPr lang="pl-PL" sz="1800" dirty="0" err="1"/>
              <a:t>dálku</a:t>
            </a:r>
            <a:r>
              <a:rPr lang="pl-PL" sz="1800" dirty="0"/>
              <a:t>.</a:t>
            </a:r>
          </a:p>
          <a:p>
            <a:pPr marL="0" indent="0">
              <a:buNone/>
            </a:pPr>
            <a:r>
              <a:rPr lang="pl-PL" sz="1800" dirty="0"/>
              <a:t>(5) </a:t>
            </a:r>
            <a:r>
              <a:rPr lang="pl-PL" sz="1800" dirty="0" err="1"/>
              <a:t>Informace</a:t>
            </a:r>
            <a:r>
              <a:rPr lang="pl-PL" sz="1800" dirty="0"/>
              <a:t> podle § 21b </a:t>
            </a:r>
            <a:r>
              <a:rPr lang="pl-PL" sz="1800" dirty="0" err="1"/>
              <a:t>písm</a:t>
            </a:r>
            <a:r>
              <a:rPr lang="pl-PL" sz="1800" dirty="0"/>
              <a:t>. d) a e)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a:t>
            </a:r>
            <a:r>
              <a:rPr lang="pl-PL" sz="1800" dirty="0" err="1"/>
              <a:t>způsobem</a:t>
            </a:r>
            <a:r>
              <a:rPr lang="pl-PL" sz="1800" dirty="0"/>
              <a:t> </a:t>
            </a:r>
            <a:r>
              <a:rPr lang="pl-PL" sz="1800" dirty="0" err="1"/>
              <a:t>umožňujícím</a:t>
            </a:r>
            <a:r>
              <a:rPr lang="pl-PL" sz="1800" dirty="0"/>
              <a:t> </a:t>
            </a:r>
            <a:r>
              <a:rPr lang="pl-PL" sz="1800" dirty="0" err="1"/>
              <a:t>dálkový</a:t>
            </a:r>
            <a:r>
              <a:rPr lang="pl-PL" sz="1800" dirty="0"/>
              <a:t> </a:t>
            </a:r>
            <a:r>
              <a:rPr lang="pl-PL" sz="1800" dirty="0" err="1"/>
              <a:t>přístup</a:t>
            </a:r>
            <a:r>
              <a:rPr lang="pl-PL" sz="1800" dirty="0"/>
              <a:t>.</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9158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korporační aspekty správy pojišťovny</a:t>
            </a:r>
            <a:endParaRPr lang="en-US" dirty="0"/>
          </a:p>
        </p:txBody>
      </p:sp>
      <p:sp>
        <p:nvSpPr>
          <p:cNvPr id="3" name="Content Placeholder 2"/>
          <p:cNvSpPr>
            <a:spLocks noGrp="1"/>
          </p:cNvSpPr>
          <p:nvPr>
            <p:ph idx="1"/>
          </p:nvPr>
        </p:nvSpPr>
        <p:spPr/>
        <p:txBody>
          <a:bodyPr>
            <a:normAutofit fontScale="77500" lnSpcReduction="20000"/>
          </a:bodyPr>
          <a:lstStyle/>
          <a:p>
            <a:pPr marR="91440">
              <a:lnSpc>
                <a:spcPct val="110000"/>
              </a:lnSpc>
              <a:spcBef>
                <a:spcPts val="600"/>
              </a:spcBef>
              <a:spcAft>
                <a:spcPts val="600"/>
              </a:spcAft>
              <a:buFont typeface="Symbol"/>
              <a:buChar char=""/>
              <a:tabLst>
                <a:tab pos="1620520" algn="l"/>
                <a:tab pos="1980565" algn="l"/>
              </a:tabLst>
            </a:pPr>
            <a:r>
              <a:rPr lang="pl-PL" sz="2400" dirty="0"/>
              <a:t>Zákon č. 363/1999 Sb., o pojišťovnictví </a:t>
            </a:r>
          </a:p>
          <a:p>
            <a:pPr marR="91440">
              <a:lnSpc>
                <a:spcPct val="110000"/>
              </a:lnSpc>
              <a:spcBef>
                <a:spcPts val="600"/>
              </a:spcBef>
              <a:spcAft>
                <a:spcPts val="600"/>
              </a:spcAft>
              <a:buFont typeface="Symbol"/>
              <a:buChar char=""/>
              <a:tabLst>
                <a:tab pos="1620520" algn="l"/>
                <a:tab pos="1980565" algn="l"/>
              </a:tabLst>
            </a:pPr>
            <a:r>
              <a:rPr lang="cs-CZ" sz="2400" dirty="0"/>
              <a:t>Nevztahuje na provádění nemocenského pojištění, důchodového pojištění, sociálního zabezpečení, penzijního připojištění se státním příspěvkem a veřejného zdravotního pojištění podle zvláštních právních předpisů.</a:t>
            </a:r>
          </a:p>
          <a:p>
            <a:pPr marR="91440">
              <a:lnSpc>
                <a:spcPct val="110000"/>
              </a:lnSpc>
              <a:spcBef>
                <a:spcPts val="600"/>
              </a:spcBef>
              <a:spcAft>
                <a:spcPts val="600"/>
              </a:spcAft>
              <a:buFont typeface="Symbol"/>
              <a:buChar char=""/>
              <a:tabLst>
                <a:tab pos="1620520" algn="l"/>
                <a:tab pos="1980565" algn="l"/>
              </a:tabLst>
            </a:pPr>
            <a:r>
              <a:rPr lang="cs-CZ" sz="2400" dirty="0"/>
              <a:t>Nevztahuje se na:</a:t>
            </a:r>
            <a:br>
              <a:rPr lang="cs-CZ" sz="2400" dirty="0"/>
            </a:br>
            <a:r>
              <a:rPr lang="cs-CZ" sz="2400" dirty="0"/>
              <a:t>a) činnost vzájemných podpůrných spolků a družstev, u kterých se plnění mění podle dostupných zdrojů a které vyžadují, aby každý z jejich členů platil stejný příspěvek,</a:t>
            </a:r>
            <a:br>
              <a:rPr lang="cs-CZ" sz="2400" dirty="0"/>
            </a:br>
            <a:r>
              <a:rPr lang="cs-CZ" sz="2400" dirty="0"/>
              <a:t>b) činnost spočívající v uzavírání závazků poskytnout plnění pouze v případě smrti, jestliže nepřesáhne průměrné náklady na pohřeb nebo jestliže je poskytováno nepeněžní plnění,</a:t>
            </a:r>
            <a:br>
              <a:rPr lang="cs-CZ" sz="2400" dirty="0"/>
            </a:br>
            <a:r>
              <a:rPr lang="cs-CZ" sz="2400" dirty="0"/>
              <a:t>c) za stanovených podmínek na činnost spočívající v poskytnutí pomoci v případě poruchy nebo nehody silničního vozidla, výkonem služby, ke které dojde na území členského státu, ve kterém má poskytovatel této služby svoji provozovnu a jestliže tento poskytovatel není pojišťovnou.</a:t>
            </a:r>
            <a:endParaRPr lang="cs-CZ" sz="24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48582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L="0" indent="0">
              <a:buNone/>
            </a:pPr>
            <a:r>
              <a:rPr lang="pl-PL" sz="1800" b="1" dirty="0"/>
              <a:t>§ 21d</a:t>
            </a:r>
          </a:p>
          <a:p>
            <a:pPr marL="0" indent="0">
              <a:buNone/>
            </a:pPr>
            <a:r>
              <a:rPr lang="pl-PL" sz="1800" dirty="0"/>
              <a:t>Ustanoveními § 21a až 21c nejsou dotčena ustanovení občanského zákoníku upravující smlouvy o finančních službách uzavíraných se spotřebitelem. </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439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47500" lnSpcReduction="20000"/>
          </a:bodyPr>
          <a:lstStyle/>
          <a:p>
            <a:pPr marL="0" indent="0">
              <a:buNone/>
            </a:pPr>
            <a:r>
              <a:rPr lang="fr-FR" b="1" dirty="0"/>
              <a:t>§ 21e</a:t>
            </a:r>
          </a:p>
          <a:p>
            <a:pPr marL="0" indent="0">
              <a:buNone/>
            </a:pPr>
            <a:r>
              <a:rPr lang="fr-FR" b="1" dirty="0" err="1"/>
              <a:t>Pravidla</a:t>
            </a:r>
            <a:r>
              <a:rPr lang="fr-FR" b="1" dirty="0"/>
              <a:t> pro </a:t>
            </a:r>
            <a:r>
              <a:rPr lang="fr-FR" b="1" dirty="0" err="1"/>
              <a:t>rozložení</a:t>
            </a:r>
            <a:r>
              <a:rPr lang="fr-FR" b="1" dirty="0"/>
              <a:t> </a:t>
            </a:r>
            <a:r>
              <a:rPr lang="fr-FR" b="1" dirty="0" err="1"/>
              <a:t>odměny</a:t>
            </a:r>
            <a:endParaRPr lang="fr-FR" b="1" dirty="0"/>
          </a:p>
          <a:p>
            <a:pPr marL="0" indent="0">
              <a:buNone/>
            </a:pPr>
            <a:endParaRPr lang="fr-FR" b="1" dirty="0"/>
          </a:p>
          <a:p>
            <a:pPr marL="0" indent="0">
              <a:buNone/>
            </a:pPr>
            <a:r>
              <a:rPr lang="fr-FR" dirty="0"/>
              <a:t>(1) </a:t>
            </a:r>
            <a:r>
              <a:rPr lang="fr-FR" dirty="0" err="1"/>
              <a:t>Zanikne</a:t>
            </a:r>
            <a:r>
              <a:rPr lang="fr-FR" dirty="0"/>
              <a:t>-li </a:t>
            </a:r>
            <a:r>
              <a:rPr lang="fr-FR" dirty="0" err="1"/>
              <a:t>pojištění</a:t>
            </a:r>
            <a:r>
              <a:rPr lang="fr-FR" dirty="0"/>
              <a:t> </a:t>
            </a:r>
            <a:r>
              <a:rPr lang="fr-FR" dirty="0" err="1"/>
              <a:t>sjednané</a:t>
            </a:r>
            <a:r>
              <a:rPr lang="fr-FR" dirty="0"/>
              <a:t> </a:t>
            </a:r>
            <a:r>
              <a:rPr lang="fr-FR" dirty="0" err="1"/>
              <a:t>podle</a:t>
            </a:r>
            <a:r>
              <a:rPr lang="fr-FR" dirty="0"/>
              <a:t> </a:t>
            </a:r>
            <a:r>
              <a:rPr lang="fr-FR" dirty="0">
                <a:hlinkClick r:id="rId2"/>
              </a:rPr>
              <a:t>občanského zákoníku, které spadá do odvětví životního pojištění podle § 3 odst. 2 písm. a) zákona o pojišťovnictví, do 5 let ode dne svého vzniku z jiného důvodu než v důsledku pojistné události, má pojišťovací zprostředkovatel právo nejvýše na poměrnou část sjednané odměny za dobu prvních 5 let trvání tohoto pojištění.</a:t>
            </a:r>
          </a:p>
          <a:p>
            <a:pPr marL="0" indent="0">
              <a:buNone/>
            </a:pPr>
            <a:r>
              <a:rPr lang="fr-FR" dirty="0"/>
              <a:t>(2) </a:t>
            </a:r>
            <a:r>
              <a:rPr lang="fr-FR" dirty="0" err="1"/>
              <a:t>Odměnou</a:t>
            </a:r>
            <a:r>
              <a:rPr lang="fr-FR" dirty="0"/>
              <a:t> se pro </a:t>
            </a:r>
            <a:r>
              <a:rPr lang="fr-FR" dirty="0" err="1"/>
              <a:t>účely</a:t>
            </a:r>
            <a:r>
              <a:rPr lang="fr-FR" dirty="0"/>
              <a:t> </a:t>
            </a:r>
            <a:r>
              <a:rPr lang="fr-FR" dirty="0" err="1"/>
              <a:t>tohoto</a:t>
            </a:r>
            <a:r>
              <a:rPr lang="fr-FR" dirty="0"/>
              <a:t> </a:t>
            </a:r>
            <a:r>
              <a:rPr lang="fr-FR" dirty="0" err="1"/>
              <a:t>zákona</a:t>
            </a:r>
            <a:r>
              <a:rPr lang="fr-FR" dirty="0"/>
              <a:t> </a:t>
            </a:r>
            <a:r>
              <a:rPr lang="fr-FR" dirty="0" err="1"/>
              <a:t>rozumí</a:t>
            </a:r>
            <a:r>
              <a:rPr lang="fr-FR" dirty="0"/>
              <a:t> </a:t>
            </a:r>
            <a:r>
              <a:rPr lang="fr-FR" dirty="0" err="1"/>
              <a:t>provize</a:t>
            </a:r>
            <a:r>
              <a:rPr lang="fr-FR" dirty="0"/>
              <a:t> </a:t>
            </a:r>
            <a:r>
              <a:rPr lang="fr-FR" dirty="0" err="1"/>
              <a:t>nebo</a:t>
            </a:r>
            <a:r>
              <a:rPr lang="fr-FR" dirty="0"/>
              <a:t> </a:t>
            </a:r>
            <a:r>
              <a:rPr lang="fr-FR" dirty="0" err="1"/>
              <a:t>úhrada</a:t>
            </a:r>
            <a:r>
              <a:rPr lang="fr-FR" dirty="0"/>
              <a:t>, </a:t>
            </a:r>
            <a:r>
              <a:rPr lang="fr-FR" dirty="0" err="1"/>
              <a:t>jiná</a:t>
            </a:r>
            <a:r>
              <a:rPr lang="fr-FR" dirty="0"/>
              <a:t> </a:t>
            </a:r>
            <a:r>
              <a:rPr lang="fr-FR" dirty="0" err="1"/>
              <a:t>platba</a:t>
            </a:r>
            <a:r>
              <a:rPr lang="fr-FR" dirty="0"/>
              <a:t>, </a:t>
            </a:r>
            <a:r>
              <a:rPr lang="fr-FR" dirty="0" err="1"/>
              <a:t>včetně</a:t>
            </a:r>
            <a:r>
              <a:rPr lang="fr-FR" dirty="0"/>
              <a:t> </a:t>
            </a:r>
            <a:r>
              <a:rPr lang="fr-FR" dirty="0" err="1"/>
              <a:t>finanční</a:t>
            </a:r>
            <a:r>
              <a:rPr lang="fr-FR" dirty="0"/>
              <a:t> </a:t>
            </a:r>
            <a:r>
              <a:rPr lang="fr-FR" dirty="0" err="1"/>
              <a:t>nebo</a:t>
            </a:r>
            <a:r>
              <a:rPr lang="fr-FR" dirty="0"/>
              <a:t> </a:t>
            </a:r>
            <a:r>
              <a:rPr lang="fr-FR" dirty="0" err="1"/>
              <a:t>nefinanční</a:t>
            </a:r>
            <a:r>
              <a:rPr lang="fr-FR" dirty="0"/>
              <a:t> </a:t>
            </a:r>
            <a:r>
              <a:rPr lang="fr-FR" dirty="0" err="1"/>
              <a:t>výhody</a:t>
            </a:r>
            <a:r>
              <a:rPr lang="fr-FR" dirty="0"/>
              <a:t>, </a:t>
            </a:r>
            <a:r>
              <a:rPr lang="fr-FR" dirty="0" err="1"/>
              <a:t>anebo</a:t>
            </a:r>
            <a:r>
              <a:rPr lang="fr-FR" dirty="0"/>
              <a:t> </a:t>
            </a:r>
            <a:r>
              <a:rPr lang="fr-FR" dirty="0" err="1"/>
              <a:t>jiná</a:t>
            </a:r>
            <a:r>
              <a:rPr lang="fr-FR" dirty="0"/>
              <a:t> </a:t>
            </a:r>
            <a:r>
              <a:rPr lang="fr-FR" dirty="0" err="1"/>
              <a:t>pobídka</a:t>
            </a:r>
            <a:r>
              <a:rPr lang="fr-FR" dirty="0"/>
              <a:t>, </a:t>
            </a:r>
            <a:r>
              <a:rPr lang="fr-FR" dirty="0" err="1"/>
              <a:t>které</a:t>
            </a:r>
            <a:r>
              <a:rPr lang="fr-FR" dirty="0"/>
              <a:t> </a:t>
            </a:r>
            <a:r>
              <a:rPr lang="fr-FR" dirty="0" err="1"/>
              <a:t>jsou</a:t>
            </a:r>
            <a:r>
              <a:rPr lang="fr-FR" dirty="0"/>
              <a:t> </a:t>
            </a:r>
            <a:r>
              <a:rPr lang="fr-FR" dirty="0" err="1"/>
              <a:t>nabízeny</a:t>
            </a:r>
            <a:r>
              <a:rPr lang="fr-FR" dirty="0"/>
              <a:t> </a:t>
            </a:r>
            <a:r>
              <a:rPr lang="fr-FR" dirty="0" err="1"/>
              <a:t>nebo</a:t>
            </a:r>
            <a:r>
              <a:rPr lang="fr-FR" dirty="0"/>
              <a:t> </a:t>
            </a:r>
            <a:r>
              <a:rPr lang="fr-FR" dirty="0" err="1"/>
              <a:t>poskytovány</a:t>
            </a:r>
            <a:r>
              <a:rPr lang="fr-FR" dirty="0"/>
              <a:t> </a:t>
            </a:r>
            <a:r>
              <a:rPr lang="fr-FR" dirty="0" err="1"/>
              <a:t>ve</a:t>
            </a:r>
            <a:r>
              <a:rPr lang="fr-FR" dirty="0"/>
              <a:t> </a:t>
            </a:r>
            <a:r>
              <a:rPr lang="fr-FR" dirty="0" err="1"/>
              <a:t>vztahu</a:t>
            </a:r>
            <a:r>
              <a:rPr lang="fr-FR" dirty="0"/>
              <a:t> k </a:t>
            </a:r>
            <a:r>
              <a:rPr lang="fr-FR" dirty="0" err="1"/>
              <a:t>zprostředkovanému</a:t>
            </a:r>
            <a:r>
              <a:rPr lang="fr-FR" dirty="0"/>
              <a:t> </a:t>
            </a:r>
            <a:r>
              <a:rPr lang="fr-FR" dirty="0" err="1"/>
              <a:t>pojištění</a:t>
            </a:r>
            <a:r>
              <a:rPr lang="fr-FR" dirty="0"/>
              <a:t>, a to </a:t>
            </a:r>
            <a:r>
              <a:rPr lang="fr-FR" dirty="0" err="1"/>
              <a:t>za</a:t>
            </a:r>
            <a:r>
              <a:rPr lang="fr-FR" dirty="0"/>
              <a:t> </a:t>
            </a:r>
            <a:r>
              <a:rPr lang="fr-FR" dirty="0" err="1"/>
              <a:t>celou</a:t>
            </a:r>
            <a:r>
              <a:rPr lang="fr-FR" dirty="0"/>
              <a:t> </a:t>
            </a:r>
            <a:r>
              <a:rPr lang="fr-FR" dirty="0" err="1"/>
              <a:t>dobu</a:t>
            </a:r>
            <a:r>
              <a:rPr lang="fr-FR" dirty="0"/>
              <a:t> </a:t>
            </a:r>
            <a:r>
              <a:rPr lang="fr-FR" dirty="0" err="1"/>
              <a:t>trvání</a:t>
            </a:r>
            <a:r>
              <a:rPr lang="fr-FR" dirty="0"/>
              <a:t> </a:t>
            </a:r>
            <a:r>
              <a:rPr lang="fr-FR" dirty="0" err="1"/>
              <a:t>pojištění</a:t>
            </a:r>
            <a:r>
              <a:rPr lang="fr-FR" dirty="0"/>
              <a:t>.</a:t>
            </a:r>
          </a:p>
          <a:p>
            <a:pPr marL="0" indent="0">
              <a:buNone/>
            </a:pPr>
            <a:r>
              <a:rPr lang="fr-FR" dirty="0"/>
              <a:t>(3) </a:t>
            </a:r>
            <a:r>
              <a:rPr lang="fr-FR" dirty="0" err="1"/>
              <a:t>Poměrná</a:t>
            </a:r>
            <a:r>
              <a:rPr lang="fr-FR" dirty="0"/>
              <a:t> </a:t>
            </a:r>
            <a:r>
              <a:rPr lang="fr-FR" dirty="0" err="1"/>
              <a:t>část</a:t>
            </a:r>
            <a:r>
              <a:rPr lang="fr-FR" dirty="0"/>
              <a:t> </a:t>
            </a:r>
            <a:r>
              <a:rPr lang="fr-FR" dirty="0" err="1"/>
              <a:t>podle</a:t>
            </a:r>
            <a:r>
              <a:rPr lang="fr-FR" dirty="0"/>
              <a:t> </a:t>
            </a:r>
            <a:r>
              <a:rPr lang="fr-FR" dirty="0" err="1"/>
              <a:t>odstavce</a:t>
            </a:r>
            <a:r>
              <a:rPr lang="fr-FR" dirty="0"/>
              <a:t> 1 se </a:t>
            </a:r>
            <a:r>
              <a:rPr lang="fr-FR" dirty="0" err="1"/>
              <a:t>určí</a:t>
            </a:r>
            <a:r>
              <a:rPr lang="fr-FR" dirty="0"/>
              <a:t> </a:t>
            </a:r>
            <a:r>
              <a:rPr lang="fr-FR" dirty="0" err="1"/>
              <a:t>jako</a:t>
            </a:r>
            <a:r>
              <a:rPr lang="fr-FR" dirty="0"/>
              <a:t> </a:t>
            </a:r>
            <a:r>
              <a:rPr lang="fr-FR" dirty="0" err="1"/>
              <a:t>podíl</a:t>
            </a:r>
            <a:r>
              <a:rPr lang="fr-FR" dirty="0"/>
              <a:t> </a:t>
            </a:r>
            <a:r>
              <a:rPr lang="fr-FR" dirty="0" err="1"/>
              <a:t>skutečné</a:t>
            </a:r>
            <a:r>
              <a:rPr lang="fr-FR" dirty="0"/>
              <a:t> </a:t>
            </a:r>
            <a:r>
              <a:rPr lang="fr-FR" dirty="0" err="1"/>
              <a:t>doby</a:t>
            </a:r>
            <a:r>
              <a:rPr lang="fr-FR" dirty="0"/>
              <a:t> </a:t>
            </a:r>
            <a:r>
              <a:rPr lang="fr-FR" dirty="0" err="1"/>
              <a:t>trvání</a:t>
            </a:r>
            <a:r>
              <a:rPr lang="fr-FR" dirty="0"/>
              <a:t> </a:t>
            </a:r>
            <a:r>
              <a:rPr lang="fr-FR" dirty="0" err="1"/>
              <a:t>pojištění</a:t>
            </a:r>
            <a:r>
              <a:rPr lang="fr-FR" dirty="0"/>
              <a:t> </a:t>
            </a:r>
            <a:r>
              <a:rPr lang="fr-FR" dirty="0" err="1"/>
              <a:t>vyjádřené</a:t>
            </a:r>
            <a:r>
              <a:rPr lang="fr-FR" dirty="0"/>
              <a:t> v </a:t>
            </a:r>
            <a:r>
              <a:rPr lang="fr-FR" dirty="0" err="1"/>
              <a:t>započatých</a:t>
            </a:r>
            <a:r>
              <a:rPr lang="fr-FR" dirty="0"/>
              <a:t> </a:t>
            </a:r>
            <a:r>
              <a:rPr lang="fr-FR" dirty="0" err="1"/>
              <a:t>měsících</a:t>
            </a:r>
            <a:r>
              <a:rPr lang="fr-FR" dirty="0"/>
              <a:t> a </a:t>
            </a:r>
            <a:r>
              <a:rPr lang="fr-FR" dirty="0" err="1"/>
              <a:t>doby</a:t>
            </a:r>
            <a:r>
              <a:rPr lang="fr-FR" dirty="0"/>
              <a:t> 60 </a:t>
            </a:r>
            <a:r>
              <a:rPr lang="fr-FR" dirty="0" err="1"/>
              <a:t>měsíců</a:t>
            </a:r>
            <a:r>
              <a:rPr lang="fr-FR" dirty="0"/>
              <a:t>. </a:t>
            </a:r>
            <a:r>
              <a:rPr lang="fr-FR" dirty="0" err="1"/>
              <a:t>Byla</a:t>
            </a:r>
            <a:r>
              <a:rPr lang="fr-FR" dirty="0"/>
              <a:t>-li </a:t>
            </a:r>
            <a:r>
              <a:rPr lang="fr-FR" dirty="0" err="1"/>
              <a:t>sjednána</a:t>
            </a:r>
            <a:r>
              <a:rPr lang="fr-FR" dirty="0"/>
              <a:t> </a:t>
            </a:r>
            <a:r>
              <a:rPr lang="fr-FR" dirty="0" err="1"/>
              <a:t>pojistná</a:t>
            </a:r>
            <a:r>
              <a:rPr lang="fr-FR" dirty="0"/>
              <a:t> </a:t>
            </a:r>
            <a:r>
              <a:rPr lang="fr-FR" dirty="0" err="1"/>
              <a:t>doba</a:t>
            </a:r>
            <a:r>
              <a:rPr lang="fr-FR" dirty="0"/>
              <a:t> </a:t>
            </a:r>
            <a:r>
              <a:rPr lang="fr-FR" dirty="0" err="1"/>
              <a:t>kratší</a:t>
            </a:r>
            <a:r>
              <a:rPr lang="fr-FR" dirty="0"/>
              <a:t> </a:t>
            </a:r>
            <a:r>
              <a:rPr lang="fr-FR" dirty="0" err="1"/>
              <a:t>než</a:t>
            </a:r>
            <a:r>
              <a:rPr lang="fr-FR" dirty="0"/>
              <a:t> 5 let, </a:t>
            </a:r>
            <a:r>
              <a:rPr lang="fr-FR" dirty="0" err="1"/>
              <a:t>určí</a:t>
            </a:r>
            <a:r>
              <a:rPr lang="fr-FR" dirty="0"/>
              <a:t> se </a:t>
            </a:r>
            <a:r>
              <a:rPr lang="fr-FR" dirty="0" err="1"/>
              <a:t>poměrná</a:t>
            </a:r>
            <a:r>
              <a:rPr lang="fr-FR" dirty="0"/>
              <a:t> </a:t>
            </a:r>
            <a:r>
              <a:rPr lang="fr-FR" dirty="0" err="1"/>
              <a:t>část</a:t>
            </a:r>
            <a:r>
              <a:rPr lang="fr-FR" dirty="0"/>
              <a:t> </a:t>
            </a:r>
            <a:r>
              <a:rPr lang="fr-FR" dirty="0" err="1"/>
              <a:t>podle</a:t>
            </a:r>
            <a:r>
              <a:rPr lang="fr-FR" dirty="0"/>
              <a:t> </a:t>
            </a:r>
            <a:r>
              <a:rPr lang="fr-FR" dirty="0" err="1"/>
              <a:t>odstavce</a:t>
            </a:r>
            <a:r>
              <a:rPr lang="fr-FR" dirty="0"/>
              <a:t> 1 </a:t>
            </a:r>
            <a:r>
              <a:rPr lang="fr-FR" dirty="0" err="1"/>
              <a:t>jako</a:t>
            </a:r>
            <a:r>
              <a:rPr lang="fr-FR" dirty="0"/>
              <a:t> </a:t>
            </a:r>
            <a:r>
              <a:rPr lang="fr-FR" dirty="0" err="1"/>
              <a:t>podíl</a:t>
            </a:r>
            <a:r>
              <a:rPr lang="fr-FR" dirty="0"/>
              <a:t> </a:t>
            </a:r>
            <a:r>
              <a:rPr lang="fr-FR" dirty="0" err="1"/>
              <a:t>skutečné</a:t>
            </a:r>
            <a:r>
              <a:rPr lang="fr-FR" dirty="0"/>
              <a:t> </a:t>
            </a:r>
            <a:r>
              <a:rPr lang="fr-FR" dirty="0" err="1"/>
              <a:t>doby</a:t>
            </a:r>
            <a:r>
              <a:rPr lang="fr-FR" dirty="0"/>
              <a:t> </a:t>
            </a:r>
            <a:r>
              <a:rPr lang="fr-FR" dirty="0" err="1"/>
              <a:t>trvání</a:t>
            </a:r>
            <a:r>
              <a:rPr lang="fr-FR" dirty="0"/>
              <a:t> </a:t>
            </a:r>
            <a:r>
              <a:rPr lang="fr-FR" dirty="0" err="1"/>
              <a:t>pojištění</a:t>
            </a:r>
            <a:r>
              <a:rPr lang="fr-FR" dirty="0"/>
              <a:t> </a:t>
            </a:r>
            <a:r>
              <a:rPr lang="fr-FR" dirty="0" err="1"/>
              <a:t>vyjádřené</a:t>
            </a:r>
            <a:r>
              <a:rPr lang="fr-FR" dirty="0"/>
              <a:t> v </a:t>
            </a:r>
            <a:r>
              <a:rPr lang="fr-FR" dirty="0" err="1"/>
              <a:t>započatých</a:t>
            </a:r>
            <a:r>
              <a:rPr lang="fr-FR" dirty="0"/>
              <a:t> </a:t>
            </a:r>
            <a:r>
              <a:rPr lang="fr-FR" dirty="0" err="1"/>
              <a:t>měsících</a:t>
            </a:r>
            <a:r>
              <a:rPr lang="fr-FR" dirty="0"/>
              <a:t> a </a:t>
            </a:r>
            <a:r>
              <a:rPr lang="fr-FR" dirty="0" err="1"/>
              <a:t>sjednané</a:t>
            </a:r>
            <a:r>
              <a:rPr lang="fr-FR" dirty="0"/>
              <a:t> </a:t>
            </a:r>
            <a:r>
              <a:rPr lang="fr-FR" dirty="0" err="1"/>
              <a:t>pojistné</a:t>
            </a:r>
            <a:r>
              <a:rPr lang="fr-FR" dirty="0"/>
              <a:t> </a:t>
            </a:r>
            <a:r>
              <a:rPr lang="fr-FR" dirty="0" err="1"/>
              <a:t>doby</a:t>
            </a:r>
            <a:r>
              <a:rPr lang="fr-FR" dirty="0"/>
              <a:t> </a:t>
            </a:r>
            <a:r>
              <a:rPr lang="fr-FR" dirty="0" err="1"/>
              <a:t>vyjádřené</a:t>
            </a:r>
            <a:r>
              <a:rPr lang="fr-FR" dirty="0"/>
              <a:t> v </a:t>
            </a:r>
            <a:r>
              <a:rPr lang="fr-FR" dirty="0" err="1"/>
              <a:t>měsících</a:t>
            </a:r>
            <a:r>
              <a:rPr lang="fr-FR" dirty="0"/>
              <a:t>.</a:t>
            </a:r>
          </a:p>
          <a:p>
            <a:pPr marL="0" indent="0">
              <a:buNone/>
            </a:pPr>
            <a:r>
              <a:rPr lang="fr-FR" dirty="0"/>
              <a:t>(4) </a:t>
            </a:r>
            <a:r>
              <a:rPr lang="fr-FR" dirty="0" err="1"/>
              <a:t>Odstavce</a:t>
            </a:r>
            <a:r>
              <a:rPr lang="fr-FR" dirty="0"/>
              <a:t> 1 </a:t>
            </a:r>
            <a:r>
              <a:rPr lang="fr-FR" dirty="0" err="1"/>
              <a:t>až</a:t>
            </a:r>
            <a:r>
              <a:rPr lang="fr-FR" dirty="0"/>
              <a:t> 3 se </a:t>
            </a:r>
            <a:r>
              <a:rPr lang="fr-FR" dirty="0" err="1"/>
              <a:t>nepoužijí</a:t>
            </a:r>
            <a:r>
              <a:rPr lang="fr-FR" dirty="0"/>
              <a:t>, </a:t>
            </a:r>
            <a:r>
              <a:rPr lang="fr-FR" dirty="0" err="1"/>
              <a:t>jestliže</a:t>
            </a:r>
            <a:endParaRPr lang="fr-FR" dirty="0"/>
          </a:p>
          <a:p>
            <a:pPr marL="0" indent="0">
              <a:buNone/>
            </a:pPr>
            <a:r>
              <a:rPr lang="fr-FR" dirty="0"/>
              <a:t>a) je </a:t>
            </a:r>
            <a:r>
              <a:rPr lang="fr-FR" dirty="0" err="1"/>
              <a:t>sjednáno</a:t>
            </a:r>
            <a:r>
              <a:rPr lang="fr-FR" dirty="0"/>
              <a:t> </a:t>
            </a:r>
            <a:r>
              <a:rPr lang="fr-FR" dirty="0" err="1"/>
              <a:t>jednorázové</a:t>
            </a:r>
            <a:r>
              <a:rPr lang="fr-FR" dirty="0"/>
              <a:t> </a:t>
            </a:r>
            <a:r>
              <a:rPr lang="fr-FR" dirty="0" err="1"/>
              <a:t>pojistné</a:t>
            </a:r>
            <a:r>
              <a:rPr lang="fr-FR" dirty="0"/>
              <a:t>, </a:t>
            </a:r>
            <a:r>
              <a:rPr lang="fr-FR" dirty="0" err="1"/>
              <a:t>nebo</a:t>
            </a:r>
            <a:r>
              <a:rPr lang="fr-FR" dirty="0"/>
              <a:t>	</a:t>
            </a:r>
          </a:p>
          <a:p>
            <a:pPr marL="0" indent="0">
              <a:buNone/>
            </a:pPr>
            <a:r>
              <a:rPr lang="fr-FR" dirty="0"/>
              <a:t>b) je </a:t>
            </a:r>
            <a:r>
              <a:rPr lang="fr-FR" dirty="0" err="1"/>
              <a:t>sjednána</a:t>
            </a:r>
            <a:r>
              <a:rPr lang="fr-FR" dirty="0"/>
              <a:t> </a:t>
            </a:r>
            <a:r>
              <a:rPr lang="fr-FR" dirty="0" err="1"/>
              <a:t>odměna</a:t>
            </a:r>
            <a:r>
              <a:rPr lang="fr-FR" dirty="0"/>
              <a:t> </a:t>
            </a:r>
            <a:r>
              <a:rPr lang="fr-FR" dirty="0" err="1"/>
              <a:t>pojišťovacího</a:t>
            </a:r>
            <a:r>
              <a:rPr lang="fr-FR" dirty="0"/>
              <a:t> </a:t>
            </a:r>
            <a:r>
              <a:rPr lang="fr-FR" dirty="0" err="1"/>
              <a:t>zprostředkovatele</a:t>
            </a:r>
            <a:r>
              <a:rPr lang="fr-FR" dirty="0"/>
              <a:t> v </a:t>
            </a:r>
            <a:r>
              <a:rPr lang="fr-FR" dirty="0" err="1"/>
              <a:t>rovnoměrné</a:t>
            </a:r>
            <a:r>
              <a:rPr lang="fr-FR" dirty="0"/>
              <a:t> </a:t>
            </a:r>
            <a:r>
              <a:rPr lang="fr-FR" dirty="0" err="1"/>
              <a:t>roční</a:t>
            </a:r>
            <a:r>
              <a:rPr lang="fr-FR" dirty="0"/>
              <a:t> </a:t>
            </a:r>
            <a:r>
              <a:rPr lang="fr-FR" dirty="0" err="1"/>
              <a:t>výši</a:t>
            </a:r>
            <a:r>
              <a:rPr lang="fr-FR" dirty="0"/>
              <a:t> po </a:t>
            </a:r>
            <a:r>
              <a:rPr lang="fr-FR" dirty="0" err="1"/>
              <a:t>celou</a:t>
            </a:r>
            <a:r>
              <a:rPr lang="fr-FR" dirty="0"/>
              <a:t> </a:t>
            </a:r>
            <a:r>
              <a:rPr lang="fr-FR" dirty="0" err="1"/>
              <a:t>dobu</a:t>
            </a:r>
            <a:r>
              <a:rPr lang="fr-FR" dirty="0"/>
              <a:t> </a:t>
            </a:r>
            <a:r>
              <a:rPr lang="fr-FR" dirty="0" err="1"/>
              <a:t>trvání</a:t>
            </a:r>
            <a:r>
              <a:rPr lang="fr-FR" dirty="0"/>
              <a:t> </a:t>
            </a:r>
            <a:r>
              <a:rPr lang="fr-FR" dirty="0" err="1"/>
              <a:t>pojištění</a:t>
            </a:r>
            <a:r>
              <a:rPr lang="fr-FR" dirty="0"/>
              <a:t>.	</a:t>
            </a:r>
          </a:p>
          <a:p>
            <a:pPr marL="0" indent="0">
              <a:buNone/>
            </a:pPr>
            <a:r>
              <a:rPr lang="fr-FR" dirty="0"/>
              <a:t>(5) </a:t>
            </a:r>
            <a:r>
              <a:rPr lang="fr-FR" dirty="0" err="1"/>
              <a:t>Byla</a:t>
            </a:r>
            <a:r>
              <a:rPr lang="fr-FR" dirty="0"/>
              <a:t>-li </a:t>
            </a:r>
            <a:r>
              <a:rPr lang="fr-FR" dirty="0" err="1"/>
              <a:t>poskytnuta</a:t>
            </a:r>
            <a:r>
              <a:rPr lang="fr-FR" dirty="0"/>
              <a:t> </a:t>
            </a:r>
            <a:r>
              <a:rPr lang="fr-FR" dirty="0" err="1"/>
              <a:t>záloha</a:t>
            </a:r>
            <a:r>
              <a:rPr lang="fr-FR" dirty="0"/>
              <a:t> na </a:t>
            </a:r>
            <a:r>
              <a:rPr lang="fr-FR" dirty="0" err="1"/>
              <a:t>odměnu</a:t>
            </a:r>
            <a:r>
              <a:rPr lang="fr-FR" dirty="0"/>
              <a:t> a </a:t>
            </a:r>
            <a:r>
              <a:rPr lang="fr-FR" dirty="0" err="1"/>
              <a:t>zanikne</a:t>
            </a:r>
            <a:r>
              <a:rPr lang="fr-FR" dirty="0"/>
              <a:t>-li </a:t>
            </a:r>
            <a:r>
              <a:rPr lang="fr-FR" dirty="0" err="1"/>
              <a:t>pojištění</a:t>
            </a:r>
            <a:r>
              <a:rPr lang="fr-FR" dirty="0"/>
              <a:t> </a:t>
            </a:r>
            <a:r>
              <a:rPr lang="fr-FR" dirty="0" err="1"/>
              <a:t>podle</a:t>
            </a:r>
            <a:r>
              <a:rPr lang="fr-FR" dirty="0"/>
              <a:t> </a:t>
            </a:r>
            <a:r>
              <a:rPr lang="fr-FR" dirty="0" err="1"/>
              <a:t>odstavce</a:t>
            </a:r>
            <a:r>
              <a:rPr lang="fr-FR" dirty="0"/>
              <a:t> 1 </a:t>
            </a:r>
            <a:r>
              <a:rPr lang="fr-FR" dirty="0" err="1"/>
              <a:t>před</a:t>
            </a:r>
            <a:r>
              <a:rPr lang="fr-FR" dirty="0"/>
              <a:t> </a:t>
            </a:r>
            <a:r>
              <a:rPr lang="fr-FR" dirty="0" err="1"/>
              <a:t>koncem</a:t>
            </a:r>
            <a:r>
              <a:rPr lang="fr-FR" dirty="0"/>
              <a:t> </a:t>
            </a:r>
            <a:r>
              <a:rPr lang="fr-FR" dirty="0" err="1"/>
              <a:t>sjednané</a:t>
            </a:r>
            <a:r>
              <a:rPr lang="fr-FR" dirty="0"/>
              <a:t> </a:t>
            </a:r>
            <a:r>
              <a:rPr lang="fr-FR" dirty="0" err="1"/>
              <a:t>pojistné</a:t>
            </a:r>
            <a:r>
              <a:rPr lang="fr-FR" dirty="0"/>
              <a:t> </a:t>
            </a:r>
            <a:r>
              <a:rPr lang="fr-FR" dirty="0" err="1"/>
              <a:t>doby</a:t>
            </a:r>
            <a:r>
              <a:rPr lang="fr-FR" dirty="0"/>
              <a:t> z </a:t>
            </a:r>
            <a:r>
              <a:rPr lang="fr-FR" dirty="0" err="1"/>
              <a:t>jiného</a:t>
            </a:r>
            <a:r>
              <a:rPr lang="fr-FR" dirty="0"/>
              <a:t> </a:t>
            </a:r>
            <a:r>
              <a:rPr lang="fr-FR" dirty="0" err="1"/>
              <a:t>důvodu</a:t>
            </a:r>
            <a:r>
              <a:rPr lang="fr-FR" dirty="0"/>
              <a:t> </a:t>
            </a:r>
            <a:r>
              <a:rPr lang="fr-FR" dirty="0" err="1"/>
              <a:t>než</a:t>
            </a:r>
            <a:r>
              <a:rPr lang="fr-FR" dirty="0"/>
              <a:t> v </a:t>
            </a:r>
            <a:r>
              <a:rPr lang="fr-FR" dirty="0" err="1"/>
              <a:t>důsledku</a:t>
            </a:r>
            <a:r>
              <a:rPr lang="fr-FR" dirty="0"/>
              <a:t> </a:t>
            </a:r>
            <a:r>
              <a:rPr lang="fr-FR" dirty="0" err="1"/>
              <a:t>pojistné</a:t>
            </a:r>
            <a:r>
              <a:rPr lang="fr-FR" dirty="0"/>
              <a:t> </a:t>
            </a:r>
            <a:r>
              <a:rPr lang="fr-FR" dirty="0" err="1"/>
              <a:t>události</a:t>
            </a:r>
            <a:r>
              <a:rPr lang="fr-FR" dirty="0"/>
              <a:t>, je </a:t>
            </a:r>
            <a:r>
              <a:rPr lang="fr-FR" dirty="0" err="1"/>
              <a:t>pojišťovací</a:t>
            </a:r>
            <a:r>
              <a:rPr lang="fr-FR" dirty="0"/>
              <a:t> </a:t>
            </a:r>
            <a:r>
              <a:rPr lang="fr-FR" dirty="0" err="1"/>
              <a:t>zprostředkovatel</a:t>
            </a:r>
            <a:r>
              <a:rPr lang="fr-FR" dirty="0"/>
              <a:t> </a:t>
            </a:r>
            <a:r>
              <a:rPr lang="fr-FR" dirty="0" err="1"/>
              <a:t>povinen</a:t>
            </a:r>
            <a:r>
              <a:rPr lang="fr-FR" dirty="0"/>
              <a:t> </a:t>
            </a:r>
            <a:r>
              <a:rPr lang="fr-FR" dirty="0" err="1"/>
              <a:t>vydat</a:t>
            </a:r>
            <a:r>
              <a:rPr lang="fr-FR" dirty="0"/>
              <a:t> </a:t>
            </a:r>
            <a:r>
              <a:rPr lang="fr-FR" dirty="0" err="1"/>
              <a:t>část</a:t>
            </a:r>
            <a:r>
              <a:rPr lang="fr-FR" dirty="0"/>
              <a:t> </a:t>
            </a:r>
            <a:r>
              <a:rPr lang="fr-FR" dirty="0" err="1"/>
              <a:t>zálohy</a:t>
            </a:r>
            <a:r>
              <a:rPr lang="fr-FR" dirty="0"/>
              <a:t> </a:t>
            </a:r>
            <a:r>
              <a:rPr lang="fr-FR" dirty="0" err="1"/>
              <a:t>přesahující</a:t>
            </a:r>
            <a:r>
              <a:rPr lang="fr-FR" dirty="0"/>
              <a:t> </a:t>
            </a:r>
            <a:r>
              <a:rPr lang="fr-FR" dirty="0" err="1"/>
              <a:t>výši</a:t>
            </a:r>
            <a:r>
              <a:rPr lang="fr-FR" dirty="0"/>
              <a:t> </a:t>
            </a:r>
            <a:r>
              <a:rPr lang="fr-FR" dirty="0" err="1"/>
              <a:t>sjednané</a:t>
            </a:r>
            <a:r>
              <a:rPr lang="fr-FR" dirty="0"/>
              <a:t> </a:t>
            </a:r>
            <a:r>
              <a:rPr lang="fr-FR" dirty="0" err="1"/>
              <a:t>odměny</a:t>
            </a:r>
            <a:r>
              <a:rPr lang="fr-FR" dirty="0"/>
              <a:t> </a:t>
            </a:r>
            <a:r>
              <a:rPr lang="fr-FR" dirty="0" err="1"/>
              <a:t>za</a:t>
            </a:r>
            <a:r>
              <a:rPr lang="fr-FR" dirty="0"/>
              <a:t> </a:t>
            </a:r>
            <a:r>
              <a:rPr lang="fr-FR" dirty="0" err="1"/>
              <a:t>dobu</a:t>
            </a:r>
            <a:r>
              <a:rPr lang="fr-FR" dirty="0"/>
              <a:t> do </a:t>
            </a:r>
            <a:r>
              <a:rPr lang="fr-FR" dirty="0" err="1"/>
              <a:t>zániku</a:t>
            </a:r>
            <a:r>
              <a:rPr lang="fr-FR" dirty="0"/>
              <a:t> </a:t>
            </a:r>
            <a:r>
              <a:rPr lang="fr-FR" dirty="0" err="1"/>
              <a:t>pojištění</a:t>
            </a:r>
            <a:r>
              <a:rPr lang="fr-FR" dirty="0"/>
              <a:t>.</a:t>
            </a: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4935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47500" lnSpcReduction="20000"/>
          </a:bodyPr>
          <a:lstStyle/>
          <a:p>
            <a:pPr marL="0" indent="0">
              <a:buNone/>
            </a:pPr>
            <a:r>
              <a:rPr lang="pl-PL" b="1" dirty="0"/>
              <a:t>§</a:t>
            </a:r>
            <a:r>
              <a:rPr lang="pl-PL" sz="3400" b="1" dirty="0"/>
              <a:t> 21f</a:t>
            </a:r>
          </a:p>
          <a:p>
            <a:pPr marL="0" indent="0">
              <a:buNone/>
            </a:pPr>
            <a:r>
              <a:rPr lang="pl-PL" sz="3400" b="1" dirty="0" err="1"/>
              <a:t>Pravidla</a:t>
            </a:r>
            <a:r>
              <a:rPr lang="pl-PL" sz="3400" b="1" dirty="0"/>
              <a:t> pro </a:t>
            </a:r>
            <a:r>
              <a:rPr lang="pl-PL" sz="3400" b="1" dirty="0" err="1"/>
              <a:t>výpočet</a:t>
            </a:r>
            <a:r>
              <a:rPr lang="pl-PL" sz="3400" b="1" dirty="0"/>
              <a:t> </a:t>
            </a:r>
            <a:r>
              <a:rPr lang="pl-PL" sz="3400" b="1" dirty="0" err="1"/>
              <a:t>odkupného</a:t>
            </a:r>
            <a:endParaRPr lang="pl-PL" sz="3400" b="1" dirty="0"/>
          </a:p>
          <a:p>
            <a:pPr marL="0" indent="0">
              <a:buNone/>
            </a:pPr>
            <a:endParaRPr lang="pl-PL" b="1" dirty="0"/>
          </a:p>
          <a:p>
            <a:pPr marL="0" indent="0">
              <a:buNone/>
            </a:pPr>
            <a:r>
              <a:rPr lang="pl-PL" dirty="0"/>
              <a:t>(1</a:t>
            </a:r>
            <a:r>
              <a:rPr lang="pl-PL" sz="3400" dirty="0"/>
              <a:t>) </a:t>
            </a:r>
            <a:r>
              <a:rPr lang="pl-PL" sz="3400" dirty="0" err="1"/>
              <a:t>Při</a:t>
            </a:r>
            <a:r>
              <a:rPr lang="pl-PL" sz="3400" dirty="0"/>
              <a:t> </a:t>
            </a:r>
            <a:r>
              <a:rPr lang="pl-PL" sz="3400" dirty="0" err="1"/>
              <a:t>výpočtu</a:t>
            </a:r>
            <a:r>
              <a:rPr lang="pl-PL" sz="3400" dirty="0"/>
              <a:t> </a:t>
            </a:r>
            <a:r>
              <a:rPr lang="pl-PL" sz="3400" dirty="0" err="1"/>
              <a:t>odkupného</a:t>
            </a:r>
            <a:r>
              <a:rPr lang="pl-PL" sz="3400" dirty="0"/>
              <a:t> podle </a:t>
            </a:r>
            <a:r>
              <a:rPr lang="pl-PL" sz="3400" dirty="0">
                <a:hlinkClick r:id="rId2"/>
              </a:rPr>
              <a:t>§ 2842 občanského zákoníku může pojistitel v prvních 5 letech ode dne vzniku pojištění odečíst za každý započatý měsíc trvání tohoto pojištění nejvýše jednu šedesátinu z celkových pořizovacích nákladů pojistitele souvisejících s tímto pojištěním. Byla-li sjednána pojistná doba kratší než 5 let, určí se měsíční odečitatelná částka podle věty první jako podíl celkových pořizovacích nákladů pojistitele souvisejících s daným pojištěním a sjednané pojistné doby vyjádřené v měsících. Nebylo-li právo na odkupné pojistnou smlouvou vyloučeno, vznikne, i když podmínky podle § 2842 odst. 1 občanského zákoníku nejsou splněny.</a:t>
            </a:r>
          </a:p>
          <a:p>
            <a:pPr marL="0" indent="0">
              <a:buNone/>
            </a:pPr>
            <a:r>
              <a:rPr lang="pl-PL" sz="3400" dirty="0"/>
              <a:t>(2) </a:t>
            </a:r>
            <a:r>
              <a:rPr lang="pl-PL" sz="3400" dirty="0" err="1"/>
              <a:t>Celkovými</a:t>
            </a:r>
            <a:r>
              <a:rPr lang="pl-PL" sz="3400" dirty="0"/>
              <a:t> </a:t>
            </a:r>
            <a:r>
              <a:rPr lang="pl-PL" sz="3400" dirty="0" err="1"/>
              <a:t>pořizovacími</a:t>
            </a:r>
            <a:r>
              <a:rPr lang="pl-PL" sz="3400" dirty="0"/>
              <a:t> </a:t>
            </a:r>
            <a:r>
              <a:rPr lang="pl-PL" sz="3400" dirty="0" err="1"/>
              <a:t>náklady</a:t>
            </a:r>
            <a:r>
              <a:rPr lang="pl-PL" sz="3400" dirty="0"/>
              <a:t> podle </a:t>
            </a:r>
            <a:r>
              <a:rPr lang="pl-PL" sz="3400" dirty="0" err="1"/>
              <a:t>odstavce</a:t>
            </a:r>
            <a:r>
              <a:rPr lang="pl-PL" sz="3400" dirty="0"/>
              <a:t> 1 </a:t>
            </a:r>
            <a:r>
              <a:rPr lang="pl-PL" sz="3400" dirty="0" err="1"/>
              <a:t>jsou</a:t>
            </a:r>
            <a:r>
              <a:rPr lang="pl-PL" sz="3400" dirty="0"/>
              <a:t> </a:t>
            </a:r>
            <a:r>
              <a:rPr lang="pl-PL" sz="3400" dirty="0" err="1"/>
              <a:t>náklady</a:t>
            </a:r>
            <a:r>
              <a:rPr lang="pl-PL" sz="3400" dirty="0"/>
              <a:t>, </a:t>
            </a:r>
            <a:r>
              <a:rPr lang="pl-PL" sz="3400" dirty="0" err="1"/>
              <a:t>které</a:t>
            </a:r>
            <a:r>
              <a:rPr lang="pl-PL" sz="3400" dirty="0"/>
              <a:t> </a:t>
            </a:r>
            <a:r>
              <a:rPr lang="pl-PL" sz="3400" dirty="0" err="1"/>
              <a:t>pojistitel</a:t>
            </a:r>
            <a:r>
              <a:rPr lang="pl-PL" sz="3400" dirty="0"/>
              <a:t> </a:t>
            </a:r>
            <a:r>
              <a:rPr lang="pl-PL" sz="3400" dirty="0" err="1"/>
              <a:t>vynaložil</a:t>
            </a:r>
            <a:r>
              <a:rPr lang="pl-PL" sz="3400" dirty="0"/>
              <a:t> v </a:t>
            </a:r>
            <a:r>
              <a:rPr lang="pl-PL" sz="3400" dirty="0" err="1"/>
              <a:t>souvislosti</a:t>
            </a:r>
            <a:r>
              <a:rPr lang="pl-PL" sz="3400" dirty="0"/>
              <a:t> </a:t>
            </a:r>
            <a:r>
              <a:rPr lang="pl-PL" sz="3400" dirty="0" err="1"/>
              <a:t>se</a:t>
            </a:r>
            <a:r>
              <a:rPr lang="pl-PL" sz="3400" dirty="0"/>
              <a:t> </a:t>
            </a:r>
            <a:r>
              <a:rPr lang="pl-PL" sz="3400" dirty="0" err="1"/>
              <a:t>vznikem</a:t>
            </a:r>
            <a:r>
              <a:rPr lang="pl-PL" sz="3400" dirty="0"/>
              <a:t> </a:t>
            </a:r>
            <a:r>
              <a:rPr lang="pl-PL" sz="3400" dirty="0" err="1"/>
              <a:t>pojištění</a:t>
            </a:r>
            <a:r>
              <a:rPr lang="pl-PL" sz="3400" dirty="0"/>
              <a:t> </a:t>
            </a:r>
            <a:r>
              <a:rPr lang="pl-PL" sz="3400" dirty="0" err="1"/>
              <a:t>nebo</a:t>
            </a:r>
            <a:r>
              <a:rPr lang="pl-PL" sz="3400" dirty="0"/>
              <a:t> </a:t>
            </a:r>
            <a:r>
              <a:rPr lang="pl-PL" sz="3400" dirty="0" err="1"/>
              <a:t>se</a:t>
            </a:r>
            <a:r>
              <a:rPr lang="pl-PL" sz="3400" dirty="0"/>
              <a:t> je </a:t>
            </a:r>
            <a:r>
              <a:rPr lang="pl-PL" sz="3400" dirty="0" err="1"/>
              <a:t>zavázal</a:t>
            </a:r>
            <a:r>
              <a:rPr lang="pl-PL" sz="3400" dirty="0"/>
              <a:t> </a:t>
            </a:r>
            <a:r>
              <a:rPr lang="pl-PL" sz="3400" dirty="0" err="1"/>
              <a:t>zaplatit</a:t>
            </a:r>
            <a:r>
              <a:rPr lang="pl-PL" sz="3400" dirty="0"/>
              <a:t> </a:t>
            </a:r>
            <a:r>
              <a:rPr lang="pl-PL" sz="3400" dirty="0" err="1"/>
              <a:t>třetí</a:t>
            </a:r>
            <a:r>
              <a:rPr lang="pl-PL" sz="3400" dirty="0"/>
              <a:t> </a:t>
            </a:r>
            <a:r>
              <a:rPr lang="pl-PL" sz="3400" dirty="0" err="1"/>
              <a:t>osobě</a:t>
            </a:r>
            <a:r>
              <a:rPr lang="pl-PL" sz="3400" dirty="0"/>
              <a:t>, a </a:t>
            </a:r>
            <a:r>
              <a:rPr lang="pl-PL" sz="3400" dirty="0" err="1"/>
              <a:t>které</a:t>
            </a:r>
            <a:r>
              <a:rPr lang="pl-PL" sz="3400" dirty="0"/>
              <a:t> </a:t>
            </a:r>
            <a:r>
              <a:rPr lang="pl-PL" sz="3400" dirty="0" err="1"/>
              <a:t>jsou</a:t>
            </a:r>
            <a:r>
              <a:rPr lang="pl-PL" sz="3400" dirty="0"/>
              <a:t> </a:t>
            </a:r>
            <a:r>
              <a:rPr lang="pl-PL" sz="3400" dirty="0" err="1"/>
              <a:t>spojené</a:t>
            </a:r>
            <a:endParaRPr lang="pl-PL" sz="3400" dirty="0"/>
          </a:p>
          <a:p>
            <a:pPr marL="0" indent="0">
              <a:buNone/>
            </a:pPr>
            <a:r>
              <a:rPr lang="pl-PL" sz="3400" dirty="0"/>
              <a:t>a) </a:t>
            </a:r>
            <a:r>
              <a:rPr lang="pl-PL" sz="3400" dirty="0" err="1"/>
              <a:t>se</a:t>
            </a:r>
            <a:r>
              <a:rPr lang="pl-PL" sz="3400" dirty="0"/>
              <a:t> </a:t>
            </a:r>
            <a:r>
              <a:rPr lang="pl-PL" sz="3400" dirty="0" err="1"/>
              <a:t>vznikem</a:t>
            </a:r>
            <a:r>
              <a:rPr lang="pl-PL" sz="3400" dirty="0"/>
              <a:t> </a:t>
            </a:r>
            <a:r>
              <a:rPr lang="pl-PL" sz="3400" dirty="0" err="1"/>
              <a:t>pojištění</a:t>
            </a:r>
            <a:r>
              <a:rPr lang="pl-PL" sz="3400" dirty="0"/>
              <a:t>, </a:t>
            </a:r>
            <a:r>
              <a:rPr lang="pl-PL" sz="3400" dirty="0" err="1"/>
              <a:t>zejména</a:t>
            </a:r>
            <a:r>
              <a:rPr lang="pl-PL" sz="3400" dirty="0"/>
              <a:t> </a:t>
            </a:r>
            <a:r>
              <a:rPr lang="pl-PL" sz="3400" dirty="0" err="1"/>
              <a:t>odměna</a:t>
            </a:r>
            <a:r>
              <a:rPr lang="pl-PL" sz="3400" dirty="0"/>
              <a:t> </a:t>
            </a:r>
            <a:r>
              <a:rPr lang="pl-PL" sz="3400" dirty="0" err="1"/>
              <a:t>poskytnutá</a:t>
            </a:r>
            <a:r>
              <a:rPr lang="pl-PL" sz="3400" dirty="0"/>
              <a:t> </a:t>
            </a:r>
            <a:r>
              <a:rPr lang="pl-PL" sz="3400" dirty="0" err="1"/>
              <a:t>pojistitelem</a:t>
            </a:r>
            <a:r>
              <a:rPr lang="pl-PL" sz="3400" dirty="0"/>
              <a:t> za </a:t>
            </a:r>
            <a:r>
              <a:rPr lang="pl-PL" sz="3400" dirty="0" err="1"/>
              <a:t>uzavření</a:t>
            </a:r>
            <a:r>
              <a:rPr lang="pl-PL" sz="3400" dirty="0"/>
              <a:t> </a:t>
            </a:r>
            <a:r>
              <a:rPr lang="pl-PL" sz="3400" dirty="0" err="1"/>
              <a:t>pojistné</a:t>
            </a:r>
            <a:r>
              <a:rPr lang="pl-PL" sz="3400" dirty="0"/>
              <a:t> </a:t>
            </a:r>
            <a:r>
              <a:rPr lang="pl-PL" sz="3400" dirty="0" err="1"/>
              <a:t>smlouvy</a:t>
            </a:r>
            <a:r>
              <a:rPr lang="pl-PL" sz="3400" dirty="0"/>
              <a:t>, za </a:t>
            </a:r>
            <a:r>
              <a:rPr lang="pl-PL" sz="3400" dirty="0" err="1"/>
              <a:t>změnu</a:t>
            </a:r>
            <a:r>
              <a:rPr lang="pl-PL" sz="3400" dirty="0"/>
              <a:t> </a:t>
            </a:r>
            <a:r>
              <a:rPr lang="pl-PL" sz="3400" dirty="0" err="1"/>
              <a:t>pojištění</a:t>
            </a:r>
            <a:r>
              <a:rPr lang="pl-PL" sz="3400" dirty="0"/>
              <a:t> </a:t>
            </a:r>
            <a:r>
              <a:rPr lang="pl-PL" sz="3400" dirty="0" err="1"/>
              <a:t>nebo</a:t>
            </a:r>
            <a:r>
              <a:rPr lang="pl-PL" sz="3400" dirty="0"/>
              <a:t> za </a:t>
            </a:r>
            <a:r>
              <a:rPr lang="pl-PL" sz="3400" dirty="0" err="1"/>
              <a:t>předkládání</a:t>
            </a:r>
            <a:r>
              <a:rPr lang="pl-PL" sz="3400" dirty="0"/>
              <a:t> </a:t>
            </a:r>
            <a:r>
              <a:rPr lang="pl-PL" sz="3400" dirty="0" err="1"/>
              <a:t>návrhů</a:t>
            </a:r>
            <a:r>
              <a:rPr lang="pl-PL" sz="3400" dirty="0"/>
              <a:t> </a:t>
            </a:r>
            <a:r>
              <a:rPr lang="pl-PL" sz="3400" dirty="0" err="1"/>
              <a:t>nebo</a:t>
            </a:r>
            <a:r>
              <a:rPr lang="pl-PL" sz="3400" dirty="0"/>
              <a:t> </a:t>
            </a:r>
            <a:r>
              <a:rPr lang="pl-PL" sz="3400" dirty="0" err="1"/>
              <a:t>provádění</a:t>
            </a:r>
            <a:r>
              <a:rPr lang="pl-PL" sz="3400" dirty="0"/>
              <a:t> </a:t>
            </a:r>
            <a:r>
              <a:rPr lang="pl-PL" sz="3400" dirty="0" err="1"/>
              <a:t>jiných</a:t>
            </a:r>
            <a:r>
              <a:rPr lang="pl-PL" sz="3400" dirty="0"/>
              <a:t> </a:t>
            </a:r>
            <a:r>
              <a:rPr lang="pl-PL" sz="3400" dirty="0" err="1"/>
              <a:t>přípravných</a:t>
            </a:r>
            <a:r>
              <a:rPr lang="pl-PL" sz="3400" dirty="0"/>
              <a:t> </a:t>
            </a:r>
            <a:r>
              <a:rPr lang="pl-PL" sz="3400" dirty="0" err="1"/>
              <a:t>prací</a:t>
            </a:r>
            <a:r>
              <a:rPr lang="pl-PL" sz="3400" dirty="0"/>
              <a:t> k tomu </a:t>
            </a:r>
            <a:r>
              <a:rPr lang="pl-PL" sz="3400" dirty="0" err="1"/>
              <a:t>směřujících</a:t>
            </a:r>
            <a:r>
              <a:rPr lang="pl-PL" sz="3400" dirty="0"/>
              <a:t> a </a:t>
            </a:r>
            <a:r>
              <a:rPr lang="pl-PL" sz="3400" dirty="0" err="1"/>
              <a:t>jiné</a:t>
            </a:r>
            <a:r>
              <a:rPr lang="pl-PL" sz="3400" dirty="0"/>
              <a:t> </a:t>
            </a:r>
            <a:r>
              <a:rPr lang="pl-PL" sz="3400" dirty="0" err="1"/>
              <a:t>náklady</a:t>
            </a:r>
            <a:r>
              <a:rPr lang="pl-PL" sz="3400" dirty="0"/>
              <a:t> </a:t>
            </a:r>
            <a:r>
              <a:rPr lang="pl-PL" sz="3400" dirty="0" err="1"/>
              <a:t>spojené</a:t>
            </a:r>
            <a:r>
              <a:rPr lang="pl-PL" sz="3400" dirty="0"/>
              <a:t> </a:t>
            </a:r>
            <a:r>
              <a:rPr lang="pl-PL" sz="3400" dirty="0" err="1"/>
              <a:t>se</a:t>
            </a:r>
            <a:r>
              <a:rPr lang="pl-PL" sz="3400" dirty="0"/>
              <a:t> </a:t>
            </a:r>
            <a:r>
              <a:rPr lang="pl-PL" sz="3400" dirty="0" err="1"/>
              <a:t>zprostředkováním</a:t>
            </a:r>
            <a:r>
              <a:rPr lang="pl-PL" sz="3400" dirty="0"/>
              <a:t> a </a:t>
            </a:r>
            <a:r>
              <a:rPr lang="pl-PL" sz="3400" dirty="0" err="1"/>
              <a:t>nabízením</a:t>
            </a:r>
            <a:r>
              <a:rPr lang="pl-PL" sz="3400" dirty="0"/>
              <a:t> </a:t>
            </a:r>
            <a:r>
              <a:rPr lang="pl-PL" sz="3400" dirty="0" err="1"/>
              <a:t>pojištění</a:t>
            </a:r>
            <a:r>
              <a:rPr lang="pl-PL" sz="3400" dirty="0"/>
              <a:t>,	</a:t>
            </a:r>
          </a:p>
          <a:p>
            <a:pPr marL="0" indent="0">
              <a:buNone/>
            </a:pPr>
            <a:r>
              <a:rPr lang="pl-PL" sz="3400" dirty="0"/>
              <a:t>b) s </a:t>
            </a:r>
            <a:r>
              <a:rPr lang="pl-PL" sz="3400" dirty="0" err="1"/>
              <a:t>přijetím</a:t>
            </a:r>
            <a:r>
              <a:rPr lang="pl-PL" sz="3400" dirty="0"/>
              <a:t> </a:t>
            </a:r>
            <a:r>
              <a:rPr lang="pl-PL" sz="3400" dirty="0" err="1"/>
              <a:t>návrhu</a:t>
            </a:r>
            <a:r>
              <a:rPr lang="pl-PL" sz="3400" dirty="0"/>
              <a:t> na </a:t>
            </a:r>
            <a:r>
              <a:rPr lang="pl-PL" sz="3400" dirty="0" err="1"/>
              <a:t>uzavření</a:t>
            </a:r>
            <a:r>
              <a:rPr lang="pl-PL" sz="3400" dirty="0"/>
              <a:t> </a:t>
            </a:r>
            <a:r>
              <a:rPr lang="pl-PL" sz="3400" dirty="0" err="1"/>
              <a:t>pojistné</a:t>
            </a:r>
            <a:r>
              <a:rPr lang="pl-PL" sz="3400" dirty="0"/>
              <a:t> </a:t>
            </a:r>
            <a:r>
              <a:rPr lang="pl-PL" sz="3400" dirty="0" err="1"/>
              <a:t>smlouvy</a:t>
            </a:r>
            <a:r>
              <a:rPr lang="pl-PL" sz="3400" dirty="0"/>
              <a:t> </a:t>
            </a:r>
            <a:r>
              <a:rPr lang="pl-PL" sz="3400" dirty="0" err="1"/>
              <a:t>včetně</a:t>
            </a:r>
            <a:r>
              <a:rPr lang="pl-PL" sz="3400" dirty="0"/>
              <a:t> </a:t>
            </a:r>
            <a:r>
              <a:rPr lang="pl-PL" sz="3400" dirty="0" err="1"/>
              <a:t>lékařské</a:t>
            </a:r>
            <a:r>
              <a:rPr lang="pl-PL" sz="3400" dirty="0"/>
              <a:t> </a:t>
            </a:r>
            <a:r>
              <a:rPr lang="pl-PL" sz="3400" dirty="0" err="1"/>
              <a:t>prohlídky</a:t>
            </a:r>
            <a:r>
              <a:rPr lang="pl-PL" sz="3400" dirty="0"/>
              <a:t>,	</a:t>
            </a:r>
          </a:p>
          <a:p>
            <a:pPr marL="0" indent="0">
              <a:buNone/>
            </a:pPr>
            <a:r>
              <a:rPr lang="pl-PL" sz="3400" dirty="0"/>
              <a:t>c) s </a:t>
            </a:r>
            <a:r>
              <a:rPr lang="pl-PL" sz="3400" dirty="0" err="1"/>
              <a:t>oceněním</a:t>
            </a:r>
            <a:r>
              <a:rPr lang="pl-PL" sz="3400" dirty="0"/>
              <a:t> </a:t>
            </a:r>
            <a:r>
              <a:rPr lang="pl-PL" sz="3400" dirty="0" err="1"/>
              <a:t>převzatého</a:t>
            </a:r>
            <a:r>
              <a:rPr lang="pl-PL" sz="3400" dirty="0"/>
              <a:t> </a:t>
            </a:r>
            <a:r>
              <a:rPr lang="pl-PL" sz="3400" dirty="0" err="1"/>
              <a:t>pojistného</a:t>
            </a:r>
            <a:r>
              <a:rPr lang="pl-PL" sz="3400" dirty="0"/>
              <a:t> </a:t>
            </a:r>
            <a:r>
              <a:rPr lang="pl-PL" sz="3400" dirty="0" err="1"/>
              <a:t>rizika</a:t>
            </a:r>
            <a:r>
              <a:rPr lang="pl-PL" sz="3400" dirty="0"/>
              <a:t> a </a:t>
            </a:r>
            <a:r>
              <a:rPr lang="pl-PL" sz="3400" dirty="0" err="1"/>
              <a:t>prvotních</a:t>
            </a:r>
            <a:r>
              <a:rPr lang="pl-PL" sz="3400" dirty="0"/>
              <a:t> </a:t>
            </a:r>
            <a:r>
              <a:rPr lang="pl-PL" sz="3400" dirty="0" err="1"/>
              <a:t>evidenčních</a:t>
            </a:r>
            <a:r>
              <a:rPr lang="pl-PL" sz="3400" dirty="0"/>
              <a:t> </a:t>
            </a:r>
            <a:r>
              <a:rPr lang="pl-PL" sz="3400" dirty="0" err="1"/>
              <a:t>úkonů</a:t>
            </a:r>
            <a:r>
              <a:rPr lang="pl-PL" sz="3400" dirty="0"/>
              <a:t> a	</a:t>
            </a:r>
          </a:p>
          <a:p>
            <a:pPr marL="0" indent="0">
              <a:buNone/>
            </a:pPr>
            <a:r>
              <a:rPr lang="pl-PL" sz="3400" dirty="0"/>
              <a:t>d) s </a:t>
            </a:r>
            <a:r>
              <a:rPr lang="pl-PL" sz="3400" dirty="0" err="1"/>
              <a:t>tvorbou</a:t>
            </a:r>
            <a:r>
              <a:rPr lang="pl-PL" sz="3400" dirty="0"/>
              <a:t> a </a:t>
            </a:r>
            <a:r>
              <a:rPr lang="pl-PL" sz="3400" dirty="0" err="1"/>
              <a:t>nabídkou</a:t>
            </a:r>
            <a:r>
              <a:rPr lang="pl-PL" sz="3400" dirty="0"/>
              <a:t> </a:t>
            </a:r>
            <a:r>
              <a:rPr lang="pl-PL" sz="3400" dirty="0" err="1"/>
              <a:t>pojistného</a:t>
            </a:r>
            <a:r>
              <a:rPr lang="pl-PL" sz="3400" dirty="0"/>
              <a:t> produktu.	</a:t>
            </a:r>
          </a:p>
          <a:p>
            <a:pPr marL="0" indent="0">
              <a:buNone/>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69055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změna Kategorizace distributorů pojištění</a:t>
            </a:r>
            <a:endParaRPr lang="en-US" sz="3200" dirty="0"/>
          </a:p>
        </p:txBody>
      </p:sp>
      <p:sp>
        <p:nvSpPr>
          <p:cNvPr id="3" name="Content Placeholder 2"/>
          <p:cNvSpPr>
            <a:spLocks noGrp="1"/>
          </p:cNvSpPr>
          <p:nvPr>
            <p:ph idx="1"/>
          </p:nvPr>
        </p:nvSpPr>
        <p:spPr>
          <a:xfrm>
            <a:off x="457200" y="1274324"/>
            <a:ext cx="8229600" cy="4525963"/>
          </a:xfrm>
        </p:spPr>
        <p:txBody>
          <a:bodyPr>
            <a:normAutofit/>
          </a:bodyPr>
          <a:lstStyle/>
          <a:p>
            <a:pPr marL="0" lvl="0" indent="0">
              <a:buNone/>
            </a:pPr>
            <a:r>
              <a:rPr lang="cs-CZ" sz="2000" b="1" dirty="0"/>
              <a:t>Distribuce pojištění:</a:t>
            </a:r>
          </a:p>
          <a:p>
            <a:pPr lvl="0">
              <a:buFont typeface="Wingdings" panose="05000000000000000000" pitchFamily="2" charset="2"/>
              <a:buChar char="§"/>
            </a:pPr>
            <a:r>
              <a:rPr lang="cs-CZ" sz="2000" b="1" dirty="0"/>
              <a:t>Poskytování pojištění         </a:t>
            </a:r>
            <a:r>
              <a:rPr lang="cs-CZ" sz="2000" dirty="0"/>
              <a:t>- pojišťovna na vlastní účet</a:t>
            </a:r>
          </a:p>
          <a:p>
            <a:pPr lvl="0">
              <a:buFont typeface="Wingdings" panose="05000000000000000000" pitchFamily="2" charset="2"/>
              <a:buChar char="§"/>
            </a:pPr>
            <a:r>
              <a:rPr lang="cs-CZ" sz="2000" b="1" dirty="0"/>
              <a:t>Zprostředkování pojištění  </a:t>
            </a:r>
            <a:r>
              <a:rPr lang="cs-CZ" sz="2000" dirty="0"/>
              <a:t>- samostatný zprostředkovatel</a:t>
            </a:r>
          </a:p>
          <a:p>
            <a:pPr marL="0" lvl="0" indent="0">
              <a:buNone/>
            </a:pPr>
            <a:r>
              <a:rPr lang="cs-CZ" sz="2000" dirty="0"/>
              <a:t>                                                       - vázaný zástupce</a:t>
            </a:r>
          </a:p>
          <a:p>
            <a:pPr marL="0" lvl="0" indent="0">
              <a:buNone/>
            </a:pPr>
            <a:r>
              <a:rPr lang="cs-CZ" sz="2000" dirty="0"/>
              <a:t>                                                       - zprostředkovatel doplňkového pojištění</a:t>
            </a:r>
          </a:p>
        </p:txBody>
      </p:sp>
      <p:sp>
        <p:nvSpPr>
          <p:cNvPr id="4" name="Rectangle 3"/>
          <p:cNvSpPr/>
          <p:nvPr/>
        </p:nvSpPr>
        <p:spPr>
          <a:xfrm flipV="1">
            <a:off x="467544" y="1223041"/>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bdélník 49"/>
          <p:cNvSpPr/>
          <p:nvPr/>
        </p:nvSpPr>
        <p:spPr>
          <a:xfrm>
            <a:off x="2411760" y="3717032"/>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Pojišťovna</a:t>
            </a:r>
          </a:p>
        </p:txBody>
      </p:sp>
      <p:sp>
        <p:nvSpPr>
          <p:cNvPr id="51" name="Obdélník 50"/>
          <p:cNvSpPr/>
          <p:nvPr/>
        </p:nvSpPr>
        <p:spPr>
          <a:xfrm>
            <a:off x="3563888" y="3717032"/>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Pojišťovna</a:t>
            </a:r>
          </a:p>
        </p:txBody>
      </p:sp>
      <p:sp>
        <p:nvSpPr>
          <p:cNvPr id="53" name="Obdélník 52"/>
          <p:cNvSpPr/>
          <p:nvPr/>
        </p:nvSpPr>
        <p:spPr>
          <a:xfrm>
            <a:off x="3563888" y="4293096"/>
            <a:ext cx="936104" cy="432048"/>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a:t>Samostatný zprostředkovatel</a:t>
            </a:r>
          </a:p>
        </p:txBody>
      </p:sp>
      <p:sp>
        <p:nvSpPr>
          <p:cNvPr id="56" name="Obdélník 55"/>
          <p:cNvSpPr/>
          <p:nvPr/>
        </p:nvSpPr>
        <p:spPr>
          <a:xfrm>
            <a:off x="2411760" y="4293096"/>
            <a:ext cx="936104" cy="4320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Zákazník</a:t>
            </a:r>
          </a:p>
        </p:txBody>
      </p:sp>
      <p:cxnSp>
        <p:nvCxnSpPr>
          <p:cNvPr id="60" name="Přímá spojnice 59"/>
          <p:cNvCxnSpPr>
            <a:stCxn id="51" idx="2"/>
            <a:endCxn id="53" idx="0"/>
          </p:cNvCxnSpPr>
          <p:nvPr/>
        </p:nvCxnSpPr>
        <p:spPr>
          <a:xfrm>
            <a:off x="4031940"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Přímá spojnice 61"/>
          <p:cNvCxnSpPr/>
          <p:nvPr/>
        </p:nvCxnSpPr>
        <p:spPr>
          <a:xfrm>
            <a:off x="3347864" y="53012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Přímá spojnice 62"/>
          <p:cNvCxnSpPr/>
          <p:nvPr/>
        </p:nvCxnSpPr>
        <p:spPr>
          <a:xfrm>
            <a:off x="3347864" y="4149080"/>
            <a:ext cx="216024"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64" name="Obdélník 63"/>
          <p:cNvSpPr/>
          <p:nvPr/>
        </p:nvSpPr>
        <p:spPr>
          <a:xfrm>
            <a:off x="2915816" y="4869160"/>
            <a:ext cx="936104" cy="432048"/>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Vázaný zástupce</a:t>
            </a:r>
          </a:p>
        </p:txBody>
      </p:sp>
      <p:cxnSp>
        <p:nvCxnSpPr>
          <p:cNvPr id="65" name="Přímá spojnice 64"/>
          <p:cNvCxnSpPr>
            <a:endCxn id="56" idx="0"/>
          </p:cNvCxnSpPr>
          <p:nvPr/>
        </p:nvCxnSpPr>
        <p:spPr>
          <a:xfrm>
            <a:off x="2879812" y="4149080"/>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66" name="Obdélník 65"/>
          <p:cNvSpPr/>
          <p:nvPr/>
        </p:nvSpPr>
        <p:spPr>
          <a:xfrm>
            <a:off x="4644008" y="3717032"/>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Pojišťovna</a:t>
            </a:r>
          </a:p>
        </p:txBody>
      </p:sp>
      <p:sp>
        <p:nvSpPr>
          <p:cNvPr id="68" name="Obdélník 67"/>
          <p:cNvSpPr/>
          <p:nvPr/>
        </p:nvSpPr>
        <p:spPr>
          <a:xfrm>
            <a:off x="2915816" y="5445224"/>
            <a:ext cx="936104" cy="4320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Zákazník</a:t>
            </a:r>
          </a:p>
        </p:txBody>
      </p:sp>
      <p:sp>
        <p:nvSpPr>
          <p:cNvPr id="69" name="Obdélník 68"/>
          <p:cNvSpPr/>
          <p:nvPr/>
        </p:nvSpPr>
        <p:spPr>
          <a:xfrm>
            <a:off x="4139952" y="4869160"/>
            <a:ext cx="936104" cy="4320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Zákazník</a:t>
            </a:r>
          </a:p>
        </p:txBody>
      </p:sp>
      <p:cxnSp>
        <p:nvCxnSpPr>
          <p:cNvPr id="75" name="Přímá spojnice 74"/>
          <p:cNvCxnSpPr/>
          <p:nvPr/>
        </p:nvCxnSpPr>
        <p:spPr>
          <a:xfrm flipH="1">
            <a:off x="4499992" y="4149080"/>
            <a:ext cx="144016"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Přímá spojnice 80"/>
          <p:cNvCxnSpPr/>
          <p:nvPr/>
        </p:nvCxnSpPr>
        <p:spPr>
          <a:xfrm>
            <a:off x="4283968" y="47251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Přímá spojnice 82"/>
          <p:cNvCxnSpPr/>
          <p:nvPr/>
        </p:nvCxnSpPr>
        <p:spPr>
          <a:xfrm>
            <a:off x="3635896" y="4725144"/>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84" name="Obdélník 83"/>
          <p:cNvSpPr/>
          <p:nvPr/>
        </p:nvSpPr>
        <p:spPr>
          <a:xfrm>
            <a:off x="4644008" y="4293096"/>
            <a:ext cx="936104" cy="4320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t>Zákazník</a:t>
            </a:r>
          </a:p>
        </p:txBody>
      </p:sp>
      <p:cxnSp>
        <p:nvCxnSpPr>
          <p:cNvPr id="86" name="Přímá spojnice 85"/>
          <p:cNvCxnSpPr>
            <a:stCxn id="66" idx="2"/>
            <a:endCxn id="84" idx="0"/>
          </p:cNvCxnSpPr>
          <p:nvPr/>
        </p:nvCxnSpPr>
        <p:spPr>
          <a:xfrm>
            <a:off x="5112060" y="4149080"/>
            <a:ext cx="0" cy="14401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3845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Požadavky na distributory</a:t>
            </a:r>
            <a:endParaRPr lang="en-US" sz="3200" dirty="0"/>
          </a:p>
        </p:txBody>
      </p:sp>
      <p:sp>
        <p:nvSpPr>
          <p:cNvPr id="3" name="Content Placeholder 2"/>
          <p:cNvSpPr>
            <a:spLocks noGrp="1"/>
          </p:cNvSpPr>
          <p:nvPr>
            <p:ph idx="1"/>
          </p:nvPr>
        </p:nvSpPr>
        <p:spPr>
          <a:xfrm>
            <a:off x="446856" y="1268760"/>
            <a:ext cx="8229600" cy="4525963"/>
          </a:xfrm>
        </p:spPr>
        <p:txBody>
          <a:bodyPr>
            <a:normAutofit fontScale="92500" lnSpcReduction="20000"/>
          </a:bodyPr>
          <a:lstStyle/>
          <a:p>
            <a:pPr marL="0" indent="0" algn="just">
              <a:buNone/>
            </a:pPr>
            <a:r>
              <a:rPr lang="cs-CZ" sz="2000" b="1" dirty="0"/>
              <a:t>Důvěryhodnos</a:t>
            </a:r>
            <a:r>
              <a:rPr lang="cs-CZ" sz="2000" dirty="0"/>
              <a:t>t</a:t>
            </a:r>
          </a:p>
          <a:p>
            <a:pPr marL="173038" indent="-173038" algn="just">
              <a:buFontTx/>
              <a:buChar char="-"/>
            </a:pPr>
            <a:r>
              <a:rPr lang="cs-CZ" sz="2000" dirty="0"/>
              <a:t>dává předpoklad řádného provozování činnosti </a:t>
            </a:r>
            <a:r>
              <a:rPr lang="cs-CZ" sz="2000" dirty="0" err="1"/>
              <a:t>pozle</a:t>
            </a:r>
            <a:r>
              <a:rPr lang="cs-CZ" sz="2000" dirty="0"/>
              <a:t> zákona o distribuci v pojišťovnictví</a:t>
            </a:r>
          </a:p>
          <a:p>
            <a:pPr marL="173038" indent="-173038" algn="just">
              <a:buFontTx/>
              <a:buChar char="-"/>
            </a:pPr>
            <a:r>
              <a:rPr lang="cs-CZ" sz="2000" dirty="0"/>
              <a:t>zákon dále stanoví, kdy osoba důvěryhodná není </a:t>
            </a:r>
          </a:p>
          <a:p>
            <a:pPr algn="just"/>
            <a:endParaRPr lang="cs-CZ" sz="2000" dirty="0"/>
          </a:p>
          <a:p>
            <a:pPr marL="0" indent="0" algn="just">
              <a:buNone/>
            </a:pPr>
            <a:r>
              <a:rPr lang="cs-CZ" sz="2000" b="1" dirty="0"/>
              <a:t>Odborná znalost a způsobilost</a:t>
            </a:r>
            <a:r>
              <a:rPr lang="cs-CZ" sz="2000" dirty="0"/>
              <a:t> </a:t>
            </a:r>
          </a:p>
          <a:p>
            <a:pPr marL="0" indent="0" algn="just">
              <a:buNone/>
            </a:pPr>
            <a:r>
              <a:rPr lang="cs-CZ" sz="2000" dirty="0"/>
              <a:t>- maturita + odborná zkouška</a:t>
            </a:r>
          </a:p>
          <a:p>
            <a:pPr marL="0" indent="0" algn="just">
              <a:buNone/>
            </a:pPr>
            <a:r>
              <a:rPr lang="cs-CZ" sz="2000" dirty="0"/>
              <a:t>- minimální požadavky na odborné znalosti rozděleny do pěti kategorií podle  </a:t>
            </a:r>
          </a:p>
          <a:p>
            <a:pPr marL="0" indent="0" algn="just">
              <a:spcBef>
                <a:spcPts val="0"/>
              </a:spcBef>
              <a:buNone/>
            </a:pPr>
            <a:r>
              <a:rPr lang="cs-CZ" sz="2000" dirty="0"/>
              <a:t>   prodávaných produktů (znalost trhu pojištění, finanční gramotnost,         </a:t>
            </a:r>
          </a:p>
          <a:p>
            <a:pPr marL="0" indent="0" algn="just">
              <a:spcBef>
                <a:spcPts val="0"/>
              </a:spcBef>
              <a:buNone/>
            </a:pPr>
            <a:r>
              <a:rPr lang="cs-CZ" sz="2000" dirty="0"/>
              <a:t>   vyřizování PU, řízení střetu zájmů, znalost etických standardů, důchodový    </a:t>
            </a:r>
          </a:p>
          <a:p>
            <a:pPr marL="0" indent="0" algn="just">
              <a:spcBef>
                <a:spcPts val="0"/>
              </a:spcBef>
              <a:buNone/>
            </a:pPr>
            <a:r>
              <a:rPr lang="cs-CZ" sz="2000" dirty="0"/>
              <a:t>   systém)</a:t>
            </a:r>
          </a:p>
          <a:p>
            <a:pPr marL="704850" algn="just">
              <a:buFontTx/>
              <a:buChar char="-"/>
            </a:pPr>
            <a:endParaRPr lang="cs-CZ" sz="2000" dirty="0"/>
          </a:p>
          <a:p>
            <a:pPr marL="0" indent="0" algn="just">
              <a:buNone/>
            </a:pPr>
            <a:r>
              <a:rPr lang="cs-CZ" sz="2000" b="1" dirty="0"/>
              <a:t>Následné vzdělávání </a:t>
            </a:r>
          </a:p>
          <a:p>
            <a:pPr marL="173038" indent="-173038" algn="just">
              <a:buFontTx/>
              <a:buChar char="-"/>
            </a:pPr>
            <a:r>
              <a:rPr lang="cs-CZ" sz="2000" dirty="0"/>
              <a:t>k rozvíjení odborných znalostí a dovedností podle skupin odbornosti    </a:t>
            </a:r>
          </a:p>
          <a:p>
            <a:pPr marL="173038" indent="-173038" algn="just">
              <a:buFontTx/>
              <a:buChar char="-"/>
            </a:pPr>
            <a:r>
              <a:rPr lang="cs-CZ" sz="2000" dirty="0"/>
              <a:t>v rozsahu alespoň 15 hodin ročně</a:t>
            </a:r>
          </a:p>
          <a:p>
            <a:pPr marL="0" indent="0">
              <a:buNone/>
            </a:pPr>
            <a:endParaRPr lang="cs-CZ" sz="2000" dirty="0"/>
          </a:p>
        </p:txBody>
      </p:sp>
      <p:sp>
        <p:nvSpPr>
          <p:cNvPr id="4" name="Rectangle 3"/>
          <p:cNvSpPr/>
          <p:nvPr/>
        </p:nvSpPr>
        <p:spPr>
          <a:xfrm flipV="1">
            <a:off x="467544" y="1223041"/>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1472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749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Distribuce skupinových (flotilových) pojištění </a:t>
            </a:r>
            <a:endParaRPr lang="en-US" sz="3200" dirty="0"/>
          </a:p>
        </p:txBody>
      </p:sp>
      <p:sp>
        <p:nvSpPr>
          <p:cNvPr id="3" name="Content Placeholder 2"/>
          <p:cNvSpPr>
            <a:spLocks noGrp="1"/>
          </p:cNvSpPr>
          <p:nvPr>
            <p:ph idx="1"/>
          </p:nvPr>
        </p:nvSpPr>
        <p:spPr>
          <a:xfrm>
            <a:off x="446856" y="1484784"/>
            <a:ext cx="8229600" cy="4525963"/>
          </a:xfrm>
        </p:spPr>
        <p:txBody>
          <a:bodyPr>
            <a:normAutofit/>
          </a:bodyPr>
          <a:lstStyle/>
          <a:p>
            <a:pPr marL="0" lvl="0" indent="0">
              <a:spcAft>
                <a:spcPts val="600"/>
              </a:spcAft>
              <a:buNone/>
            </a:pPr>
            <a:r>
              <a:rPr lang="cs-CZ" sz="2000" dirty="0"/>
              <a:t>Nabízet podnikatelským způsobem třetí osobě možnost stát se v rámci pojištění pojištěným bude moci pojistník nebo jiná osoba pouze tehdy:</a:t>
            </a:r>
          </a:p>
          <a:p>
            <a:pPr lvl="0">
              <a:buFontTx/>
              <a:buChar char="-"/>
            </a:pPr>
            <a:r>
              <a:rPr lang="cs-CZ" sz="2000" dirty="0"/>
              <a:t>bude-li osobou oprávněnou ke zprostředkování pojištění a </a:t>
            </a:r>
          </a:p>
          <a:p>
            <a:pPr lvl="0">
              <a:buFontTx/>
              <a:buChar char="-"/>
            </a:pPr>
            <a:r>
              <a:rPr lang="cs-CZ" sz="2000" dirty="0"/>
              <a:t>nebude-li sjednávat rezervotvorné pojištění.</a:t>
            </a:r>
          </a:p>
          <a:p>
            <a:pPr lvl="0">
              <a:buFontTx/>
              <a:buChar char="-"/>
            </a:pPr>
            <a:endParaRPr lang="cs-CZ" sz="2000" dirty="0"/>
          </a:p>
          <a:p>
            <a:pPr marL="0" lvl="0" indent="0">
              <a:buNone/>
            </a:pPr>
            <a:r>
              <a:rPr lang="cs-CZ" sz="2000" dirty="0"/>
              <a:t>Nabízející musí ve vztahu k zákazníkovi, přestože ke smlouvě přistupuje pouze jako pojištěný, splnit úplné informační povinnosti podle zákona</a:t>
            </a:r>
          </a:p>
        </p:txBody>
      </p:sp>
      <p:sp>
        <p:nvSpPr>
          <p:cNvPr id="4" name="Rectangle 3"/>
          <p:cNvSpPr/>
          <p:nvPr/>
        </p:nvSpPr>
        <p:spPr>
          <a:xfrm flipV="1">
            <a:off x="494662" y="1223041"/>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81682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Informační a archivační povinnosti </a:t>
            </a:r>
            <a:endParaRPr lang="en-US" sz="3200" dirty="0"/>
          </a:p>
        </p:txBody>
      </p:sp>
      <p:sp>
        <p:nvSpPr>
          <p:cNvPr id="3" name="Content Placeholder 2"/>
          <p:cNvSpPr>
            <a:spLocks noGrp="1"/>
          </p:cNvSpPr>
          <p:nvPr>
            <p:ph idx="1"/>
          </p:nvPr>
        </p:nvSpPr>
        <p:spPr>
          <a:xfrm>
            <a:off x="446856" y="1268859"/>
            <a:ext cx="8229600" cy="4320381"/>
          </a:xfrm>
        </p:spPr>
        <p:txBody>
          <a:bodyPr>
            <a:normAutofit fontScale="85000" lnSpcReduction="20000"/>
          </a:bodyPr>
          <a:lstStyle/>
          <a:p>
            <a:pPr marL="0" indent="0" algn="just">
              <a:spcAft>
                <a:spcPts val="600"/>
              </a:spcAft>
              <a:buNone/>
            </a:pPr>
            <a:r>
              <a:rPr lang="cs-CZ" sz="2000" b="1" cap="all" dirty="0"/>
              <a:t>Záznamy</a:t>
            </a:r>
          </a:p>
          <a:p>
            <a:pPr marL="0" lvl="0" indent="0">
              <a:buNone/>
            </a:pPr>
            <a:r>
              <a:rPr lang="cs-CZ" sz="2000" dirty="0"/>
              <a:t>- Záznam z jednání</a:t>
            </a:r>
          </a:p>
          <a:p>
            <a:pPr marL="0" lvl="0" indent="0">
              <a:buNone/>
            </a:pPr>
            <a:r>
              <a:rPr lang="cs-CZ" sz="2000" dirty="0"/>
              <a:t>- Záznam o radě (je-li poskytována)</a:t>
            </a:r>
          </a:p>
          <a:p>
            <a:pPr marL="0" indent="0" algn="just">
              <a:spcBef>
                <a:spcPts val="0"/>
              </a:spcBef>
              <a:buNone/>
            </a:pPr>
            <a:endParaRPr lang="cs-CZ" sz="2000" b="1" cap="all" dirty="0"/>
          </a:p>
          <a:p>
            <a:pPr marL="0" indent="0" algn="just">
              <a:spcAft>
                <a:spcPts val="600"/>
              </a:spcAft>
              <a:buNone/>
            </a:pPr>
            <a:r>
              <a:rPr lang="cs-CZ" sz="2000" b="1" cap="all" dirty="0"/>
              <a:t>Předsmluvní informace</a:t>
            </a:r>
          </a:p>
          <a:p>
            <a:pPr marL="0" lvl="0" indent="0">
              <a:buNone/>
            </a:pPr>
            <a:r>
              <a:rPr lang="cs-CZ" sz="2000" dirty="0"/>
              <a:t>-  o pojistiteli</a:t>
            </a:r>
          </a:p>
          <a:p>
            <a:pPr marL="0" lvl="0" indent="0">
              <a:buNone/>
            </a:pPr>
            <a:r>
              <a:rPr lang="cs-CZ" sz="2000" dirty="0"/>
              <a:t>- o zprostředkovateli</a:t>
            </a:r>
          </a:p>
          <a:p>
            <a:pPr marL="0" lvl="0" indent="0">
              <a:buNone/>
            </a:pPr>
            <a:r>
              <a:rPr lang="cs-CZ" sz="2000" dirty="0"/>
              <a:t>- o pojištění</a:t>
            </a:r>
          </a:p>
          <a:p>
            <a:pPr marL="0" lvl="0" indent="0">
              <a:buNone/>
            </a:pPr>
            <a:r>
              <a:rPr lang="cs-CZ" sz="2000" dirty="0"/>
              <a:t>-  o vázaném prodeji</a:t>
            </a:r>
          </a:p>
          <a:p>
            <a:pPr marL="0" lvl="0" indent="0">
              <a:buNone/>
            </a:pPr>
            <a:r>
              <a:rPr lang="cs-CZ" sz="2000" dirty="0"/>
              <a:t>-  další informace o ŽP</a:t>
            </a:r>
          </a:p>
          <a:p>
            <a:pPr marL="0" indent="0">
              <a:buNone/>
            </a:pPr>
            <a:r>
              <a:rPr lang="cs-CZ" sz="2000" dirty="0"/>
              <a:t>- další informace o IŽP</a:t>
            </a:r>
          </a:p>
          <a:p>
            <a:pPr algn="just">
              <a:spcBef>
                <a:spcPts val="0"/>
              </a:spcBef>
            </a:pPr>
            <a:endParaRPr lang="cs-CZ" sz="2000" b="1" cap="all" dirty="0"/>
          </a:p>
          <a:p>
            <a:pPr marL="0" indent="0" algn="just">
              <a:spcAft>
                <a:spcPts val="600"/>
              </a:spcAft>
              <a:buNone/>
            </a:pPr>
            <a:r>
              <a:rPr lang="cs-CZ" sz="2000" b="1" cap="all" dirty="0"/>
              <a:t>Průběžné informace</a:t>
            </a:r>
          </a:p>
          <a:p>
            <a:pPr marL="0" lvl="0" indent="0">
              <a:buNone/>
            </a:pPr>
            <a:r>
              <a:rPr lang="cs-CZ" sz="2000" dirty="0"/>
              <a:t>- Stav bonusů</a:t>
            </a:r>
          </a:p>
          <a:p>
            <a:pPr marL="0" lvl="0" indent="0">
              <a:buNone/>
            </a:pPr>
            <a:r>
              <a:rPr lang="cs-CZ" sz="2000" dirty="0"/>
              <a:t>- Výše odkupného</a:t>
            </a:r>
          </a:p>
          <a:p>
            <a:pPr marL="0" lvl="0" indent="0">
              <a:buNone/>
            </a:pPr>
            <a:r>
              <a:rPr lang="cs-CZ" sz="2000" dirty="0"/>
              <a:t>- Rozdíl mezi modelací a skutečností</a:t>
            </a:r>
          </a:p>
          <a:p>
            <a:pPr marL="0" lvl="0" indent="0">
              <a:buNone/>
            </a:pPr>
            <a:endParaRPr lang="cs-CZ" sz="2000" dirty="0"/>
          </a:p>
          <a:p>
            <a:pPr marL="0" indent="0">
              <a:buNone/>
            </a:pPr>
            <a:endParaRPr lang="cs-CZ" sz="2000" dirty="0"/>
          </a:p>
        </p:txBody>
      </p:sp>
      <p:sp>
        <p:nvSpPr>
          <p:cNvPr id="4" name="Rectangle 3"/>
          <p:cNvSpPr/>
          <p:nvPr/>
        </p:nvSpPr>
        <p:spPr>
          <a:xfrm flipV="1">
            <a:off x="467544" y="1151033"/>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délník 6"/>
          <p:cNvSpPr/>
          <p:nvPr/>
        </p:nvSpPr>
        <p:spPr>
          <a:xfrm>
            <a:off x="4427984" y="1196752"/>
            <a:ext cx="4258822" cy="55407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4716016" y="1340768"/>
            <a:ext cx="1584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Záznam z jednání</a:t>
            </a:r>
          </a:p>
        </p:txBody>
      </p:sp>
      <p:sp>
        <p:nvSpPr>
          <p:cNvPr id="9" name="Obdélník 8"/>
          <p:cNvSpPr/>
          <p:nvPr/>
        </p:nvSpPr>
        <p:spPr>
          <a:xfrm>
            <a:off x="6588224" y="1340768"/>
            <a:ext cx="1584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Záznam o radě</a:t>
            </a:r>
          </a:p>
        </p:txBody>
      </p:sp>
      <p:sp>
        <p:nvSpPr>
          <p:cNvPr id="10" name="Obdélník 9"/>
          <p:cNvSpPr/>
          <p:nvPr/>
        </p:nvSpPr>
        <p:spPr>
          <a:xfrm>
            <a:off x="4716016" y="2514600"/>
            <a:ext cx="1584176"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Informace o pojistiteli</a:t>
            </a:r>
          </a:p>
        </p:txBody>
      </p:sp>
      <p:sp>
        <p:nvSpPr>
          <p:cNvPr id="11" name="Obdélník 10"/>
          <p:cNvSpPr/>
          <p:nvPr/>
        </p:nvSpPr>
        <p:spPr>
          <a:xfrm>
            <a:off x="6588224" y="2514600"/>
            <a:ext cx="1584176"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cs-CZ" sz="1700" dirty="0"/>
              <a:t>Informace o zprostředkovateli</a:t>
            </a:r>
          </a:p>
        </p:txBody>
      </p:sp>
      <p:sp>
        <p:nvSpPr>
          <p:cNvPr id="12" name="Obdélník 11"/>
          <p:cNvSpPr/>
          <p:nvPr/>
        </p:nvSpPr>
        <p:spPr>
          <a:xfrm>
            <a:off x="4716016" y="3594720"/>
            <a:ext cx="1584176"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Informace o pojištění</a:t>
            </a:r>
          </a:p>
          <a:p>
            <a:pPr algn="ctr"/>
            <a:r>
              <a:rPr lang="cs-CZ" dirty="0"/>
              <a:t>(</a:t>
            </a:r>
            <a:r>
              <a:rPr lang="cs-CZ" dirty="0" err="1"/>
              <a:t>PRIIPs</a:t>
            </a:r>
            <a:r>
              <a:rPr lang="cs-CZ" dirty="0"/>
              <a:t>, IPID)</a:t>
            </a:r>
          </a:p>
        </p:txBody>
      </p:sp>
      <p:sp>
        <p:nvSpPr>
          <p:cNvPr id="13" name="Obdélník 12"/>
          <p:cNvSpPr/>
          <p:nvPr/>
        </p:nvSpPr>
        <p:spPr>
          <a:xfrm>
            <a:off x="6588224" y="3573016"/>
            <a:ext cx="1584176"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informace o ŽP a o IŽP</a:t>
            </a:r>
          </a:p>
        </p:txBody>
      </p:sp>
      <p:sp>
        <p:nvSpPr>
          <p:cNvPr id="14" name="Obdélník 13"/>
          <p:cNvSpPr/>
          <p:nvPr/>
        </p:nvSpPr>
        <p:spPr>
          <a:xfrm>
            <a:off x="4716016" y="4674840"/>
            <a:ext cx="1584176"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Informace o vázaném </a:t>
            </a:r>
            <a:r>
              <a:rPr lang="cs-CZ" dirty="0" err="1"/>
              <a:t>prodejí</a:t>
            </a:r>
            <a:endParaRPr lang="cs-CZ" dirty="0"/>
          </a:p>
        </p:txBody>
      </p:sp>
      <p:sp>
        <p:nvSpPr>
          <p:cNvPr id="15" name="Obdélník 14"/>
          <p:cNvSpPr/>
          <p:nvPr/>
        </p:nvSpPr>
        <p:spPr>
          <a:xfrm>
            <a:off x="4716016" y="5751515"/>
            <a:ext cx="1584176" cy="9144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Průběžné informace  </a:t>
            </a:r>
          </a:p>
        </p:txBody>
      </p:sp>
    </p:spTree>
    <p:extLst>
      <p:ext uri="{BB962C8B-B14F-4D97-AF65-F5344CB8AC3E}">
        <p14:creationId xmlns:p14="http://schemas.microsoft.com/office/powerpoint/2010/main" val="6699403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Poskytování Poradenství</a:t>
            </a:r>
            <a:endParaRPr lang="en-US" sz="3200" dirty="0"/>
          </a:p>
        </p:txBody>
      </p:sp>
      <p:sp>
        <p:nvSpPr>
          <p:cNvPr id="3" name="Content Placeholder 2"/>
          <p:cNvSpPr>
            <a:spLocks noGrp="1"/>
          </p:cNvSpPr>
          <p:nvPr>
            <p:ph idx="1"/>
          </p:nvPr>
        </p:nvSpPr>
        <p:spPr>
          <a:xfrm>
            <a:off x="446856" y="1484784"/>
            <a:ext cx="8229600" cy="4525963"/>
          </a:xfrm>
        </p:spPr>
        <p:txBody>
          <a:bodyPr>
            <a:normAutofit fontScale="92500" lnSpcReduction="20000"/>
          </a:bodyPr>
          <a:lstStyle/>
          <a:p>
            <a:pPr marL="0" lvl="0" indent="0">
              <a:spcAft>
                <a:spcPts val="1200"/>
              </a:spcAft>
              <a:buNone/>
            </a:pPr>
            <a:r>
              <a:rPr lang="cs-CZ" sz="2000" b="1" dirty="0"/>
              <a:t>Rada</a:t>
            </a:r>
          </a:p>
          <a:p>
            <a:pPr marL="0" lvl="0" indent="0">
              <a:spcAft>
                <a:spcPts val="1200"/>
              </a:spcAft>
              <a:buNone/>
            </a:pPr>
            <a:r>
              <a:rPr lang="cs-CZ" sz="2000" dirty="0"/>
              <a:t>- Doporučení vedoucí ke vzniku, podstatné změně, trvání nebo zániku pojištění</a:t>
            </a:r>
          </a:p>
          <a:p>
            <a:pPr lvl="0"/>
            <a:endParaRPr lang="cs-CZ" sz="2000" dirty="0"/>
          </a:p>
          <a:p>
            <a:pPr marL="0" lvl="0" indent="0">
              <a:spcAft>
                <a:spcPts val="1200"/>
              </a:spcAft>
              <a:buNone/>
            </a:pPr>
            <a:r>
              <a:rPr lang="cs-CZ" sz="2000" b="1" dirty="0"/>
              <a:t>Poskytování rady:</a:t>
            </a:r>
          </a:p>
          <a:p>
            <a:pPr lvl="0">
              <a:spcAft>
                <a:spcPts val="1200"/>
              </a:spcAft>
              <a:buFontTx/>
              <a:buChar char="-"/>
            </a:pPr>
            <a:r>
              <a:rPr lang="cs-CZ" sz="2000" dirty="0"/>
              <a:t>Pouze na základě analýzy zákazníka (požadavků, cílů, potřeb, rizik, kterým může být vystaven, a u rezervotvorných pojištění jeho finanční situace, znalostí a zkušeností v oblasti investic, rizikové tolerance a  schopnosti nést ztráty)</a:t>
            </a:r>
          </a:p>
          <a:p>
            <a:pPr lvl="0">
              <a:spcAft>
                <a:spcPts val="1200"/>
              </a:spcAft>
              <a:buFontTx/>
              <a:buChar char="-"/>
            </a:pPr>
            <a:r>
              <a:rPr lang="cs-CZ" sz="2000" dirty="0"/>
              <a:t>Výběru z dostatečného množství produktů, které distributor může distribuovat, nebo jedná-li zprostředkovatel na základě smlouvy se zákazníkem dostatečného množství produktů dostupných na trhu.</a:t>
            </a:r>
          </a:p>
          <a:p>
            <a:pPr lvl="0">
              <a:spcAft>
                <a:spcPts val="1200"/>
              </a:spcAft>
              <a:buFontTx/>
              <a:buChar char="-"/>
            </a:pPr>
            <a:r>
              <a:rPr lang="cs-CZ" sz="2000" dirty="0"/>
              <a:t>Pravidla pro poskytování rady se nevztahují na neživotní pojištění s pojistným na poměrném ročním základě nižším než 600 EUR (resp. 200 EUR pokud trvání pojištění nepřesahuje 3 měsíce) a pro pojištění podnikatelských rizik.</a:t>
            </a:r>
          </a:p>
          <a:p>
            <a:pPr marL="0" indent="0">
              <a:buNone/>
            </a:pPr>
            <a:endParaRPr lang="cs-CZ" sz="2000" dirty="0"/>
          </a:p>
        </p:txBody>
      </p:sp>
      <p:sp>
        <p:nvSpPr>
          <p:cNvPr id="4" name="Rectangle 3"/>
          <p:cNvSpPr/>
          <p:nvPr/>
        </p:nvSpPr>
        <p:spPr>
          <a:xfrm flipV="1">
            <a:off x="467544" y="1151033"/>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12188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Odměňování</a:t>
            </a:r>
            <a:endParaRPr lang="en-US" sz="3200" dirty="0"/>
          </a:p>
        </p:txBody>
      </p:sp>
      <p:sp>
        <p:nvSpPr>
          <p:cNvPr id="3" name="Content Placeholder 2"/>
          <p:cNvSpPr>
            <a:spLocks noGrp="1"/>
          </p:cNvSpPr>
          <p:nvPr>
            <p:ph idx="1"/>
          </p:nvPr>
        </p:nvSpPr>
        <p:spPr>
          <a:xfrm>
            <a:off x="446856" y="1484784"/>
            <a:ext cx="8229600" cy="4525963"/>
          </a:xfrm>
        </p:spPr>
        <p:txBody>
          <a:bodyPr>
            <a:normAutofit/>
          </a:bodyPr>
          <a:lstStyle/>
          <a:p>
            <a:pPr algn="just">
              <a:spcAft>
                <a:spcPts val="1200"/>
              </a:spcAft>
              <a:buFont typeface="Wingdings" panose="05000000000000000000" pitchFamily="2" charset="2"/>
              <a:buChar char="§"/>
            </a:pPr>
            <a:r>
              <a:rPr lang="cs-CZ" sz="2000" dirty="0"/>
              <a:t>Pojišťovna a samostatný zprostředkovatel budou mít povinnost zavést, udržovat a uplatňovat pravidla odměňování svých pracovníků, vázaného zástupce a jeho pracovníků.</a:t>
            </a:r>
          </a:p>
          <a:p>
            <a:pPr algn="just">
              <a:spcAft>
                <a:spcPts val="1200"/>
              </a:spcAft>
              <a:buFont typeface="Wingdings" panose="05000000000000000000" pitchFamily="2" charset="2"/>
              <a:buChar char="§"/>
            </a:pPr>
            <a:r>
              <a:rPr lang="cs-CZ" sz="2000" dirty="0"/>
              <a:t>Pravidla nesmí motivovat k neplnění povinností podle zákona, zejména v oblasti pravidel jednání ze zákazníkem.</a:t>
            </a:r>
          </a:p>
          <a:p>
            <a:pPr algn="just">
              <a:spcAft>
                <a:spcPts val="1200"/>
              </a:spcAft>
              <a:buFont typeface="Wingdings" panose="05000000000000000000" pitchFamily="2" charset="2"/>
              <a:buChar char="§"/>
            </a:pPr>
            <a:r>
              <a:rPr lang="cs-CZ" sz="2000" b="1" dirty="0"/>
              <a:t>Odměňování osob přímo se podílejících na poskytování rady</a:t>
            </a:r>
            <a:r>
              <a:rPr lang="cs-CZ" sz="2000" dirty="0"/>
              <a:t> nesmí být na újmu jejich schopnosti jednat v nejlepším zájmu zákazníka, „zejména </a:t>
            </a:r>
            <a:r>
              <a:rPr lang="cs-CZ" sz="2000" b="1" dirty="0"/>
              <a:t>nesmí být závislé na splnění prodejního cíle“.</a:t>
            </a:r>
          </a:p>
          <a:p>
            <a:pPr lvl="0" algn="just">
              <a:spcAft>
                <a:spcPts val="1200"/>
              </a:spcAft>
              <a:buFont typeface="Wingdings" panose="05000000000000000000" pitchFamily="2" charset="2"/>
              <a:buChar char="§"/>
            </a:pPr>
            <a:r>
              <a:rPr lang="cs-CZ" sz="2000" dirty="0"/>
              <a:t>EIOPA připravila soubor principů, na kterých jsou založeny pobídky s vysokou mírou rizika porušení pravidel odměňování podle IDD, jejich absence naopak indikuje soulad.</a:t>
            </a:r>
          </a:p>
          <a:p>
            <a:pPr marL="0" indent="0">
              <a:buNone/>
            </a:pPr>
            <a:endParaRPr lang="cs-CZ" sz="2000" dirty="0"/>
          </a:p>
        </p:txBody>
      </p:sp>
      <p:sp>
        <p:nvSpPr>
          <p:cNvPr id="4" name="Rectangle 3"/>
          <p:cNvSpPr/>
          <p:nvPr/>
        </p:nvSpPr>
        <p:spPr>
          <a:xfrm flipV="1">
            <a:off x="467544" y="1223041"/>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34640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74638"/>
            <a:ext cx="8229600" cy="994122"/>
          </a:xfrm>
        </p:spPr>
        <p:txBody>
          <a:bodyPr>
            <a:normAutofit fontScale="90000"/>
          </a:bodyPr>
          <a:lstStyle/>
          <a:p>
            <a:pPr lvl="0" algn="l"/>
            <a:r>
              <a:rPr lang="cs-CZ" sz="3200" cap="all" dirty="0"/>
              <a:t>Návrh zákona o distribuci </a:t>
            </a:r>
            <a:r>
              <a:rPr lang="cs-CZ" sz="3200" cap="all" dirty="0" err="1"/>
              <a:t>pojištěnÍ</a:t>
            </a:r>
            <a:r>
              <a:rPr lang="cs-CZ" sz="3200" cap="all" dirty="0"/>
              <a:t/>
            </a:r>
            <a:br>
              <a:rPr lang="cs-CZ" sz="3200" cap="all" dirty="0"/>
            </a:br>
            <a:r>
              <a:rPr lang="cs-CZ" sz="3200" cap="all" dirty="0"/>
              <a:t>Prováděcí nařízení</a:t>
            </a:r>
            <a:endParaRPr lang="en-US" sz="3200" dirty="0"/>
          </a:p>
        </p:txBody>
      </p:sp>
      <p:sp>
        <p:nvSpPr>
          <p:cNvPr id="3" name="Content Placeholder 2"/>
          <p:cNvSpPr>
            <a:spLocks noGrp="1"/>
          </p:cNvSpPr>
          <p:nvPr>
            <p:ph idx="1"/>
          </p:nvPr>
        </p:nvSpPr>
        <p:spPr>
          <a:xfrm>
            <a:off x="446856" y="1484784"/>
            <a:ext cx="8229600" cy="4525963"/>
          </a:xfrm>
        </p:spPr>
        <p:txBody>
          <a:bodyPr>
            <a:normAutofit/>
          </a:bodyPr>
          <a:lstStyle/>
          <a:p>
            <a:pPr marL="0" lvl="1" indent="0">
              <a:buNone/>
            </a:pPr>
            <a:r>
              <a:rPr lang="cs-CZ" dirty="0"/>
              <a:t>Rada EU schválila znění delegovaných aktů v přenesené pravomoci k  IDD. Akty jsou tak obsahově finální a budou publikovány v Úředním věstníku.</a:t>
            </a:r>
          </a:p>
          <a:p>
            <a:pPr marL="0" lvl="1" indent="0">
              <a:buNone/>
            </a:pPr>
            <a:endParaRPr lang="cs-CZ" sz="2000" b="1" dirty="0"/>
          </a:p>
          <a:p>
            <a:pPr marL="342900" lvl="1" indent="-342900">
              <a:buFont typeface="Wingdings" panose="05000000000000000000" pitchFamily="2" charset="2"/>
              <a:buChar char="§"/>
            </a:pPr>
            <a:r>
              <a:rPr lang="cs-CZ" sz="2000" b="1" dirty="0"/>
              <a:t>NAŘÍZENÍ KOMISE V PŘENESENÉ PRAVOMOCI (EU) ze dne 21.9.2017, kterým se doplňuje směrnice Evropského parlamentu a Rady (EU) 2016/97, pokud jde o požadavky na dohled nad produktem a jeho řízení vztahující se na pojišťovny a distributory pojištění (POG) </a:t>
            </a:r>
          </a:p>
          <a:p>
            <a:pPr marL="342900" lvl="1" indent="-342900">
              <a:buFont typeface="Wingdings" panose="05000000000000000000" pitchFamily="2" charset="2"/>
              <a:buChar char="§"/>
            </a:pPr>
            <a:r>
              <a:rPr lang="cs-CZ" sz="2000" b="1" dirty="0"/>
              <a:t>NAŘÍZENÍ KOMISE V PŘENESENÉ PRAVOMOCI (EU) ze dne 21.9.2017, kterým se doplňuje směrnice Evropského parlamentu a Rady (EU) 2016/97, pokud jde o požadavky na informace a pravidla výkonu činnosti vztahující se na distribuci pojistných produktů s investiční složkou (IBIPS)</a:t>
            </a:r>
            <a:endParaRPr lang="cs-CZ" sz="2000" dirty="0"/>
          </a:p>
          <a:p>
            <a:pPr marL="0" indent="0">
              <a:buNone/>
            </a:pPr>
            <a:endParaRPr lang="cs-CZ" sz="2000" dirty="0"/>
          </a:p>
        </p:txBody>
      </p:sp>
      <p:sp>
        <p:nvSpPr>
          <p:cNvPr id="4" name="Rectangle 3"/>
          <p:cNvSpPr/>
          <p:nvPr/>
        </p:nvSpPr>
        <p:spPr>
          <a:xfrm flipV="1">
            <a:off x="467544" y="1223041"/>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041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Základní podmínky provozování pojišťovací činnosti</a:t>
            </a:r>
            <a:endParaRPr lang="en-US" dirty="0"/>
          </a:p>
        </p:txBody>
      </p:sp>
      <p:sp>
        <p:nvSpPr>
          <p:cNvPr id="3" name="Content Placeholder 2"/>
          <p:cNvSpPr>
            <a:spLocks noGrp="1"/>
          </p:cNvSpPr>
          <p:nvPr>
            <p:ph idx="1"/>
          </p:nvPr>
        </p:nvSpPr>
        <p:spPr/>
        <p:txBody>
          <a:bodyPr>
            <a:normAutofit/>
          </a:bodyPr>
          <a:lstStyle/>
          <a:p>
            <a:pPr marR="91440" algn="just">
              <a:lnSpc>
                <a:spcPct val="110000"/>
              </a:lnSpc>
              <a:spcBef>
                <a:spcPts val="600"/>
              </a:spcBef>
              <a:spcAft>
                <a:spcPts val="600"/>
              </a:spcAft>
              <a:buFont typeface="Symbol"/>
              <a:buChar char=""/>
              <a:tabLst>
                <a:tab pos="1620520" algn="l"/>
                <a:tab pos="1980565" algn="l"/>
              </a:tabLst>
            </a:pPr>
            <a:r>
              <a:rPr lang="cs-CZ" sz="1900" dirty="0"/>
              <a:t>Pojišťovací nebo zajišťovací činnost na území České republiky může provozovat pouze pojišťovna nebo zajišťovna podle tohoto zákona, které Česká národní banka udělila povolení, nestanoví-li tento zákon jinak.</a:t>
            </a:r>
          </a:p>
          <a:p>
            <a:pPr marR="91440" algn="just">
              <a:lnSpc>
                <a:spcPct val="110000"/>
              </a:lnSpc>
              <a:spcBef>
                <a:spcPts val="600"/>
              </a:spcBef>
              <a:spcAft>
                <a:spcPts val="600"/>
              </a:spcAft>
              <a:buFont typeface="Symbol"/>
              <a:buChar char=""/>
              <a:tabLst>
                <a:tab pos="1620520" algn="l"/>
                <a:tab pos="1980565" algn="l"/>
              </a:tabLst>
            </a:pPr>
            <a:r>
              <a:rPr lang="cs-CZ" sz="1900" dirty="0"/>
              <a:t>Pojišťovna z jiného členského státu je oprávněna provozovat na území České republiky pojišťovací činnost na základě práva zřizovat své pobočky (usazení) nebo na základě svobody dočasně poskytovat služby, a to v rozsahu, v jakém jí bylo uděleno povolení k provozování pojišťovací činnosti v zemi jejího sídla.</a:t>
            </a:r>
          </a:p>
          <a:p>
            <a:pPr marR="91440" algn="just">
              <a:lnSpc>
                <a:spcPct val="110000"/>
              </a:lnSpc>
              <a:spcBef>
                <a:spcPts val="600"/>
              </a:spcBef>
              <a:spcAft>
                <a:spcPts val="600"/>
              </a:spcAft>
              <a:buFont typeface="Symbol"/>
              <a:buChar char=""/>
              <a:tabLst>
                <a:tab pos="1620520" algn="l"/>
                <a:tab pos="1980565" algn="l"/>
              </a:tabLst>
            </a:pPr>
            <a:r>
              <a:rPr lang="cs-CZ" sz="2000" dirty="0"/>
              <a:t>Pojišťovna z třetího státu může na území České republiky provozovat pojišťovací činnost pouze prostřednictvím pobočky za podmínek stanovených tímto zákonem a zvláštními právními předpisy, a to na základě povolení uděleného Českou národní bankou</a:t>
            </a:r>
            <a:endParaRPr lang="cs-CZ" sz="19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50515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spotřebitele </a:t>
            </a:r>
            <a:endParaRPr lang="en-US" dirty="0"/>
          </a:p>
        </p:txBody>
      </p:sp>
      <p:sp>
        <p:nvSpPr>
          <p:cNvPr id="3" name="Content Placeholder 2"/>
          <p:cNvSpPr>
            <a:spLocks noGrp="1"/>
          </p:cNvSpPr>
          <p:nvPr>
            <p:ph idx="1"/>
          </p:nvPr>
        </p:nvSpPr>
        <p:spPr>
          <a:xfrm>
            <a:off x="457200" y="1600200"/>
            <a:ext cx="8229600" cy="4565104"/>
          </a:xfrm>
        </p:spPr>
        <p:txBody>
          <a:bodyPr>
            <a:noAutofit/>
          </a:bodyPr>
          <a:lstStyle/>
          <a:p>
            <a:pPr marR="91440">
              <a:lnSpc>
                <a:spcPct val="110000"/>
              </a:lnSpc>
              <a:spcBef>
                <a:spcPts val="600"/>
              </a:spcBef>
              <a:spcAft>
                <a:spcPts val="600"/>
              </a:spcAft>
              <a:buFont typeface="Symbol"/>
              <a:buChar char=""/>
              <a:tabLst>
                <a:tab pos="1620520" algn="l"/>
                <a:tab pos="1980565" algn="l"/>
              </a:tabLst>
            </a:pPr>
            <a:r>
              <a:rPr lang="cs-CZ" sz="1400" b="1" dirty="0"/>
              <a:t>Zákon č. 634/1992 Sb., o ochraně spotřebitele </a:t>
            </a:r>
          </a:p>
          <a:p>
            <a:pPr marL="0" indent="0">
              <a:buNone/>
            </a:pPr>
            <a:r>
              <a:rPr lang="pl-PL" sz="1400" b="1" dirty="0"/>
              <a:t>§ 14 </a:t>
            </a:r>
            <a:r>
              <a:rPr lang="pl-PL" sz="1400" b="1" dirty="0" err="1"/>
              <a:t>Informační</a:t>
            </a:r>
            <a:r>
              <a:rPr lang="pl-PL" sz="1400" b="1" dirty="0"/>
              <a:t> </a:t>
            </a:r>
            <a:r>
              <a:rPr lang="pl-PL" sz="1400" b="1" dirty="0" err="1"/>
              <a:t>povinnost</a:t>
            </a:r>
            <a:r>
              <a:rPr lang="pl-PL" sz="1400" b="1" dirty="0"/>
              <a:t> o </a:t>
            </a:r>
            <a:r>
              <a:rPr lang="pl-PL" sz="1400" b="1" dirty="0" err="1"/>
              <a:t>mimosoudním</a:t>
            </a:r>
            <a:r>
              <a:rPr lang="pl-PL" sz="1400" b="1" dirty="0"/>
              <a:t> </a:t>
            </a:r>
            <a:r>
              <a:rPr lang="pl-PL" sz="1400" b="1" dirty="0" err="1"/>
              <a:t>řešení</a:t>
            </a:r>
            <a:r>
              <a:rPr lang="pl-PL" sz="1400" b="1" dirty="0"/>
              <a:t> </a:t>
            </a:r>
            <a:r>
              <a:rPr lang="pl-PL" sz="1400" b="1" dirty="0" err="1"/>
              <a:t>spotřebitelských</a:t>
            </a:r>
            <a:r>
              <a:rPr lang="pl-PL" sz="1400" b="1" dirty="0"/>
              <a:t> </a:t>
            </a:r>
            <a:r>
              <a:rPr lang="pl-PL" sz="1400" b="1" dirty="0" err="1"/>
              <a:t>sporů</a:t>
            </a:r>
            <a:endParaRPr lang="pl-PL" sz="1400" b="1" dirty="0"/>
          </a:p>
          <a:p>
            <a:pPr marL="0" indent="0">
              <a:buNone/>
            </a:pPr>
            <a:r>
              <a:rPr lang="pl-PL" sz="1400" dirty="0"/>
              <a:t>(1) </a:t>
            </a:r>
            <a:r>
              <a:rPr lang="pl-PL" sz="1400" dirty="0" err="1"/>
              <a:t>Prodávající</a:t>
            </a:r>
            <a:r>
              <a:rPr lang="pl-PL" sz="1400" dirty="0"/>
              <a:t> informuje </a:t>
            </a:r>
            <a:r>
              <a:rPr lang="pl-PL" sz="1400" dirty="0" err="1"/>
              <a:t>spotřebitele</a:t>
            </a:r>
            <a:r>
              <a:rPr lang="pl-PL" sz="1400" dirty="0"/>
              <a:t> </a:t>
            </a:r>
            <a:r>
              <a:rPr lang="pl-PL" sz="1400" dirty="0" err="1"/>
              <a:t>jasným</a:t>
            </a:r>
            <a:r>
              <a:rPr lang="pl-PL" sz="1400" dirty="0"/>
              <a:t>, </a:t>
            </a:r>
            <a:r>
              <a:rPr lang="pl-PL" sz="1400" dirty="0" err="1"/>
              <a:t>srozumitelným</a:t>
            </a:r>
            <a:r>
              <a:rPr lang="pl-PL" sz="1400" dirty="0"/>
              <a:t> a </a:t>
            </a:r>
            <a:r>
              <a:rPr lang="pl-PL" sz="1400" dirty="0" err="1"/>
              <a:t>snadno</a:t>
            </a:r>
            <a:r>
              <a:rPr lang="pl-PL" sz="1400" dirty="0"/>
              <a:t> </a:t>
            </a:r>
            <a:r>
              <a:rPr lang="pl-PL" sz="1400" dirty="0" err="1"/>
              <a:t>dostupným</a:t>
            </a:r>
            <a:r>
              <a:rPr lang="pl-PL" sz="1400" dirty="0"/>
              <a:t> </a:t>
            </a:r>
            <a:r>
              <a:rPr lang="pl-PL" sz="1400" dirty="0" err="1"/>
              <a:t>způsobem</a:t>
            </a:r>
            <a:r>
              <a:rPr lang="pl-PL" sz="1400" dirty="0"/>
              <a:t> o </a:t>
            </a:r>
            <a:r>
              <a:rPr lang="pl-PL" sz="1400" dirty="0" err="1"/>
              <a:t>subjektu</a:t>
            </a:r>
            <a:r>
              <a:rPr lang="pl-PL" sz="1400" dirty="0"/>
              <a:t> </a:t>
            </a:r>
            <a:r>
              <a:rPr lang="pl-PL" sz="1400" dirty="0" err="1"/>
              <a:t>mimosoudního</a:t>
            </a:r>
            <a:r>
              <a:rPr lang="pl-PL" sz="1400" dirty="0"/>
              <a:t> </a:t>
            </a:r>
            <a:r>
              <a:rPr lang="pl-PL" sz="1400" dirty="0" err="1"/>
              <a:t>řešení</a:t>
            </a:r>
            <a:r>
              <a:rPr lang="pl-PL" sz="1400" dirty="0"/>
              <a:t> </a:t>
            </a:r>
            <a:r>
              <a:rPr lang="pl-PL" sz="1400" dirty="0" err="1"/>
              <a:t>spotřebitelských</a:t>
            </a:r>
            <a:r>
              <a:rPr lang="pl-PL" sz="1400" dirty="0"/>
              <a:t> </a:t>
            </a:r>
            <a:r>
              <a:rPr lang="pl-PL" sz="1400" dirty="0" err="1"/>
              <a:t>sporů</a:t>
            </a:r>
            <a:r>
              <a:rPr lang="pl-PL" sz="1400" dirty="0"/>
              <a:t>, </a:t>
            </a:r>
            <a:r>
              <a:rPr lang="pl-PL" sz="1400" dirty="0" err="1"/>
              <a:t>který</a:t>
            </a:r>
            <a:r>
              <a:rPr lang="pl-PL" sz="1400" dirty="0"/>
              <a:t> je pro </a:t>
            </a:r>
            <a:r>
              <a:rPr lang="pl-PL" sz="1400" dirty="0" err="1"/>
              <a:t>daný</a:t>
            </a:r>
            <a:r>
              <a:rPr lang="pl-PL" sz="1400" dirty="0"/>
              <a:t> typ </a:t>
            </a:r>
            <a:r>
              <a:rPr lang="pl-PL" sz="1400" dirty="0" err="1"/>
              <a:t>nabízeného</a:t>
            </a:r>
            <a:r>
              <a:rPr lang="pl-PL" sz="1400" dirty="0"/>
              <a:t>, </a:t>
            </a:r>
            <a:r>
              <a:rPr lang="pl-PL" sz="1400" dirty="0" err="1"/>
              <a:t>prodávaného</a:t>
            </a:r>
            <a:r>
              <a:rPr lang="pl-PL" sz="1400" dirty="0"/>
              <a:t>, </a:t>
            </a:r>
            <a:r>
              <a:rPr lang="pl-PL" sz="1400" dirty="0" err="1"/>
              <a:t>poskytovaného</a:t>
            </a:r>
            <a:r>
              <a:rPr lang="pl-PL" sz="1400" dirty="0"/>
              <a:t> </a:t>
            </a:r>
            <a:r>
              <a:rPr lang="pl-PL" sz="1400" dirty="0" err="1"/>
              <a:t>nebo</a:t>
            </a:r>
            <a:r>
              <a:rPr lang="pl-PL" sz="1400" dirty="0"/>
              <a:t> </a:t>
            </a:r>
            <a:r>
              <a:rPr lang="pl-PL" sz="1400" dirty="0" err="1"/>
              <a:t>zprostředkovaného</a:t>
            </a:r>
            <a:r>
              <a:rPr lang="pl-PL" sz="1400" dirty="0"/>
              <a:t> </a:t>
            </a:r>
            <a:r>
              <a:rPr lang="pl-PL" sz="1400" dirty="0" err="1"/>
              <a:t>výrobku</a:t>
            </a:r>
            <a:r>
              <a:rPr lang="pl-PL" sz="1400" dirty="0"/>
              <a:t> </a:t>
            </a:r>
            <a:r>
              <a:rPr lang="pl-PL" sz="1400" dirty="0" err="1"/>
              <a:t>nebo</a:t>
            </a:r>
            <a:r>
              <a:rPr lang="pl-PL" sz="1400" dirty="0"/>
              <a:t> </a:t>
            </a:r>
            <a:r>
              <a:rPr lang="pl-PL" sz="1400" dirty="0" err="1"/>
              <a:t>služby</a:t>
            </a:r>
            <a:r>
              <a:rPr lang="pl-PL" sz="1400" dirty="0"/>
              <a:t> </a:t>
            </a:r>
            <a:r>
              <a:rPr lang="pl-PL" sz="1400" dirty="0" err="1"/>
              <a:t>věcně</a:t>
            </a:r>
            <a:r>
              <a:rPr lang="pl-PL" sz="1400" dirty="0"/>
              <a:t> </a:t>
            </a:r>
            <a:r>
              <a:rPr lang="pl-PL" sz="1400" dirty="0" err="1"/>
              <a:t>příslušný</a:t>
            </a:r>
            <a:r>
              <a:rPr lang="pl-PL" sz="1400" dirty="0"/>
              <a:t>. </a:t>
            </a:r>
            <a:r>
              <a:rPr lang="pl-PL" sz="1400" dirty="0" err="1"/>
              <a:t>Informace</a:t>
            </a:r>
            <a:r>
              <a:rPr lang="pl-PL" sz="1400" dirty="0"/>
              <a:t> </a:t>
            </a:r>
            <a:r>
              <a:rPr lang="pl-PL" sz="1400" dirty="0" err="1"/>
              <a:t>musí</a:t>
            </a:r>
            <a:r>
              <a:rPr lang="pl-PL" sz="1400" dirty="0"/>
              <a:t> </a:t>
            </a:r>
            <a:r>
              <a:rPr lang="pl-PL" sz="1400" dirty="0" err="1"/>
              <a:t>zahrnovat</a:t>
            </a:r>
            <a:r>
              <a:rPr lang="pl-PL" sz="1400" dirty="0"/>
              <a:t> </a:t>
            </a:r>
            <a:r>
              <a:rPr lang="pl-PL" sz="1400" dirty="0" err="1"/>
              <a:t>též</a:t>
            </a:r>
            <a:r>
              <a:rPr lang="pl-PL" sz="1400" dirty="0"/>
              <a:t> </a:t>
            </a:r>
            <a:r>
              <a:rPr lang="pl-PL" sz="1400" dirty="0" err="1"/>
              <a:t>internetovou</a:t>
            </a:r>
            <a:r>
              <a:rPr lang="pl-PL" sz="1400" dirty="0"/>
              <a:t> adresu </a:t>
            </a:r>
            <a:r>
              <a:rPr lang="pl-PL" sz="1400" dirty="0" err="1"/>
              <a:t>tohoto</a:t>
            </a:r>
            <a:r>
              <a:rPr lang="pl-PL" sz="1400" dirty="0"/>
              <a:t> </a:t>
            </a:r>
            <a:r>
              <a:rPr lang="pl-PL" sz="1400" dirty="0" err="1"/>
              <a:t>subjektu</a:t>
            </a:r>
            <a:r>
              <a:rPr lang="pl-PL" sz="1400" dirty="0"/>
              <a:t>. </a:t>
            </a:r>
            <a:r>
              <a:rPr lang="pl-PL" sz="1400" dirty="0" err="1"/>
              <a:t>Jestliže</a:t>
            </a:r>
            <a:r>
              <a:rPr lang="pl-PL" sz="1400" dirty="0"/>
              <a:t> </a:t>
            </a:r>
            <a:r>
              <a:rPr lang="pl-PL" sz="1400" dirty="0" err="1"/>
              <a:t>prodávající</a:t>
            </a:r>
            <a:r>
              <a:rPr lang="pl-PL" sz="1400" dirty="0"/>
              <a:t> </a:t>
            </a:r>
            <a:r>
              <a:rPr lang="pl-PL" sz="1400" dirty="0" err="1"/>
              <a:t>provozuje</a:t>
            </a:r>
            <a:r>
              <a:rPr lang="pl-PL" sz="1400" dirty="0"/>
              <a:t> </a:t>
            </a:r>
            <a:r>
              <a:rPr lang="pl-PL" sz="1400" dirty="0" err="1"/>
              <a:t>internetové</a:t>
            </a:r>
            <a:r>
              <a:rPr lang="pl-PL" sz="1400" dirty="0"/>
              <a:t> </a:t>
            </a:r>
            <a:r>
              <a:rPr lang="pl-PL" sz="1400" dirty="0" err="1"/>
              <a:t>stránky</a:t>
            </a:r>
            <a:r>
              <a:rPr lang="pl-PL" sz="1400" dirty="0"/>
              <a:t>, </a:t>
            </a:r>
            <a:r>
              <a:rPr lang="pl-PL" sz="1400" dirty="0" err="1"/>
              <a:t>uvede</a:t>
            </a:r>
            <a:r>
              <a:rPr lang="pl-PL" sz="1400" dirty="0"/>
              <a:t> tyto </a:t>
            </a:r>
            <a:r>
              <a:rPr lang="pl-PL" sz="1400" dirty="0" err="1"/>
              <a:t>informace</a:t>
            </a:r>
            <a:r>
              <a:rPr lang="pl-PL" sz="1400" dirty="0"/>
              <a:t> i na </a:t>
            </a:r>
            <a:r>
              <a:rPr lang="pl-PL" sz="1400" dirty="0" err="1"/>
              <a:t>těchto</a:t>
            </a:r>
            <a:r>
              <a:rPr lang="pl-PL" sz="1400" dirty="0"/>
              <a:t> </a:t>
            </a:r>
            <a:r>
              <a:rPr lang="pl-PL" sz="1400" dirty="0" err="1"/>
              <a:t>internetových</a:t>
            </a:r>
            <a:r>
              <a:rPr lang="pl-PL" sz="1400" dirty="0"/>
              <a:t> </a:t>
            </a:r>
            <a:r>
              <a:rPr lang="pl-PL" sz="1400" dirty="0" err="1"/>
              <a:t>stránkách</a:t>
            </a:r>
            <a:r>
              <a:rPr lang="pl-PL" sz="1400" dirty="0"/>
              <a:t>. </a:t>
            </a:r>
            <a:r>
              <a:rPr lang="pl-PL" sz="1400" dirty="0" err="1"/>
              <a:t>Pokud</a:t>
            </a:r>
            <a:r>
              <a:rPr lang="pl-PL" sz="1400" dirty="0"/>
              <a:t> </a:t>
            </a:r>
            <a:r>
              <a:rPr lang="pl-PL" sz="1400" dirty="0" err="1"/>
              <a:t>smlouva</a:t>
            </a:r>
            <a:r>
              <a:rPr lang="pl-PL" sz="1400" dirty="0"/>
              <a:t> </a:t>
            </a:r>
            <a:r>
              <a:rPr lang="pl-PL" sz="1400" dirty="0" err="1"/>
              <a:t>uzavřená</a:t>
            </a:r>
            <a:r>
              <a:rPr lang="pl-PL" sz="1400" dirty="0"/>
              <a:t> </a:t>
            </a:r>
            <a:r>
              <a:rPr lang="pl-PL" sz="1400" dirty="0" err="1"/>
              <a:t>mezi</a:t>
            </a:r>
            <a:r>
              <a:rPr lang="pl-PL" sz="1400" dirty="0"/>
              <a:t> </a:t>
            </a:r>
            <a:r>
              <a:rPr lang="pl-PL" sz="1400" dirty="0" err="1"/>
              <a:t>prodávajícím</a:t>
            </a:r>
            <a:r>
              <a:rPr lang="pl-PL" sz="1400" dirty="0"/>
              <a:t> a </a:t>
            </a:r>
            <a:r>
              <a:rPr lang="pl-PL" sz="1400" dirty="0" err="1"/>
              <a:t>spotřebitelem</a:t>
            </a:r>
            <a:r>
              <a:rPr lang="pl-PL" sz="1400" dirty="0"/>
              <a:t> </a:t>
            </a:r>
            <a:r>
              <a:rPr lang="pl-PL" sz="1400" dirty="0" err="1"/>
              <a:t>odkazuje</a:t>
            </a:r>
            <a:r>
              <a:rPr lang="pl-PL" sz="1400" dirty="0"/>
              <a:t> na </a:t>
            </a:r>
            <a:r>
              <a:rPr lang="pl-PL" sz="1400" dirty="0" err="1"/>
              <a:t>obchodní</a:t>
            </a:r>
            <a:r>
              <a:rPr lang="pl-PL" sz="1400" dirty="0"/>
              <a:t> </a:t>
            </a:r>
            <a:r>
              <a:rPr lang="pl-PL" sz="1400" dirty="0" err="1"/>
              <a:t>podmínky</a:t>
            </a:r>
            <a:r>
              <a:rPr lang="pl-PL" sz="1400" dirty="0"/>
              <a:t>, </a:t>
            </a:r>
            <a:r>
              <a:rPr lang="pl-PL" sz="1400" dirty="0" err="1"/>
              <a:t>uvede</a:t>
            </a:r>
            <a:r>
              <a:rPr lang="pl-PL" sz="1400" dirty="0"/>
              <a:t> </a:t>
            </a:r>
            <a:r>
              <a:rPr lang="pl-PL" sz="1400" dirty="0" err="1"/>
              <a:t>informace</a:t>
            </a:r>
            <a:r>
              <a:rPr lang="pl-PL" sz="1400" dirty="0"/>
              <a:t> podle </a:t>
            </a:r>
            <a:r>
              <a:rPr lang="pl-PL" sz="1400" dirty="0" err="1"/>
              <a:t>věty</a:t>
            </a:r>
            <a:r>
              <a:rPr lang="pl-PL" sz="1400" dirty="0"/>
              <a:t> </a:t>
            </a:r>
            <a:r>
              <a:rPr lang="pl-PL" sz="1400" dirty="0" err="1"/>
              <a:t>první</a:t>
            </a:r>
            <a:r>
              <a:rPr lang="pl-PL" sz="1400" dirty="0"/>
              <a:t> a </a:t>
            </a:r>
            <a:r>
              <a:rPr lang="pl-PL" sz="1400" dirty="0" err="1"/>
              <a:t>druhé</a:t>
            </a:r>
            <a:r>
              <a:rPr lang="pl-PL" sz="1400" dirty="0"/>
              <a:t> </a:t>
            </a:r>
            <a:r>
              <a:rPr lang="pl-PL" sz="1400" dirty="0" err="1"/>
              <a:t>rovněž</a:t>
            </a:r>
            <a:r>
              <a:rPr lang="pl-PL" sz="1400" dirty="0"/>
              <a:t> v </a:t>
            </a:r>
            <a:r>
              <a:rPr lang="pl-PL" sz="1400" dirty="0" err="1"/>
              <a:t>těchto</a:t>
            </a:r>
            <a:r>
              <a:rPr lang="pl-PL" sz="1400" dirty="0"/>
              <a:t> </a:t>
            </a:r>
            <a:r>
              <a:rPr lang="pl-PL" sz="1400" dirty="0" err="1"/>
              <a:t>obchodních</a:t>
            </a:r>
            <a:r>
              <a:rPr lang="pl-PL" sz="1400" dirty="0"/>
              <a:t> </a:t>
            </a:r>
            <a:r>
              <a:rPr lang="pl-PL" sz="1400" dirty="0" err="1"/>
              <a:t>podmínkách</a:t>
            </a:r>
            <a:r>
              <a:rPr lang="pl-PL" sz="1400" dirty="0"/>
              <a:t>.</a:t>
            </a:r>
          </a:p>
          <a:p>
            <a:pPr marL="0" indent="0">
              <a:buNone/>
            </a:pPr>
            <a:r>
              <a:rPr lang="pl-PL" sz="1400" dirty="0"/>
              <a:t>(2) V </a:t>
            </a:r>
            <a:r>
              <a:rPr lang="pl-PL" sz="1400" dirty="0" err="1"/>
              <a:t>případě</a:t>
            </a:r>
            <a:r>
              <a:rPr lang="pl-PL" sz="1400" dirty="0"/>
              <a:t> sporu </a:t>
            </a:r>
            <a:r>
              <a:rPr lang="pl-PL" sz="1400" dirty="0" err="1"/>
              <a:t>mezi</a:t>
            </a:r>
            <a:r>
              <a:rPr lang="pl-PL" sz="1400" dirty="0"/>
              <a:t> </a:t>
            </a:r>
            <a:r>
              <a:rPr lang="pl-PL" sz="1400" dirty="0" err="1"/>
              <a:t>spotřebitelem</a:t>
            </a:r>
            <a:r>
              <a:rPr lang="pl-PL" sz="1400" dirty="0"/>
              <a:t> a </a:t>
            </a:r>
            <a:r>
              <a:rPr lang="pl-PL" sz="1400" dirty="0" err="1"/>
              <a:t>prodávajícím</a:t>
            </a:r>
            <a:r>
              <a:rPr lang="pl-PL" sz="1400" dirty="0"/>
              <a:t>, </a:t>
            </a:r>
            <a:r>
              <a:rPr lang="pl-PL" sz="1400" dirty="0" err="1"/>
              <a:t>který</a:t>
            </a:r>
            <a:r>
              <a:rPr lang="pl-PL" sz="1400" dirty="0"/>
              <a:t> </a:t>
            </a:r>
            <a:r>
              <a:rPr lang="pl-PL" sz="1400" dirty="0" err="1"/>
              <a:t>se</a:t>
            </a:r>
            <a:r>
              <a:rPr lang="pl-PL" sz="1400" dirty="0"/>
              <a:t> </a:t>
            </a:r>
            <a:r>
              <a:rPr lang="pl-PL" sz="1400" dirty="0" err="1"/>
              <a:t>nepodařilo</a:t>
            </a:r>
            <a:r>
              <a:rPr lang="pl-PL" sz="1400" dirty="0"/>
              <a:t> </a:t>
            </a:r>
            <a:r>
              <a:rPr lang="pl-PL" sz="1400" dirty="0" err="1"/>
              <a:t>mezi</a:t>
            </a:r>
            <a:r>
              <a:rPr lang="pl-PL" sz="1400" dirty="0"/>
              <a:t> </a:t>
            </a:r>
            <a:r>
              <a:rPr lang="pl-PL" sz="1400" dirty="0" err="1"/>
              <a:t>stranami</a:t>
            </a:r>
            <a:r>
              <a:rPr lang="pl-PL" sz="1400" dirty="0"/>
              <a:t> </a:t>
            </a:r>
            <a:r>
              <a:rPr lang="pl-PL" sz="1400" dirty="0" err="1"/>
              <a:t>urovnat</a:t>
            </a:r>
            <a:r>
              <a:rPr lang="pl-PL" sz="1400" dirty="0"/>
              <a:t> </a:t>
            </a:r>
            <a:r>
              <a:rPr lang="pl-PL" sz="1400" dirty="0" err="1"/>
              <a:t>přímo</a:t>
            </a:r>
            <a:r>
              <a:rPr lang="pl-PL" sz="1400" dirty="0"/>
              <a:t>, </a:t>
            </a:r>
            <a:r>
              <a:rPr lang="pl-PL" sz="1400" dirty="0" err="1"/>
              <a:t>poskytne</a:t>
            </a:r>
            <a:r>
              <a:rPr lang="pl-PL" sz="1400" dirty="0"/>
              <a:t> </a:t>
            </a:r>
            <a:r>
              <a:rPr lang="pl-PL" sz="1400" dirty="0" err="1"/>
              <a:t>prodávající</a:t>
            </a:r>
            <a:r>
              <a:rPr lang="pl-PL" sz="1400" dirty="0"/>
              <a:t> </a:t>
            </a:r>
            <a:r>
              <a:rPr lang="pl-PL" sz="1400" dirty="0" err="1"/>
              <a:t>spotřebiteli</a:t>
            </a:r>
            <a:r>
              <a:rPr lang="pl-PL" sz="1400" dirty="0"/>
              <a:t> </a:t>
            </a:r>
            <a:r>
              <a:rPr lang="pl-PL" sz="1400" dirty="0" err="1"/>
              <a:t>informace</a:t>
            </a:r>
            <a:r>
              <a:rPr lang="pl-PL" sz="1400" dirty="0"/>
              <a:t> </a:t>
            </a:r>
            <a:r>
              <a:rPr lang="pl-PL" sz="1400" dirty="0" err="1"/>
              <a:t>uvedené</a:t>
            </a:r>
            <a:r>
              <a:rPr lang="pl-PL" sz="1400" dirty="0"/>
              <a:t> v </a:t>
            </a:r>
            <a:r>
              <a:rPr lang="pl-PL" sz="1400" dirty="0" err="1"/>
              <a:t>odstavci</a:t>
            </a:r>
            <a:r>
              <a:rPr lang="pl-PL" sz="1400" dirty="0"/>
              <a:t> 1 v </a:t>
            </a:r>
            <a:r>
              <a:rPr lang="pl-PL" sz="1400" dirty="0" err="1"/>
              <a:t>listinné</a:t>
            </a:r>
            <a:r>
              <a:rPr lang="pl-PL" sz="1400" dirty="0"/>
              <a:t> </a:t>
            </a:r>
            <a:r>
              <a:rPr lang="pl-PL" sz="1400" dirty="0" err="1"/>
              <a:t>podobě</a:t>
            </a:r>
            <a:r>
              <a:rPr lang="pl-PL" sz="1400" dirty="0"/>
              <a:t> </a:t>
            </a:r>
            <a:r>
              <a:rPr lang="pl-PL" sz="1400" dirty="0" err="1"/>
              <a:t>nebo</a:t>
            </a:r>
            <a:r>
              <a:rPr lang="pl-PL" sz="1400" dirty="0"/>
              <a:t> na </a:t>
            </a:r>
            <a:r>
              <a:rPr lang="pl-PL" sz="1400" dirty="0" err="1"/>
              <a:t>jiném</a:t>
            </a:r>
            <a:r>
              <a:rPr lang="pl-PL" sz="1400" dirty="0"/>
              <a:t> </a:t>
            </a:r>
            <a:r>
              <a:rPr lang="pl-PL" sz="1400" dirty="0" err="1"/>
              <a:t>trvalém</a:t>
            </a:r>
            <a:r>
              <a:rPr lang="pl-PL" sz="1400" dirty="0"/>
              <a:t> </a:t>
            </a:r>
            <a:r>
              <a:rPr lang="pl-PL" sz="1400" dirty="0" err="1"/>
              <a:t>nosiči</a:t>
            </a:r>
            <a:r>
              <a:rPr lang="pl-PL" sz="1400" dirty="0"/>
              <a:t> dat. </a:t>
            </a:r>
            <a:endParaRPr lang="cs-CZ" sz="1400" dirty="0"/>
          </a:p>
          <a:p>
            <a:pPr marR="91440">
              <a:lnSpc>
                <a:spcPct val="110000"/>
              </a:lnSpc>
              <a:spcBef>
                <a:spcPts val="600"/>
              </a:spcBef>
              <a:spcAft>
                <a:spcPts val="600"/>
              </a:spcAft>
              <a:buFont typeface="Symbol"/>
              <a:buChar char=""/>
              <a:tabLst>
                <a:tab pos="1620520" algn="l"/>
                <a:tab pos="1980565" algn="l"/>
              </a:tabLst>
            </a:pPr>
            <a:r>
              <a:rPr lang="cs-CZ" sz="1400" dirty="0"/>
              <a:t>k mimosoudnímu řešení spotřebitelského sporu (ADR) v jiném než životním pojištění je </a:t>
            </a:r>
            <a:r>
              <a:rPr lang="cs-CZ" sz="1400" u="sng" dirty="0"/>
              <a:t>Česká obchodní inspekce </a:t>
            </a:r>
          </a:p>
          <a:p>
            <a:pPr marR="91440">
              <a:lnSpc>
                <a:spcPct val="110000"/>
              </a:lnSpc>
              <a:spcBef>
                <a:spcPts val="600"/>
              </a:spcBef>
              <a:spcAft>
                <a:spcPts val="600"/>
              </a:spcAft>
              <a:buFont typeface="Symbol"/>
              <a:buChar char=""/>
              <a:tabLst>
                <a:tab pos="1620520" algn="l"/>
                <a:tab pos="1980565" algn="l"/>
              </a:tabLst>
            </a:pPr>
            <a:r>
              <a:rPr lang="cs-CZ" sz="1400" dirty="0"/>
              <a:t>návrh může podat spotřebitel – pojistník, formulář </a:t>
            </a:r>
          </a:p>
          <a:p>
            <a:pPr marR="91440">
              <a:lnSpc>
                <a:spcPct val="110000"/>
              </a:lnSpc>
              <a:spcBef>
                <a:spcPts val="600"/>
              </a:spcBef>
              <a:spcAft>
                <a:spcPts val="600"/>
              </a:spcAft>
              <a:buFont typeface="Symbol"/>
              <a:buChar char=""/>
              <a:tabLst>
                <a:tab pos="1620520" algn="l"/>
                <a:tab pos="1980565" algn="l"/>
              </a:tabLst>
            </a:pPr>
            <a:r>
              <a:rPr lang="cs-CZ" sz="1400" dirty="0"/>
              <a:t>řízení dle § 20n – 20y, řízení se nezpoplatňuje, ČOI  nemá kompetenci spor rozhodnout</a:t>
            </a:r>
          </a:p>
          <a:p>
            <a:pPr marR="91440">
              <a:lnSpc>
                <a:spcPct val="110000"/>
              </a:lnSpc>
              <a:spcBef>
                <a:spcPts val="600"/>
              </a:spcBef>
              <a:spcAft>
                <a:spcPts val="600"/>
              </a:spcAft>
              <a:buFont typeface="Symbol"/>
              <a:buChar char=""/>
              <a:tabLst>
                <a:tab pos="1620520" algn="l"/>
                <a:tab pos="1980565" algn="l"/>
              </a:tabLst>
            </a:pPr>
            <a:r>
              <a:rPr lang="cs-CZ" sz="1400" dirty="0">
                <a:hlinkClick r:id="rId2"/>
              </a:rPr>
              <a:t>www.adr.coi.cz</a:t>
            </a:r>
            <a:r>
              <a:rPr lang="cs-CZ" sz="1400" dirty="0"/>
              <a:t> </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453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spotřebitele </a:t>
            </a:r>
            <a:endParaRPr lang="en-US" dirty="0"/>
          </a:p>
        </p:txBody>
      </p:sp>
      <p:sp>
        <p:nvSpPr>
          <p:cNvPr id="3" name="Content Placeholder 2"/>
          <p:cNvSpPr>
            <a:spLocks noGrp="1"/>
          </p:cNvSpPr>
          <p:nvPr>
            <p:ph idx="1"/>
          </p:nvPr>
        </p:nvSpPr>
        <p:spPr>
          <a:xfrm>
            <a:off x="457200" y="1600200"/>
            <a:ext cx="8229600" cy="4709120"/>
          </a:xfrm>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r>
              <a:rPr lang="cs-CZ" sz="1900" b="1" dirty="0"/>
              <a:t>Zákon č. 292/2002 Sb., o finančním arbitrovi </a:t>
            </a:r>
          </a:p>
          <a:p>
            <a:pPr marL="0" marR="91440" indent="0">
              <a:lnSpc>
                <a:spcPct val="110000"/>
              </a:lnSpc>
              <a:spcBef>
                <a:spcPts val="600"/>
              </a:spcBef>
              <a:spcAft>
                <a:spcPts val="600"/>
              </a:spcAft>
              <a:buNone/>
              <a:tabLst>
                <a:tab pos="1620520" algn="l"/>
                <a:tab pos="1980565" algn="l"/>
              </a:tabLst>
            </a:pPr>
            <a:r>
              <a:rPr lang="cs-CZ" sz="1900" dirty="0"/>
              <a:t>K rozhodování sporu spadajícího jinak do pravomoci českých soudů je příslušný též finanční arbitr, jedná-li se o rozhodování sporu mezi spotřebitelem a pojistitelem nebo pojišťovacím zprostředkovatelem při nabízení, poskytování nebo zprostředkování </a:t>
            </a:r>
            <a:r>
              <a:rPr lang="cs-CZ" sz="1900" u="sng" dirty="0"/>
              <a:t>životního pojištění, např.</a:t>
            </a:r>
          </a:p>
          <a:p>
            <a:pPr>
              <a:buFont typeface="Wingdings" charset="2"/>
              <a:buChar char="Ø"/>
            </a:pPr>
            <a:r>
              <a:rPr lang="cs-CZ" sz="1900" dirty="0"/>
              <a:t>spor s pojišťovacím zprostředkovatelem nebo pojišťovnou o náhradu škody způsobenou porušením povinností při sjednávání pojistné smlouvy,</a:t>
            </a:r>
          </a:p>
          <a:p>
            <a:pPr>
              <a:buFont typeface="Wingdings" charset="2"/>
              <a:buChar char="Ø"/>
            </a:pPr>
            <a:r>
              <a:rPr lang="cs-CZ" sz="1900" dirty="0"/>
              <a:t>spor o platnost pojistné smlouvy nebo jejího ujednání,</a:t>
            </a:r>
          </a:p>
          <a:p>
            <a:pPr>
              <a:buFont typeface="Wingdings" charset="2"/>
              <a:buChar char="Ø"/>
            </a:pPr>
            <a:r>
              <a:rPr lang="cs-CZ" sz="1900" dirty="0"/>
              <a:t>spor o výši odkupného</a:t>
            </a:r>
          </a:p>
          <a:p>
            <a:endParaRPr lang="cs-CZ" sz="1900" dirty="0"/>
          </a:p>
          <a:p>
            <a:pPr marR="91440">
              <a:lnSpc>
                <a:spcPct val="110000"/>
              </a:lnSpc>
              <a:spcBef>
                <a:spcPts val="600"/>
              </a:spcBef>
              <a:spcAft>
                <a:spcPts val="600"/>
              </a:spcAft>
              <a:buFont typeface="Symbol"/>
              <a:buChar char=""/>
              <a:tabLst>
                <a:tab pos="1620520" algn="l"/>
                <a:tab pos="1980565" algn="l"/>
              </a:tabLst>
            </a:pPr>
            <a:r>
              <a:rPr lang="cs-CZ" sz="1900" dirty="0"/>
              <a:t>návrh může podat spotřebitel – pojistník, oprávněná osoba - formulář </a:t>
            </a:r>
          </a:p>
          <a:p>
            <a:pPr marR="91440">
              <a:lnSpc>
                <a:spcPct val="110000"/>
              </a:lnSpc>
              <a:spcBef>
                <a:spcPts val="600"/>
              </a:spcBef>
              <a:spcAft>
                <a:spcPts val="600"/>
              </a:spcAft>
              <a:buFont typeface="Symbol"/>
              <a:buChar char=""/>
              <a:tabLst>
                <a:tab pos="1620520" algn="l"/>
                <a:tab pos="1980565" algn="l"/>
              </a:tabLst>
            </a:pPr>
            <a:r>
              <a:rPr lang="cs-CZ" sz="1900" dirty="0"/>
              <a:t>řízení dle správního řádu, řízení se nezpoplatňuje</a:t>
            </a:r>
          </a:p>
          <a:p>
            <a:pPr marR="91440">
              <a:lnSpc>
                <a:spcPct val="110000"/>
              </a:lnSpc>
              <a:spcBef>
                <a:spcPts val="600"/>
              </a:spcBef>
              <a:spcAft>
                <a:spcPts val="600"/>
              </a:spcAft>
              <a:buFont typeface="Symbol"/>
              <a:buChar char=""/>
              <a:tabLst>
                <a:tab pos="1620520" algn="l"/>
                <a:tab pos="1980565" algn="l"/>
              </a:tabLst>
            </a:pPr>
            <a:r>
              <a:rPr lang="cs-CZ" sz="1900" dirty="0">
                <a:hlinkClick r:id="rId2"/>
              </a:rPr>
              <a:t>www.finarbitr.cz</a:t>
            </a:r>
            <a:r>
              <a:rPr lang="cs-CZ" sz="1900" dirty="0"/>
              <a:t> </a:t>
            </a:r>
          </a:p>
          <a:p>
            <a:pPr marR="91440">
              <a:lnSpc>
                <a:spcPct val="110000"/>
              </a:lnSpc>
              <a:spcBef>
                <a:spcPts val="600"/>
              </a:spcBef>
              <a:spcAft>
                <a:spcPts val="600"/>
              </a:spcAft>
              <a:buFont typeface="Symbol"/>
              <a:buChar char=""/>
              <a:tabLst>
                <a:tab pos="1620520" algn="l"/>
                <a:tab pos="1980565" algn="l"/>
              </a:tabLst>
            </a:pPr>
            <a:r>
              <a:rPr lang="cs-CZ" sz="1900" dirty="0"/>
              <a:t>Uvažuje se o příslušnosti FA i v případě sporů z neživotního pojištění</a:t>
            </a:r>
          </a:p>
          <a:p>
            <a:pPr marR="91440">
              <a:lnSpc>
                <a:spcPct val="110000"/>
              </a:lnSpc>
              <a:spcBef>
                <a:spcPts val="600"/>
              </a:spcBef>
              <a:spcAft>
                <a:spcPts val="600"/>
              </a:spcAft>
              <a:buFont typeface="Symbol"/>
              <a:buChar char=""/>
              <a:tabLst>
                <a:tab pos="1620520" algn="l"/>
                <a:tab pos="1980565" algn="l"/>
              </a:tabLst>
            </a:pPr>
            <a:endParaRPr lang="cs-CZ" sz="1900" dirty="0"/>
          </a:p>
          <a:p>
            <a:pPr marR="91440">
              <a:lnSpc>
                <a:spcPct val="110000"/>
              </a:lnSpc>
              <a:spcBef>
                <a:spcPts val="600"/>
              </a:spcBef>
              <a:spcAft>
                <a:spcPts val="600"/>
              </a:spcAft>
              <a:buFont typeface="Symbol"/>
              <a:buChar char=""/>
              <a:tabLst>
                <a:tab pos="1620520" algn="l"/>
                <a:tab pos="1980565" algn="l"/>
              </a:tabLst>
            </a:pPr>
            <a:endParaRPr lang="cs-CZ" sz="18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2672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osobních údajů </a:t>
            </a:r>
            <a:endParaRPr lang="en-US" dirty="0"/>
          </a:p>
        </p:txBody>
      </p:sp>
      <p:sp>
        <p:nvSpPr>
          <p:cNvPr id="3" name="Content Placeholder 2"/>
          <p:cNvSpPr>
            <a:spLocks noGrp="1"/>
          </p:cNvSpPr>
          <p:nvPr>
            <p:ph idx="1"/>
          </p:nvPr>
        </p:nvSpPr>
        <p:spPr/>
        <p:txBody>
          <a:bodyPr>
            <a:normAutofit fontScale="25000" lnSpcReduction="20000"/>
          </a:bodyPr>
          <a:lstStyle/>
          <a:p>
            <a:pPr marL="0" marR="91440" indent="0">
              <a:lnSpc>
                <a:spcPct val="120000"/>
              </a:lnSpc>
              <a:spcBef>
                <a:spcPts val="600"/>
              </a:spcBef>
              <a:spcAft>
                <a:spcPts val="600"/>
              </a:spcAft>
              <a:buNone/>
              <a:tabLst>
                <a:tab pos="1620520" algn="l"/>
                <a:tab pos="1980565" algn="l"/>
              </a:tabLst>
            </a:pPr>
            <a:r>
              <a:rPr lang="cs-CZ" sz="5700" b="1" dirty="0"/>
              <a:t>Zákon o pojišťovnictví </a:t>
            </a:r>
          </a:p>
          <a:p>
            <a:pPr marR="91440">
              <a:lnSpc>
                <a:spcPct val="120000"/>
              </a:lnSpc>
              <a:spcBef>
                <a:spcPts val="600"/>
              </a:spcBef>
              <a:spcAft>
                <a:spcPts val="600"/>
              </a:spcAft>
              <a:buFont typeface="Arial" charset="0"/>
              <a:buChar char="•"/>
              <a:tabLst>
                <a:tab pos="1620520" algn="l"/>
                <a:tab pos="1980565" algn="l"/>
              </a:tabLst>
            </a:pPr>
            <a:r>
              <a:rPr lang="cs-CZ" sz="5700" dirty="0"/>
              <a:t>§ 6 odst. 6  - zákonná licence ke zpracování osobních údajů  </a:t>
            </a:r>
          </a:p>
          <a:p>
            <a:pPr marL="0" marR="91440" indent="0">
              <a:lnSpc>
                <a:spcPct val="120000"/>
              </a:lnSpc>
              <a:spcBef>
                <a:spcPts val="600"/>
              </a:spcBef>
              <a:spcAft>
                <a:spcPts val="600"/>
              </a:spcAft>
              <a:buNone/>
              <a:tabLst>
                <a:tab pos="1620520" algn="l"/>
                <a:tab pos="1980565" algn="l"/>
              </a:tabLst>
            </a:pPr>
            <a:r>
              <a:rPr lang="cs-CZ" sz="5700" dirty="0"/>
              <a:t>Pojišťovna a zajišťovna při provozování pojišťovací nebo zajišťovací činnosti zpracovává </a:t>
            </a:r>
            <a:r>
              <a:rPr lang="cs-CZ" sz="5700" u="sng" dirty="0"/>
              <a:t>osobní údaje včetně rodných čísel</a:t>
            </a:r>
            <a:r>
              <a:rPr lang="cs-CZ" sz="5700" dirty="0"/>
              <a:t>; takové zpracování osobních údajů se považuje za zpracování nezbytné pro dodržení právní povinnosti správce podle zákona upravujícího ochranu osobních údajů.</a:t>
            </a:r>
          </a:p>
          <a:p>
            <a:pPr marR="91440">
              <a:lnSpc>
                <a:spcPct val="120000"/>
              </a:lnSpc>
              <a:spcBef>
                <a:spcPts val="600"/>
              </a:spcBef>
              <a:spcAft>
                <a:spcPts val="600"/>
              </a:spcAft>
              <a:buFont typeface="Symbol"/>
              <a:buChar char=""/>
              <a:tabLst>
                <a:tab pos="1620520" algn="l"/>
                <a:tab pos="1980565" algn="l"/>
              </a:tabLst>
            </a:pPr>
            <a:r>
              <a:rPr lang="pl-PL" sz="5700" dirty="0"/>
              <a:t>§ 129b </a:t>
            </a:r>
            <a:r>
              <a:rPr lang="pl-PL" sz="5700" dirty="0" err="1"/>
              <a:t>Sdílení</a:t>
            </a:r>
            <a:r>
              <a:rPr lang="pl-PL" sz="5700" dirty="0"/>
              <a:t> </a:t>
            </a:r>
            <a:r>
              <a:rPr lang="pl-PL" sz="5700" dirty="0" err="1"/>
              <a:t>informací</a:t>
            </a:r>
            <a:endParaRPr lang="pl-PL" sz="5700" dirty="0"/>
          </a:p>
          <a:p>
            <a:pPr marL="0" marR="91440" indent="0">
              <a:lnSpc>
                <a:spcPct val="120000"/>
              </a:lnSpc>
              <a:spcBef>
                <a:spcPts val="600"/>
              </a:spcBef>
              <a:spcAft>
                <a:spcPts val="600"/>
              </a:spcAft>
              <a:buNone/>
              <a:tabLst>
                <a:tab pos="1620520" algn="l"/>
                <a:tab pos="1980565" algn="l"/>
              </a:tabLst>
            </a:pPr>
            <a:r>
              <a:rPr lang="pl-PL" sz="5700" dirty="0"/>
              <a:t>(1) Za </a:t>
            </a:r>
            <a:r>
              <a:rPr lang="pl-PL" sz="5700" dirty="0" err="1"/>
              <a:t>účelem</a:t>
            </a:r>
            <a:r>
              <a:rPr lang="pl-PL" sz="5700" dirty="0"/>
              <a:t> </a:t>
            </a:r>
            <a:r>
              <a:rPr lang="pl-PL" sz="5700" dirty="0" err="1"/>
              <a:t>prevence</a:t>
            </a:r>
            <a:r>
              <a:rPr lang="pl-PL" sz="5700" dirty="0"/>
              <a:t> a </a:t>
            </a:r>
            <a:r>
              <a:rPr lang="pl-PL" sz="5700" dirty="0" err="1"/>
              <a:t>odhalování</a:t>
            </a:r>
            <a:r>
              <a:rPr lang="pl-PL" sz="5700" dirty="0"/>
              <a:t> </a:t>
            </a:r>
            <a:r>
              <a:rPr lang="pl-PL" sz="5700" dirty="0" err="1"/>
              <a:t>pojistného</a:t>
            </a:r>
            <a:r>
              <a:rPr lang="pl-PL" sz="5700" dirty="0"/>
              <a:t> </a:t>
            </a:r>
            <a:r>
              <a:rPr lang="pl-PL" sz="5700" dirty="0" err="1"/>
              <a:t>podvodu</a:t>
            </a:r>
            <a:r>
              <a:rPr lang="pl-PL" sz="5700" dirty="0"/>
              <a:t> a </a:t>
            </a:r>
            <a:r>
              <a:rPr lang="pl-PL" sz="5700" dirty="0" err="1"/>
              <a:t>dalšího</a:t>
            </a:r>
            <a:r>
              <a:rPr lang="pl-PL" sz="5700" dirty="0"/>
              <a:t> </a:t>
            </a:r>
            <a:r>
              <a:rPr lang="pl-PL" sz="5700" dirty="0" err="1"/>
              <a:t>protiprávního</a:t>
            </a:r>
            <a:r>
              <a:rPr lang="pl-PL" sz="5700" dirty="0"/>
              <a:t> </a:t>
            </a:r>
            <a:r>
              <a:rPr lang="pl-PL" sz="5700" dirty="0" err="1"/>
              <a:t>jednání</a:t>
            </a:r>
            <a:r>
              <a:rPr lang="pl-PL" sz="5700" dirty="0"/>
              <a:t> </a:t>
            </a:r>
            <a:r>
              <a:rPr lang="pl-PL" sz="5700" dirty="0" err="1"/>
              <a:t>se</a:t>
            </a:r>
            <a:r>
              <a:rPr lang="pl-PL" sz="5700" dirty="0"/>
              <a:t> </a:t>
            </a:r>
            <a:r>
              <a:rPr lang="pl-PL" sz="5700" u="sng" dirty="0" err="1"/>
              <a:t>pojišťovny</a:t>
            </a:r>
            <a:r>
              <a:rPr lang="pl-PL" sz="5700" u="sng" dirty="0"/>
              <a:t> </a:t>
            </a:r>
            <a:r>
              <a:rPr lang="pl-PL" sz="5700" u="sng" dirty="0" err="1"/>
              <a:t>vzájemně</a:t>
            </a:r>
            <a:r>
              <a:rPr lang="pl-PL" sz="5700" u="sng" dirty="0"/>
              <a:t> </a:t>
            </a:r>
            <a:r>
              <a:rPr lang="pl-PL" sz="5700" u="sng" dirty="0" err="1"/>
              <a:t>informují</a:t>
            </a:r>
            <a:r>
              <a:rPr lang="pl-PL" sz="5700" u="sng" dirty="0"/>
              <a:t> a </a:t>
            </a:r>
            <a:r>
              <a:rPr lang="pl-PL" sz="5700" u="sng" dirty="0" err="1"/>
              <a:t>sdílejí</a:t>
            </a:r>
            <a:r>
              <a:rPr lang="pl-PL" sz="5700" u="sng" dirty="0"/>
              <a:t> </a:t>
            </a:r>
            <a:r>
              <a:rPr lang="pl-PL" sz="5700" u="sng" dirty="0" err="1"/>
              <a:t>informace</a:t>
            </a:r>
            <a:r>
              <a:rPr lang="pl-PL" sz="5700" u="sng" dirty="0"/>
              <a:t> o </a:t>
            </a:r>
            <a:r>
              <a:rPr lang="pl-PL" sz="5700" u="sng" dirty="0" err="1"/>
              <a:t>skutečnostech</a:t>
            </a:r>
            <a:r>
              <a:rPr lang="pl-PL" sz="5700" u="sng" dirty="0"/>
              <a:t> </a:t>
            </a:r>
            <a:r>
              <a:rPr lang="pl-PL" sz="5700" u="sng" dirty="0" err="1"/>
              <a:t>týkajících</a:t>
            </a:r>
            <a:r>
              <a:rPr lang="pl-PL" sz="5700" u="sng" dirty="0"/>
              <a:t> </a:t>
            </a:r>
            <a:r>
              <a:rPr lang="pl-PL" sz="5700" u="sng" dirty="0" err="1"/>
              <a:t>se</a:t>
            </a:r>
            <a:r>
              <a:rPr lang="pl-PL" sz="5700" u="sng" dirty="0"/>
              <a:t> </a:t>
            </a:r>
            <a:r>
              <a:rPr lang="pl-PL" sz="5700" u="sng" dirty="0" err="1"/>
              <a:t>pojištění</a:t>
            </a:r>
            <a:r>
              <a:rPr lang="pl-PL" sz="5700" u="sng" dirty="0"/>
              <a:t> </a:t>
            </a:r>
            <a:r>
              <a:rPr lang="pl-PL" sz="5700" u="sng" dirty="0" err="1"/>
              <a:t>fyzických</a:t>
            </a:r>
            <a:r>
              <a:rPr lang="pl-PL" sz="5700" u="sng" dirty="0"/>
              <a:t> a </a:t>
            </a:r>
            <a:r>
              <a:rPr lang="pl-PL" sz="5700" u="sng" dirty="0" err="1"/>
              <a:t>právnických</a:t>
            </a:r>
            <a:r>
              <a:rPr lang="pl-PL" sz="5700" u="sng" dirty="0"/>
              <a:t> </a:t>
            </a:r>
            <a:r>
              <a:rPr lang="pl-PL" sz="5700" u="sng" dirty="0" err="1"/>
              <a:t>osob</a:t>
            </a:r>
            <a:r>
              <a:rPr lang="pl-PL" sz="5700" u="sng" dirty="0"/>
              <a:t> a </a:t>
            </a:r>
            <a:r>
              <a:rPr lang="pl-PL" sz="5700" u="sng" dirty="0" err="1"/>
              <a:t>jeho</a:t>
            </a:r>
            <a:r>
              <a:rPr lang="pl-PL" sz="5700" u="sng" dirty="0"/>
              <a:t> </a:t>
            </a:r>
            <a:r>
              <a:rPr lang="pl-PL" sz="5700" u="sng" dirty="0" err="1"/>
              <a:t>zprostředkování</a:t>
            </a:r>
            <a:r>
              <a:rPr lang="pl-PL" sz="5700" dirty="0"/>
              <a:t>, </a:t>
            </a:r>
            <a:r>
              <a:rPr lang="pl-PL" sz="5700" dirty="0" err="1"/>
              <a:t>včetně</a:t>
            </a:r>
            <a:r>
              <a:rPr lang="pl-PL" sz="5700" dirty="0"/>
              <a:t> </a:t>
            </a:r>
            <a:r>
              <a:rPr lang="pl-PL" sz="5700" dirty="0" err="1"/>
              <a:t>informací</a:t>
            </a:r>
            <a:r>
              <a:rPr lang="pl-PL" sz="5700" dirty="0"/>
              <a:t> o </a:t>
            </a:r>
            <a:r>
              <a:rPr lang="pl-PL" sz="5700" dirty="0" err="1"/>
              <a:t>zmocněncích</a:t>
            </a:r>
            <a:r>
              <a:rPr lang="pl-PL" sz="5700" dirty="0"/>
              <a:t> </a:t>
            </a:r>
            <a:r>
              <a:rPr lang="pl-PL" sz="5700" dirty="0" err="1"/>
              <a:t>účastníků</a:t>
            </a:r>
            <a:r>
              <a:rPr lang="pl-PL" sz="5700" dirty="0"/>
              <a:t> </a:t>
            </a:r>
            <a:r>
              <a:rPr lang="pl-PL" sz="5700" dirty="0" err="1"/>
              <a:t>pojištění</a:t>
            </a:r>
            <a:r>
              <a:rPr lang="pl-PL" sz="5700" dirty="0"/>
              <a:t> a </a:t>
            </a:r>
            <a:r>
              <a:rPr lang="pl-PL" sz="5700" dirty="0" err="1"/>
              <a:t>dalších</a:t>
            </a:r>
            <a:r>
              <a:rPr lang="pl-PL" sz="5700" dirty="0"/>
              <a:t> </a:t>
            </a:r>
            <a:r>
              <a:rPr lang="pl-PL" sz="5700" dirty="0" err="1"/>
              <a:t>osobách</a:t>
            </a:r>
            <a:r>
              <a:rPr lang="pl-PL" sz="5700" dirty="0"/>
              <a:t> </a:t>
            </a:r>
            <a:r>
              <a:rPr lang="pl-PL" sz="5700" dirty="0" err="1"/>
              <a:t>zúčastněných</a:t>
            </a:r>
            <a:r>
              <a:rPr lang="pl-PL" sz="5700" dirty="0"/>
              <a:t> na </a:t>
            </a:r>
            <a:r>
              <a:rPr lang="pl-PL" sz="5700" dirty="0" err="1"/>
              <a:t>škodné</a:t>
            </a:r>
            <a:r>
              <a:rPr lang="pl-PL" sz="5700" dirty="0"/>
              <a:t> </a:t>
            </a:r>
            <a:r>
              <a:rPr lang="pl-PL" sz="5700" dirty="0" err="1"/>
              <a:t>nebo</a:t>
            </a:r>
            <a:r>
              <a:rPr lang="pl-PL" sz="5700" dirty="0"/>
              <a:t> </a:t>
            </a:r>
            <a:r>
              <a:rPr lang="pl-PL" sz="5700" dirty="0" err="1"/>
              <a:t>pojistné</a:t>
            </a:r>
            <a:r>
              <a:rPr lang="pl-PL" sz="5700" dirty="0"/>
              <a:t> </a:t>
            </a:r>
            <a:r>
              <a:rPr lang="pl-PL" sz="5700" dirty="0" err="1"/>
              <a:t>události</a:t>
            </a:r>
            <a:r>
              <a:rPr lang="pl-PL" sz="5700" dirty="0"/>
              <a:t>, a to i </a:t>
            </a:r>
            <a:r>
              <a:rPr lang="pl-PL" sz="5700" dirty="0" err="1"/>
              <a:t>prostřednictvím</a:t>
            </a:r>
            <a:r>
              <a:rPr lang="pl-PL" sz="5700" dirty="0"/>
              <a:t> </a:t>
            </a:r>
            <a:r>
              <a:rPr lang="pl-PL" sz="5700" dirty="0" err="1"/>
              <a:t>právnické</a:t>
            </a:r>
            <a:r>
              <a:rPr lang="pl-PL" sz="5700" dirty="0"/>
              <a:t> osoby, </a:t>
            </a:r>
            <a:r>
              <a:rPr lang="pl-PL" sz="5700" dirty="0" err="1"/>
              <a:t>která</a:t>
            </a:r>
            <a:r>
              <a:rPr lang="pl-PL" sz="5700" dirty="0"/>
              <a:t> </a:t>
            </a:r>
            <a:r>
              <a:rPr lang="pl-PL" sz="5700" dirty="0" err="1"/>
              <a:t>není</a:t>
            </a:r>
            <a:r>
              <a:rPr lang="pl-PL" sz="5700" dirty="0"/>
              <a:t> </a:t>
            </a:r>
            <a:r>
              <a:rPr lang="pl-PL" sz="5700" dirty="0" err="1"/>
              <a:t>pojišťovnou</a:t>
            </a:r>
            <a:r>
              <a:rPr lang="pl-PL" sz="5700" dirty="0"/>
              <a:t>, </a:t>
            </a:r>
            <a:r>
              <a:rPr lang="pl-PL" sz="5700" dirty="0" err="1"/>
              <a:t>zajišťovnou</a:t>
            </a:r>
            <a:r>
              <a:rPr lang="pl-PL" sz="5700" dirty="0"/>
              <a:t> ani </a:t>
            </a:r>
            <a:r>
              <a:rPr lang="pl-PL" sz="5700" dirty="0" err="1"/>
              <a:t>pojišťovacím</a:t>
            </a:r>
            <a:r>
              <a:rPr lang="pl-PL" sz="5700" dirty="0"/>
              <a:t> </a:t>
            </a:r>
            <a:r>
              <a:rPr lang="pl-PL" sz="5700" dirty="0" err="1"/>
              <a:t>zprostředkovatelem</a:t>
            </a:r>
            <a:r>
              <a:rPr lang="pl-PL" sz="5700" dirty="0"/>
              <a:t>.</a:t>
            </a:r>
          </a:p>
          <a:p>
            <a:pPr marL="0" marR="91440" indent="0">
              <a:lnSpc>
                <a:spcPct val="120000"/>
              </a:lnSpc>
              <a:spcBef>
                <a:spcPts val="600"/>
              </a:spcBef>
              <a:spcAft>
                <a:spcPts val="600"/>
              </a:spcAft>
              <a:buNone/>
              <a:tabLst>
                <a:tab pos="1620520" algn="l"/>
                <a:tab pos="1980565" algn="l"/>
              </a:tabLst>
            </a:pPr>
            <a:r>
              <a:rPr lang="pl-PL" sz="5700" dirty="0"/>
              <a:t>(2) Ten, o kom </a:t>
            </a:r>
            <a:r>
              <a:rPr lang="pl-PL" sz="5700" dirty="0" err="1"/>
              <a:t>se</a:t>
            </a:r>
            <a:r>
              <a:rPr lang="pl-PL" sz="5700" dirty="0"/>
              <a:t> </a:t>
            </a:r>
            <a:r>
              <a:rPr lang="pl-PL" sz="5700" dirty="0" err="1"/>
              <a:t>informace</a:t>
            </a:r>
            <a:r>
              <a:rPr lang="pl-PL" sz="5700" dirty="0"/>
              <a:t> podle </a:t>
            </a:r>
            <a:r>
              <a:rPr lang="pl-PL" sz="5700" dirty="0" err="1"/>
              <a:t>odstavce</a:t>
            </a:r>
            <a:r>
              <a:rPr lang="pl-PL" sz="5700" dirty="0"/>
              <a:t> 1 </a:t>
            </a:r>
            <a:r>
              <a:rPr lang="pl-PL" sz="5700" dirty="0" err="1"/>
              <a:t>vedou</a:t>
            </a:r>
            <a:r>
              <a:rPr lang="pl-PL" sz="5700" dirty="0"/>
              <a:t>, </a:t>
            </a:r>
            <a:r>
              <a:rPr lang="pl-PL" sz="5700" dirty="0" err="1"/>
              <a:t>má</a:t>
            </a:r>
            <a:r>
              <a:rPr lang="pl-PL" sz="5700" dirty="0"/>
              <a:t> </a:t>
            </a:r>
            <a:r>
              <a:rPr lang="pl-PL" sz="5700" dirty="0" err="1"/>
              <a:t>právo</a:t>
            </a:r>
            <a:r>
              <a:rPr lang="pl-PL" sz="5700" dirty="0"/>
              <a:t> na </a:t>
            </a:r>
            <a:r>
              <a:rPr lang="pl-PL" sz="5700" dirty="0" err="1"/>
              <a:t>požádání</a:t>
            </a:r>
            <a:r>
              <a:rPr lang="pl-PL" sz="5700" dirty="0"/>
              <a:t> </a:t>
            </a:r>
            <a:r>
              <a:rPr lang="pl-PL" sz="5700" dirty="0" err="1"/>
              <a:t>seznámit</a:t>
            </a:r>
            <a:r>
              <a:rPr lang="pl-PL" sz="5700" dirty="0"/>
              <a:t> </a:t>
            </a:r>
            <a:r>
              <a:rPr lang="pl-PL" sz="5700" dirty="0" err="1"/>
              <a:t>se</a:t>
            </a:r>
            <a:r>
              <a:rPr lang="pl-PL" sz="5700" dirty="0"/>
              <a:t> </a:t>
            </a:r>
            <a:r>
              <a:rPr lang="pl-PL" sz="5700" dirty="0" err="1"/>
              <a:t>bezplatně</a:t>
            </a:r>
            <a:r>
              <a:rPr lang="pl-PL" sz="5700" dirty="0"/>
              <a:t> s </a:t>
            </a:r>
            <a:r>
              <a:rPr lang="pl-PL" sz="5700" dirty="0" err="1"/>
              <a:t>údaji</a:t>
            </a:r>
            <a:r>
              <a:rPr lang="pl-PL" sz="5700" dirty="0"/>
              <a:t>, </a:t>
            </a:r>
            <a:r>
              <a:rPr lang="pl-PL" sz="5700" dirty="0" err="1"/>
              <a:t>které</a:t>
            </a:r>
            <a:r>
              <a:rPr lang="pl-PL" sz="5700" dirty="0"/>
              <a:t> </a:t>
            </a:r>
            <a:r>
              <a:rPr lang="pl-PL" sz="5700" dirty="0" err="1"/>
              <a:t>jsou</a:t>
            </a:r>
            <a:r>
              <a:rPr lang="pl-PL" sz="5700" dirty="0"/>
              <a:t> o </a:t>
            </a:r>
            <a:r>
              <a:rPr lang="pl-PL" sz="5700" dirty="0" err="1"/>
              <a:t>něm</a:t>
            </a:r>
            <a:r>
              <a:rPr lang="pl-PL" sz="5700" dirty="0"/>
              <a:t> </a:t>
            </a:r>
            <a:r>
              <a:rPr lang="pl-PL" sz="5700" dirty="0" err="1"/>
              <a:t>vedeny</a:t>
            </a:r>
            <a:r>
              <a:rPr lang="pl-PL" sz="5700" dirty="0"/>
              <a:t>.</a:t>
            </a:r>
          </a:p>
          <a:p>
            <a:pPr marL="0" marR="91440" indent="0">
              <a:lnSpc>
                <a:spcPct val="120000"/>
              </a:lnSpc>
              <a:spcBef>
                <a:spcPts val="600"/>
              </a:spcBef>
              <a:spcAft>
                <a:spcPts val="600"/>
              </a:spcAft>
              <a:buNone/>
              <a:tabLst>
                <a:tab pos="1620520" algn="l"/>
                <a:tab pos="1980565" algn="l"/>
              </a:tabLst>
            </a:pPr>
            <a:r>
              <a:rPr lang="pl-PL" sz="5700" dirty="0"/>
              <a:t>(3) </a:t>
            </a:r>
            <a:r>
              <a:rPr lang="pl-PL" sz="5700" dirty="0" err="1"/>
              <a:t>Pojišťovna</a:t>
            </a:r>
            <a:r>
              <a:rPr lang="pl-PL" sz="5700" dirty="0"/>
              <a:t> </a:t>
            </a:r>
            <a:r>
              <a:rPr lang="pl-PL" sz="5700" dirty="0" err="1"/>
              <a:t>přistupuje</a:t>
            </a:r>
            <a:r>
              <a:rPr lang="pl-PL" sz="5700" dirty="0"/>
              <a:t> k </a:t>
            </a:r>
            <a:r>
              <a:rPr lang="pl-PL" sz="5700" dirty="0" err="1"/>
              <a:t>získaným</a:t>
            </a:r>
            <a:r>
              <a:rPr lang="pl-PL" sz="5700" dirty="0"/>
              <a:t> </a:t>
            </a:r>
            <a:r>
              <a:rPr lang="pl-PL" sz="5700" dirty="0" err="1"/>
              <a:t>údajům</a:t>
            </a:r>
            <a:r>
              <a:rPr lang="pl-PL" sz="5700" dirty="0"/>
              <a:t> </a:t>
            </a:r>
            <a:r>
              <a:rPr lang="pl-PL" sz="5700" dirty="0" err="1"/>
              <a:t>jiné</a:t>
            </a:r>
            <a:r>
              <a:rPr lang="pl-PL" sz="5700" dirty="0"/>
              <a:t> </a:t>
            </a:r>
            <a:r>
              <a:rPr lang="pl-PL" sz="5700" dirty="0" err="1"/>
              <a:t>pojišťovny</a:t>
            </a:r>
            <a:r>
              <a:rPr lang="pl-PL" sz="5700" dirty="0"/>
              <a:t> tak, jako by </a:t>
            </a:r>
            <a:r>
              <a:rPr lang="pl-PL" sz="5700" dirty="0" err="1"/>
              <a:t>šlo</a:t>
            </a:r>
            <a:r>
              <a:rPr lang="pl-PL" sz="5700" dirty="0"/>
              <a:t> o </a:t>
            </a:r>
            <a:r>
              <a:rPr lang="pl-PL" sz="5700" dirty="0" err="1"/>
              <a:t>údaje</a:t>
            </a:r>
            <a:r>
              <a:rPr lang="pl-PL" sz="5700" dirty="0"/>
              <a:t> z </a:t>
            </a:r>
            <a:r>
              <a:rPr lang="pl-PL" sz="5700" dirty="0" err="1"/>
              <a:t>její</a:t>
            </a:r>
            <a:r>
              <a:rPr lang="pl-PL" sz="5700" dirty="0"/>
              <a:t> </a:t>
            </a:r>
            <a:r>
              <a:rPr lang="pl-PL" sz="5700" dirty="0" err="1"/>
              <a:t>vlastní</a:t>
            </a:r>
            <a:r>
              <a:rPr lang="pl-PL" sz="5700" dirty="0"/>
              <a:t> </a:t>
            </a:r>
            <a:r>
              <a:rPr lang="pl-PL" sz="5700" dirty="0" err="1"/>
              <a:t>činnosti</a:t>
            </a:r>
            <a:r>
              <a:rPr lang="pl-PL" sz="5700" dirty="0"/>
              <a:t>.</a:t>
            </a:r>
            <a:endParaRPr lang="cs-CZ" sz="5700" dirty="0"/>
          </a:p>
          <a:p>
            <a:pPr marR="91440">
              <a:lnSpc>
                <a:spcPct val="120000"/>
              </a:lnSpc>
              <a:spcBef>
                <a:spcPts val="600"/>
              </a:spcBef>
              <a:spcAft>
                <a:spcPts val="600"/>
              </a:spcAft>
              <a:buFont typeface="Symbol"/>
              <a:buChar char=""/>
              <a:tabLst>
                <a:tab pos="1620520" algn="l"/>
                <a:tab pos="1980565" algn="l"/>
              </a:tabLst>
            </a:pPr>
            <a:endParaRPr lang="cs-CZ" sz="5700"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2261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osobních údajů </a:t>
            </a:r>
            <a:endParaRPr lang="en-US" dirty="0"/>
          </a:p>
        </p:txBody>
      </p:sp>
      <p:sp>
        <p:nvSpPr>
          <p:cNvPr id="3" name="Content Placeholder 2"/>
          <p:cNvSpPr>
            <a:spLocks noGrp="1"/>
          </p:cNvSpPr>
          <p:nvPr>
            <p:ph idx="1"/>
          </p:nvPr>
        </p:nvSpPr>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r>
              <a:rPr lang="cs-CZ" sz="1900" b="1" dirty="0"/>
              <a:t>Zákon č. 101/2000 Sb., o ochraně osobních údajů </a:t>
            </a:r>
          </a:p>
          <a:p>
            <a:pPr marL="0" marR="91440" indent="0">
              <a:lnSpc>
                <a:spcPct val="110000"/>
              </a:lnSpc>
              <a:spcBef>
                <a:spcPts val="600"/>
              </a:spcBef>
              <a:spcAft>
                <a:spcPts val="600"/>
              </a:spcAft>
              <a:buNone/>
              <a:tabLst>
                <a:tab pos="1620520" algn="l"/>
                <a:tab pos="1980565" algn="l"/>
              </a:tabLst>
            </a:pPr>
            <a:r>
              <a:rPr lang="cs-CZ" sz="1900" dirty="0"/>
              <a:t>osobní údaj </a:t>
            </a:r>
          </a:p>
          <a:p>
            <a:pPr marL="0" marR="91440" indent="0">
              <a:lnSpc>
                <a:spcPct val="110000"/>
              </a:lnSpc>
              <a:spcBef>
                <a:spcPts val="600"/>
              </a:spcBef>
              <a:spcAft>
                <a:spcPts val="600"/>
              </a:spcAft>
              <a:buNone/>
              <a:tabLst>
                <a:tab pos="1620520" algn="l"/>
                <a:tab pos="1980565" algn="l"/>
              </a:tabLst>
            </a:pPr>
            <a:r>
              <a:rPr lang="cs-CZ" sz="1900" dirty="0"/>
              <a:t>citlivý údaj – údaj o zdravotní stavu,</a:t>
            </a:r>
          </a:p>
          <a:p>
            <a:pPr marL="0" marR="91440" indent="0">
              <a:lnSpc>
                <a:spcPct val="110000"/>
              </a:lnSpc>
              <a:spcBef>
                <a:spcPts val="600"/>
              </a:spcBef>
              <a:spcAft>
                <a:spcPts val="600"/>
              </a:spcAft>
              <a:buNone/>
              <a:tabLst>
                <a:tab pos="1620520" algn="l"/>
                <a:tab pos="1980565" algn="l"/>
              </a:tabLst>
            </a:pPr>
            <a:r>
              <a:rPr lang="cs-CZ" sz="1900" dirty="0"/>
              <a:t>souhlas se zpracováním,</a:t>
            </a:r>
          </a:p>
          <a:p>
            <a:pPr marL="0" marR="91440" indent="0">
              <a:lnSpc>
                <a:spcPct val="110000"/>
              </a:lnSpc>
              <a:spcBef>
                <a:spcPts val="600"/>
              </a:spcBef>
              <a:spcAft>
                <a:spcPts val="600"/>
              </a:spcAft>
              <a:buNone/>
              <a:tabLst>
                <a:tab pos="1620520" algn="l"/>
                <a:tab pos="1980565" algn="l"/>
              </a:tabLst>
            </a:pPr>
            <a:r>
              <a:rPr lang="cs-CZ" sz="1900" dirty="0"/>
              <a:t>informační a poučovací povinnost</a:t>
            </a:r>
          </a:p>
          <a:p>
            <a:pPr marR="91440">
              <a:lnSpc>
                <a:spcPct val="110000"/>
              </a:lnSpc>
              <a:spcBef>
                <a:spcPts val="600"/>
              </a:spcBef>
              <a:spcAft>
                <a:spcPts val="600"/>
              </a:spcAft>
              <a:buFont typeface="Symbol"/>
              <a:buChar char=""/>
              <a:tabLst>
                <a:tab pos="1620520" algn="l"/>
                <a:tab pos="1980565" algn="l"/>
              </a:tabLst>
            </a:pPr>
            <a:r>
              <a:rPr lang="cs-CZ" sz="1900" b="1" dirty="0"/>
              <a:t>Obecné nařízení o ochraně osobních ú</a:t>
            </a:r>
            <a:r>
              <a:rPr lang="cs-CZ" sz="1900" dirty="0"/>
              <a:t>dajů (Nařízení EU 2016/679  tzv. GRPR) – účinnost 5/2018 </a:t>
            </a:r>
          </a:p>
          <a:p>
            <a:pPr marL="0" marR="91440" indent="0">
              <a:lnSpc>
                <a:spcPct val="110000"/>
              </a:lnSpc>
              <a:spcBef>
                <a:spcPts val="600"/>
              </a:spcBef>
              <a:spcAft>
                <a:spcPts val="600"/>
              </a:spcAft>
              <a:buNone/>
              <a:tabLst>
                <a:tab pos="1620520" algn="l"/>
                <a:tab pos="1980565" algn="l"/>
              </a:tabLst>
            </a:pPr>
            <a:r>
              <a:rPr lang="cs-CZ" sz="1900" dirty="0"/>
              <a:t>Pojišťovny budou zpracovávat osobní údaje z důvodu plnění smlouvy, splnění právních povinností či ochranu svých oprávněných zájmů</a:t>
            </a:r>
          </a:p>
          <a:p>
            <a:pPr marL="0" marR="91440" indent="0">
              <a:lnSpc>
                <a:spcPct val="110000"/>
              </a:lnSpc>
              <a:spcBef>
                <a:spcPts val="600"/>
              </a:spcBef>
              <a:spcAft>
                <a:spcPts val="600"/>
              </a:spcAft>
              <a:buNone/>
              <a:tabLst>
                <a:tab pos="1620520" algn="l"/>
                <a:tab pos="1980565" algn="l"/>
              </a:tabLst>
            </a:pPr>
            <a:r>
              <a:rPr lang="cs-CZ" sz="1900" dirty="0"/>
              <a:t>zdravotní údaj – výslovný souhlas?</a:t>
            </a:r>
          </a:p>
          <a:p>
            <a:pPr marL="0" marR="91440" indent="0">
              <a:lnSpc>
                <a:spcPct val="110000"/>
              </a:lnSpc>
              <a:spcBef>
                <a:spcPts val="600"/>
              </a:spcBef>
              <a:spcAft>
                <a:spcPts val="600"/>
              </a:spcAft>
              <a:buNone/>
              <a:tabLst>
                <a:tab pos="1620520" algn="l"/>
                <a:tab pos="1980565" algn="l"/>
              </a:tabLst>
            </a:pPr>
            <a:r>
              <a:rPr lang="cs-CZ" sz="1900" dirty="0"/>
              <a:t>zákaz „také </a:t>
            </a:r>
            <a:r>
              <a:rPr lang="cs-CZ" sz="1900" dirty="0" err="1"/>
              <a:t>it</a:t>
            </a:r>
            <a:r>
              <a:rPr lang="cs-CZ" sz="1900" dirty="0"/>
              <a:t> </a:t>
            </a:r>
            <a:r>
              <a:rPr lang="cs-CZ" sz="1900" dirty="0" err="1"/>
              <a:t>or</a:t>
            </a:r>
            <a:r>
              <a:rPr lang="cs-CZ" sz="1900" dirty="0"/>
              <a:t> </a:t>
            </a:r>
            <a:r>
              <a:rPr lang="cs-CZ" sz="1900" dirty="0" err="1"/>
              <a:t>leave</a:t>
            </a:r>
            <a:r>
              <a:rPr lang="cs-CZ" sz="1900" dirty="0"/>
              <a:t> </a:t>
            </a:r>
            <a:r>
              <a:rPr lang="cs-CZ" sz="1900" dirty="0" err="1"/>
              <a:t>it</a:t>
            </a:r>
            <a:r>
              <a:rPr lang="cs-CZ" sz="1900" dirty="0"/>
              <a:t>“</a:t>
            </a:r>
          </a:p>
          <a:p>
            <a:pPr marL="0" marR="91440" indent="0">
              <a:lnSpc>
                <a:spcPct val="110000"/>
              </a:lnSpc>
              <a:spcBef>
                <a:spcPts val="600"/>
              </a:spcBef>
              <a:spcAft>
                <a:spcPts val="600"/>
              </a:spcAft>
              <a:buNone/>
              <a:tabLst>
                <a:tab pos="1620520" algn="l"/>
                <a:tab pos="1980565" algn="l"/>
              </a:tabLst>
            </a:pPr>
            <a:r>
              <a:rPr lang="cs-CZ" sz="1900" dirty="0"/>
              <a:t>informování o všech právech včetně práva být zapomenut a práva přenositelnosti  </a:t>
            </a:r>
          </a:p>
          <a:p>
            <a:pPr marR="91440">
              <a:lnSpc>
                <a:spcPct val="110000"/>
              </a:lnSpc>
              <a:spcBef>
                <a:spcPts val="600"/>
              </a:spcBef>
              <a:spcAft>
                <a:spcPts val="600"/>
              </a:spcAft>
              <a:buFont typeface="Arial" charset="0"/>
              <a:buChar char="•"/>
              <a:tabLst>
                <a:tab pos="1620520" algn="l"/>
                <a:tab pos="1980565" algn="l"/>
              </a:tabLst>
            </a:pPr>
            <a:endParaRPr lang="cs-CZ" sz="2100"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4303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t>Indikátory pojistných podvodů</a:t>
            </a:r>
            <a:endParaRPr lang="cs-CZ" cap="all" dirty="0"/>
          </a:p>
        </p:txBody>
      </p:sp>
      <p:sp>
        <p:nvSpPr>
          <p:cNvPr id="3" name="Zástupný symbol pro obsah 2"/>
          <p:cNvSpPr>
            <a:spLocks noGrp="1"/>
          </p:cNvSpPr>
          <p:nvPr>
            <p:ph idx="1"/>
          </p:nvPr>
        </p:nvSpPr>
        <p:spPr/>
        <p:txBody>
          <a:bodyPr>
            <a:normAutofit fontScale="85000" lnSpcReduction="20000"/>
          </a:bodyPr>
          <a:lstStyle/>
          <a:p>
            <a:r>
              <a:rPr lang="cs-CZ" dirty="0"/>
              <a:t>Souhrn praxí vysledovaných a ověřených okolností škodné události indikujících pojistný podvod</a:t>
            </a:r>
          </a:p>
          <a:p>
            <a:r>
              <a:rPr lang="cs-CZ" dirty="0"/>
              <a:t>Mohou předznamenávat úmysl pojištěného nebo pojistníka podvodným jednáním získat neoprávněný majetkový prospěch</a:t>
            </a:r>
          </a:p>
          <a:p>
            <a:r>
              <a:rPr lang="cs-CZ" dirty="0"/>
              <a:t>Tvoří základ expertních pravidel detekce pojistného podvodu</a:t>
            </a:r>
          </a:p>
          <a:p>
            <a:r>
              <a:rPr lang="cs-CZ" dirty="0"/>
              <a:t>Vztahují se k pojistníkovi, pojištěnému poškozenému, předmětu pojištění, okolnostem pojistné události, procesům pojišťovny apod.</a:t>
            </a:r>
          </a:p>
          <a:p>
            <a:r>
              <a:rPr lang="cs-CZ" dirty="0"/>
              <a:t>Mohou být vyhodnocovány automatizovaně nebo vyžadovat posouzení člověkem.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09487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cap="all" dirty="0"/>
              <a:t>Pojistné podvody v NŽP</a:t>
            </a:r>
          </a:p>
        </p:txBody>
      </p:sp>
      <p:sp>
        <p:nvSpPr>
          <p:cNvPr id="3" name="Zástupný symbol pro obsah 2"/>
          <p:cNvSpPr>
            <a:spLocks noGrp="1"/>
          </p:cNvSpPr>
          <p:nvPr>
            <p:ph idx="1"/>
          </p:nvPr>
        </p:nvSpPr>
        <p:spPr/>
        <p:txBody>
          <a:bodyPr>
            <a:normAutofit fontScale="85000" lnSpcReduction="10000"/>
          </a:bodyPr>
          <a:lstStyle/>
          <a:p>
            <a:r>
              <a:rPr lang="cs-CZ" dirty="0"/>
              <a:t>Falešné deklarace škody</a:t>
            </a:r>
          </a:p>
          <a:p>
            <a:r>
              <a:rPr lang="cs-CZ" dirty="0"/>
              <a:t>Umělé navyšování výše škody,  snaha získat pojistné plnění i za škody, které nejsou smlouvou kryty</a:t>
            </a:r>
          </a:p>
          <a:p>
            <a:r>
              <a:rPr lang="cs-CZ" dirty="0"/>
              <a:t>Hlášení nepojištěných „havarijních“ škod z POV jiného vozidla</a:t>
            </a:r>
          </a:p>
          <a:p>
            <a:r>
              <a:rPr lang="cs-CZ" dirty="0"/>
              <a:t>Podvody servisů – nadhodnocování výkonů</a:t>
            </a:r>
          </a:p>
          <a:p>
            <a:r>
              <a:rPr lang="cs-CZ" dirty="0"/>
              <a:t>Antidatování pojistných smluv</a:t>
            </a:r>
          </a:p>
          <a:p>
            <a:r>
              <a:rPr lang="cs-CZ" dirty="0"/>
              <a:t>Úmyslné vyvolání pojistné události</a:t>
            </a:r>
          </a:p>
          <a:p>
            <a:r>
              <a:rPr lang="cs-CZ" dirty="0"/>
              <a:t>Legalizace odcizených vozidel, jejich používání k pojistným podvodům (fingované havárie a krádeže)</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78714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a:t>Falešné deklarace škody</a:t>
            </a:r>
            <a:endParaRPr lang="cs-CZ" cap="all" dirty="0"/>
          </a:p>
        </p:txBody>
      </p:sp>
      <p:sp>
        <p:nvSpPr>
          <p:cNvPr id="3" name="Zástupný symbol pro obsah 2"/>
          <p:cNvSpPr>
            <a:spLocks noGrp="1"/>
          </p:cNvSpPr>
          <p:nvPr>
            <p:ph idx="1"/>
          </p:nvPr>
        </p:nvSpPr>
        <p:spPr/>
        <p:txBody>
          <a:bodyPr>
            <a:normAutofit fontScale="70000" lnSpcReduction="20000"/>
          </a:bodyPr>
          <a:lstStyle/>
          <a:p>
            <a:r>
              <a:rPr lang="cs-CZ" dirty="0"/>
              <a:t>Pojištěný uplatní nárok na pojistné plnění z události, ke které ve skutečnosti vůbec nedošlo</a:t>
            </a:r>
          </a:p>
          <a:p>
            <a:r>
              <a:rPr lang="cs-CZ" dirty="0"/>
              <a:t>Typické u krádeže </a:t>
            </a:r>
          </a:p>
          <a:p>
            <a:pPr>
              <a:buNone/>
            </a:pPr>
            <a:endParaRPr lang="cs-CZ" dirty="0"/>
          </a:p>
          <a:p>
            <a:pPr>
              <a:buNone/>
            </a:pPr>
            <a:r>
              <a:rPr lang="cs-CZ" dirty="0"/>
              <a:t>Indikátory:</a:t>
            </a:r>
          </a:p>
          <a:p>
            <a:r>
              <a:rPr lang="cs-CZ" dirty="0"/>
              <a:t>Nesrovnalosti v dokladech vztahujících se k odcizeným věcem (nejasný původ, formální nedostatky) </a:t>
            </a:r>
          </a:p>
          <a:p>
            <a:r>
              <a:rPr lang="cs-CZ" dirty="0"/>
              <a:t>Špatná ekonomická situace, ukončení podnikání pojištěného</a:t>
            </a:r>
          </a:p>
          <a:p>
            <a:r>
              <a:rPr lang="cs-CZ" dirty="0"/>
              <a:t>Opakované pojistné události, při kterých jsou odcizeny cenné, zpravidla i stejné věci </a:t>
            </a:r>
          </a:p>
          <a:p>
            <a:r>
              <a:rPr lang="cs-CZ" dirty="0"/>
              <a:t>Odcizené věci jsou „opatrně demontovány“</a:t>
            </a:r>
          </a:p>
          <a:p>
            <a:r>
              <a:rPr lang="cs-CZ" dirty="0"/>
              <a:t> Neobvyklý skutkový průběh</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29631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t>Falešné deklarace škody</a:t>
            </a:r>
            <a:endParaRPr lang="cs-CZ" cap="all" dirty="0"/>
          </a:p>
        </p:txBody>
      </p:sp>
      <p:sp>
        <p:nvSpPr>
          <p:cNvPr id="3" name="Zástupný symbol pro obsah 2"/>
          <p:cNvSpPr>
            <a:spLocks noGrp="1"/>
          </p:cNvSpPr>
          <p:nvPr>
            <p:ph idx="1"/>
          </p:nvPr>
        </p:nvSpPr>
        <p:spPr/>
        <p:txBody>
          <a:bodyPr>
            <a:normAutofit fontScale="70000" lnSpcReduction="20000"/>
          </a:bodyPr>
          <a:lstStyle/>
          <a:p>
            <a:pPr>
              <a:buNone/>
            </a:pPr>
            <a:r>
              <a:rPr lang="cs-CZ" dirty="0"/>
              <a:t>Příklad:</a:t>
            </a:r>
          </a:p>
          <a:p>
            <a:pPr marL="0">
              <a:buNone/>
            </a:pPr>
            <a:r>
              <a:rPr lang="cs-CZ" i="1" dirty="0"/>
              <a:t>Hlášena pojistná událost spočívající v tom, že neznámý pachatel odcizil pojištěnému ze zabezpečené garáže 25 ks kovových forem o hmotnosti 20 kg na výrobu umělohmotných výlisků. </a:t>
            </a:r>
          </a:p>
          <a:p>
            <a:pPr marL="0">
              <a:buNone/>
            </a:pPr>
            <a:r>
              <a:rPr lang="cs-CZ" i="1" dirty="0"/>
              <a:t>Poškozený již téměř nepodnikal, krádež by musel provést pachatel dobře znalý místa a způsobu zabezpečení, formy nakoupeny od jiné OSVČ (již zemřel), nebyl znám výrobce (zemřelý pouze prostředníkem), událost oznámena až ½ roku po krádeži.</a:t>
            </a:r>
          </a:p>
          <a:p>
            <a:pPr marL="0">
              <a:buNone/>
            </a:pPr>
            <a:r>
              <a:rPr lang="cs-CZ" i="1" dirty="0"/>
              <a:t>Podle závěrů PČR se skutek stal, ale nepodařilo se zjistit pachatele.</a:t>
            </a:r>
          </a:p>
          <a:p>
            <a:pPr marL="0">
              <a:buNone/>
            </a:pPr>
            <a:r>
              <a:rPr lang="cs-CZ" i="1" dirty="0"/>
              <a:t>U výrobce totožných výlisků zjištěno, že forma váží 100 kg, nikoli 20 kg. Prověrkou jednotlivých finančních dokladů zjištěno, že obchodní operace mezi zúčastněnými subjekty proběhly, ale v jiných finančních hodnotách. Následně do účetnictví nenásilnou formou začleněn nákup kovových forem za 2,5 mil. Kč.</a:t>
            </a:r>
            <a:endParaRPr lang="cs-CZ" dirty="0"/>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476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l"/>
            <a:r>
              <a:rPr lang="cs-CZ" sz="2800" b="1" dirty="0"/>
              <a:t>Umělé navyšování výše škody,  snaha získat pojistné plnění i za škody, které nejsou smlouvou kryty</a:t>
            </a:r>
            <a:endParaRPr lang="cs-CZ" sz="2800" cap="all" dirty="0"/>
          </a:p>
        </p:txBody>
      </p:sp>
      <p:sp>
        <p:nvSpPr>
          <p:cNvPr id="3" name="Zástupný symbol pro obsah 2"/>
          <p:cNvSpPr>
            <a:spLocks noGrp="1"/>
          </p:cNvSpPr>
          <p:nvPr>
            <p:ph idx="1"/>
          </p:nvPr>
        </p:nvSpPr>
        <p:spPr>
          <a:xfrm>
            <a:off x="457200" y="1639341"/>
            <a:ext cx="8229600" cy="4525963"/>
          </a:xfrm>
        </p:spPr>
        <p:txBody>
          <a:bodyPr>
            <a:normAutofit/>
          </a:bodyPr>
          <a:lstStyle/>
          <a:p>
            <a:pPr>
              <a:lnSpc>
                <a:spcPct val="80000"/>
              </a:lnSpc>
              <a:spcBef>
                <a:spcPts val="0"/>
              </a:spcBef>
            </a:pPr>
            <a:r>
              <a:rPr lang="cs-CZ" sz="2500" dirty="0"/>
              <a:t>Nejběžnější pojistný podvod, páchají i osoby jinak bezúhonné</a:t>
            </a:r>
          </a:p>
          <a:p>
            <a:pPr>
              <a:lnSpc>
                <a:spcPct val="80000"/>
              </a:lnSpc>
              <a:spcBef>
                <a:spcPts val="0"/>
              </a:spcBef>
            </a:pPr>
            <a:r>
              <a:rPr lang="cs-CZ" sz="2500" dirty="0"/>
              <a:t>U malých navýšení rozsahu škody lze jen obtížně zjistit</a:t>
            </a:r>
          </a:p>
          <a:p>
            <a:pPr>
              <a:lnSpc>
                <a:spcPct val="80000"/>
              </a:lnSpc>
              <a:spcBef>
                <a:spcPts val="0"/>
              </a:spcBef>
            </a:pPr>
            <a:endParaRPr lang="cs-CZ" sz="2500" dirty="0"/>
          </a:p>
          <a:p>
            <a:pPr>
              <a:lnSpc>
                <a:spcPct val="80000"/>
              </a:lnSpc>
              <a:spcBef>
                <a:spcPts val="0"/>
              </a:spcBef>
              <a:buNone/>
            </a:pPr>
            <a:r>
              <a:rPr lang="cs-CZ" sz="2500" dirty="0"/>
              <a:t>Indikátory:</a:t>
            </a:r>
          </a:p>
          <a:p>
            <a:pPr>
              <a:lnSpc>
                <a:spcPct val="80000"/>
              </a:lnSpc>
              <a:spcBef>
                <a:spcPts val="0"/>
              </a:spcBef>
            </a:pPr>
            <a:r>
              <a:rPr lang="cs-CZ" sz="2500" dirty="0"/>
              <a:t>Popis mechanismu vzniku škody neodpovídá jejímu rozsahu</a:t>
            </a:r>
          </a:p>
          <a:p>
            <a:pPr>
              <a:lnSpc>
                <a:spcPct val="80000"/>
              </a:lnSpc>
              <a:spcBef>
                <a:spcPts val="0"/>
              </a:spcBef>
            </a:pPr>
            <a:r>
              <a:rPr lang="cs-CZ" sz="2500" dirty="0"/>
              <a:t>Rozsah vzniklé škody neodpovídá majetkovým poměrům poškozeného</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1498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800" b="1" dirty="0"/>
              <a:t>Umělé navyšování výše škody,  snaha získat pojistné plnění i za škody, které nejsou smlouvou kryty</a:t>
            </a:r>
            <a:endParaRPr lang="cs-CZ" sz="2800" cap="all" dirty="0"/>
          </a:p>
        </p:txBody>
      </p:sp>
      <p:sp>
        <p:nvSpPr>
          <p:cNvPr id="3" name="Zástupný symbol pro obsah 2"/>
          <p:cNvSpPr>
            <a:spLocks noGrp="1"/>
          </p:cNvSpPr>
          <p:nvPr>
            <p:ph idx="1"/>
          </p:nvPr>
        </p:nvSpPr>
        <p:spPr/>
        <p:txBody>
          <a:bodyPr>
            <a:normAutofit fontScale="70000" lnSpcReduction="20000"/>
          </a:bodyPr>
          <a:lstStyle/>
          <a:p>
            <a:pPr>
              <a:buNone/>
            </a:pPr>
            <a:r>
              <a:rPr lang="cs-CZ" dirty="0"/>
              <a:t>Příklady:</a:t>
            </a:r>
          </a:p>
          <a:p>
            <a:r>
              <a:rPr lang="cs-CZ" i="1" dirty="0"/>
              <a:t>Poškozený po dopravní nehodě, ke které skutečně došlo, zvětší míru poškození součástí vozidla poškozených při nehodě tak, aby nebyla účelná jejich oprava, ale musela být provedena jejich výměna</a:t>
            </a:r>
          </a:p>
          <a:p>
            <a:r>
              <a:rPr lang="cs-CZ" i="1" dirty="0"/>
              <a:t>Poškozený při hlášení pojistné události z pojištění domácnosti  po vloupání, ke kterému skutečně došlo, mezi odcizenými věcmi uvede i takové, které nevlastnil</a:t>
            </a:r>
          </a:p>
          <a:p>
            <a:r>
              <a:rPr lang="cs-CZ" i="1" dirty="0"/>
              <a:t>Poškozený při hlášení pojistné události z pojištění domácnosti  při škodě způsobené živly (požár, povodeň) mezi zničenými věcmi uvede i ty, které ve skutečnosti zničeny ani poškozeny nebyly</a:t>
            </a:r>
          </a:p>
          <a:p>
            <a:r>
              <a:rPr lang="cs-CZ" i="1" dirty="0"/>
              <a:t>ŘSD na základě faktury od svého dodavatele požadovalo po pojišťovně úhradu opravy 20 metrů svodidel z pojištění odpovědnosti viníka nehody – nárazu do svodidel. Sám viník pojišťovnu upozornil na skutečnost, že se v místě nehody nachází pouze 10 m svodidel.</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09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Další požadavky na provozování činnosti v pojišťovnictví</a:t>
            </a:r>
            <a:endParaRPr lang="en-US" dirty="0"/>
          </a:p>
        </p:txBody>
      </p:sp>
      <p:sp>
        <p:nvSpPr>
          <p:cNvPr id="3" name="Content Placeholder 2"/>
          <p:cNvSpPr>
            <a:spLocks noGrp="1"/>
          </p:cNvSpPr>
          <p:nvPr>
            <p:ph idx="1"/>
          </p:nvPr>
        </p:nvSpPr>
        <p:spPr/>
        <p:txBody>
          <a:bodyPr>
            <a:noAutofit/>
          </a:bodyPr>
          <a:lstStyle/>
          <a:p>
            <a:r>
              <a:rPr lang="cs-CZ" sz="2400" dirty="0"/>
              <a:t>Pojišťovna nebo zajišťovna je oprávněna provozovat pouze pojišťovací nebo zajišťovací činnost v rozsahu povolení uděleném jí orgánem dohledu.</a:t>
            </a:r>
          </a:p>
          <a:p>
            <a:r>
              <a:rPr lang="cs-CZ" sz="2400" dirty="0"/>
              <a:t>Je povinna jednat s odbornou péčí a postupovat obezřetně, zejména neprovádět tyto činnosti způsobem, který poškozuje majetek jí svěřený třetími osobami nebo ohrožuje její bezpečnost a stabilitu nebo bezpečnost a stabilitu osob s ní propojených. </a:t>
            </a:r>
          </a:p>
          <a:p>
            <a:r>
              <a:rPr lang="cs-CZ" sz="2400" dirty="0"/>
              <a:t>Za tímto účelem je povinna vytvořit a po celou dobu své činnosti udržovat funkční a efektivní řídicí a kontrolní systém, pravidelně z něj vyhodnocovat informace a včas přijímat odpovídající opatření.</a:t>
            </a:r>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34505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Uplatnění jedné škody u více pojistitelů</a:t>
            </a:r>
            <a:endParaRPr lang="cs-CZ" sz="3200" cap="all" dirty="0"/>
          </a:p>
        </p:txBody>
      </p:sp>
      <p:sp>
        <p:nvSpPr>
          <p:cNvPr id="3" name="Zástupný symbol pro obsah 2"/>
          <p:cNvSpPr>
            <a:spLocks noGrp="1"/>
          </p:cNvSpPr>
          <p:nvPr>
            <p:ph idx="1"/>
          </p:nvPr>
        </p:nvSpPr>
        <p:spPr/>
        <p:txBody>
          <a:bodyPr>
            <a:normAutofit fontScale="62500" lnSpcReduction="20000"/>
          </a:bodyPr>
          <a:lstStyle/>
          <a:p>
            <a:pPr marL="0">
              <a:buNone/>
            </a:pPr>
            <a:r>
              <a:rPr lang="cs-CZ" dirty="0"/>
              <a:t>Pojistné plnění z pojistného podvodu může být nárokováno paralelně u více pojistitelů, a nebo v nárokování pojistného plnění může spočívat pojistný podvod.</a:t>
            </a:r>
          </a:p>
          <a:p>
            <a:pPr marL="0">
              <a:buNone/>
            </a:pPr>
            <a:endParaRPr lang="cs-CZ" dirty="0"/>
          </a:p>
          <a:p>
            <a:pPr>
              <a:buNone/>
            </a:pPr>
            <a:r>
              <a:rPr lang="cs-CZ" dirty="0"/>
              <a:t>Příklad:</a:t>
            </a:r>
          </a:p>
          <a:p>
            <a:r>
              <a:rPr lang="cs-CZ" i="1" dirty="0"/>
              <a:t>Poškozený po úrazu, ke kterému skutečně došlo, nárokuje úhradu nákladů léčby u více pojistitelů.</a:t>
            </a:r>
          </a:p>
          <a:p>
            <a:r>
              <a:rPr lang="cs-CZ" i="1" dirty="0"/>
              <a:t>Matka nahlásila škodu, kterou mělo způsobit její čtyřleté dítě během návštěvy nehtového studia - v nestřežený okamžik mělo poškodit nožem na bábovku koženou sedačku. Škoda byla vyčíslena na 60 tisíc korun. Po individuálním prošetření a posouzení míry zavinění se obdobné škody likvidují z pojištění občanské odpovědnosti, pokud je sjednáno.  V tomto případě se ale jednalo o škodu, která byla totožná se škodou, která byla nahlášena majitelkou nehtového studia již před rokem u jiné pojišťovny. Matka se ji s ročním odstupem po dohodě s majitelkou nehtového studia snažila uplatnit podruhé.</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19311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Hlášení nepojištěných „havarijních“ škod z POV jiného vozidla</a:t>
            </a:r>
            <a:endParaRPr lang="cs-CZ" sz="3200" cap="all" dirty="0"/>
          </a:p>
        </p:txBody>
      </p:sp>
      <p:sp>
        <p:nvSpPr>
          <p:cNvPr id="3" name="Zástupný symbol pro obsah 2"/>
          <p:cNvSpPr>
            <a:spLocks noGrp="1"/>
          </p:cNvSpPr>
          <p:nvPr>
            <p:ph idx="1"/>
          </p:nvPr>
        </p:nvSpPr>
        <p:spPr/>
        <p:txBody>
          <a:bodyPr>
            <a:normAutofit fontScale="70000" lnSpcReduction="20000"/>
          </a:bodyPr>
          <a:lstStyle/>
          <a:p>
            <a:r>
              <a:rPr lang="cs-CZ" dirty="0"/>
              <a:t>Obvyklé např. u poškození čelních skel a drobných škod na vozidle (odřený lak apod.)</a:t>
            </a:r>
          </a:p>
          <a:p>
            <a:pPr>
              <a:buNone/>
            </a:pPr>
            <a:endParaRPr lang="cs-CZ" dirty="0"/>
          </a:p>
          <a:p>
            <a:pPr>
              <a:buNone/>
            </a:pPr>
            <a:r>
              <a:rPr lang="cs-CZ" dirty="0"/>
              <a:t>Indikátory:</a:t>
            </a:r>
          </a:p>
          <a:p>
            <a:r>
              <a:rPr lang="cs-CZ" dirty="0"/>
              <a:t>Poškozené vozidlo není havarijně pojištěno </a:t>
            </a:r>
          </a:p>
          <a:p>
            <a:r>
              <a:rPr lang="cs-CZ" dirty="0"/>
              <a:t>Škůdce a poškozený jsou známí, příbuzní, nebo mají jiné vazby</a:t>
            </a:r>
          </a:p>
          <a:p>
            <a:r>
              <a:rPr lang="cs-CZ" dirty="0"/>
              <a:t>Nepřímé střety</a:t>
            </a:r>
          </a:p>
          <a:p>
            <a:r>
              <a:rPr lang="cs-CZ" dirty="0"/>
              <a:t>Škoda není bezprostředně hlášena PČR i když nepochybně přesahuje 100 tis. Kč</a:t>
            </a:r>
          </a:p>
          <a:p>
            <a:r>
              <a:rPr lang="cs-CZ" dirty="0"/>
              <a:t>I když v době nehody není viník znám, poškozený si jej krátce po nehodě sám zjistí</a:t>
            </a:r>
          </a:p>
          <a:p>
            <a:r>
              <a:rPr lang="cs-CZ" dirty="0"/>
              <a:t>Škůdce příliš ochotně přiznává zavinění nehody</a:t>
            </a:r>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02826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Hlášení nepojištěných „havarijních“ škod z POV jiného vozidla</a:t>
            </a:r>
            <a:endParaRPr lang="cs-CZ" sz="3200" cap="all" dirty="0"/>
          </a:p>
        </p:txBody>
      </p:sp>
      <p:sp>
        <p:nvSpPr>
          <p:cNvPr id="3" name="Zástupný symbol pro obsah 2"/>
          <p:cNvSpPr>
            <a:spLocks noGrp="1"/>
          </p:cNvSpPr>
          <p:nvPr>
            <p:ph idx="1"/>
          </p:nvPr>
        </p:nvSpPr>
        <p:spPr/>
        <p:txBody>
          <a:bodyPr>
            <a:normAutofit fontScale="70000" lnSpcReduction="20000"/>
          </a:bodyPr>
          <a:lstStyle/>
          <a:p>
            <a:pPr>
              <a:buNone/>
            </a:pPr>
            <a:r>
              <a:rPr lang="cs-CZ" dirty="0"/>
              <a:t>Příklad:</a:t>
            </a:r>
          </a:p>
          <a:p>
            <a:pPr>
              <a:buNone/>
            </a:pPr>
            <a:endParaRPr lang="cs-CZ" dirty="0"/>
          </a:p>
          <a:p>
            <a:pPr marL="0">
              <a:spcBef>
                <a:spcPts val="0"/>
              </a:spcBef>
              <a:buNone/>
            </a:pPr>
            <a:r>
              <a:rPr lang="cs-CZ" i="1" dirty="0"/>
              <a:t>Poškozený s časovým odstupem 6 týdnů nahlásil pojistnou událost – nepřímý střet vozidel, ke kterému mělo dojít v noci, při sněžení, tak, že protijedoucí vozidlo dostalo smyk a poškozený ve snaze se mu vyhnout narazil do svodidel. </a:t>
            </a:r>
          </a:p>
          <a:p>
            <a:pPr marL="0">
              <a:spcBef>
                <a:spcPts val="0"/>
              </a:spcBef>
              <a:buNone/>
            </a:pPr>
            <a:r>
              <a:rPr lang="cs-CZ" i="1" dirty="0"/>
              <a:t>Viníka nehody poznal při nákupu v prodavači místního supermarketu, ten přiznal skutkový průběh nehody s tím, že po smyku pokračoval v jízdě, neboť si nehody vyhýbajícího se vozidla nevšimnul.</a:t>
            </a:r>
          </a:p>
          <a:p>
            <a:pPr marL="0">
              <a:spcBef>
                <a:spcPts val="0"/>
              </a:spcBef>
              <a:buNone/>
            </a:pPr>
            <a:r>
              <a:rPr lang="cs-CZ" i="1" dirty="0"/>
              <a:t>PČR stopy na místě nehody vyhodnotila tak, že k nárazu poškozeného vozidla na uvedeném místě do svodidel skutečně došlo. </a:t>
            </a:r>
          </a:p>
          <a:p>
            <a:pPr marL="0">
              <a:spcBef>
                <a:spcPts val="0"/>
              </a:spcBef>
              <a:buNone/>
            </a:pPr>
            <a:r>
              <a:rPr lang="cs-CZ" i="1" dirty="0"/>
              <a:t>Posudkem znalce zjištěno, že podle popsaného skutkového děje by poškozený měl pouze 0,2 sekundy na provedení úhybného manévru, během kterých si měl rovněž zapamatovat obličej viníka nehody.</a:t>
            </a:r>
          </a:p>
          <a:p>
            <a:pPr marL="0">
              <a:spcBef>
                <a:spcPts val="0"/>
              </a:spcBef>
              <a:buNone/>
            </a:pPr>
            <a:r>
              <a:rPr lang="cs-CZ" i="1" dirty="0"/>
              <a:t>Následně na internetu zjištěna přátelská vazby mezi viníkem a poškozeným.</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31907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Podvody servisů – nadhodnocování výkonů</a:t>
            </a:r>
            <a:endParaRPr lang="cs-CZ" sz="3200" cap="all" dirty="0"/>
          </a:p>
        </p:txBody>
      </p:sp>
      <p:sp>
        <p:nvSpPr>
          <p:cNvPr id="3" name="Zástupný symbol pro obsah 2"/>
          <p:cNvSpPr>
            <a:spLocks noGrp="1"/>
          </p:cNvSpPr>
          <p:nvPr>
            <p:ph idx="1"/>
          </p:nvPr>
        </p:nvSpPr>
        <p:spPr/>
        <p:txBody>
          <a:bodyPr>
            <a:normAutofit/>
          </a:bodyPr>
          <a:lstStyle/>
          <a:p>
            <a:pPr marL="0" indent="0">
              <a:buNone/>
            </a:pPr>
            <a:r>
              <a:rPr lang="cs-CZ" dirty="0"/>
              <a:t>K nadhodnocování výkonů dochází u všech druhů servisů</a:t>
            </a:r>
            <a:endParaRPr lang="cs-CZ" i="1" dirty="0"/>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3333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Sjednávání smlouvy poté, kdy již nastala pojistná událost</a:t>
            </a:r>
            <a:endParaRPr lang="cs-CZ" sz="3200" cap="all" dirty="0"/>
          </a:p>
        </p:txBody>
      </p:sp>
      <p:sp>
        <p:nvSpPr>
          <p:cNvPr id="3" name="Zástupný symbol pro obsah 2"/>
          <p:cNvSpPr>
            <a:spLocks noGrp="1"/>
          </p:cNvSpPr>
          <p:nvPr>
            <p:ph idx="1"/>
          </p:nvPr>
        </p:nvSpPr>
        <p:spPr/>
        <p:txBody>
          <a:bodyPr>
            <a:normAutofit/>
          </a:bodyPr>
          <a:lstStyle/>
          <a:p>
            <a:pPr marL="0">
              <a:buNone/>
            </a:pPr>
            <a:r>
              <a:rPr lang="cs-CZ" sz="2500" dirty="0"/>
              <a:t>Často pácháno ve spolupráci s pojišťovacími zprostředkovateli.</a:t>
            </a:r>
          </a:p>
          <a:p>
            <a:pPr marL="0">
              <a:buNone/>
            </a:pPr>
            <a:endParaRPr lang="cs-CZ" sz="2500" i="1" dirty="0"/>
          </a:p>
          <a:p>
            <a:pPr marL="0">
              <a:buNone/>
            </a:pPr>
            <a:r>
              <a:rPr lang="cs-CZ" sz="2500" i="1" dirty="0"/>
              <a:t>Příklad:</a:t>
            </a:r>
          </a:p>
          <a:p>
            <a:pPr marL="0">
              <a:buNone/>
            </a:pPr>
            <a:r>
              <a:rPr lang="cs-CZ" sz="2500" i="1" dirty="0"/>
              <a:t>Den před plánovanou operací a hlavně již po stanovení diagnózy jeho onemocnění uzavřeli rodiče pro svého potomka pojištění závažných onemocnění.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34467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b="1" dirty="0"/>
              <a:t>Sjednávání smlouvy poté, kdy již nastala pojistná událost</a:t>
            </a:r>
            <a:endParaRPr lang="cs-CZ" cap="all"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i="1" dirty="0"/>
              <a:t>Příklad:</a:t>
            </a:r>
          </a:p>
          <a:p>
            <a:pPr marL="0" indent="0">
              <a:buNone/>
            </a:pPr>
            <a:endParaRPr lang="cs-CZ" i="1" dirty="0"/>
          </a:p>
          <a:p>
            <a:pPr marL="0" indent="0">
              <a:buNone/>
            </a:pPr>
            <a:r>
              <a:rPr lang="cs-CZ" i="1" dirty="0"/>
              <a:t>Majitel při autonehodě zcela zničil svůj nepojištěný automobil. Vypůjčil si tedy vůz stejného typu a stejné barvy, umístil na něj SPZ ze svého havarovaného auta, nafotil jej a pojistil. O dva měsíce později nahlásil havárii a domáhal se výplaty pojistného plnění.</a:t>
            </a:r>
          </a:p>
          <a:p>
            <a:pPr marL="0" indent="0">
              <a:buNone/>
            </a:pPr>
            <a:r>
              <a:rPr lang="cs-CZ" i="1" dirty="0"/>
              <a:t>Likvidátor při porovnání fotografií pojištěného a havarovaného vozidla zjistili řadu rozdílů – jedno z aut například nemělo zadní stěrač, senzory pro couvání, tažné zařízení a dálniční známku, auta měla také odlišný typ zástěrek.</a:t>
            </a:r>
            <a:r>
              <a:rPr lang="cs-CZ" dirty="0"/>
              <a:t>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68610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b="1" dirty="0"/>
              <a:t>Úmyslné vyvolání „pojistné události“</a:t>
            </a:r>
            <a:endParaRPr lang="cs-CZ" cap="all" dirty="0"/>
          </a:p>
        </p:txBody>
      </p:sp>
      <p:sp>
        <p:nvSpPr>
          <p:cNvPr id="3" name="Zástupný symbol pro obsah 2"/>
          <p:cNvSpPr>
            <a:spLocks noGrp="1"/>
          </p:cNvSpPr>
          <p:nvPr>
            <p:ph idx="1"/>
          </p:nvPr>
        </p:nvSpPr>
        <p:spPr/>
        <p:txBody>
          <a:bodyPr>
            <a:normAutofit fontScale="77500" lnSpcReduction="20000"/>
          </a:bodyPr>
          <a:lstStyle/>
          <a:p>
            <a:r>
              <a:rPr lang="cs-CZ" dirty="0"/>
              <a:t>Pravidelně způsob řešení ekonomických problémů</a:t>
            </a:r>
          </a:p>
          <a:p>
            <a:r>
              <a:rPr lang="cs-CZ" dirty="0"/>
              <a:t>Šetření příčin škody často probíhá kriminalistickými metodami a je vesměs prováděno PČR (podezření ze spáchání trestného činu)</a:t>
            </a:r>
          </a:p>
          <a:p>
            <a:pPr>
              <a:buNone/>
            </a:pPr>
            <a:endParaRPr lang="cs-CZ" dirty="0"/>
          </a:p>
          <a:p>
            <a:pPr>
              <a:buNone/>
            </a:pPr>
            <a:r>
              <a:rPr lang="cs-CZ" dirty="0"/>
              <a:t>Indikátory:</a:t>
            </a:r>
          </a:p>
          <a:p>
            <a:r>
              <a:rPr lang="cs-CZ" dirty="0"/>
              <a:t>Špatná ekonomická situace, ukončení podnikání pojištěného</a:t>
            </a:r>
          </a:p>
          <a:p>
            <a:r>
              <a:rPr lang="cs-CZ" dirty="0"/>
              <a:t>Blížící se dům konce použitelnosti zboží</a:t>
            </a:r>
          </a:p>
          <a:p>
            <a:r>
              <a:rPr lang="cs-CZ" dirty="0"/>
              <a:t>Pojistná smlouva uzavřena krátce před pojistnou událostí</a:t>
            </a:r>
          </a:p>
          <a:p>
            <a:r>
              <a:rPr lang="cs-CZ" dirty="0"/>
              <a:t>Přepojištění</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7649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b="1" dirty="0"/>
              <a:t>Úmyslné vyvolání pojistné události</a:t>
            </a:r>
            <a:endParaRPr lang="cs-CZ" cap="all" dirty="0"/>
          </a:p>
        </p:txBody>
      </p:sp>
      <p:sp>
        <p:nvSpPr>
          <p:cNvPr id="3" name="Zástupný symbol pro obsah 2"/>
          <p:cNvSpPr>
            <a:spLocks noGrp="1"/>
          </p:cNvSpPr>
          <p:nvPr>
            <p:ph idx="1"/>
          </p:nvPr>
        </p:nvSpPr>
        <p:spPr/>
        <p:txBody>
          <a:bodyPr>
            <a:normAutofit fontScale="62500" lnSpcReduction="20000"/>
          </a:bodyPr>
          <a:lstStyle/>
          <a:p>
            <a:pPr>
              <a:buNone/>
            </a:pPr>
            <a:r>
              <a:rPr lang="cs-CZ" dirty="0"/>
              <a:t>Příklad:</a:t>
            </a:r>
          </a:p>
          <a:p>
            <a:pPr>
              <a:buNone/>
            </a:pPr>
            <a:endParaRPr lang="cs-CZ" dirty="0"/>
          </a:p>
          <a:p>
            <a:pPr marL="0">
              <a:buNone/>
            </a:pPr>
            <a:r>
              <a:rPr lang="cs-CZ" i="1" dirty="0"/>
              <a:t>Uplatněn nárok na náhradu škody ve výši 8 mil. Kč na jednorázových pomůckách pro lékařské zákroky, způsobené havárií vodovodního potrubí ve skladu užívaném jejich prodejcem. Pojistná smlouva uzavřena 3 měsíce před pojistnou událostí. Datum </a:t>
            </a:r>
            <a:r>
              <a:rPr lang="cs-CZ" i="1" dirty="0" err="1"/>
              <a:t>expirace</a:t>
            </a:r>
            <a:r>
              <a:rPr lang="cs-CZ" i="1" dirty="0"/>
              <a:t> pomůcek cca. 1 měsíc po pojistné události.</a:t>
            </a:r>
          </a:p>
          <a:p>
            <a:pPr marL="0">
              <a:buNone/>
            </a:pPr>
            <a:r>
              <a:rPr lang="cs-CZ" i="1" dirty="0"/>
              <a:t>Při prohlídce zjištěno, že počet, balení a uložení pomůcek odpovídá pojistné smlouvě. Pojištěný prohlásil, že pomůcky není možno dále použít, není pojištěn na stejné riziko u jiného pojistitele, na pomůcky měl zajištěného kupce, a proto se pojistil. Společníkem pojištěného lékař, jednatelem mladý muž bez vysokoškolského vzdělání.</a:t>
            </a:r>
          </a:p>
          <a:p>
            <a:pPr marL="0">
              <a:buNone/>
            </a:pPr>
            <a:r>
              <a:rPr lang="cs-CZ" i="1" dirty="0"/>
              <a:t>Kontaktován vlastník nemovitosti se sdělením, že v jeho budově došlo k pojistné události – sdělil, že jej v téže věci kontaktoval i jiný pojistitel.</a:t>
            </a:r>
          </a:p>
          <a:p>
            <a:pPr marL="0">
              <a:buNone/>
            </a:pPr>
            <a:r>
              <a:rPr lang="cs-CZ" i="1" dirty="0"/>
              <a:t>Následně kriminalistickou analýzou poškozeného ventilu vodovodního potrubí zjištěno, že byl poškozen úmyslně</a:t>
            </a:r>
            <a:r>
              <a:rPr lang="cs-CZ" dirty="0"/>
              <a:t>.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85295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l"/>
            <a:r>
              <a:rPr lang="cs-CZ" sz="2800" b="1" dirty="0"/>
              <a:t>Legalizace odcizených vozidel, jejich používání k pojistným podvodům (fingované havárie a krádeže)</a:t>
            </a:r>
            <a:endParaRPr lang="cs-CZ" sz="2800" cap="all" dirty="0"/>
          </a:p>
        </p:txBody>
      </p:sp>
      <p:sp>
        <p:nvSpPr>
          <p:cNvPr id="3" name="Zástupný symbol pro obsah 2"/>
          <p:cNvSpPr>
            <a:spLocks noGrp="1"/>
          </p:cNvSpPr>
          <p:nvPr>
            <p:ph idx="1"/>
          </p:nvPr>
        </p:nvSpPr>
        <p:spPr/>
        <p:txBody>
          <a:bodyPr>
            <a:normAutofit fontScale="70000" lnSpcReduction="20000"/>
          </a:bodyPr>
          <a:lstStyle/>
          <a:p>
            <a:r>
              <a:rPr lang="cs-CZ" dirty="0"/>
              <a:t>Společensky nejnebezpečnější podvody, často organizované skupiny pachatelů</a:t>
            </a:r>
          </a:p>
          <a:p>
            <a:r>
              <a:rPr lang="cs-CZ" dirty="0"/>
              <a:t>Vysoká míra sofistikovanosti (např. používání programů simulujících průběh dopravních nehod jako pomůcky k aranžování věrohodných stop)</a:t>
            </a:r>
          </a:p>
          <a:p>
            <a:pPr>
              <a:buNone/>
            </a:pPr>
            <a:endParaRPr lang="cs-CZ" dirty="0"/>
          </a:p>
          <a:p>
            <a:pPr>
              <a:buNone/>
            </a:pPr>
            <a:r>
              <a:rPr lang="cs-CZ" dirty="0"/>
              <a:t>Indikátory:</a:t>
            </a:r>
          </a:p>
          <a:p>
            <a:r>
              <a:rPr lang="cs-CZ" dirty="0"/>
              <a:t>Neúplná nebo sporná dokumentace o vozidle</a:t>
            </a:r>
          </a:p>
          <a:p>
            <a:r>
              <a:rPr lang="cs-CZ" dirty="0"/>
              <a:t>Předchozí vlastnictví a způsob zakoupení je sporný nebo nejasný</a:t>
            </a:r>
          </a:p>
          <a:p>
            <a:r>
              <a:rPr lang="cs-CZ" dirty="0"/>
              <a:t>Časté změny vlastníků vozidla</a:t>
            </a:r>
          </a:p>
          <a:p>
            <a:r>
              <a:rPr lang="cs-CZ" dirty="0"/>
              <a:t>Typ vozidla neodpovídá majetkovým poměrům a životnímu stylu vlastníka</a:t>
            </a:r>
          </a:p>
          <a:p>
            <a:r>
              <a:rPr lang="cs-CZ" dirty="0"/>
              <a:t>Nejsou předloženy všechny sady klíčů nebo nejsou originální</a:t>
            </a:r>
          </a:p>
          <a:p>
            <a:r>
              <a:rPr lang="cs-CZ" dirty="0"/>
              <a:t>Selhání zabezpečovacích systémů vozidla</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87749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800" b="1" dirty="0"/>
              <a:t>Legalizace odcizených vozidel, jejich používání k pojistným podvodům (fingované havárie a krádeže)</a:t>
            </a:r>
            <a:endParaRPr lang="cs-CZ" sz="2800" cap="all" dirty="0"/>
          </a:p>
        </p:txBody>
      </p:sp>
      <p:sp>
        <p:nvSpPr>
          <p:cNvPr id="3" name="Zástupný symbol pro obsah 2"/>
          <p:cNvSpPr>
            <a:spLocks noGrp="1"/>
          </p:cNvSpPr>
          <p:nvPr>
            <p:ph idx="1"/>
          </p:nvPr>
        </p:nvSpPr>
        <p:spPr/>
        <p:txBody>
          <a:bodyPr>
            <a:normAutofit/>
          </a:bodyPr>
          <a:lstStyle/>
          <a:p>
            <a:pPr marL="0" indent="0">
              <a:buNone/>
            </a:pPr>
            <a:r>
              <a:rPr lang="cs-CZ" sz="2000" dirty="0">
                <a:solidFill>
                  <a:srgbClr val="002060"/>
                </a:solidFill>
                <a:latin typeface="Arial" pitchFamily="34" charset="0"/>
                <a:cs typeface="Arial" pitchFamily="34" charset="0"/>
              </a:rPr>
              <a:t>Příklad: </a:t>
            </a:r>
            <a:r>
              <a:rPr lang="cs-CZ" sz="2000" i="1" dirty="0">
                <a:solidFill>
                  <a:srgbClr val="002060"/>
                </a:solidFill>
                <a:latin typeface="Arial" pitchFamily="34" charset="0"/>
                <a:cs typeface="Arial" pitchFamily="34" charset="0"/>
              </a:rPr>
              <a:t>vozidlo, které bylo později v ČR odcizeno jako nikdy nehavarované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
          <p:cNvPicPr>
            <a:picLocks noChangeAspect="1" noChangeArrowheads="1"/>
          </p:cNvPicPr>
          <p:nvPr/>
        </p:nvPicPr>
        <p:blipFill>
          <a:blip r:embed="rId2" cstate="print"/>
          <a:srcRect/>
          <a:stretch>
            <a:fillRect/>
          </a:stretch>
        </p:blipFill>
        <p:spPr bwMode="auto">
          <a:xfrm>
            <a:off x="1259632" y="2276872"/>
            <a:ext cx="6552728" cy="4368863"/>
          </a:xfrm>
          <a:prstGeom prst="rect">
            <a:avLst/>
          </a:prstGeom>
          <a:noFill/>
          <a:ln w="9525">
            <a:noFill/>
            <a:miter lim="800000"/>
            <a:headEnd/>
            <a:tailEnd/>
          </a:ln>
        </p:spPr>
      </p:pic>
    </p:spTree>
    <p:extLst>
      <p:ext uri="{BB962C8B-B14F-4D97-AF65-F5344CB8AC3E}">
        <p14:creationId xmlns:p14="http://schemas.microsoft.com/office/powerpoint/2010/main" val="3622585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Řídící a kontrolní systém pojišťovny</a:t>
            </a:r>
            <a:endParaRPr lang="en-US" dirty="0"/>
          </a:p>
        </p:txBody>
      </p:sp>
      <p:sp>
        <p:nvSpPr>
          <p:cNvPr id="3" name="Content Placeholder 2"/>
          <p:cNvSpPr>
            <a:spLocks noGrp="1"/>
          </p:cNvSpPr>
          <p:nvPr>
            <p:ph idx="1"/>
          </p:nvPr>
        </p:nvSpPr>
        <p:spPr/>
        <p:txBody>
          <a:bodyPr>
            <a:noAutofit/>
          </a:bodyPr>
          <a:lstStyle/>
          <a:p>
            <a:pPr marL="0" indent="0" algn="just">
              <a:spcBef>
                <a:spcPts val="0"/>
              </a:spcBef>
              <a:spcAft>
                <a:spcPts val="1200"/>
              </a:spcAft>
              <a:buNone/>
            </a:pPr>
            <a:r>
              <a:rPr lang="cs-CZ" sz="2400" dirty="0"/>
              <a:t>Tuzemská pojišťovna a tuzemská zajišťovna zavede, udržuje a uplatňuje účinný řídicí a kontrolní systém, který zajišťuje řádné a obezřetné řízení její činnosti. Tento systém zahrnuje nejméně:</a:t>
            </a:r>
          </a:p>
          <a:p>
            <a:pPr algn="just">
              <a:spcBef>
                <a:spcPts val="0"/>
              </a:spcBef>
              <a:spcAft>
                <a:spcPts val="1200"/>
              </a:spcAft>
            </a:pPr>
            <a:r>
              <a:rPr lang="cs-CZ" sz="2400" dirty="0"/>
              <a:t>přiměřenou a jasně vymezenou organizační strukturu s jasným určením a vhodným oddělením povinností,</a:t>
            </a:r>
          </a:p>
          <a:p>
            <a:pPr algn="just">
              <a:spcBef>
                <a:spcPts val="0"/>
              </a:spcBef>
              <a:spcAft>
                <a:spcPts val="1200"/>
              </a:spcAft>
            </a:pPr>
            <a:r>
              <a:rPr lang="cs-CZ" sz="2400" dirty="0"/>
              <a:t>účinný způsob předávání informací a</a:t>
            </a:r>
          </a:p>
          <a:p>
            <a:pPr algn="just">
              <a:spcBef>
                <a:spcPts val="0"/>
              </a:spcBef>
              <a:spcAft>
                <a:spcPts val="1200"/>
              </a:spcAft>
            </a:pPr>
            <a:r>
              <a:rPr lang="cs-CZ" sz="2400" dirty="0"/>
              <a:t>řízení rizik, kontrolu zajišťování shody s předpisy, vnitřní audit a </a:t>
            </a:r>
            <a:r>
              <a:rPr lang="cs-CZ" sz="2400" dirty="0" err="1"/>
              <a:t>pojistněmatematické</a:t>
            </a:r>
            <a:r>
              <a:rPr lang="cs-CZ" sz="2400" dirty="0"/>
              <a:t> činnosti.</a:t>
            </a:r>
          </a:p>
          <a:p>
            <a:endParaRPr lang="cs-CZ" sz="2400" dirty="0"/>
          </a:p>
          <a:p>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2263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800" b="1" dirty="0"/>
              <a:t>Legalizace odcizených vozidel, jejich používání k pojistným podvodům (fingované havárie a krádeže)</a:t>
            </a:r>
            <a:endParaRPr lang="cs-CZ" sz="2800" cap="all" dirty="0"/>
          </a:p>
        </p:txBody>
      </p:sp>
      <p:sp>
        <p:nvSpPr>
          <p:cNvPr id="3" name="Zástupný symbol pro obsah 2"/>
          <p:cNvSpPr>
            <a:spLocks noGrp="1"/>
          </p:cNvSpPr>
          <p:nvPr>
            <p:ph idx="1"/>
          </p:nvPr>
        </p:nvSpPr>
        <p:spPr>
          <a:xfrm>
            <a:off x="457200" y="1600200"/>
            <a:ext cx="8229600" cy="4997152"/>
          </a:xfrm>
        </p:spPr>
        <p:txBody>
          <a:bodyPr>
            <a:normAutofit fontScale="55000" lnSpcReduction="20000"/>
          </a:bodyPr>
          <a:lstStyle/>
          <a:p>
            <a:pPr>
              <a:spcBef>
                <a:spcPts val="300"/>
              </a:spcBef>
              <a:buNone/>
            </a:pPr>
            <a:r>
              <a:rPr lang="cs-CZ" dirty="0"/>
              <a:t>Příklad: </a:t>
            </a:r>
            <a:r>
              <a:rPr lang="cs-CZ" i="1" dirty="0"/>
              <a:t>Kauza „Užovka“</a:t>
            </a:r>
          </a:p>
          <a:p>
            <a:pPr>
              <a:spcBef>
                <a:spcPts val="300"/>
              </a:spcBef>
              <a:buNone/>
            </a:pPr>
            <a:endParaRPr lang="cs-CZ" i="1" dirty="0"/>
          </a:p>
          <a:p>
            <a:pPr>
              <a:spcBef>
                <a:spcPts val="300"/>
              </a:spcBef>
            </a:pPr>
            <a:r>
              <a:rPr lang="cs-CZ" dirty="0"/>
              <a:t>Rozsáhlý případ série pojistných podvodů odhalený v ČR</a:t>
            </a:r>
          </a:p>
          <a:p>
            <a:pPr>
              <a:spcBef>
                <a:spcPts val="300"/>
              </a:spcBef>
            </a:pPr>
            <a:r>
              <a:rPr lang="cs-CZ" dirty="0"/>
              <a:t>Obviněno/obžalováno 295 „civilistů“+ 16 policistů + 3 vojáci</a:t>
            </a:r>
          </a:p>
          <a:p>
            <a:pPr>
              <a:spcBef>
                <a:spcPts val="300"/>
              </a:spcBef>
            </a:pPr>
            <a:r>
              <a:rPr lang="cs-CZ" dirty="0"/>
              <a:t>10 organizátorů</a:t>
            </a:r>
          </a:p>
          <a:p>
            <a:pPr>
              <a:spcBef>
                <a:spcPts val="300"/>
              </a:spcBef>
            </a:pPr>
            <a:r>
              <a:rPr lang="cs-CZ" dirty="0"/>
              <a:t>120 zinscenovaných dopravních nehod</a:t>
            </a:r>
          </a:p>
          <a:p>
            <a:pPr>
              <a:spcBef>
                <a:spcPts val="300"/>
              </a:spcBef>
            </a:pPr>
            <a:r>
              <a:rPr lang="cs-CZ" dirty="0"/>
              <a:t>Škoda 38,5 mil. Kč</a:t>
            </a:r>
          </a:p>
          <a:p>
            <a:pPr>
              <a:spcBef>
                <a:spcPts val="300"/>
              </a:spcBef>
              <a:buNone/>
            </a:pPr>
            <a:endParaRPr lang="cs-CZ" dirty="0"/>
          </a:p>
          <a:p>
            <a:pPr>
              <a:spcBef>
                <a:spcPts val="300"/>
              </a:spcBef>
              <a:buNone/>
            </a:pPr>
            <a:r>
              <a:rPr lang="cs-CZ" dirty="0"/>
              <a:t>Pojistné podvody páchány sofistikovanou skupinou:</a:t>
            </a:r>
          </a:p>
          <a:p>
            <a:pPr>
              <a:spcBef>
                <a:spcPts val="300"/>
              </a:spcBef>
              <a:buFontTx/>
              <a:buChar char="-"/>
            </a:pPr>
            <a:r>
              <a:rPr lang="cs-CZ" dirty="0"/>
              <a:t>Vlastníci/provozovatelé/řidiči vozidel</a:t>
            </a:r>
          </a:p>
          <a:p>
            <a:pPr>
              <a:spcBef>
                <a:spcPts val="300"/>
              </a:spcBef>
              <a:buFontTx/>
              <a:buChar char="-"/>
            </a:pPr>
            <a:r>
              <a:rPr lang="cs-CZ" dirty="0"/>
              <a:t>Policisté</a:t>
            </a:r>
          </a:p>
          <a:p>
            <a:pPr>
              <a:spcBef>
                <a:spcPts val="300"/>
              </a:spcBef>
              <a:buFontTx/>
              <a:buChar char="-"/>
            </a:pPr>
            <a:r>
              <a:rPr lang="cs-CZ" dirty="0"/>
              <a:t>Prodejci a </a:t>
            </a:r>
            <a:r>
              <a:rPr lang="cs-CZ" dirty="0" err="1"/>
              <a:t>opravci</a:t>
            </a:r>
            <a:r>
              <a:rPr lang="cs-CZ" dirty="0"/>
              <a:t> vozidel, zaměstnanci pojišťoven, poradci, znalci, bílí koně</a:t>
            </a:r>
          </a:p>
          <a:p>
            <a:pPr>
              <a:spcBef>
                <a:spcPts val="300"/>
              </a:spcBef>
              <a:buNone/>
            </a:pPr>
            <a:endParaRPr lang="cs-CZ" dirty="0"/>
          </a:p>
          <a:p>
            <a:pPr>
              <a:spcBef>
                <a:spcPts val="300"/>
              </a:spcBef>
              <a:buNone/>
            </a:pPr>
            <a:r>
              <a:rPr lang="cs-CZ" dirty="0"/>
              <a:t>Způsob provedení:</a:t>
            </a:r>
          </a:p>
          <a:p>
            <a:pPr>
              <a:spcBef>
                <a:spcPts val="300"/>
              </a:spcBef>
              <a:buFontTx/>
              <a:buChar char="-"/>
            </a:pPr>
            <a:r>
              <a:rPr lang="cs-CZ" dirty="0"/>
              <a:t>Krádeže vozidel, legalizace, fingování dopravních nehod a uplatňování nároků na pojistná plnění z POV/HAV</a:t>
            </a:r>
          </a:p>
          <a:p>
            <a:pPr>
              <a:spcBef>
                <a:spcPts val="300"/>
              </a:spcBef>
              <a:buFontTx/>
              <a:buChar char="-"/>
            </a:pPr>
            <a:r>
              <a:rPr lang="cs-CZ" dirty="0"/>
              <a:t>Rotace pojistných událostí mezi různými pojišťovnami</a:t>
            </a:r>
          </a:p>
          <a:p>
            <a:pPr>
              <a:spcBef>
                <a:spcPts val="300"/>
              </a:spcBef>
              <a:buFontTx/>
              <a:buChar char="-"/>
            </a:pPr>
            <a:r>
              <a:rPr lang="cs-CZ" dirty="0"/>
              <a:t>Časté rotace vozidel (nejvýše 3 pojistné události s jedním vozidlem)</a:t>
            </a:r>
          </a:p>
          <a:p>
            <a:pPr>
              <a:spcBef>
                <a:spcPts val="300"/>
              </a:spcBef>
              <a:buFontTx/>
              <a:buChar char="-"/>
            </a:pPr>
            <a:r>
              <a:rPr lang="cs-CZ" dirty="0"/>
              <a:t>Používání software na simulaci dopravních nehod</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1262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Indikátory pojistného podvodu u dopravních nehod</a:t>
            </a:r>
            <a:endParaRPr lang="cs-CZ" sz="3200" cap="all" dirty="0"/>
          </a:p>
        </p:txBody>
      </p:sp>
      <p:sp>
        <p:nvSpPr>
          <p:cNvPr id="3" name="Zástupný symbol pro obsah 2"/>
          <p:cNvSpPr>
            <a:spLocks noGrp="1"/>
          </p:cNvSpPr>
          <p:nvPr>
            <p:ph idx="1"/>
          </p:nvPr>
        </p:nvSpPr>
        <p:spPr/>
        <p:txBody>
          <a:bodyPr>
            <a:normAutofit fontScale="85000" lnSpcReduction="20000"/>
          </a:bodyPr>
          <a:lstStyle/>
          <a:p>
            <a:pPr>
              <a:buFont typeface="Wingdings" panose="05000000000000000000" pitchFamily="2" charset="2"/>
              <a:buChar char="§"/>
            </a:pPr>
            <a:r>
              <a:rPr lang="cs-CZ" dirty="0"/>
              <a:t>Indikátory z hlediska doby, místa a příčiny</a:t>
            </a:r>
          </a:p>
          <a:p>
            <a:pPr marL="0" indent="-216000">
              <a:buNone/>
            </a:pPr>
            <a:r>
              <a:rPr lang="cs-CZ" dirty="0"/>
              <a:t>    nehoda v noci, na opuštěném místě, nepřímý střet </a:t>
            </a:r>
          </a:p>
          <a:p>
            <a:pPr marL="126900">
              <a:buFont typeface="Wingdings" panose="05000000000000000000" pitchFamily="2" charset="2"/>
              <a:buChar char="§"/>
            </a:pPr>
            <a:r>
              <a:rPr lang="cs-CZ" dirty="0"/>
              <a:t>Indikátory z hlediska zúčastněných vozidel poškozené     </a:t>
            </a:r>
          </a:p>
          <a:p>
            <a:pPr marL="0" indent="0">
              <a:buNone/>
            </a:pPr>
            <a:r>
              <a:rPr lang="cs-CZ" dirty="0"/>
              <a:t>    vozidlo není havarijně pojištěno, je silně    </a:t>
            </a:r>
          </a:p>
          <a:p>
            <a:pPr marL="0" indent="0">
              <a:buNone/>
            </a:pPr>
            <a:r>
              <a:rPr lang="cs-CZ" dirty="0"/>
              <a:t>     ojeté, neúplná nebo sporná dokumentace</a:t>
            </a:r>
          </a:p>
          <a:p>
            <a:pPr>
              <a:buFont typeface="Wingdings" panose="05000000000000000000" pitchFamily="2" charset="2"/>
              <a:buChar char="§"/>
            </a:pPr>
            <a:r>
              <a:rPr lang="cs-CZ" dirty="0"/>
              <a:t>Indikátory z hlediska zúčastněných osob příbuzní, známí, nesoulad ceny vozu majetkových poměrů poškozeného</a:t>
            </a:r>
          </a:p>
          <a:p>
            <a:pPr>
              <a:buFont typeface="Wingdings" panose="05000000000000000000" pitchFamily="2" charset="2"/>
              <a:buChar char="§"/>
            </a:pPr>
            <a:r>
              <a:rPr lang="cs-CZ" dirty="0"/>
              <a:t>Indikátory z hlediska chování účastníků</a:t>
            </a:r>
          </a:p>
          <a:p>
            <a:pPr marL="0" indent="0">
              <a:buNone/>
            </a:pPr>
            <a:r>
              <a:rPr lang="cs-CZ" dirty="0"/>
              <a:t>    nehoda není hlášena PČR, prohlídka znemožněna </a:t>
            </a:r>
          </a:p>
          <a:p>
            <a:pPr marL="0" indent="0">
              <a:buNone/>
            </a:pPr>
            <a:r>
              <a:rPr lang="cs-CZ" dirty="0"/>
              <a:t>    opravou</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860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Pojistný podvod v životním a úrazovém pojištění</a:t>
            </a:r>
            <a:endParaRPr lang="cs-CZ" sz="3200" cap="all" dirty="0"/>
          </a:p>
        </p:txBody>
      </p:sp>
      <p:sp>
        <p:nvSpPr>
          <p:cNvPr id="3" name="Zástupný symbol pro obsah 2"/>
          <p:cNvSpPr>
            <a:spLocks noGrp="1"/>
          </p:cNvSpPr>
          <p:nvPr>
            <p:ph idx="1"/>
          </p:nvPr>
        </p:nvSpPr>
        <p:spPr/>
        <p:txBody>
          <a:bodyPr>
            <a:normAutofit/>
          </a:bodyPr>
          <a:lstStyle/>
          <a:p>
            <a:r>
              <a:rPr lang="cs-CZ" sz="2700" dirty="0"/>
              <a:t>Zatajení zdravotního stavu</a:t>
            </a:r>
          </a:p>
          <a:p>
            <a:r>
              <a:rPr lang="cs-CZ" sz="2700" dirty="0"/>
              <a:t>Fingované úrazy a lékařské zprávy</a:t>
            </a:r>
          </a:p>
          <a:p>
            <a:r>
              <a:rPr lang="cs-CZ" sz="2700" dirty="0"/>
              <a:t>Úmyslné úrazy</a:t>
            </a:r>
          </a:p>
          <a:p>
            <a:r>
              <a:rPr lang="cs-CZ" sz="2700" dirty="0"/>
              <a:t>Nadhodnocené ušlé příjmy</a:t>
            </a:r>
          </a:p>
          <a:p>
            <a:r>
              <a:rPr lang="cs-CZ" sz="2700" dirty="0"/>
              <a:t>Extrémní případy – sebevražda s cílem získat pojistné plnění pro pozůstalé, vražda pojištěného s cílem získat pojistné plnění pro sebe  </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5899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Zatajení zdravotního stavu</a:t>
            </a:r>
            <a:endParaRPr lang="cs-CZ" sz="3200" cap="all" dirty="0"/>
          </a:p>
        </p:txBody>
      </p:sp>
      <p:sp>
        <p:nvSpPr>
          <p:cNvPr id="3" name="Zástupný symbol pro obsah 2"/>
          <p:cNvSpPr>
            <a:spLocks noGrp="1"/>
          </p:cNvSpPr>
          <p:nvPr>
            <p:ph idx="1"/>
          </p:nvPr>
        </p:nvSpPr>
        <p:spPr/>
        <p:txBody>
          <a:bodyPr>
            <a:normAutofit/>
          </a:bodyPr>
          <a:lstStyle/>
          <a:p>
            <a:r>
              <a:rPr lang="cs-CZ" sz="2500" dirty="0"/>
              <a:t>Cílem obejít upisovací kritéria pro přijetí do pojištění</a:t>
            </a:r>
          </a:p>
          <a:p>
            <a:r>
              <a:rPr lang="cs-CZ" sz="2500" dirty="0"/>
              <a:t>Při přijímání do pojištění jen obtížně zjistitelné</a:t>
            </a:r>
          </a:p>
          <a:p>
            <a:endParaRPr lang="cs-CZ" sz="2500" dirty="0"/>
          </a:p>
          <a:p>
            <a:pPr>
              <a:buNone/>
            </a:pPr>
            <a:r>
              <a:rPr lang="cs-CZ" sz="2500" dirty="0"/>
              <a:t>Indikátory:</a:t>
            </a:r>
          </a:p>
          <a:p>
            <a:r>
              <a:rPr lang="cs-CZ" sz="2500" dirty="0"/>
              <a:t>K pojistné události dojde v kratší době, než je obvyklá doba mezi počátkem onemocnění a smrtí</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07426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Fingované úrazy a lékařské zprávy</a:t>
            </a:r>
            <a:endParaRPr lang="cs-CZ" sz="3200" cap="all" dirty="0"/>
          </a:p>
        </p:txBody>
      </p:sp>
      <p:sp>
        <p:nvSpPr>
          <p:cNvPr id="3" name="Zástupný symbol pro obsah 2"/>
          <p:cNvSpPr>
            <a:spLocks noGrp="1"/>
          </p:cNvSpPr>
          <p:nvPr>
            <p:ph idx="1"/>
          </p:nvPr>
        </p:nvSpPr>
        <p:spPr/>
        <p:txBody>
          <a:bodyPr>
            <a:normAutofit/>
          </a:bodyPr>
          <a:lstStyle/>
          <a:p>
            <a:pPr marL="0" indent="0">
              <a:buNone/>
            </a:pPr>
            <a:r>
              <a:rPr lang="cs-CZ" sz="2500" dirty="0"/>
              <a:t>Rostoucí trend předkládání falšovaných lékařských zpráv, často ze zahraničí</a:t>
            </a:r>
          </a:p>
          <a:p>
            <a:pPr>
              <a:buNone/>
            </a:pPr>
            <a:endParaRPr lang="cs-CZ" sz="2500" dirty="0"/>
          </a:p>
          <a:p>
            <a:pPr>
              <a:buNone/>
            </a:pPr>
            <a:r>
              <a:rPr lang="cs-CZ" sz="2500" dirty="0"/>
              <a:t>Indikátory:</a:t>
            </a:r>
          </a:p>
          <a:p>
            <a:r>
              <a:rPr lang="cs-CZ" sz="2500" dirty="0"/>
              <a:t>Kvalifikované přezkoumání obsahu lékařské zprávy.</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011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sz="3200" b="1" dirty="0"/>
              <a:t>Fingované úrazy a lékařské zprávy</a:t>
            </a:r>
            <a:endParaRPr lang="cs-CZ" sz="3200" cap="all" dirty="0"/>
          </a:p>
        </p:txBody>
      </p:sp>
      <p:sp>
        <p:nvSpPr>
          <p:cNvPr id="3" name="Zástupný symbol pro obsah 2"/>
          <p:cNvSpPr>
            <a:spLocks noGrp="1"/>
          </p:cNvSpPr>
          <p:nvPr>
            <p:ph idx="1"/>
          </p:nvPr>
        </p:nvSpPr>
        <p:spPr/>
        <p:txBody>
          <a:bodyPr>
            <a:normAutofit fontScale="92500" lnSpcReduction="10000"/>
          </a:bodyPr>
          <a:lstStyle/>
          <a:p>
            <a:pPr>
              <a:buNone/>
            </a:pPr>
            <a:r>
              <a:rPr lang="cs-CZ" sz="2700" dirty="0"/>
              <a:t>Příklad:</a:t>
            </a:r>
          </a:p>
          <a:p>
            <a:pPr>
              <a:buNone/>
            </a:pPr>
            <a:endParaRPr lang="cs-CZ" sz="2700" i="1" dirty="0"/>
          </a:p>
          <a:p>
            <a:pPr marL="0">
              <a:buNone/>
            </a:pPr>
            <a:r>
              <a:rPr lang="cs-CZ" sz="2700" i="1" dirty="0"/>
              <a:t>Pojišťovna zpětně prověřila současný zdravotní stav poškozeného, kterému byl přiznám plný invalidní důchod a kterému byla z pojištění odpovědnosti jejího klienta vyplácena renta.</a:t>
            </a:r>
          </a:p>
          <a:p>
            <a:pPr marL="0">
              <a:buNone/>
            </a:pPr>
            <a:r>
              <a:rPr lang="cs-CZ" sz="2700" i="1" dirty="0"/>
              <a:t>Bylo zjištěno, že údajný poškozený je plně zapojen do běžného života a invalidní důchod mu byl přiznán na základě zfalšovaných lékařských zpráv.</a:t>
            </a:r>
          </a:p>
          <a:p>
            <a:pPr marL="0">
              <a:buNone/>
            </a:pPr>
            <a:r>
              <a:rPr lang="cs-CZ" sz="2700" i="1" dirty="0"/>
              <a:t>Rezerva na budoucí plnění, která tak mohla být zrušena, činila částku 50 mil. Kč.</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38240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200" b="1" dirty="0"/>
              <a:t>Úmyslné sebepoškozování</a:t>
            </a:r>
            <a:endParaRPr lang="cs-CZ" sz="3200" cap="all" dirty="0"/>
          </a:p>
        </p:txBody>
      </p:sp>
      <p:sp>
        <p:nvSpPr>
          <p:cNvPr id="3" name="Zástupný symbol pro obsah 2"/>
          <p:cNvSpPr>
            <a:spLocks noGrp="1"/>
          </p:cNvSpPr>
          <p:nvPr>
            <p:ph idx="1"/>
          </p:nvPr>
        </p:nvSpPr>
        <p:spPr/>
        <p:txBody>
          <a:bodyPr>
            <a:normAutofit fontScale="92500" lnSpcReduction="10000"/>
          </a:bodyPr>
          <a:lstStyle/>
          <a:p>
            <a:r>
              <a:rPr lang="cs-CZ" dirty="0"/>
              <a:t>Extrémní forma pojistného podvodu</a:t>
            </a:r>
          </a:p>
          <a:p>
            <a:r>
              <a:rPr lang="cs-CZ" dirty="0"/>
              <a:t>Pokud se pojištění skutečně poškodí s cílem získat pojistné plnění, je usvědčení z pojistného podvodu velmi obtížné zjištění </a:t>
            </a:r>
          </a:p>
          <a:p>
            <a:endParaRPr lang="cs-CZ" dirty="0"/>
          </a:p>
          <a:p>
            <a:pPr>
              <a:buNone/>
            </a:pPr>
            <a:r>
              <a:rPr lang="cs-CZ" dirty="0"/>
              <a:t>Indikátory</a:t>
            </a:r>
          </a:p>
          <a:p>
            <a:r>
              <a:rPr lang="cs-CZ" dirty="0"/>
              <a:t>Úraz krátce po uzavření pojistné smlouvy</a:t>
            </a:r>
          </a:p>
          <a:p>
            <a:r>
              <a:rPr lang="cs-CZ" dirty="0"/>
              <a:t>Neobvyklý nebo nepravděpodobný průběh pojistné události</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38759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t>Nadhodnocené ušlé příjmy</a:t>
            </a:r>
            <a:endParaRPr lang="cs-CZ" cap="all" dirty="0"/>
          </a:p>
        </p:txBody>
      </p:sp>
      <p:sp>
        <p:nvSpPr>
          <p:cNvPr id="3" name="Zástupný symbol pro obsah 2"/>
          <p:cNvSpPr>
            <a:spLocks noGrp="1"/>
          </p:cNvSpPr>
          <p:nvPr>
            <p:ph idx="1"/>
          </p:nvPr>
        </p:nvSpPr>
        <p:spPr/>
        <p:txBody>
          <a:bodyPr>
            <a:normAutofit/>
          </a:bodyPr>
          <a:lstStyle/>
          <a:p>
            <a:r>
              <a:rPr lang="cs-CZ" sz="2500" dirty="0"/>
              <a:t>Riziko nadhodnocování příjmů primárně u OSVČ</a:t>
            </a:r>
          </a:p>
          <a:p>
            <a:r>
              <a:rPr lang="cs-CZ" sz="2500" dirty="0"/>
              <a:t>Ušlé příjmy dokazovány zpětně datovanými obchodními smlouvami, z nichž měl poškozenému ujít zisk</a:t>
            </a:r>
          </a:p>
          <a:p>
            <a:pPr>
              <a:buNone/>
            </a:pPr>
            <a:endParaRPr lang="cs-CZ" sz="2500" dirty="0"/>
          </a:p>
          <a:p>
            <a:pPr>
              <a:buNone/>
            </a:pPr>
            <a:r>
              <a:rPr lang="cs-CZ" sz="2500" dirty="0"/>
              <a:t>Indikátory:</a:t>
            </a:r>
          </a:p>
          <a:p>
            <a:r>
              <a:rPr lang="cs-CZ" sz="2500" dirty="0"/>
              <a:t>Výkyvy příjmů poškozeného</a:t>
            </a:r>
          </a:p>
          <a:p>
            <a:r>
              <a:rPr lang="cs-CZ" sz="2500" dirty="0"/>
              <a:t>Ušlý zisk prokazován smlouvou vybočující z běžného rámce podnikání poškozeného, smlouva uzavřena před pojistnou událostí, plnění je závislé na osobním angažmá poškozeného a mělo být poskytnuto po pojistné události  </a:t>
            </a:r>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93246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spcBef>
                <a:spcPts val="0"/>
              </a:spcBef>
            </a:pPr>
            <a:r>
              <a:rPr lang="cs-CZ" sz="3200" dirty="0"/>
              <a:t>Extrémní případ –vražda pojištěného s cílem získat pojistné plnění</a:t>
            </a:r>
          </a:p>
        </p:txBody>
      </p:sp>
      <p:sp>
        <p:nvSpPr>
          <p:cNvPr id="3" name="Zástupný symbol pro obsah 2"/>
          <p:cNvSpPr>
            <a:spLocks noGrp="1"/>
          </p:cNvSpPr>
          <p:nvPr>
            <p:ph idx="1"/>
          </p:nvPr>
        </p:nvSpPr>
        <p:spPr/>
        <p:txBody>
          <a:bodyPr>
            <a:normAutofit/>
          </a:bodyPr>
          <a:lstStyle/>
          <a:p>
            <a:pPr marL="0">
              <a:spcBef>
                <a:spcPts val="0"/>
              </a:spcBef>
              <a:buNone/>
            </a:pPr>
            <a:endParaRPr lang="cs-CZ" sz="2700" dirty="0"/>
          </a:p>
          <a:p>
            <a:pPr marL="0">
              <a:spcBef>
                <a:spcPts val="0"/>
              </a:spcBef>
              <a:buNone/>
            </a:pPr>
            <a:r>
              <a:rPr lang="cs-CZ" sz="2700" i="1" dirty="0"/>
              <a:t>R.Š přesvědčil M.D., aby si s řadou pojišťoven sjednal pojistné smlouvy, ve kterých uvedl jako obmyšleného. Následně  R.Š. spolu se svým bratrem M.D. zavraždil. Vražda byla zinscenována jako nešťastná náhoda. Na základě výsledků trestního řízení bylo pojistné plnění vyplaceno manželce a dceři pojištěného s tím, že vražda byla pojistnou událostí, obmyšlený je však vyloučen z pojistného plnění.</a:t>
            </a:r>
          </a:p>
          <a:p>
            <a:pPr marL="0" indent="0">
              <a:buNone/>
            </a:pPr>
            <a:endParaRPr lang="cs-CZ" dirty="0"/>
          </a:p>
        </p:txBody>
      </p:sp>
      <p:sp>
        <p:nvSpPr>
          <p:cNvPr id="7"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40385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p:txBody>
          <a:bodyPr>
            <a:normAutofit/>
          </a:bodyPr>
          <a:lstStyle/>
          <a:p>
            <a:pPr marL="0" marR="91440" indent="0" algn="ctr">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marR="91440" indent="0" algn="ctr">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marR="91440" indent="0" algn="ctr">
              <a:lnSpc>
                <a:spcPct val="110000"/>
              </a:lnSpc>
              <a:spcBef>
                <a:spcPts val="600"/>
              </a:spcBef>
              <a:spcAft>
                <a:spcPts val="600"/>
              </a:spcAft>
              <a:buNone/>
              <a:tabLst>
                <a:tab pos="1620520" algn="l"/>
                <a:tab pos="1980565" algn="l"/>
              </a:tabLst>
            </a:pPr>
            <a:r>
              <a:rPr lang="cs-CZ" dirty="0">
                <a:latin typeface="+mj-lt"/>
                <a:cs typeface="Arial" panose="020B0604020202020204" pitchFamily="34" charset="0"/>
              </a:rPr>
              <a:t>Děkuji za pozornost </a:t>
            </a: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2848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Řídící a kontrolní systém pojišťovny</a:t>
            </a:r>
            <a:endParaRPr lang="en-US" dirty="0"/>
          </a:p>
        </p:txBody>
      </p:sp>
      <p:sp>
        <p:nvSpPr>
          <p:cNvPr id="3" name="Content Placeholder 2"/>
          <p:cNvSpPr>
            <a:spLocks noGrp="1"/>
          </p:cNvSpPr>
          <p:nvPr>
            <p:ph idx="1"/>
          </p:nvPr>
        </p:nvSpPr>
        <p:spPr/>
        <p:txBody>
          <a:bodyPr>
            <a:noAutofit/>
          </a:bodyPr>
          <a:lstStyle/>
          <a:p>
            <a:pPr marL="0" indent="0">
              <a:buNone/>
            </a:pPr>
            <a:r>
              <a:rPr lang="cs-CZ" dirty="0"/>
              <a:t>Řídicí a kontrolní systém je přiměřený povaze, rozsahu a složitosti činností tuzemské pojišťovny nebo tuzemské zajišťovny a je předmětem pravidelného vnitřního přezkumu.</a:t>
            </a:r>
            <a:endParaRPr lang="cs-CZ" sz="2400" dirty="0"/>
          </a:p>
          <a:p>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736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cap="all" dirty="0"/>
              <a:t>Řídící a kontrolní systém pojišťovny</a:t>
            </a:r>
            <a:endParaRPr lang="en-US" dirty="0"/>
          </a:p>
        </p:txBody>
      </p:sp>
      <p:sp>
        <p:nvSpPr>
          <p:cNvPr id="3" name="Content Placeholder 2"/>
          <p:cNvSpPr>
            <a:spLocks noGrp="1"/>
          </p:cNvSpPr>
          <p:nvPr>
            <p:ph idx="1"/>
          </p:nvPr>
        </p:nvSpPr>
        <p:spPr/>
        <p:txBody>
          <a:bodyPr>
            <a:noAutofit/>
          </a:bodyPr>
          <a:lstStyle/>
          <a:p>
            <a:r>
              <a:rPr lang="cs-CZ" sz="2400" dirty="0"/>
              <a:t>Tuzemská pojišťovna a tuzemská zajišťovna musí mít svým statutárním orgánem schválenou písemnou koncepci, pokud jde alespoň o řízení rizik, vnitřní kontrolu, vnitřní audit, případně též, pokud jde o externí zajištění činností, a zajistí, aby byla tato koncepce naplňována. </a:t>
            </a:r>
          </a:p>
          <a:p>
            <a:r>
              <a:rPr lang="cs-CZ" sz="2400" dirty="0"/>
              <a:t>Pravidelně, nejméně však jednou ročně, přezkoumává její funkčnost. </a:t>
            </a:r>
          </a:p>
          <a:p>
            <a:r>
              <a:rPr lang="cs-CZ" sz="2400" dirty="0"/>
              <a:t>Její úpravu je povinna provést v souvislosti s jakoukoli významnou změnou ve svém řídicím a kontrolním systému nebo v některé oblasti své činnosti.</a:t>
            </a:r>
          </a:p>
          <a:p>
            <a:endParaRPr lang="en-US" sz="24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4728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TotalTime>
  <Words>3648</Words>
  <Application>Microsoft Office PowerPoint</Application>
  <PresentationFormat>Předvádění na obrazovce (4:3)</PresentationFormat>
  <Paragraphs>587</Paragraphs>
  <Slides>79</Slides>
  <Notes>0</Notes>
  <HiddenSlides>0</HiddenSlides>
  <MMClips>0</MMClips>
  <ScaleCrop>false</ScaleCrop>
  <HeadingPairs>
    <vt:vector size="4" baseType="variant">
      <vt:variant>
        <vt:lpstr>Motiv</vt:lpstr>
      </vt:variant>
      <vt:variant>
        <vt:i4>1</vt:i4>
      </vt:variant>
      <vt:variant>
        <vt:lpstr>Nadpisy snímků</vt:lpstr>
      </vt:variant>
      <vt:variant>
        <vt:i4>79</vt:i4>
      </vt:variant>
    </vt:vector>
  </HeadingPairs>
  <TitlesOfParts>
    <vt:vector size="80" baseType="lpstr">
      <vt:lpstr>Office Theme</vt:lpstr>
      <vt:lpstr>korporační aspekty správy pojišťovny Dohled v pojišťovnictví POJIŠTĚNÍ OSOB A OCHRANA SPOTŘEBITELE</vt:lpstr>
      <vt:lpstr>Hospodaření pojišťovny v kostce</vt:lpstr>
      <vt:lpstr>korporační aspekty správy pojišťovny</vt:lpstr>
      <vt:lpstr>korporační aspekty správy pojišťovny</vt:lpstr>
      <vt:lpstr>Základní podmínky provozování pojišťovací činnosti</vt:lpstr>
      <vt:lpstr>Další požadavky na provozování činnosti v pojišťovnictví</vt:lpstr>
      <vt:lpstr>Řídící a kontrolní systém pojišťovny</vt:lpstr>
      <vt:lpstr>Řídící a kontrolní systém pojišťovny</vt:lpstr>
      <vt:lpstr>Řídící a kontrolní systém pojišťovny</vt:lpstr>
      <vt:lpstr>Požadavky na osoby s klíčovými funkcemi</vt:lpstr>
      <vt:lpstr>Požadavky na osoby s klíčovými funkcemi</vt:lpstr>
      <vt:lpstr>Vnitřní kontrola</vt:lpstr>
      <vt:lpstr>Vnitřní áudit</vt:lpstr>
      <vt:lpstr>Dohled v pojišťovnictví</vt:lpstr>
      <vt:lpstr>Dohled v pojišťovnictví</vt:lpstr>
      <vt:lpstr>Dohled v pojišťovnictví</vt:lpstr>
      <vt:lpstr>Dohled v pojišťovnictví</vt:lpstr>
      <vt:lpstr>Dohled v pojišťovnictví</vt:lpstr>
      <vt:lpstr>Dohled v pojišťovnictví</vt:lpstr>
      <vt:lpstr>Dohled v pojišťovnictví</vt:lpstr>
      <vt:lpstr>Pojištění osob – občanský zákoník </vt:lpstr>
      <vt:lpstr>Pojištění osob – občanský zákoník </vt:lpstr>
      <vt:lpstr>Pojištění osob – občanský zákoník </vt:lpstr>
      <vt:lpstr>Pojištění osob – občanský zákoník </vt:lpstr>
      <vt:lpstr>Pojištění osob – subjekty </vt:lpstr>
      <vt:lpstr>Pojištění osob – občanský zákoník </vt:lpstr>
      <vt:lpstr>Pojištění osob – občanský zákoník </vt:lpstr>
      <vt:lpstr>Pojištění osob – občanský zákoník </vt:lpstr>
      <vt:lpstr>Pojištění osob – občanský zákoník </vt:lpstr>
      <vt:lpstr>Pojištění osob – právní rámec pro pojišťovny</vt:lpstr>
      <vt:lpstr>Zákon o pojišťovnictví</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Návrh zákona o distribuci pojištěnÍ změna Kategorizace distributorů pojištění</vt:lpstr>
      <vt:lpstr>Návrh zákona o distribuci pojištěnÍ Požadavky na distributory</vt:lpstr>
      <vt:lpstr>Návrh zákona o distribuci pojištěnÍ Distribuce skupinových (flotilových) pojištění </vt:lpstr>
      <vt:lpstr>Návrh zákona o distribuci pojištěnÍ Informační a archivační povinnosti </vt:lpstr>
      <vt:lpstr>Návrh zákona o distribuci pojištěnÍ Poskytování Poradenství</vt:lpstr>
      <vt:lpstr>Návrh zákona o distribuci pojištěnÍ Odměňování</vt:lpstr>
      <vt:lpstr>Návrh zákona o distribuci pojištěnÍ Prováděcí nařízení</vt:lpstr>
      <vt:lpstr>Pojištění osob – ochrana spotřebitele </vt:lpstr>
      <vt:lpstr>Pojištění osob – ochrana spotřebitele </vt:lpstr>
      <vt:lpstr>Pojištění osob – ochrana osobních údajů </vt:lpstr>
      <vt:lpstr>Pojištění osob – ochrana osobních údajů </vt:lpstr>
      <vt:lpstr>Indikátory pojistných podvodů</vt:lpstr>
      <vt:lpstr>Pojistné podvody v NŽP</vt:lpstr>
      <vt:lpstr>Falešné deklarace škody</vt:lpstr>
      <vt:lpstr>Falešné deklarace škody</vt:lpstr>
      <vt:lpstr>Umělé navyšování výše škody,  snaha získat pojistné plnění i za škody, které nejsou smlouvou kryty</vt:lpstr>
      <vt:lpstr>Umělé navyšování výše škody,  snaha získat pojistné plnění i za škody, které nejsou smlouvou kryty</vt:lpstr>
      <vt:lpstr>Uplatnění jedné škody u více pojistitelů</vt:lpstr>
      <vt:lpstr>Hlášení nepojištěných „havarijních“ škod z POV jiného vozidla</vt:lpstr>
      <vt:lpstr>Hlášení nepojištěných „havarijních“ škod z POV jiného vozidla</vt:lpstr>
      <vt:lpstr>Podvody servisů – nadhodnocování výkonů</vt:lpstr>
      <vt:lpstr>Sjednávání smlouvy poté, kdy již nastala pojistná událost</vt:lpstr>
      <vt:lpstr>Sjednávání smlouvy poté, kdy již nastala pojistná událost</vt:lpstr>
      <vt:lpstr>Úmyslné vyvolání „pojistné události“</vt:lpstr>
      <vt:lpstr>Úmyslné vyvolání pojistné události</vt:lpstr>
      <vt:lpstr>Legalizace odcizených vozidel, jejich používání k pojistným podvodům (fingované havárie a krádeže)</vt:lpstr>
      <vt:lpstr>Legalizace odcizených vozidel, jejich používání k pojistným podvodům (fingované havárie a krádeže)</vt:lpstr>
      <vt:lpstr>Legalizace odcizených vozidel, jejich používání k pojistným podvodům (fingované havárie a krádeže)</vt:lpstr>
      <vt:lpstr>Indikátory pojistného podvodu u dopravních nehod</vt:lpstr>
      <vt:lpstr>Pojistný podvod v životním a úrazovém pojištění</vt:lpstr>
      <vt:lpstr>Zatajení zdravotního stavu</vt:lpstr>
      <vt:lpstr>Fingované úrazy a lékařské zprávy</vt:lpstr>
      <vt:lpstr>Fingované úrazy a lékařské zprávy</vt:lpstr>
      <vt:lpstr>Úmyslné sebepoškozování</vt:lpstr>
      <vt:lpstr>Nadhodnocené ušlé příjmy</vt:lpstr>
      <vt:lpstr>Extrémní případ –vražda pojištěného s cílem získat pojistné plnění</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Schmidt</dc:creator>
  <cp:lastModifiedBy>HHP</cp:lastModifiedBy>
  <cp:revision>62</cp:revision>
  <dcterms:created xsi:type="dcterms:W3CDTF">2014-02-09T16:43:48Z</dcterms:created>
  <dcterms:modified xsi:type="dcterms:W3CDTF">2017-12-06T10:01:36Z</dcterms:modified>
</cp:coreProperties>
</file>