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300" r:id="rId5"/>
    <p:sldId id="301" r:id="rId6"/>
    <p:sldId id="298" r:id="rId7"/>
    <p:sldId id="302" r:id="rId8"/>
    <p:sldId id="299" r:id="rId9"/>
    <p:sldId id="259" r:id="rId10"/>
    <p:sldId id="260" r:id="rId11"/>
    <p:sldId id="261" r:id="rId12"/>
    <p:sldId id="262" r:id="rId13"/>
    <p:sldId id="303" r:id="rId14"/>
    <p:sldId id="263" r:id="rId15"/>
    <p:sldId id="264" r:id="rId16"/>
    <p:sldId id="265" r:id="rId17"/>
    <p:sldId id="266" r:id="rId18"/>
    <p:sldId id="267" r:id="rId19"/>
    <p:sldId id="268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304" r:id="rId4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12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BAB76-AEC1-0542-BF0D-7944F429D1E1}" type="datetimeFigureOut">
              <a:rPr lang="en-US" smtClean="0"/>
              <a:t>08/11/15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A182A-6C41-634A-8916-E7C4AE76E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179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BAB76-AEC1-0542-BF0D-7944F429D1E1}" type="datetimeFigureOut">
              <a:rPr lang="en-US" smtClean="0"/>
              <a:t>08/11/15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A182A-6C41-634A-8916-E7C4AE76E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413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BAB76-AEC1-0542-BF0D-7944F429D1E1}" type="datetimeFigureOut">
              <a:rPr lang="en-US" smtClean="0"/>
              <a:t>08/11/15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A182A-6C41-634A-8916-E7C4AE76E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526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BAB76-AEC1-0542-BF0D-7944F429D1E1}" type="datetimeFigureOut">
              <a:rPr lang="en-US" smtClean="0"/>
              <a:t>08/11/15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A182A-6C41-634A-8916-E7C4AE76E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672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BAB76-AEC1-0542-BF0D-7944F429D1E1}" type="datetimeFigureOut">
              <a:rPr lang="en-US" smtClean="0"/>
              <a:t>08/11/15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A182A-6C41-634A-8916-E7C4AE76E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259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BAB76-AEC1-0542-BF0D-7944F429D1E1}" type="datetimeFigureOut">
              <a:rPr lang="en-US" smtClean="0"/>
              <a:t>08/11/15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A182A-6C41-634A-8916-E7C4AE76E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747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BAB76-AEC1-0542-BF0D-7944F429D1E1}" type="datetimeFigureOut">
              <a:rPr lang="en-US" smtClean="0"/>
              <a:t>08/11/15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A182A-6C41-634A-8916-E7C4AE76E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801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BAB76-AEC1-0542-BF0D-7944F429D1E1}" type="datetimeFigureOut">
              <a:rPr lang="en-US" smtClean="0"/>
              <a:t>08/11/15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A182A-6C41-634A-8916-E7C4AE76E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213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BAB76-AEC1-0542-BF0D-7944F429D1E1}" type="datetimeFigureOut">
              <a:rPr lang="en-US" smtClean="0"/>
              <a:t>08/11/15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A182A-6C41-634A-8916-E7C4AE76E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386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BAB76-AEC1-0542-BF0D-7944F429D1E1}" type="datetimeFigureOut">
              <a:rPr lang="en-US" smtClean="0"/>
              <a:t>08/11/15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A182A-6C41-634A-8916-E7C4AE76E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86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BAB76-AEC1-0542-BF0D-7944F429D1E1}" type="datetimeFigureOut">
              <a:rPr lang="en-US" smtClean="0"/>
              <a:t>08/11/15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A182A-6C41-634A-8916-E7C4AE76E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769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BAB76-AEC1-0542-BF0D-7944F429D1E1}" type="datetimeFigureOut">
              <a:rPr lang="en-US" smtClean="0"/>
              <a:t>08/11/15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A182A-6C41-634A-8916-E7C4AE76E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643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eur-lex.europa.eu/legal-content/CS/TXT/HTML/?uri=CELEX:32002R0889&amp;rid=2" TargetMode="External"/><Relationship Id="rId4" Type="http://schemas.openxmlformats.org/officeDocument/2006/relationships/hyperlink" Target="http://eur-lex.europa.eu/legal-content/CS/TXT/PDF/?uri=CELEX:32008R1008&amp;rid=1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ur-lex.europa.eu/legal-content/CS/TXT/PDF/?uri=CELEX:32004R0261&amp;rid=2" TargetMode="Externa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ur-lex.europa.eu/search.html?SUM_2_CODED=3205&amp;SUM_3_CODED=320503&amp;name=summary-eu-legislation:transport&amp;type=named&amp;OBSOLETE_LEGISUM=false&amp;qid=1447012762609&amp;SUM_1_CODED=32&amp;locale=c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Práva</a:t>
            </a:r>
            <a:r>
              <a:rPr lang="en-US" dirty="0" smtClean="0"/>
              <a:t> </a:t>
            </a:r>
            <a:r>
              <a:rPr lang="en-US" dirty="0" err="1" smtClean="0"/>
              <a:t>cestujících</a:t>
            </a:r>
            <a:r>
              <a:rPr lang="en-US" dirty="0" smtClean="0"/>
              <a:t> – </a:t>
            </a:r>
            <a:r>
              <a:rPr lang="en-US" dirty="0" err="1" smtClean="0"/>
              <a:t>Odpovědnost</a:t>
            </a:r>
            <a:r>
              <a:rPr lang="en-US" dirty="0" smtClean="0"/>
              <a:t> </a:t>
            </a:r>
            <a:r>
              <a:rPr lang="en-US" dirty="0" err="1" smtClean="0"/>
              <a:t>leteckého</a:t>
            </a:r>
            <a:r>
              <a:rPr lang="en-US" dirty="0" smtClean="0"/>
              <a:t> </a:t>
            </a:r>
            <a:r>
              <a:rPr lang="en-US" dirty="0" err="1" smtClean="0"/>
              <a:t>dopravce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škodu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773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Varšavská</a:t>
            </a:r>
            <a:r>
              <a:rPr lang="en-US" dirty="0" smtClean="0"/>
              <a:t> </a:t>
            </a:r>
            <a:r>
              <a:rPr lang="en-US" dirty="0" err="1" smtClean="0"/>
              <a:t>úmluva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Úmluva o sjednocení některých pravidel o mezinárodní letecké dopravě (1929; podpis)</a:t>
            </a:r>
            <a:endParaRPr lang="en-US" dirty="0"/>
          </a:p>
          <a:p>
            <a:pPr lvl="0"/>
            <a:r>
              <a:rPr lang="cs-CZ" dirty="0" smtClean="0"/>
              <a:t>úprava </a:t>
            </a:r>
            <a:r>
              <a:rPr lang="cs-CZ" dirty="0"/>
              <a:t>odpovědnosti leteckého dopravce v mezinárodní přepravě cestujících, zavazadel a nákladu.</a:t>
            </a:r>
            <a:endParaRPr lang="en-US" dirty="0"/>
          </a:p>
          <a:p>
            <a:pPr lvl="0"/>
            <a:r>
              <a:rPr lang="cs-CZ" dirty="0" smtClean="0"/>
              <a:t>ratifikována </a:t>
            </a:r>
            <a:r>
              <a:rPr lang="cs-CZ" dirty="0"/>
              <a:t>152 státy</a:t>
            </a:r>
            <a:endParaRPr lang="en-US" dirty="0"/>
          </a:p>
          <a:p>
            <a:pPr lvl="0"/>
            <a:r>
              <a:rPr lang="cs-CZ" dirty="0"/>
              <a:t>Tato úmluva + její novelizace = </a:t>
            </a:r>
            <a:r>
              <a:rPr lang="cs-CZ" i="1" dirty="0"/>
              <a:t>Varšavský systém</a:t>
            </a:r>
            <a:r>
              <a:rPr lang="cs-CZ" dirty="0"/>
              <a:t>; velmi roztříštěný systém -&gt; ne všechny smluvní strany ratifikovaly všechny dodatky a změny, které byly k VÚ </a:t>
            </a:r>
            <a:r>
              <a:rPr lang="cs-CZ" dirty="0" smtClean="0"/>
              <a:t>dojednány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251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Působnost: </a:t>
            </a:r>
            <a:endParaRPr lang="en-US" dirty="0"/>
          </a:p>
          <a:p>
            <a:pPr lvl="0"/>
            <a:r>
              <a:rPr lang="cs-CZ" dirty="0" smtClean="0"/>
              <a:t>mezinárodní </a:t>
            </a:r>
            <a:r>
              <a:rPr lang="cs-CZ" dirty="0"/>
              <a:t>přeprava</a:t>
            </a:r>
            <a:endParaRPr lang="en-US" dirty="0"/>
          </a:p>
          <a:p>
            <a:pPr lvl="1"/>
            <a:r>
              <a:rPr lang="cs-CZ" dirty="0"/>
              <a:t>vzlet a přistání na území jiných států, nebo mezipřistání na území jiného státu</a:t>
            </a:r>
            <a:endParaRPr lang="en-US" dirty="0"/>
          </a:p>
          <a:p>
            <a:pPr lvl="0"/>
            <a:r>
              <a:rPr lang="cs-CZ" dirty="0" smtClean="0"/>
              <a:t>osob</a:t>
            </a:r>
            <a:r>
              <a:rPr lang="cs-CZ" dirty="0"/>
              <a:t>, zavazadel nebo zboží</a:t>
            </a:r>
            <a:endParaRPr lang="en-US" dirty="0"/>
          </a:p>
          <a:p>
            <a:pPr lvl="0"/>
            <a:r>
              <a:rPr lang="cs-CZ" dirty="0" smtClean="0"/>
              <a:t>vykonávaná </a:t>
            </a:r>
            <a:r>
              <a:rPr lang="cs-CZ" dirty="0"/>
              <a:t>letecky</a:t>
            </a:r>
            <a:endParaRPr lang="en-US" dirty="0"/>
          </a:p>
          <a:p>
            <a:pPr lvl="0"/>
            <a:r>
              <a:rPr lang="cs-CZ" dirty="0"/>
              <a:t>za odměnu, nebo </a:t>
            </a:r>
            <a:r>
              <a:rPr lang="cs-CZ" dirty="0" smtClean="0"/>
              <a:t>bezplatně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80906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Přepravní</a:t>
            </a:r>
            <a:r>
              <a:rPr lang="en-US" dirty="0" smtClean="0"/>
              <a:t> </a:t>
            </a:r>
            <a:r>
              <a:rPr lang="en-US" dirty="0" err="1" smtClean="0"/>
              <a:t>dokumenty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b="1" dirty="0"/>
              <a:t>Přepravní dokumenty a jejich náležitosti: </a:t>
            </a:r>
            <a:endParaRPr lang="en-US" dirty="0"/>
          </a:p>
          <a:p>
            <a:pPr lvl="0"/>
            <a:r>
              <a:rPr lang="cs-CZ" dirty="0" smtClean="0"/>
              <a:t>letenka</a:t>
            </a:r>
            <a:endParaRPr lang="en-US" dirty="0" smtClean="0"/>
          </a:p>
          <a:p>
            <a:pPr lvl="0"/>
            <a:r>
              <a:rPr lang="cs-CZ" dirty="0" smtClean="0"/>
              <a:t>zavazadlový lístek</a:t>
            </a:r>
            <a:endParaRPr lang="en-US" dirty="0" smtClean="0"/>
          </a:p>
          <a:p>
            <a:pPr lvl="0"/>
            <a:r>
              <a:rPr lang="cs-CZ" dirty="0" smtClean="0"/>
              <a:t>letecký nákladní list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8399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Odpovědnost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endParaRPr lang="en-US" dirty="0" smtClean="0"/>
          </a:p>
          <a:p>
            <a:pPr lvl="1"/>
            <a:r>
              <a:rPr lang="en-US" dirty="0" err="1" smtClean="0"/>
              <a:t>Usmrcení</a:t>
            </a:r>
            <a:r>
              <a:rPr lang="en-US" dirty="0" smtClean="0"/>
              <a:t> / </a:t>
            </a:r>
            <a:r>
              <a:rPr lang="en-US" dirty="0" err="1" smtClean="0"/>
              <a:t>zranění</a:t>
            </a:r>
            <a:endParaRPr lang="en-US" dirty="0" smtClean="0"/>
          </a:p>
          <a:p>
            <a:pPr lvl="1"/>
            <a:r>
              <a:rPr lang="en-US" dirty="0" err="1" smtClean="0"/>
              <a:t>Ztrátu</a:t>
            </a:r>
            <a:r>
              <a:rPr lang="en-US" dirty="0" smtClean="0"/>
              <a:t> / </a:t>
            </a:r>
            <a:r>
              <a:rPr lang="en-US" dirty="0" err="1" smtClean="0"/>
              <a:t>poškození</a:t>
            </a:r>
            <a:r>
              <a:rPr lang="en-US" dirty="0" smtClean="0"/>
              <a:t> </a:t>
            </a:r>
            <a:r>
              <a:rPr lang="en-US" dirty="0" err="1" smtClean="0"/>
              <a:t>zavazadla</a:t>
            </a:r>
            <a:endParaRPr lang="en-US" dirty="0" smtClean="0"/>
          </a:p>
          <a:p>
            <a:pPr lvl="1"/>
            <a:r>
              <a:rPr lang="en-US" dirty="0" err="1" smtClean="0"/>
              <a:t>Zpoždění</a:t>
            </a:r>
            <a:r>
              <a:rPr lang="en-US" dirty="0" smtClean="0"/>
              <a:t> </a:t>
            </a:r>
            <a:r>
              <a:rPr lang="en-US" dirty="0" err="1" smtClean="0"/>
              <a:t>letu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0208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err="1"/>
              <a:t>O</a:t>
            </a:r>
            <a:r>
              <a:rPr lang="en-US" dirty="0" err="1" smtClean="0"/>
              <a:t>dpovědnost</a:t>
            </a:r>
            <a:r>
              <a:rPr lang="en-US" dirty="0" smtClean="0"/>
              <a:t> </a:t>
            </a:r>
            <a:r>
              <a:rPr lang="en-US" dirty="0" err="1" smtClean="0"/>
              <a:t>dopravce</a:t>
            </a:r>
            <a:r>
              <a:rPr lang="en-US" dirty="0" smtClean="0"/>
              <a:t> v </a:t>
            </a:r>
            <a:r>
              <a:rPr lang="en-US" dirty="0" err="1" smtClean="0"/>
              <a:t>případě</a:t>
            </a:r>
            <a:r>
              <a:rPr lang="en-US" dirty="0" smtClean="0"/>
              <a:t> </a:t>
            </a:r>
            <a:r>
              <a:rPr lang="en-US" dirty="0" err="1" smtClean="0"/>
              <a:t>usmrcení</a:t>
            </a:r>
            <a:r>
              <a:rPr lang="en-US" dirty="0" smtClean="0"/>
              <a:t> a </a:t>
            </a:r>
            <a:r>
              <a:rPr lang="en-US" dirty="0" err="1" smtClean="0"/>
              <a:t>zranění</a:t>
            </a:r>
            <a:r>
              <a:rPr lang="en-US" dirty="0" smtClean="0"/>
              <a:t> </a:t>
            </a:r>
            <a:r>
              <a:rPr lang="en-US" dirty="0" err="1" smtClean="0"/>
              <a:t>cestujících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dopravce zásadně odpovídá, pokud se stala nehoda v letadle, nebo při nástupu nebo výstupu.</a:t>
            </a:r>
            <a:endParaRPr lang="en-US" dirty="0"/>
          </a:p>
          <a:p>
            <a:pPr lvl="0"/>
            <a:r>
              <a:rPr lang="cs-CZ" dirty="0"/>
              <a:t>odpovědnost za </a:t>
            </a:r>
            <a:r>
              <a:rPr lang="cs-CZ" b="1" dirty="0"/>
              <a:t>zavinění</a:t>
            </a:r>
            <a:r>
              <a:rPr lang="cs-CZ" dirty="0"/>
              <a:t>; dopravce může snížit míru své odpovědnosti (= zaplatit méně) pokud prokáže, že ke škodě přispělo zavinění poškozené osoby.</a:t>
            </a:r>
            <a:endParaRPr lang="en-US" dirty="0"/>
          </a:p>
          <a:p>
            <a:pPr lvl="0"/>
            <a:r>
              <a:rPr lang="cs-CZ" dirty="0"/>
              <a:t>VÚ má svou vlastní „měnovou jednotku“:</a:t>
            </a:r>
            <a:endParaRPr lang="en-US" dirty="0"/>
          </a:p>
          <a:p>
            <a:pPr lvl="1"/>
            <a:r>
              <a:rPr lang="cs-CZ" dirty="0"/>
              <a:t>Čl. 22 frank </a:t>
            </a:r>
            <a:r>
              <a:rPr lang="cs-CZ" dirty="0" err="1"/>
              <a:t>Poincaré</a:t>
            </a:r>
            <a:r>
              <a:rPr lang="cs-CZ" dirty="0"/>
              <a:t> – měnová jednotka, která se svou hodnotou rovná </a:t>
            </a:r>
            <a:r>
              <a:rPr lang="cs-CZ" dirty="0" smtClean="0"/>
              <a:t>65,5 </a:t>
            </a:r>
            <a:r>
              <a:rPr lang="cs-CZ" dirty="0"/>
              <a:t>mg zlata o ryzosti 9/1000</a:t>
            </a:r>
            <a:endParaRPr lang="en-US" dirty="0"/>
          </a:p>
          <a:p>
            <a:pPr lvl="0"/>
            <a:r>
              <a:rPr lang="cs-CZ" dirty="0"/>
              <a:t>Dopravce si nesmí ujednat ustanovení, jimiž by se zprošťoval této odpovědnosti, případně ji zmenšoval. Pokud to udělá, jsou neplatná a nepřihlíží se k nim.  </a:t>
            </a:r>
            <a:endParaRPr lang="en-US" dirty="0"/>
          </a:p>
          <a:p>
            <a:pPr lvl="1"/>
            <a:r>
              <a:rPr lang="cs-CZ" dirty="0"/>
              <a:t>Neplatná jsou i ustanovení, která by určila rozhodné právo nebo změnila pravidla o soudní příslušnosti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889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 smtClean="0"/>
              <a:t>Odpovědnost </a:t>
            </a:r>
            <a:r>
              <a:rPr lang="cs-CZ" dirty="0"/>
              <a:t>v případě ztráty, zničení a poškození </a:t>
            </a:r>
            <a:r>
              <a:rPr lang="cs-CZ" dirty="0" smtClean="0"/>
              <a:t>zavazadla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odpovídá po dobu, po kterou jsou zavazadla „</a:t>
            </a:r>
            <a:r>
              <a:rPr lang="cs-CZ" b="1" dirty="0"/>
              <a:t>za letecké přepravy</a:t>
            </a:r>
            <a:r>
              <a:rPr lang="cs-CZ" dirty="0"/>
              <a:t>“ = pod dozorem dopravce, bez ohledu na to, zda jsou na letišti, ve vozíku, který je přepravuje do letadla, nebo na palubě letadla.</a:t>
            </a:r>
            <a:endParaRPr lang="en-US" dirty="0"/>
          </a:p>
          <a:p>
            <a:pPr lvl="0"/>
            <a:r>
              <a:rPr lang="cs-CZ" dirty="0"/>
              <a:t>Rozlišují se </a:t>
            </a:r>
            <a:r>
              <a:rPr lang="cs-CZ" b="1" dirty="0"/>
              <a:t>zapsaná a nezapsaná </a:t>
            </a:r>
            <a:r>
              <a:rPr lang="cs-CZ" dirty="0"/>
              <a:t>zavazadla; výše náhrady se od toho odvozuje</a:t>
            </a:r>
            <a:endParaRPr lang="en-US" dirty="0"/>
          </a:p>
          <a:p>
            <a:pPr lvl="1"/>
            <a:r>
              <a:rPr lang="cs-CZ" dirty="0"/>
              <a:t>Zapsaná 250 franků/kilogram zavazadla (odpovědnostní limit)</a:t>
            </a:r>
            <a:endParaRPr lang="en-US" dirty="0"/>
          </a:p>
          <a:p>
            <a:pPr lvl="1"/>
            <a:r>
              <a:rPr lang="cs-CZ" dirty="0"/>
              <a:t>Když dojde ke ztrátě, poškození ... jen části zavazadel, přihlíží se k tomu</a:t>
            </a:r>
            <a:endParaRPr lang="en-US" dirty="0"/>
          </a:p>
          <a:p>
            <a:pPr lvl="1"/>
            <a:r>
              <a:rPr lang="cs-CZ" dirty="0"/>
              <a:t>Nezapsaná – limit 5000 franků/osoba; není závislý na váze zavazadla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51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Odpovědnost</a:t>
            </a:r>
            <a:r>
              <a:rPr lang="en-US" dirty="0" smtClean="0"/>
              <a:t> v </a:t>
            </a:r>
            <a:r>
              <a:rPr lang="en-US" dirty="0" err="1" smtClean="0"/>
              <a:t>případě</a:t>
            </a:r>
            <a:r>
              <a:rPr lang="en-US" dirty="0" smtClean="0"/>
              <a:t> </a:t>
            </a:r>
            <a:r>
              <a:rPr lang="en-US" dirty="0" err="1" smtClean="0"/>
              <a:t>zpoždění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pro vznik odpovědnosti je třeba, aby došlo ke zpoždění a v jeho souvislosti pak ke vzniku škody </a:t>
            </a:r>
            <a:endParaRPr lang="en-US" dirty="0"/>
          </a:p>
          <a:p>
            <a:pPr lvl="0"/>
            <a:r>
              <a:rPr lang="cs-CZ" b="1" dirty="0"/>
              <a:t>škoda nevzniká přímo</a:t>
            </a:r>
            <a:r>
              <a:rPr lang="cs-CZ" dirty="0"/>
              <a:t>, ale až jako důsledek navazující události, která má příčinu ve zpoždění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8067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Jak</a:t>
            </a:r>
            <a:r>
              <a:rPr lang="en-US" dirty="0" smtClean="0"/>
              <a:t> se </a:t>
            </a:r>
            <a:r>
              <a:rPr lang="en-US" dirty="0" err="1" smtClean="0"/>
              <a:t>domoci</a:t>
            </a:r>
            <a:r>
              <a:rPr lang="en-US" dirty="0" smtClean="0"/>
              <a:t> </a:t>
            </a:r>
            <a:r>
              <a:rPr lang="en-US" dirty="0" err="1" smtClean="0"/>
              <a:t>práv</a:t>
            </a:r>
            <a:r>
              <a:rPr lang="en-US" dirty="0" smtClean="0"/>
              <a:t> </a:t>
            </a:r>
            <a:r>
              <a:rPr lang="en-US" dirty="0" err="1" smtClean="0"/>
              <a:t>podle</a:t>
            </a:r>
            <a:r>
              <a:rPr lang="en-US" dirty="0" smtClean="0"/>
              <a:t> VÚ?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soudní </a:t>
            </a:r>
            <a:r>
              <a:rPr lang="cs-CZ" dirty="0"/>
              <a:t>řízení</a:t>
            </a:r>
            <a:endParaRPr lang="en-US" dirty="0"/>
          </a:p>
          <a:p>
            <a:r>
              <a:rPr lang="cs-CZ" dirty="0" smtClean="0"/>
              <a:t>žalobu </a:t>
            </a:r>
            <a:r>
              <a:rPr lang="cs-CZ" dirty="0"/>
              <a:t>lze podat jen na území jedné ze smluvních stran, ve 2leté prekluzivní lhůtě. Buď</a:t>
            </a:r>
            <a:endParaRPr lang="en-US" dirty="0"/>
          </a:p>
          <a:p>
            <a:pPr lvl="1"/>
            <a:r>
              <a:rPr lang="cs-CZ" dirty="0"/>
              <a:t>u soudu sídla dopravce</a:t>
            </a:r>
            <a:endParaRPr lang="en-US" dirty="0"/>
          </a:p>
          <a:p>
            <a:pPr lvl="1"/>
            <a:r>
              <a:rPr lang="cs-CZ" dirty="0"/>
              <a:t>u soudu sídle jeho hlavního provozu</a:t>
            </a:r>
            <a:endParaRPr lang="en-US" dirty="0"/>
          </a:p>
          <a:p>
            <a:pPr lvl="1"/>
            <a:r>
              <a:rPr lang="cs-CZ" dirty="0"/>
              <a:t>u soudu sídla, kde má dopravce provozovnu, v níž byla smlouva sjednána</a:t>
            </a:r>
            <a:endParaRPr lang="en-US" dirty="0"/>
          </a:p>
          <a:p>
            <a:pPr lvl="2"/>
            <a:r>
              <a:rPr lang="cs-CZ" dirty="0"/>
              <a:t>elektronická letenka: ? kde je místo sjednání smlouvy?</a:t>
            </a:r>
            <a:endParaRPr lang="en-US" dirty="0"/>
          </a:p>
          <a:p>
            <a:pPr lvl="2"/>
            <a:r>
              <a:rPr lang="cs-CZ" dirty="0" err="1"/>
              <a:t>Polanski</a:t>
            </a:r>
            <a:r>
              <a:rPr lang="cs-CZ" dirty="0"/>
              <a:t> v KLM -&gt; místo, kde kupující obdržel prostřednictvím internetu potvrzení o nákupu letenky/její platby</a:t>
            </a:r>
            <a:endParaRPr lang="en-US" dirty="0"/>
          </a:p>
          <a:p>
            <a:pPr lvl="1"/>
            <a:r>
              <a:rPr lang="cs-CZ" dirty="0"/>
              <a:t>u soudu místa určení</a:t>
            </a:r>
            <a:endParaRPr lang="en-US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en-US" dirty="0"/>
          </a:p>
          <a:p>
            <a:r>
              <a:rPr lang="cs-CZ" dirty="0"/>
              <a:t>Zahájené řízení se bude řídit právním řádem soudu – lex </a:t>
            </a:r>
            <a:r>
              <a:rPr lang="cs-CZ" dirty="0" err="1"/>
              <a:t>fori</a:t>
            </a:r>
            <a:r>
              <a:rPr lang="cs-CZ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6003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Nejdůležitější</a:t>
            </a:r>
            <a:r>
              <a:rPr lang="en-US" dirty="0" smtClean="0"/>
              <a:t> </a:t>
            </a:r>
            <a:r>
              <a:rPr lang="en-US" dirty="0" err="1" smtClean="0"/>
              <a:t>protokoly</a:t>
            </a:r>
            <a:r>
              <a:rPr lang="en-US" dirty="0" smtClean="0"/>
              <a:t> k VÚ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b="1" i="1" dirty="0"/>
              <a:t>Haagský protokol </a:t>
            </a:r>
            <a:r>
              <a:rPr lang="cs-CZ" b="1" i="1" dirty="0" smtClean="0"/>
              <a:t>1955</a:t>
            </a:r>
          </a:p>
          <a:p>
            <a:pPr lvl="0"/>
            <a:endParaRPr lang="en-US" dirty="0"/>
          </a:p>
          <a:p>
            <a:pPr lvl="0"/>
            <a:r>
              <a:rPr lang="cs-CZ" b="1" i="1" dirty="0"/>
              <a:t>Guadalajarská úmluva </a:t>
            </a:r>
            <a:r>
              <a:rPr lang="cs-CZ" b="1" i="1" dirty="0" smtClean="0"/>
              <a:t>1961</a:t>
            </a:r>
          </a:p>
          <a:p>
            <a:pPr lvl="0"/>
            <a:endParaRPr lang="en-US" dirty="0"/>
          </a:p>
          <a:p>
            <a:pPr lvl="0"/>
            <a:r>
              <a:rPr lang="cs-CZ" b="1" i="1" dirty="0"/>
              <a:t>Montrealské ujednání </a:t>
            </a:r>
            <a:r>
              <a:rPr lang="cs-CZ" b="1" i="1" dirty="0" smtClean="0"/>
              <a:t>1966</a:t>
            </a:r>
          </a:p>
          <a:p>
            <a:pPr lvl="0"/>
            <a:endParaRPr lang="en-US" dirty="0"/>
          </a:p>
          <a:p>
            <a:pPr lvl="0"/>
            <a:r>
              <a:rPr lang="cs-CZ" b="1" i="1" dirty="0"/>
              <a:t>Guatemalská protokol </a:t>
            </a:r>
            <a:r>
              <a:rPr lang="cs-CZ" b="1" i="1" dirty="0" smtClean="0"/>
              <a:t>1971</a:t>
            </a:r>
          </a:p>
          <a:p>
            <a:pPr lvl="0"/>
            <a:endParaRPr lang="en-US" dirty="0"/>
          </a:p>
          <a:p>
            <a:pPr lvl="0"/>
            <a:r>
              <a:rPr lang="cs-CZ" b="1" i="1" dirty="0"/>
              <a:t>Montrealské protokoly 1975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0402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Haagský</a:t>
            </a:r>
            <a:r>
              <a:rPr lang="en-US" dirty="0" smtClean="0"/>
              <a:t> </a:t>
            </a:r>
            <a:r>
              <a:rPr lang="en-US" dirty="0" err="1" smtClean="0"/>
              <a:t>protokol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účinnost </a:t>
            </a:r>
            <a:r>
              <a:rPr lang="cs-CZ" dirty="0"/>
              <a:t>až 1963</a:t>
            </a:r>
            <a:endParaRPr lang="en-US" dirty="0"/>
          </a:p>
          <a:p>
            <a:r>
              <a:rPr lang="cs-CZ" dirty="0" smtClean="0"/>
              <a:t>VÚ </a:t>
            </a:r>
            <a:r>
              <a:rPr lang="cs-CZ" dirty="0"/>
              <a:t>spolu s HP tvoří jediný dokument </a:t>
            </a:r>
            <a:endParaRPr lang="cs-CZ" dirty="0" smtClean="0"/>
          </a:p>
          <a:p>
            <a:endParaRPr lang="en-US" dirty="0"/>
          </a:p>
          <a:p>
            <a:pPr lvl="0"/>
            <a:r>
              <a:rPr lang="cs-CZ" b="1" dirty="0"/>
              <a:t>zvýšení finančního limitu při přepravě osob</a:t>
            </a:r>
            <a:endParaRPr lang="en-US" b="1" dirty="0"/>
          </a:p>
          <a:p>
            <a:pPr lvl="0"/>
            <a:r>
              <a:rPr lang="cs-CZ" dirty="0"/>
              <a:t>zjednodušení úpravy náležitostí dopravních listin</a:t>
            </a:r>
            <a:endParaRPr lang="en-US" dirty="0"/>
          </a:p>
          <a:p>
            <a:pPr lvl="0"/>
            <a:r>
              <a:rPr lang="cs-CZ" b="1" dirty="0"/>
              <a:t>dopravce se nemůže zprostit odpovědnosti v případě, že nastala </a:t>
            </a:r>
            <a:r>
              <a:rPr lang="cs-CZ" b="1" dirty="0" smtClean="0"/>
              <a:t>technická </a:t>
            </a:r>
            <a:r>
              <a:rPr lang="cs-CZ" b="1" dirty="0"/>
              <a:t>chyba </a:t>
            </a:r>
            <a:r>
              <a:rPr lang="cs-CZ" dirty="0"/>
              <a:t>– např. chyba v navigaci letadla (zrušení tzv. </a:t>
            </a:r>
            <a:r>
              <a:rPr lang="cs-CZ" dirty="0" smtClean="0"/>
              <a:t>„nautické</a:t>
            </a:r>
            <a:r>
              <a:rPr lang="cs-CZ" dirty="0"/>
              <a:t>“ odpovědnosti dopravce)</a:t>
            </a:r>
            <a:endParaRPr lang="en-US" dirty="0"/>
          </a:p>
          <a:p>
            <a:pPr marL="0" lvl="0" indent="0">
              <a:buNone/>
            </a:pPr>
            <a:r>
              <a:rPr lang="cs-CZ" dirty="0"/>
              <a:t>-&gt; tento protokol nepodepsaly všechny strany varšavské úmluvy, takže tento liberační důvod je stále </a:t>
            </a:r>
            <a:r>
              <a:rPr lang="cs-CZ" dirty="0" smtClean="0"/>
              <a:t>používaný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96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i="1" dirty="0"/>
              <a:t>Předpoklady vzniku odpovědnosti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cs-CZ" dirty="0"/>
              <a:t>V právní teorii dělíme odpovědnost podle určitých kritérií</a:t>
            </a:r>
            <a:endParaRPr lang="en-US" dirty="0"/>
          </a:p>
          <a:p>
            <a:pPr lvl="1"/>
            <a:r>
              <a:rPr lang="cs-CZ" dirty="0"/>
              <a:t>odpovědnost za porušení dobrých mravů/ zákona/ smluvní povinnosti</a:t>
            </a:r>
            <a:endParaRPr lang="en-US" dirty="0"/>
          </a:p>
          <a:p>
            <a:pPr lvl="1"/>
            <a:r>
              <a:rPr lang="cs-CZ" dirty="0"/>
              <a:t>odpovědnost za majetkovou újmu/jinou újmu</a:t>
            </a:r>
            <a:endParaRPr lang="en-US" dirty="0"/>
          </a:p>
          <a:p>
            <a:pPr lvl="1"/>
            <a:r>
              <a:rPr lang="cs-CZ" dirty="0"/>
              <a:t>objektivní/subjektivní odpovědnost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cs-CZ" dirty="0"/>
              <a:t>Smluvní / mimosmluvní odpovědnost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2167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/>
              <a:t>Guadalajarská úmluva </a:t>
            </a:r>
            <a:r>
              <a:rPr lang="cs-CZ" b="1" i="1" dirty="0" smtClean="0"/>
              <a:t>1961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ratifikována </a:t>
            </a:r>
            <a:r>
              <a:rPr lang="cs-CZ" dirty="0"/>
              <a:t>pouze 86 státy</a:t>
            </a:r>
            <a:endParaRPr lang="en-US" dirty="0"/>
          </a:p>
          <a:p>
            <a:r>
              <a:rPr lang="cs-CZ" dirty="0" smtClean="0"/>
              <a:t>vymezení </a:t>
            </a:r>
            <a:r>
              <a:rPr lang="cs-CZ" dirty="0"/>
              <a:t>pojmu dopravce: </a:t>
            </a:r>
            <a:r>
              <a:rPr lang="cs-CZ" b="1" dirty="0"/>
              <a:t>smluvní</a:t>
            </a:r>
            <a:r>
              <a:rPr lang="cs-CZ" dirty="0"/>
              <a:t> (ten, který uzavírá smlouvu o přepravě) vs. </a:t>
            </a:r>
            <a:r>
              <a:rPr lang="cs-CZ" b="1" dirty="0"/>
              <a:t>skutečný</a:t>
            </a:r>
            <a:r>
              <a:rPr lang="cs-CZ" dirty="0"/>
              <a:t> (subjekt, který na základě zmocnění smluvního dopravce provádí přepravu)</a:t>
            </a:r>
            <a:endParaRPr lang="en-US" dirty="0"/>
          </a:p>
          <a:p>
            <a:r>
              <a:rPr lang="cs-CZ" b="1" dirty="0" smtClean="0">
                <a:solidFill>
                  <a:srgbClr val="800000"/>
                </a:solidFill>
              </a:rPr>
              <a:t>rozšíření </a:t>
            </a:r>
            <a:r>
              <a:rPr lang="cs-CZ" b="1" dirty="0">
                <a:solidFill>
                  <a:srgbClr val="800000"/>
                </a:solidFill>
              </a:rPr>
              <a:t>aplikovatelnosti VÚ na tzv. skutečného </a:t>
            </a:r>
            <a:r>
              <a:rPr lang="cs-CZ" b="1" dirty="0" smtClean="0">
                <a:solidFill>
                  <a:srgbClr val="800000"/>
                </a:solidFill>
              </a:rPr>
              <a:t>dopravce</a:t>
            </a:r>
            <a:r>
              <a:rPr lang="en-US" b="1" dirty="0">
                <a:solidFill>
                  <a:srgbClr val="800000"/>
                </a:solidFill>
              </a:rPr>
              <a:t> </a:t>
            </a:r>
            <a:r>
              <a:rPr lang="en-US" b="1" dirty="0" smtClean="0">
                <a:solidFill>
                  <a:srgbClr val="800000"/>
                </a:solidFill>
              </a:rPr>
              <a:t>–</a:t>
            </a:r>
            <a:r>
              <a:rPr lang="cs-CZ" b="1" dirty="0" smtClean="0">
                <a:solidFill>
                  <a:srgbClr val="800000"/>
                </a:solidFill>
              </a:rPr>
              <a:t> tj</a:t>
            </a:r>
            <a:r>
              <a:rPr lang="cs-CZ" b="1" dirty="0">
                <a:solidFill>
                  <a:srgbClr val="800000"/>
                </a:solidFill>
              </a:rPr>
              <a:t>.</a:t>
            </a:r>
            <a:r>
              <a:rPr lang="cs-CZ" b="1" dirty="0" smtClean="0">
                <a:solidFill>
                  <a:srgbClr val="800000"/>
                </a:solidFill>
              </a:rPr>
              <a:t> </a:t>
            </a:r>
            <a:r>
              <a:rPr lang="cs-CZ" b="1" dirty="0">
                <a:solidFill>
                  <a:srgbClr val="800000"/>
                </a:solidFill>
              </a:rPr>
              <a:t>rozšíření aplikace na tzv. charterové lety </a:t>
            </a:r>
            <a:endParaRPr lang="en-US" b="1" dirty="0">
              <a:solidFill>
                <a:srgbClr val="80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80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b="1" dirty="0"/>
              <a:t>charter</a:t>
            </a:r>
            <a:r>
              <a:rPr lang="cs-CZ" dirty="0"/>
              <a:t> = nepravidelný letecký spoj, např. pronájem kapacity letadla, kterou si objednává cestovní kancelář pro své klienty, a který je organizován mimo běžné letové řády. Cestovní kancelář je pak v postavení smluvního dopravce a letecký dopravce, který poskytl letadlo, posádku atd. je v postavení dopravce skutečného.)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520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/>
              <a:t>Montrealské ujednání </a:t>
            </a:r>
            <a:r>
              <a:rPr lang="cs-CZ" b="1" i="1" dirty="0" smtClean="0"/>
              <a:t>1966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USA </a:t>
            </a:r>
            <a:r>
              <a:rPr lang="cs-CZ" dirty="0"/>
              <a:t>si vynutily sjednání dohody s IATA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cs-CZ" dirty="0"/>
              <a:t>cestující může uzavřít dohodu o vyšším limitu odškodnění</a:t>
            </a:r>
            <a:endParaRPr lang="en-US" dirty="0"/>
          </a:p>
          <a:p>
            <a:pPr lvl="0"/>
            <a:r>
              <a:rPr lang="cs-CZ" dirty="0"/>
              <a:t>smluvní dopravce se </a:t>
            </a:r>
            <a:r>
              <a:rPr lang="cs-CZ" dirty="0" smtClean="0"/>
              <a:t>nemůže </a:t>
            </a:r>
            <a:r>
              <a:rPr lang="cs-CZ" dirty="0"/>
              <a:t>zprostit odpovědnosti za škodu</a:t>
            </a:r>
            <a:endParaRPr lang="en-US" dirty="0"/>
          </a:p>
          <a:p>
            <a:r>
              <a:rPr lang="cs-CZ" dirty="0" smtClean="0"/>
              <a:t>dopravci</a:t>
            </a:r>
            <a:r>
              <a:rPr lang="cs-CZ" dirty="0"/>
              <a:t>, kteří provozují linky s přistáním na území USA, mají povinnost přistoupit k montrealskému ujednání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465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 smtClean="0"/>
              <a:t>Guatemalský </a:t>
            </a:r>
            <a:r>
              <a:rPr lang="cs-CZ" b="1" i="1" dirty="0"/>
              <a:t>protokol </a:t>
            </a:r>
            <a:r>
              <a:rPr lang="cs-CZ" b="1" i="1" dirty="0" smtClean="0"/>
              <a:t>1971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zavedena </a:t>
            </a:r>
            <a:r>
              <a:rPr lang="cs-CZ" dirty="0"/>
              <a:t>absolutní odpovědnost dopravce + zvýšen limit odškodnění v případě zranění nebo usmrcení </a:t>
            </a:r>
            <a:r>
              <a:rPr lang="cs-CZ" dirty="0" smtClean="0"/>
              <a:t>cestujícího</a:t>
            </a:r>
          </a:p>
          <a:p>
            <a:pPr lvl="0"/>
            <a:endParaRPr lang="en-US" dirty="0"/>
          </a:p>
          <a:p>
            <a:pPr lvl="0"/>
            <a:r>
              <a:rPr lang="cs-CZ" dirty="0"/>
              <a:t>nikdy nevstoupil v platnost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56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/>
              <a:t>Montrealské protokoly 1975</a:t>
            </a:r>
            <a:r>
              <a:rPr lang="en-US" b="1" i="1" dirty="0"/>
              <a:t/>
            </a:r>
            <a:br>
              <a:rPr lang="en-US" b="1" i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1</a:t>
            </a:r>
            <a:r>
              <a:rPr lang="cs-CZ" dirty="0"/>
              <a:t>, 2, 3, 4 – ČR k žádnému z nich </a:t>
            </a:r>
            <a:r>
              <a:rPr lang="cs-CZ" dirty="0" smtClean="0"/>
              <a:t>nepřistoupila</a:t>
            </a:r>
          </a:p>
          <a:p>
            <a:endParaRPr lang="en-US" dirty="0"/>
          </a:p>
          <a:p>
            <a:r>
              <a:rPr lang="cs-CZ" dirty="0" smtClean="0"/>
              <a:t>přechod </a:t>
            </a:r>
            <a:r>
              <a:rPr lang="cs-CZ" dirty="0"/>
              <a:t>na novou měnovou jednotku: VÚ používá frank </a:t>
            </a:r>
            <a:r>
              <a:rPr lang="cs-CZ" dirty="0" err="1"/>
              <a:t>Poincaré</a:t>
            </a:r>
            <a:r>
              <a:rPr lang="cs-CZ" dirty="0"/>
              <a:t>, nová jednotka SDR (</a:t>
            </a:r>
            <a:r>
              <a:rPr lang="cs-CZ" dirty="0" err="1"/>
              <a:t>Special</a:t>
            </a:r>
            <a:r>
              <a:rPr lang="cs-CZ" dirty="0"/>
              <a:t> </a:t>
            </a:r>
            <a:r>
              <a:rPr lang="cs-CZ" dirty="0" err="1"/>
              <a:t>Drawing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 – </a:t>
            </a:r>
            <a:r>
              <a:rPr lang="cs-CZ" dirty="0" smtClean="0"/>
              <a:t>„zvláštní </a:t>
            </a:r>
            <a:r>
              <a:rPr lang="cs-CZ" dirty="0"/>
              <a:t>práva </a:t>
            </a:r>
            <a:r>
              <a:rPr lang="cs-CZ" dirty="0" smtClean="0"/>
              <a:t>čerpání“) </a:t>
            </a:r>
            <a:r>
              <a:rPr lang="cs-CZ" dirty="0"/>
              <a:t>jako měnová a účetní jednotka, užívaná v rámci aktivit </a:t>
            </a:r>
            <a:r>
              <a:rPr lang="cs-CZ" dirty="0" smtClean="0"/>
              <a:t>MMF</a:t>
            </a:r>
          </a:p>
          <a:p>
            <a:endParaRPr lang="en-US" dirty="0"/>
          </a:p>
          <a:p>
            <a:r>
              <a:rPr lang="cs-CZ" dirty="0"/>
              <a:t>Frank </a:t>
            </a:r>
            <a:r>
              <a:rPr lang="cs-CZ" dirty="0" err="1"/>
              <a:t>Poincaré</a:t>
            </a:r>
            <a:r>
              <a:rPr lang="cs-CZ" dirty="0"/>
              <a:t> je měnová jednotka definována zlatem, původně byla identická s frankem  </a:t>
            </a:r>
            <a:endParaRPr lang="cs-CZ" dirty="0" smtClean="0"/>
          </a:p>
          <a:p>
            <a:endParaRPr lang="en-US" dirty="0"/>
          </a:p>
          <a:p>
            <a:r>
              <a:rPr lang="cs-CZ" dirty="0"/>
              <a:t>Protokoly 1 a 2 jsou platné (od 1996), 3 nenabyl účinnosti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711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Montrealská</a:t>
            </a:r>
            <a:r>
              <a:rPr lang="en-US" dirty="0" smtClean="0"/>
              <a:t> </a:t>
            </a:r>
            <a:r>
              <a:rPr lang="en-US" dirty="0" err="1" smtClean="0"/>
              <a:t>úmluva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snaha překonat roztříštěný Varšavský systém</a:t>
            </a:r>
            <a:endParaRPr lang="en-US" dirty="0"/>
          </a:p>
          <a:p>
            <a:pPr lvl="0"/>
            <a:r>
              <a:rPr lang="cs-CZ" dirty="0"/>
              <a:t>1999 </a:t>
            </a:r>
            <a:r>
              <a:rPr lang="cs-CZ" b="1" dirty="0"/>
              <a:t>Úmluva o sjednocení některých pravidel o mezinárodní letecké přepravě</a:t>
            </a:r>
            <a:r>
              <a:rPr lang="cs-CZ" dirty="0"/>
              <a:t>, vstoupila v platnost 2003, 115 smluvních stran</a:t>
            </a:r>
            <a:endParaRPr lang="en-US" dirty="0"/>
          </a:p>
          <a:p>
            <a:pPr lvl="0"/>
            <a:r>
              <a:rPr lang="cs-CZ" dirty="0"/>
              <a:t>modernizuje a konsoliduje varšavský systém, dodržuje strukturu i jazyk VÚ</a:t>
            </a:r>
            <a:endParaRPr lang="en-US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852562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Působnost: </a:t>
            </a:r>
            <a:endParaRPr lang="en-US" dirty="0"/>
          </a:p>
          <a:p>
            <a:pPr lvl="0"/>
            <a:r>
              <a:rPr lang="cs-CZ" dirty="0"/>
              <a:t>mezinárodní přeprava </a:t>
            </a:r>
            <a:endParaRPr lang="en-US" dirty="0"/>
          </a:p>
          <a:p>
            <a:pPr lvl="1"/>
            <a:r>
              <a:rPr lang="cs-CZ" dirty="0"/>
              <a:t>území dvou států, nebo zastávka v druhém státě)</a:t>
            </a:r>
            <a:endParaRPr lang="en-US" dirty="0"/>
          </a:p>
          <a:p>
            <a:pPr lvl="0"/>
            <a:r>
              <a:rPr lang="cs-CZ" dirty="0"/>
              <a:t>osob, zavazadel, nebo nákladu</a:t>
            </a:r>
            <a:endParaRPr lang="en-US" dirty="0"/>
          </a:p>
          <a:p>
            <a:pPr lvl="0"/>
            <a:r>
              <a:rPr lang="cs-CZ" dirty="0"/>
              <a:t>vykonávaná letecky</a:t>
            </a:r>
            <a:endParaRPr lang="en-US" dirty="0"/>
          </a:p>
          <a:p>
            <a:pPr lvl="1"/>
            <a:r>
              <a:rPr lang="cs-CZ" dirty="0"/>
              <a:t>vychází se z pojmu letadlo, jak jen definuje Příloha 7 k Chicagské úmluvě</a:t>
            </a:r>
            <a:endParaRPr lang="en-US" dirty="0"/>
          </a:p>
          <a:p>
            <a:pPr lvl="0"/>
            <a:r>
              <a:rPr lang="cs-CZ" dirty="0"/>
              <a:t>prováděná za úplatu, případně bezplatně, pokud se jedná o profesionální letecké společnosti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6973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přepravovaná </a:t>
            </a:r>
            <a:r>
              <a:rPr lang="cs-CZ" b="1" dirty="0"/>
              <a:t>osoba </a:t>
            </a:r>
            <a:r>
              <a:rPr lang="cs-CZ" dirty="0"/>
              <a:t>= cestující, který uzavřel přepravní smlouvu s dopravcem (tj. nikoli osoba, která se třeba účastí pilotního výcviku, nebo zkušebních letů, černí pasažéři, členové posádky letadla, osoby, které na palubě cestují z humanitárních důvodů…)</a:t>
            </a:r>
            <a:endParaRPr lang="en-US" dirty="0"/>
          </a:p>
          <a:p>
            <a:r>
              <a:rPr lang="cs-CZ" dirty="0" smtClean="0"/>
              <a:t>nedefinuje </a:t>
            </a:r>
            <a:r>
              <a:rPr lang="cs-CZ" dirty="0"/>
              <a:t>pojem zavazadlo (stejně jako VÚ)</a:t>
            </a:r>
            <a:endParaRPr lang="en-US" dirty="0"/>
          </a:p>
          <a:p>
            <a:r>
              <a:rPr lang="cs-CZ" dirty="0" smtClean="0"/>
              <a:t>nevylučuje </a:t>
            </a:r>
            <a:r>
              <a:rPr lang="cs-CZ" dirty="0"/>
              <a:t>se přeprava za nepeněžitou odměnu v případě profesionálních leteckých společností -&gt; např. systém volných mílí, plnění jiných služeb atd.)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8847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/>
              <a:t>P</a:t>
            </a:r>
            <a:r>
              <a:rPr lang="cs-CZ" b="1" dirty="0" smtClean="0"/>
              <a:t>řepravní dokumenty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dirty="0" smtClean="0"/>
              <a:t>letenka</a:t>
            </a:r>
            <a:r>
              <a:rPr lang="cs-CZ" dirty="0"/>
              <a:t>, </a:t>
            </a:r>
            <a:endParaRPr lang="en-US" dirty="0"/>
          </a:p>
          <a:p>
            <a:pPr lvl="0"/>
            <a:r>
              <a:rPr lang="cs-CZ" dirty="0"/>
              <a:t>zavazadlový lístek, </a:t>
            </a:r>
            <a:endParaRPr lang="en-US" dirty="0"/>
          </a:p>
          <a:p>
            <a:pPr lvl="0"/>
            <a:r>
              <a:rPr lang="cs-CZ" dirty="0"/>
              <a:t>nákladní list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</a:t>
            </a:r>
            <a:r>
              <a:rPr lang="cs-CZ" dirty="0" err="1" smtClean="0"/>
              <a:t>etenka</a:t>
            </a:r>
            <a:r>
              <a:rPr lang="cs-CZ" dirty="0" smtClean="0"/>
              <a:t> </a:t>
            </a:r>
            <a:r>
              <a:rPr lang="cs-CZ" dirty="0"/>
              <a:t>nemusí být vydána papírově; musí na ní být uvedeno místo odletu a určení (= destinace); a uvedení písemného upozornění o aplikaci Montrealské </a:t>
            </a:r>
            <a:r>
              <a:rPr lang="cs-CZ" dirty="0" smtClean="0"/>
              <a:t>úmluvy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IATA </a:t>
            </a:r>
            <a:r>
              <a:rPr lang="cs-CZ" dirty="0"/>
              <a:t>v roce 2002 spustila projekt e-</a:t>
            </a:r>
            <a:r>
              <a:rPr lang="cs-CZ" dirty="0" err="1" smtClean="0"/>
              <a:t>ticketingu</a:t>
            </a:r>
            <a:r>
              <a:rPr lang="cs-CZ" dirty="0"/>
              <a:t>.</a:t>
            </a:r>
            <a:r>
              <a:rPr lang="cs-CZ" dirty="0" smtClean="0"/>
              <a:t> </a:t>
            </a:r>
            <a:r>
              <a:rPr lang="cs-CZ" dirty="0"/>
              <a:t>Od 1. června 2008 se používají pouze elektronické letenky.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9476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b="1" dirty="0"/>
              <a:t>O</a:t>
            </a:r>
            <a:r>
              <a:rPr lang="cs-CZ" b="1" dirty="0" smtClean="0"/>
              <a:t>dpovědnost dopravce v případě usmrcení a zranění cestujících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 smtClean="0"/>
              <a:t>vychází </a:t>
            </a:r>
            <a:r>
              <a:rPr lang="cs-CZ" dirty="0"/>
              <a:t>z Montrealského protokolu č. 4; </a:t>
            </a:r>
            <a:endParaRPr lang="en-US" dirty="0"/>
          </a:p>
          <a:p>
            <a:pPr lvl="0"/>
            <a:r>
              <a:rPr lang="cs-CZ" dirty="0"/>
              <a:t>vznik nehody </a:t>
            </a:r>
            <a:endParaRPr lang="en-US" dirty="0"/>
          </a:p>
          <a:p>
            <a:pPr lvl="1"/>
            <a:r>
              <a:rPr lang="cs-CZ" dirty="0"/>
              <a:t>(aby mohla být uplatněna odpovědnost dopravce podle čl. 17 MÚ, nehoda musí přímo souviset s riziky plynoucími z leteckého provozu)</a:t>
            </a:r>
            <a:endParaRPr lang="en-US" dirty="0"/>
          </a:p>
          <a:p>
            <a:pPr lvl="0"/>
            <a:r>
              <a:rPr lang="cs-CZ" dirty="0"/>
              <a:t>usmrcení nebo zranění cestujícího</a:t>
            </a:r>
            <a:endParaRPr lang="en-US" dirty="0"/>
          </a:p>
          <a:p>
            <a:pPr lvl="0"/>
            <a:r>
              <a:rPr lang="cs-CZ" dirty="0"/>
              <a:t>příčinná souvislost </a:t>
            </a:r>
            <a:endParaRPr lang="en-US" dirty="0"/>
          </a:p>
          <a:p>
            <a:pPr lvl="0"/>
            <a:r>
              <a:rPr lang="cs-CZ" dirty="0"/>
              <a:t>časová souvislost (od operací při nástupu do letadla po výstup z letadla)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4020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b="1" dirty="0"/>
              <a:t>O</a:t>
            </a:r>
            <a:r>
              <a:rPr lang="cs-CZ" b="1" dirty="0" smtClean="0"/>
              <a:t>dpovědnost v případě ztráty, zničení a poškození zavazadla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za </a:t>
            </a:r>
            <a:r>
              <a:rPr lang="cs-CZ" dirty="0"/>
              <a:t>zapsaná zavazadla se odpovídá objektivně</a:t>
            </a:r>
            <a:endParaRPr lang="en-US" dirty="0"/>
          </a:p>
          <a:p>
            <a:pPr lvl="0"/>
            <a:r>
              <a:rPr lang="cs-CZ" dirty="0"/>
              <a:t>vznik událostí –&gt; škoda na zavazadle –&gt; příčinná souvislost –&gt; časová souvislost</a:t>
            </a:r>
            <a:endParaRPr lang="en-US" dirty="0"/>
          </a:p>
          <a:p>
            <a:pPr lvl="0"/>
            <a:r>
              <a:rPr lang="cs-CZ" dirty="0"/>
              <a:t>škoda na zavazadle = ztráta, zničení nebo poškození; </a:t>
            </a:r>
            <a:endParaRPr lang="en-US" dirty="0"/>
          </a:p>
          <a:p>
            <a:pPr lvl="1"/>
            <a:r>
              <a:rPr lang="cs-CZ" dirty="0"/>
              <a:t>ztráta nastává jejím uznáním ze strany dopravce, anebo uplynutím 21 dnů </a:t>
            </a:r>
            <a:endParaRPr lang="en-US" dirty="0"/>
          </a:p>
          <a:p>
            <a:pPr lvl="1"/>
            <a:r>
              <a:rPr lang="cs-CZ" dirty="0" smtClean="0"/>
              <a:t>poškození </a:t>
            </a:r>
            <a:r>
              <a:rPr lang="cs-CZ" dirty="0"/>
              <a:t>musí být natolik významné, že zavazadlo již nemůže být používáno</a:t>
            </a:r>
            <a:endParaRPr lang="en-US" dirty="0"/>
          </a:p>
          <a:p>
            <a:pPr lvl="1"/>
            <a:r>
              <a:rPr lang="cs-CZ" dirty="0"/>
              <a:t>zničení = nenávratně zničena v celé své podstatě (např. pád zavazadla z výšky při nakládání)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661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Prvky porušení právní povinnosti:</a:t>
            </a:r>
            <a:endParaRPr lang="en-US" dirty="0"/>
          </a:p>
          <a:p>
            <a:pPr marL="0" indent="0">
              <a:buNone/>
            </a:pPr>
            <a:r>
              <a:rPr lang="cs-CZ" dirty="0"/>
              <a:t>a) porušení právní povinnosti </a:t>
            </a:r>
            <a:endParaRPr lang="en-US" dirty="0"/>
          </a:p>
          <a:p>
            <a:pPr marL="0" indent="0">
              <a:buNone/>
            </a:pPr>
            <a:r>
              <a:rPr lang="cs-CZ" dirty="0"/>
              <a:t>b) vznik újmy</a:t>
            </a:r>
            <a:endParaRPr lang="en-US" dirty="0"/>
          </a:p>
          <a:p>
            <a:pPr marL="0" indent="0">
              <a:buNone/>
            </a:pPr>
            <a:r>
              <a:rPr lang="cs-CZ" dirty="0"/>
              <a:t>c) existence příčinné souvislosti mezi a) a b)</a:t>
            </a:r>
            <a:endParaRPr lang="en-US" dirty="0"/>
          </a:p>
          <a:p>
            <a:pPr marL="0" indent="0">
              <a:buNone/>
            </a:pPr>
            <a:r>
              <a:rPr lang="cs-CZ" dirty="0"/>
              <a:t>d) zavinění (jde-li o subjektivní odpovědnost) – nedbalost / úmysl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cs-CZ" dirty="0"/>
              <a:t>objektivní stránka deliktu – protiprávní jednání</a:t>
            </a:r>
            <a:endParaRPr lang="en-US" dirty="0"/>
          </a:p>
          <a:p>
            <a:r>
              <a:rPr lang="cs-CZ" dirty="0"/>
              <a:t>objekt – právem chráněný zájem</a:t>
            </a:r>
            <a:endParaRPr lang="en-US" dirty="0"/>
          </a:p>
          <a:p>
            <a:r>
              <a:rPr lang="cs-CZ" dirty="0"/>
              <a:t>subjekt – deliktní způsobilost</a:t>
            </a:r>
            <a:r>
              <a:rPr lang="en-US" dirty="0"/>
              <a:t> </a:t>
            </a:r>
          </a:p>
          <a:p>
            <a:r>
              <a:rPr lang="cs-CZ" b="1" dirty="0" smtClean="0"/>
              <a:t>subjektivní </a:t>
            </a:r>
            <a:r>
              <a:rPr lang="cs-CZ" b="1" dirty="0"/>
              <a:t>stránka – otázka </a:t>
            </a:r>
            <a:r>
              <a:rPr lang="cs-CZ" b="1" dirty="0" smtClean="0"/>
              <a:t>zavinění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322663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dopravce odpovídá v době, kdy je zavazadlo na palubě letadla – od předání zaměstnanci dopravce při odbavení</a:t>
            </a:r>
            <a:endParaRPr lang="en-US" dirty="0" smtClean="0"/>
          </a:p>
          <a:p>
            <a:pPr lvl="0"/>
            <a:r>
              <a:rPr lang="cs-CZ" dirty="0" smtClean="0"/>
              <a:t>odpovědnost dopravce končí ve chvíli, kdy si cestující převezme zavazadlo z pásu přepravníku </a:t>
            </a:r>
            <a:endParaRPr lang="en-US" dirty="0" smtClean="0"/>
          </a:p>
          <a:p>
            <a:pPr lvl="0"/>
            <a:r>
              <a:rPr lang="cs-CZ" b="1" dirty="0" smtClean="0"/>
              <a:t>u nezapsaných (příručních, kabinových) zavazadel odpovídá dopravce subjektivně </a:t>
            </a:r>
            <a:r>
              <a:rPr lang="cs-CZ" dirty="0" smtClean="0"/>
              <a:t>– tedy pouze pokud zaviní škodu (např. prostřednictvím svých zaměstnanců nebo agentů). Škodu dopravce musí prokázat cestující.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8141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b="1" dirty="0"/>
              <a:t>O</a:t>
            </a:r>
            <a:r>
              <a:rPr lang="cs-CZ" b="1" dirty="0" smtClean="0"/>
              <a:t>dpovědnost v případě zpoždění cestujících, zavazadel a nákladu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dirty="0" smtClean="0"/>
              <a:t>existence </a:t>
            </a:r>
            <a:r>
              <a:rPr lang="cs-CZ" dirty="0"/>
              <a:t>zpoždění – vznik škody – příčinná souvislost</a:t>
            </a:r>
            <a:endParaRPr lang="en-US" dirty="0"/>
          </a:p>
          <a:p>
            <a:pPr lvl="0"/>
            <a:r>
              <a:rPr lang="cs-CZ" dirty="0"/>
              <a:t>zpoždění = „pozdní příchod do místa určení“ (</a:t>
            </a:r>
            <a:r>
              <a:rPr lang="cs-CZ" i="1" dirty="0" err="1"/>
              <a:t>untimely</a:t>
            </a:r>
            <a:r>
              <a:rPr lang="cs-CZ" i="1" dirty="0"/>
              <a:t> </a:t>
            </a:r>
            <a:r>
              <a:rPr lang="cs-CZ" i="1" dirty="0" err="1"/>
              <a:t>time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arrival</a:t>
            </a:r>
            <a:r>
              <a:rPr lang="cs-CZ" dirty="0"/>
              <a:t>)</a:t>
            </a:r>
            <a:endParaRPr lang="en-US" dirty="0"/>
          </a:p>
          <a:p>
            <a:pPr lvl="0"/>
            <a:r>
              <a:rPr lang="cs-CZ" dirty="0"/>
              <a:t>není rozhodující čas přistání, ale </a:t>
            </a:r>
            <a:r>
              <a:rPr lang="cs-CZ" b="1" dirty="0"/>
              <a:t>čas, kdy mají cestující možnost vystoupit, popř. čas skutečného doručení </a:t>
            </a:r>
            <a:r>
              <a:rPr lang="cs-CZ" dirty="0"/>
              <a:t>(u zavazadel a nákladu)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cs-CZ" dirty="0" smtClean="0"/>
              <a:t>Při </a:t>
            </a:r>
            <a:r>
              <a:rPr lang="cs-CZ" dirty="0"/>
              <a:t>zrušení letu bez zajištění náhradní přepravy se nejedná o zpoždění podle čl. 19  MÚ, ale o porušení smlouvy o </a:t>
            </a:r>
            <a:r>
              <a:rPr lang="cs-CZ" dirty="0" smtClean="0"/>
              <a:t>přepravě. </a:t>
            </a:r>
            <a:r>
              <a:rPr lang="cs-CZ" dirty="0"/>
              <a:t> 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Dopravce </a:t>
            </a:r>
            <a:r>
              <a:rPr lang="cs-CZ" dirty="0"/>
              <a:t>neodpovídá, pokud prokáže, že učinil (nebo jeho zaměstnanci) všechna možná opatření pro odvrácení škody nebo pokud prokáže, že nebylo v jeho silách škodu </a:t>
            </a:r>
            <a:r>
              <a:rPr lang="cs-CZ" dirty="0" smtClean="0"/>
              <a:t>odvrátit.</a:t>
            </a:r>
            <a:endParaRPr lang="en-US" dirty="0"/>
          </a:p>
          <a:p>
            <a:pPr marL="0" indent="0">
              <a:buNone/>
            </a:pPr>
            <a:r>
              <a:rPr lang="cs-CZ" dirty="0" smtClean="0"/>
              <a:t>Dopravce </a:t>
            </a:r>
            <a:r>
              <a:rPr lang="cs-CZ" dirty="0"/>
              <a:t>nebude odpovídat za zpoždění v případě, že bylo způsobeno např. stávkou, špatnými povětrnostními podmínkami, ozbrojeným konfliktem </a:t>
            </a:r>
            <a:r>
              <a:rPr lang="cs-CZ" dirty="0" err="1"/>
              <a:t>apod</a:t>
            </a:r>
            <a:r>
              <a:rPr lang="cs-CZ" dirty="0" smtClean="0"/>
              <a:t>… (vis maior)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4142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Kde</a:t>
            </a:r>
            <a:r>
              <a:rPr lang="en-US" dirty="0" smtClean="0"/>
              <a:t> je </a:t>
            </a:r>
            <a:r>
              <a:rPr lang="en-US" dirty="0" err="1" smtClean="0"/>
              <a:t>možné</a:t>
            </a:r>
            <a:r>
              <a:rPr lang="en-US" dirty="0" smtClean="0"/>
              <a:t> </a:t>
            </a:r>
            <a:r>
              <a:rPr lang="en-US" dirty="0" err="1" smtClean="0"/>
              <a:t>podat</a:t>
            </a:r>
            <a:r>
              <a:rPr lang="en-US" dirty="0" smtClean="0"/>
              <a:t> </a:t>
            </a:r>
            <a:r>
              <a:rPr lang="en-US" dirty="0" err="1" smtClean="0"/>
              <a:t>žalobu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dirty="0"/>
              <a:t>bydliště dopravce</a:t>
            </a:r>
            <a:endParaRPr lang="en-US" dirty="0"/>
          </a:p>
          <a:p>
            <a:pPr lvl="0"/>
            <a:r>
              <a:rPr lang="cs-CZ" dirty="0"/>
              <a:t>hlavní sídlo podnikání dopravce</a:t>
            </a:r>
            <a:endParaRPr lang="en-US" dirty="0"/>
          </a:p>
          <a:p>
            <a:pPr lvl="0"/>
            <a:r>
              <a:rPr lang="cs-CZ" dirty="0"/>
              <a:t>místo podnikání a zároveň místo uzavření přepravní smlouvy</a:t>
            </a:r>
            <a:endParaRPr lang="en-US" dirty="0"/>
          </a:p>
          <a:p>
            <a:pPr lvl="0"/>
            <a:r>
              <a:rPr lang="cs-CZ" dirty="0"/>
              <a:t>obvod místa určení</a:t>
            </a:r>
            <a:endParaRPr lang="en-US" dirty="0"/>
          </a:p>
          <a:p>
            <a:pPr marL="0" lvl="0" indent="0">
              <a:buNone/>
            </a:pPr>
            <a:r>
              <a:rPr lang="cs-CZ" b="1" dirty="0" smtClean="0"/>
              <a:t>+ hlavní </a:t>
            </a:r>
            <a:r>
              <a:rPr lang="cs-CZ" b="1" dirty="0"/>
              <a:t>a trvané bydliště cestujícího, který byl poškozen zraněním nebo usmrcením (pokud tam dopravce vůbec létá</a:t>
            </a:r>
            <a:r>
              <a:rPr lang="cs-CZ" b="1" dirty="0" smtClean="0"/>
              <a:t>)</a:t>
            </a:r>
          </a:p>
          <a:p>
            <a:pPr lvl="0"/>
            <a:endParaRPr lang="en-US" dirty="0"/>
          </a:p>
          <a:p>
            <a:r>
              <a:rPr lang="cs-CZ" dirty="0"/>
              <a:t>Jen za těchto okolností: </a:t>
            </a:r>
            <a:endParaRPr lang="en-US" dirty="0"/>
          </a:p>
          <a:p>
            <a:pPr marL="400050" lvl="1" indent="0">
              <a:buNone/>
            </a:pPr>
            <a:r>
              <a:rPr lang="cs-CZ" dirty="0"/>
              <a:t>- soud se nachází na území smluvní strany</a:t>
            </a:r>
            <a:endParaRPr lang="en-US" dirty="0"/>
          </a:p>
          <a:p>
            <a:pPr marL="400050" lvl="1" indent="0">
              <a:buNone/>
            </a:pPr>
            <a:r>
              <a:rPr lang="cs-CZ" dirty="0"/>
              <a:t>- jedná se o žalobu o náhradu škody v případě zranění nebo smrti</a:t>
            </a:r>
            <a:endParaRPr lang="en-US" dirty="0"/>
          </a:p>
          <a:p>
            <a:pPr marL="400050" lvl="1" indent="0">
              <a:buNone/>
            </a:pPr>
            <a:r>
              <a:rPr lang="cs-CZ" dirty="0"/>
              <a:t>- poškozený tam má své hlavní nebo trvalé bydliště</a:t>
            </a:r>
            <a:endParaRPr lang="en-US" dirty="0"/>
          </a:p>
          <a:p>
            <a:pPr marL="400050" lvl="1" indent="0">
              <a:buNone/>
            </a:pPr>
            <a:r>
              <a:rPr lang="cs-CZ" dirty="0"/>
              <a:t>- dopravce tam </a:t>
            </a:r>
            <a:r>
              <a:rPr lang="cs-CZ" dirty="0" smtClean="0"/>
              <a:t>létá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985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- prekluzivní dvouletá lhůta ode dne, kdy mělo letadlo doletět</a:t>
            </a:r>
            <a:endParaRPr lang="en-US" dirty="0"/>
          </a:p>
          <a:p>
            <a:pPr marL="0" indent="0">
              <a:buNone/>
            </a:pPr>
            <a:r>
              <a:rPr lang="cs-CZ" dirty="0" smtClean="0"/>
              <a:t>- základní podmínkou je využití reklamace – „včasné oznámení o nesrovnalostech“ (</a:t>
            </a:r>
            <a:r>
              <a:rPr lang="cs-CZ" i="1" dirty="0" err="1" smtClean="0"/>
              <a:t>timely</a:t>
            </a:r>
            <a:r>
              <a:rPr lang="cs-CZ" i="1" dirty="0" smtClean="0"/>
              <a:t> </a:t>
            </a:r>
            <a:r>
              <a:rPr lang="cs-CZ" i="1" dirty="0" err="1" smtClean="0"/>
              <a:t>notice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complaints</a:t>
            </a:r>
            <a:r>
              <a:rPr lang="cs-CZ" dirty="0" smtClean="0"/>
              <a:t>) </a:t>
            </a:r>
            <a:endParaRPr lang="en-US" dirty="0" smtClean="0"/>
          </a:p>
          <a:p>
            <a:pPr>
              <a:buFont typeface="Wingdings" charset="0"/>
              <a:buChar char="Ø"/>
            </a:pPr>
            <a:r>
              <a:rPr lang="cs-CZ" dirty="0" smtClean="0"/>
              <a:t>neprodleně nebo do 7 dnů u poškození zavazadla;  </a:t>
            </a:r>
            <a:endParaRPr lang="en-US" dirty="0" smtClean="0"/>
          </a:p>
          <a:p>
            <a:pPr>
              <a:buFont typeface="Wingdings" charset="0"/>
              <a:buChar char="Ø"/>
            </a:pPr>
            <a:r>
              <a:rPr lang="cs-CZ" dirty="0" smtClean="0"/>
              <a:t>do 21 dnů ode dne předání zavazadla příjemci (u zpoždění)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708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Právní</a:t>
            </a:r>
            <a:r>
              <a:rPr lang="en-US" dirty="0" smtClean="0"/>
              <a:t> </a:t>
            </a:r>
            <a:r>
              <a:rPr lang="en-US" dirty="0" err="1" smtClean="0"/>
              <a:t>rámec</a:t>
            </a:r>
            <a:r>
              <a:rPr lang="en-US" dirty="0" smtClean="0"/>
              <a:t> EU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940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/>
              <a:buChar char="•"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585152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Odepření nástupu na palubu, zrušení nebo významného zpoždění </a:t>
            </a:r>
            <a:r>
              <a:rPr lang="cs-CZ" b="1" dirty="0" smtClean="0"/>
              <a:t>letů</a:t>
            </a:r>
            <a:endParaRPr lang="cs-CZ" b="1" dirty="0"/>
          </a:p>
          <a:p>
            <a:r>
              <a:rPr lang="cs-CZ" u="sng" dirty="0" smtClean="0">
                <a:hlinkClick r:id="rId2"/>
              </a:rPr>
              <a:t>Nařízení </a:t>
            </a:r>
            <a:r>
              <a:rPr lang="cs-CZ" u="sng" dirty="0">
                <a:hlinkClick r:id="rId2"/>
              </a:rPr>
              <a:t>Evropského parlamentu a Rady (ES) č. 261/2004</a:t>
            </a:r>
            <a:r>
              <a:rPr lang="cs-CZ" dirty="0"/>
              <a:t> – stanoví společná pravidla náhrad a pomoci cestujícím v letecké dopravě v případě odepření nástupu na palubu, zrušení nebo významného zpoždění letů.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cs-CZ" b="1" dirty="0"/>
              <a:t>Odpovědnost leteckého dopravce v případě nehod</a:t>
            </a:r>
            <a:endParaRPr lang="en-US" dirty="0"/>
          </a:p>
          <a:p>
            <a:r>
              <a:rPr lang="cs-CZ" b="1" dirty="0" smtClean="0">
                <a:hlinkClick r:id="rId3"/>
              </a:rPr>
              <a:t>N</a:t>
            </a:r>
            <a:r>
              <a:rPr lang="cs-CZ" u="sng" dirty="0" smtClean="0">
                <a:hlinkClick r:id="rId3"/>
              </a:rPr>
              <a:t>ařízení </a:t>
            </a:r>
            <a:r>
              <a:rPr lang="cs-CZ" u="sng" dirty="0">
                <a:hlinkClick r:id="rId3"/>
              </a:rPr>
              <a:t>Evropského parlamentu a Rady (ES) č. 889/2002</a:t>
            </a:r>
            <a:r>
              <a:rPr lang="cs-CZ" dirty="0"/>
              <a:t>, kterým se mění nařízení Rady (ES) č. 2027/97 o odpovědnosti leteckého dopravce v případě nehod.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cs-CZ" b="1" dirty="0" smtClean="0"/>
              <a:t>Společná </a:t>
            </a:r>
            <a:r>
              <a:rPr lang="cs-CZ" b="1" dirty="0"/>
              <a:t>pravidla pro provozování leteckých služeb v Evropském společenství</a:t>
            </a:r>
            <a:endParaRPr lang="en-US" dirty="0"/>
          </a:p>
          <a:p>
            <a:r>
              <a:rPr lang="cs-CZ" u="sng" dirty="0" smtClean="0">
                <a:hlinkClick r:id="rId4"/>
              </a:rPr>
              <a:t>Nařízení </a:t>
            </a:r>
            <a:r>
              <a:rPr lang="cs-CZ" u="sng" dirty="0">
                <a:hlinkClick r:id="rId4"/>
              </a:rPr>
              <a:t>Evropského parlamentu a Rady (ES) č. 1008/2008</a:t>
            </a:r>
            <a:r>
              <a:rPr lang="cs-CZ" dirty="0"/>
              <a:t> ze dne 24. září 2008 o společných pravidlech pro provozování leteckých služeb ve Společenství (přepracované znění).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896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1229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1. právní předpis EU týkající se odpovědnosti bylo </a:t>
            </a:r>
            <a:r>
              <a:rPr lang="cs-CZ" b="1" dirty="0"/>
              <a:t>nařízení č. 295/1991</a:t>
            </a:r>
            <a:r>
              <a:rPr lang="cs-CZ" dirty="0"/>
              <a:t> – hlavní účel: chránit práva cestujících stanovením minimálních náhrad při tzv. překnihování. (= dopravce počítá s tím, že se někdo nedostaví k letu a tak prodá víc letenek, než je míst v letadle)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cs-CZ" dirty="0"/>
              <a:t>V takovém případě měli cestující právo na volbu mezi těmito plněními:</a:t>
            </a:r>
            <a:endParaRPr lang="en-US" dirty="0"/>
          </a:p>
          <a:p>
            <a:pPr lvl="1"/>
            <a:r>
              <a:rPr lang="cs-CZ" dirty="0"/>
              <a:t>proplacení ceny letenky</a:t>
            </a:r>
            <a:endParaRPr lang="en-US" dirty="0"/>
          </a:p>
          <a:p>
            <a:pPr lvl="1"/>
            <a:r>
              <a:rPr lang="cs-CZ" dirty="0"/>
              <a:t>dopravení do konečného místa určení při nejbližší příležitosti</a:t>
            </a:r>
            <a:endParaRPr lang="en-US" dirty="0"/>
          </a:p>
          <a:p>
            <a:pPr lvl="1"/>
            <a:r>
              <a:rPr lang="cs-CZ" dirty="0"/>
              <a:t>pozdější dopravení podle potřeby cestujícího</a:t>
            </a:r>
            <a:endParaRPr lang="en-US" dirty="0"/>
          </a:p>
          <a:p>
            <a:pPr marL="0" indent="0">
              <a:buNone/>
            </a:pPr>
            <a:r>
              <a:rPr lang="cs-CZ" dirty="0"/>
              <a:t>+</a:t>
            </a:r>
            <a:endParaRPr lang="en-US" dirty="0"/>
          </a:p>
          <a:p>
            <a:pPr lvl="1"/>
            <a:r>
              <a:rPr lang="cs-CZ" dirty="0"/>
              <a:t>minimální finanční odškodnění: 150 ECU (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currency</a:t>
            </a:r>
            <a:r>
              <a:rPr lang="cs-CZ" dirty="0"/>
              <a:t> unit 1979-1999) pro lety do 3500 Km; 300 ECU pro lety nad 3500 Km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cs-CZ" b="1" dirty="0"/>
              <a:t> Zrušeno a nahrazeno nařízením č. 261/2004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244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Nařízení Evropského parlamentu a Rady (ES) č. 261/2004 ze dne 11. února 2004, kterým se stanoví společná pravidla náhrad a pomoci cestujícím v letecké dopravě v případě odepření nástupu na palubu, zrušení nebo významného zpoždění letů a kterým se zrušuje nařízení (EHS) č. 295/91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80054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Nařízení č. 261/2004 se použije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5657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cs-CZ" dirty="0" smtClean="0"/>
              <a:t>přepravu </a:t>
            </a:r>
            <a:r>
              <a:rPr lang="cs-CZ" dirty="0"/>
              <a:t>osob a zavazadel</a:t>
            </a:r>
            <a:endParaRPr lang="en-US" dirty="0"/>
          </a:p>
          <a:p>
            <a:pPr lvl="0"/>
            <a:r>
              <a:rPr lang="cs-CZ" dirty="0"/>
              <a:t>vykonávanou letecky</a:t>
            </a:r>
            <a:endParaRPr lang="en-US" dirty="0"/>
          </a:p>
          <a:p>
            <a:pPr lvl="1"/>
            <a:r>
              <a:rPr lang="cs-CZ" dirty="0"/>
              <a:t>pouze letadla s pevnými křídly (užší pojetí letadla, než zná MÚ)</a:t>
            </a:r>
            <a:endParaRPr lang="en-US" dirty="0"/>
          </a:p>
          <a:p>
            <a:pPr lvl="0"/>
            <a:r>
              <a:rPr lang="cs-CZ" dirty="0"/>
              <a:t>z území EU nebo na území EU a dopravce je dopravcem Společenství</a:t>
            </a:r>
            <a:endParaRPr lang="en-US" dirty="0"/>
          </a:p>
          <a:p>
            <a:pPr lvl="1"/>
            <a:r>
              <a:rPr lang="cs-CZ" dirty="0"/>
              <a:t>přímý let – pokud dojde k mezipřistání, při kterém cestující nevystupuje, mělo by se na něj pohlížet jako na cestujícího přímého letu</a:t>
            </a:r>
            <a:endParaRPr lang="en-US" dirty="0"/>
          </a:p>
          <a:p>
            <a:pPr lvl="1"/>
            <a:r>
              <a:rPr lang="cs-CZ" dirty="0"/>
              <a:t>nepřímý let – možný problém: </a:t>
            </a:r>
            <a:r>
              <a:rPr lang="cs-CZ" dirty="0" err="1"/>
              <a:t>Q</a:t>
            </a:r>
            <a:r>
              <a:rPr lang="cs-CZ" dirty="0"/>
              <a:t>: jedná se o jeden let nebo více na sobě nezávislých letů? A: zaměření na rezervaci: pokud se jedná o jednu rezervaci, půjde o jeden let</a:t>
            </a:r>
            <a:endParaRPr lang="en-US" dirty="0"/>
          </a:p>
          <a:p>
            <a:pPr lvl="1"/>
            <a:r>
              <a:rPr lang="cs-CZ" dirty="0"/>
              <a:t>zpáteční let = jedna operace letecké dopravy, která představuje jednotku této dopravy provedenou leteckým dopravcem, který určuje její trasu </a:t>
            </a:r>
            <a:endParaRPr lang="en-US" dirty="0"/>
          </a:p>
          <a:p>
            <a:pPr lvl="0"/>
            <a:r>
              <a:rPr lang="cs-CZ" dirty="0"/>
              <a:t>v případě</a:t>
            </a:r>
            <a:endParaRPr lang="en-US" dirty="0"/>
          </a:p>
          <a:p>
            <a:pPr lvl="1"/>
            <a:r>
              <a:rPr lang="cs-CZ" dirty="0"/>
              <a:t>odepření nástupu na palubu je proti vůli cestujícího</a:t>
            </a:r>
            <a:endParaRPr lang="en-US" dirty="0"/>
          </a:p>
          <a:p>
            <a:pPr lvl="1"/>
            <a:r>
              <a:rPr lang="cs-CZ" dirty="0"/>
              <a:t>zrušení letu</a:t>
            </a:r>
            <a:endParaRPr lang="en-US" dirty="0"/>
          </a:p>
          <a:p>
            <a:pPr lvl="1"/>
            <a:r>
              <a:rPr lang="cs-CZ" dirty="0"/>
              <a:t>zpoždění letu</a:t>
            </a:r>
            <a:endParaRPr lang="en-US" dirty="0"/>
          </a:p>
          <a:p>
            <a:r>
              <a:rPr lang="cs-CZ" dirty="0"/>
              <a:t>prováděnou za úplatu (nebo v rámci věrnostních programů nebo jiných programů dopravce)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91550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u="sng" dirty="0"/>
              <a:t>Práva cestujícího v případě</a:t>
            </a:r>
            <a:endParaRPr lang="en-US" dirty="0"/>
          </a:p>
          <a:p>
            <a:pPr lvl="1"/>
            <a:r>
              <a:rPr lang="cs-CZ" dirty="0"/>
              <a:t>odepření nástupu na palubu je proti vůli cestujícího</a:t>
            </a:r>
            <a:endParaRPr lang="en-US" dirty="0"/>
          </a:p>
          <a:p>
            <a:pPr lvl="1"/>
            <a:r>
              <a:rPr lang="cs-CZ" dirty="0"/>
              <a:t>zrušení letu</a:t>
            </a:r>
            <a:endParaRPr lang="en-US" dirty="0"/>
          </a:p>
          <a:p>
            <a:pPr lvl="1"/>
            <a:r>
              <a:rPr lang="cs-CZ" dirty="0"/>
              <a:t>zpoždění letu</a:t>
            </a:r>
            <a:endParaRPr lang="en-US" dirty="0"/>
          </a:p>
          <a:p>
            <a:pPr marL="0" indent="0">
              <a:buNone/>
            </a:pPr>
            <a:r>
              <a:rPr lang="cs-CZ" dirty="0"/>
              <a:t> </a:t>
            </a:r>
            <a:endParaRPr lang="en-US" dirty="0"/>
          </a:p>
          <a:p>
            <a:pPr marL="0" indent="0">
              <a:buNone/>
            </a:pPr>
            <a:r>
              <a:rPr lang="cs-CZ" dirty="0"/>
              <a:t>-&gt; právo na náhradu škody</a:t>
            </a:r>
            <a:endParaRPr lang="en-US" dirty="0"/>
          </a:p>
          <a:p>
            <a:pPr marL="0" indent="0">
              <a:buNone/>
            </a:pPr>
            <a:r>
              <a:rPr lang="cs-CZ" dirty="0"/>
              <a:t>-&gt; právo na proplacení výdajů nebo na přesměrování</a:t>
            </a:r>
            <a:endParaRPr lang="en-US" dirty="0"/>
          </a:p>
          <a:p>
            <a:pPr marL="0" indent="0">
              <a:buNone/>
            </a:pPr>
            <a:r>
              <a:rPr lang="cs-CZ" dirty="0"/>
              <a:t>-&gt; právo na poskytnutí péče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555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Smluvní</a:t>
            </a:r>
            <a:r>
              <a:rPr lang="en-US" dirty="0" smtClean="0"/>
              <a:t> </a:t>
            </a:r>
            <a:r>
              <a:rPr lang="en-US" dirty="0" err="1" smtClean="0"/>
              <a:t>odpovědnost</a:t>
            </a:r>
            <a:endParaRPr lang="en-US" dirty="0" smtClean="0"/>
          </a:p>
          <a:p>
            <a:pPr lvl="1"/>
            <a:r>
              <a:rPr lang="cs-CZ" dirty="0"/>
              <a:t>nevyžaduje </a:t>
            </a:r>
            <a:r>
              <a:rPr lang="cs-CZ" dirty="0" smtClean="0"/>
              <a:t>se prokázání </a:t>
            </a:r>
            <a:r>
              <a:rPr lang="cs-CZ" dirty="0"/>
              <a:t>zavinění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Mimosmluvní</a:t>
            </a:r>
            <a:r>
              <a:rPr lang="en-US" dirty="0" smtClean="0"/>
              <a:t> </a:t>
            </a:r>
            <a:r>
              <a:rPr lang="en-US" dirty="0" err="1" smtClean="0"/>
              <a:t>odpovědnost</a:t>
            </a:r>
            <a:endParaRPr lang="en-US" dirty="0" smtClean="0"/>
          </a:p>
          <a:p>
            <a:pPr lvl="1"/>
            <a:r>
              <a:rPr lang="cs-CZ" dirty="0"/>
              <a:t>v případě porušení zákona se zásadně prokazuje zavinění (zavinění je presumováno ve formě nedbalosti)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04096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Jediný liberační důvod: „</a:t>
            </a:r>
            <a:r>
              <a:rPr lang="cs-CZ" b="1" dirty="0"/>
              <a:t>mimořádné okolnosti</a:t>
            </a:r>
            <a:r>
              <a:rPr lang="cs-CZ" dirty="0"/>
              <a:t>“ = okolnosti, kterým by nebylo možné zabránit, i kdyby byla přijata veškerá přiměřená opatření.</a:t>
            </a:r>
            <a:endParaRPr lang="en-US" dirty="0"/>
          </a:p>
          <a:p>
            <a:r>
              <a:rPr lang="cs-CZ" dirty="0" err="1"/>
              <a:t>Např</a:t>
            </a:r>
            <a:r>
              <a:rPr lang="cs-CZ" dirty="0"/>
              <a:t>: </a:t>
            </a:r>
            <a:endParaRPr lang="en-US" dirty="0"/>
          </a:p>
          <a:p>
            <a:pPr lvl="1"/>
            <a:r>
              <a:rPr lang="cs-CZ" dirty="0"/>
              <a:t>případy politické nestability</a:t>
            </a:r>
            <a:endParaRPr lang="en-US" dirty="0"/>
          </a:p>
          <a:p>
            <a:pPr lvl="1"/>
            <a:r>
              <a:rPr lang="cs-CZ" dirty="0"/>
              <a:t>špatné povětrnostní podmínky</a:t>
            </a:r>
            <a:endParaRPr lang="en-US" dirty="0"/>
          </a:p>
          <a:p>
            <a:pPr lvl="1"/>
            <a:r>
              <a:rPr lang="cs-CZ" dirty="0"/>
              <a:t>bezpečnostní rizika</a:t>
            </a:r>
            <a:endParaRPr lang="en-US" dirty="0"/>
          </a:p>
          <a:p>
            <a:pPr lvl="1"/>
            <a:r>
              <a:rPr lang="cs-CZ" dirty="0"/>
              <a:t>neočekávané nedostatky letové bezpečnosti</a:t>
            </a:r>
            <a:endParaRPr lang="en-US" dirty="0"/>
          </a:p>
          <a:p>
            <a:pPr lvl="1"/>
            <a:r>
              <a:rPr lang="en-US" dirty="0"/>
              <a:t>s</a:t>
            </a:r>
            <a:r>
              <a:rPr lang="cs-CZ" dirty="0" err="1" smtClean="0"/>
              <a:t>távky</a:t>
            </a:r>
            <a:endParaRPr lang="en-US" dirty="0"/>
          </a:p>
          <a:p>
            <a:endParaRPr lang="en-US" dirty="0"/>
          </a:p>
          <a:p>
            <a:r>
              <a:rPr lang="cs-CZ" dirty="0"/>
              <a:t>SDEU: technická závada může být mimořádnou okolností pouze tehdy, není-li vlastní běžnému výkonu činnosti dopravce a ze své povahy či původu se vymyká jeho účinné kontrole</a:t>
            </a:r>
            <a:endParaRPr lang="en-US" dirty="0"/>
          </a:p>
          <a:p>
            <a:r>
              <a:rPr lang="cs-CZ" dirty="0" err="1"/>
              <a:t>Např</a:t>
            </a:r>
            <a:r>
              <a:rPr lang="cs-CZ" dirty="0"/>
              <a:t>:</a:t>
            </a:r>
            <a:endParaRPr lang="en-US" dirty="0"/>
          </a:p>
          <a:p>
            <a:pPr lvl="1"/>
            <a:r>
              <a:rPr lang="cs-CZ" dirty="0"/>
              <a:t>skryté výrobní vady</a:t>
            </a:r>
            <a:endParaRPr lang="en-US" dirty="0"/>
          </a:p>
          <a:p>
            <a:pPr lvl="1"/>
            <a:r>
              <a:rPr lang="cs-CZ" dirty="0"/>
              <a:t>sabotáž</a:t>
            </a:r>
            <a:endParaRPr lang="en-US" dirty="0"/>
          </a:p>
          <a:p>
            <a:pPr lvl="1"/>
            <a:r>
              <a:rPr lang="cs-CZ" dirty="0"/>
              <a:t>terorismus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44462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 </a:t>
            </a:r>
            <a:r>
              <a:rPr lang="cs-CZ" u="sng" dirty="0" smtClean="0"/>
              <a:t>Odepření </a:t>
            </a:r>
            <a:r>
              <a:rPr lang="cs-CZ" u="sng" dirty="0"/>
              <a:t>nástupu na </a:t>
            </a:r>
            <a:r>
              <a:rPr lang="cs-CZ" u="sng" dirty="0" smtClean="0"/>
              <a:t>palubu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V případě překnihování:</a:t>
            </a:r>
            <a:endParaRPr lang="en-US" dirty="0"/>
          </a:p>
          <a:p>
            <a:r>
              <a:rPr lang="cs-CZ" dirty="0"/>
              <a:t>dopravce musí nejprve vyzvat dobrovolníky k odstoupení od jejich rezervace za náhradu podle smluvních podmínek</a:t>
            </a:r>
            <a:endParaRPr lang="en-US" dirty="0"/>
          </a:p>
          <a:p>
            <a:r>
              <a:rPr lang="cs-CZ" dirty="0" smtClean="0"/>
              <a:t>až </a:t>
            </a:r>
            <a:r>
              <a:rPr lang="cs-CZ" dirty="0"/>
              <a:t>pokud nejsou dobrovolníci, může odepřít nástup na palubu cestujícím proti jejich vůli</a:t>
            </a:r>
            <a:endParaRPr lang="en-US" dirty="0"/>
          </a:p>
          <a:p>
            <a:endParaRPr lang="en-US" dirty="0"/>
          </a:p>
          <a:p>
            <a:r>
              <a:rPr lang="cs-CZ" dirty="0"/>
              <a:t>Pokud dopravce odmítne připustit všechny, bude se jednat o zrušení letu.</a:t>
            </a:r>
            <a:endParaRPr lang="en-US" dirty="0"/>
          </a:p>
          <a:p>
            <a:endParaRPr lang="en-US" dirty="0"/>
          </a:p>
          <a:p>
            <a:r>
              <a:rPr lang="cs-CZ" dirty="0"/>
              <a:t>V jiných případech (zdravotní důvody, důvody bezpečnosti nebo ochrany, nedostatečné cestovní doklady)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757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Zrušení </a:t>
            </a:r>
            <a:r>
              <a:rPr lang="cs-CZ" u="sng" dirty="0" smtClean="0"/>
              <a:t>letu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cs-CZ" dirty="0"/>
              <a:t>Dopravce je povinen nabídnout všem cestujícím možnost volby mezi těmito plněními:</a:t>
            </a:r>
            <a:endParaRPr lang="en-US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náhrada </a:t>
            </a:r>
            <a:r>
              <a:rPr lang="cs-CZ" dirty="0"/>
              <a:t>pořizovací ceny letenky (vč. případného zpátečního letu od původního místa odletu)</a:t>
            </a:r>
            <a:endParaRPr lang="en-US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přesměrování </a:t>
            </a:r>
            <a:r>
              <a:rPr lang="cs-CZ" dirty="0"/>
              <a:t>při nejbližší příležitosti (nebo později) podle přání cestujícího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456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1144"/>
            <a:ext cx="8229600" cy="496502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u="sng" dirty="0"/>
              <a:t>ad a) Náhrada letenky</a:t>
            </a:r>
            <a:endParaRPr lang="en-US" dirty="0"/>
          </a:p>
          <a:p>
            <a:pPr marL="0" indent="0">
              <a:buNone/>
            </a:pPr>
            <a:r>
              <a:rPr lang="cs-CZ" dirty="0"/>
              <a:t>	V případě, že nejsou cestující informováni alespoň 2 týdny předem, a při současném přesměrování budou mít zpoždění více než 2 hodiny </a:t>
            </a:r>
            <a:r>
              <a:rPr lang="cs-CZ" b="1" dirty="0"/>
              <a:t>na příletu do místa určení</a:t>
            </a:r>
            <a:r>
              <a:rPr lang="cs-CZ" dirty="0"/>
              <a:t>, má dopravce povinnost poskytnout </a:t>
            </a:r>
            <a:r>
              <a:rPr lang="cs-CZ" b="1" dirty="0"/>
              <a:t>paušálně stanovenou náhradu škody</a:t>
            </a:r>
            <a:r>
              <a:rPr lang="cs-CZ" dirty="0"/>
              <a:t>:</a:t>
            </a:r>
            <a:endParaRPr lang="en-US" dirty="0"/>
          </a:p>
          <a:p>
            <a:pPr lvl="0"/>
            <a:r>
              <a:rPr lang="cs-CZ" dirty="0"/>
              <a:t>250 EUR (do 1500 km)</a:t>
            </a:r>
            <a:endParaRPr lang="en-US" dirty="0"/>
          </a:p>
          <a:p>
            <a:pPr lvl="0"/>
            <a:r>
              <a:rPr lang="cs-CZ" dirty="0"/>
              <a:t>400 EUR (nad 1500 km v rámci EU nebo mezi 1500 a 3500 mimo EU)</a:t>
            </a:r>
            <a:endParaRPr lang="en-US" dirty="0"/>
          </a:p>
          <a:p>
            <a:pPr lvl="0"/>
            <a:r>
              <a:rPr lang="cs-CZ" dirty="0"/>
              <a:t>600 EUR (všechny ostatní lety)</a:t>
            </a:r>
            <a:endParaRPr lang="en-US" dirty="0"/>
          </a:p>
          <a:p>
            <a:endParaRPr lang="en-US" dirty="0"/>
          </a:p>
          <a:p>
            <a:r>
              <a:rPr lang="cs-CZ" dirty="0"/>
              <a:t>Za určitých okolností mohou být tyto limity sníženy.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cs-CZ" dirty="0"/>
              <a:t>Při zrušení letu má dopravce zajistit cestujícím:</a:t>
            </a:r>
            <a:endParaRPr lang="en-US" dirty="0"/>
          </a:p>
          <a:p>
            <a:pPr lvl="0"/>
            <a:r>
              <a:rPr lang="cs-CZ" dirty="0"/>
              <a:t>stravu a občerstvení</a:t>
            </a:r>
            <a:endParaRPr lang="en-US" dirty="0"/>
          </a:p>
          <a:p>
            <a:pPr lvl="0"/>
            <a:r>
              <a:rPr lang="cs-CZ" dirty="0"/>
              <a:t>ubytování v hotelu (případě i dopravu do hotelu a zpět)</a:t>
            </a:r>
            <a:endParaRPr lang="en-US" dirty="0"/>
          </a:p>
          <a:p>
            <a:pPr lvl="0"/>
            <a:r>
              <a:rPr lang="cs-CZ" dirty="0"/>
              <a:t>dva telefonní hovory a dvě zprávy elektronickými komunikačními prostředky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929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err="1" smtClean="0"/>
              <a:t>Zpoždění</a:t>
            </a:r>
            <a:r>
              <a:rPr lang="en-US" u="sng" dirty="0" smtClean="0"/>
              <a:t> </a:t>
            </a:r>
            <a:r>
              <a:rPr lang="en-US" u="sng" dirty="0" err="1" smtClean="0"/>
              <a:t>letu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Významné zpoždění letu</a:t>
            </a:r>
            <a:endParaRPr lang="en-US" dirty="0"/>
          </a:p>
          <a:p>
            <a:r>
              <a:rPr lang="cs-CZ" dirty="0" smtClean="0"/>
              <a:t>pojem </a:t>
            </a:r>
            <a:r>
              <a:rPr lang="cs-CZ" dirty="0"/>
              <a:t>není </a:t>
            </a:r>
            <a:r>
              <a:rPr lang="cs-CZ" dirty="0" smtClean="0"/>
              <a:t>definován</a:t>
            </a:r>
            <a:endParaRPr lang="en-US" dirty="0"/>
          </a:p>
          <a:p>
            <a:r>
              <a:rPr lang="cs-CZ" dirty="0" smtClean="0"/>
              <a:t>rozsudky </a:t>
            </a:r>
            <a:r>
              <a:rPr lang="cs-CZ" dirty="0"/>
              <a:t>SDEU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cs-CZ" i="1" dirty="0" smtClean="0"/>
              <a:t>„</a:t>
            </a:r>
            <a:r>
              <a:rPr lang="cs-CZ" i="1" dirty="0"/>
              <a:t>aby mohl být let považován za zpožděný, musí zůstat všechny prvky letu zachovány, vyjma času odletu“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cs-CZ" i="1" dirty="0" smtClean="0"/>
              <a:t>„</a:t>
            </a:r>
            <a:r>
              <a:rPr lang="cs-CZ" i="1" dirty="0"/>
              <a:t>na cestující letů zpožděných o více než 3 hodiny se pohlíží jako na cestující zrušených letů“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32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Odpovědnost </a:t>
            </a:r>
            <a:r>
              <a:rPr lang="cs-CZ" b="1" dirty="0"/>
              <a:t>leteckého dopravce v případě nehod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Nařízení 2027/1997 a 889/</a:t>
            </a:r>
            <a:r>
              <a:rPr lang="cs-CZ" b="1" dirty="0" smtClean="0"/>
              <a:t>2002</a:t>
            </a:r>
            <a:endParaRPr lang="en-US" dirty="0"/>
          </a:p>
          <a:p>
            <a:r>
              <a:rPr lang="cs-CZ" dirty="0"/>
              <a:t>Varšavská úmluva se vztahuje pouze na lety mezinárodní, nikoli na vnitrostátní. </a:t>
            </a:r>
            <a:endParaRPr lang="en-US" dirty="0"/>
          </a:p>
          <a:p>
            <a:r>
              <a:rPr lang="cs-CZ" dirty="0"/>
              <a:t>EU přistoupila jako celek k Montrealské úmluvě.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cs-CZ" b="1" dirty="0"/>
              <a:t>Nařízení č. 889/2002 </a:t>
            </a:r>
            <a:r>
              <a:rPr lang="cs-CZ" b="1" smtClean="0"/>
              <a:t>(nehody) výslovně </a:t>
            </a:r>
            <a:r>
              <a:rPr lang="cs-CZ" b="1" dirty="0"/>
              <a:t>provádí ustanovení MÚ</a:t>
            </a:r>
            <a:r>
              <a:rPr lang="cs-CZ" dirty="0"/>
              <a:t>, včetně neomezené odpovědnosti dopravce a odpovědnostních limitů. </a:t>
            </a:r>
            <a:endParaRPr lang="en-US" dirty="0"/>
          </a:p>
          <a:p>
            <a:pPr marL="0" indent="0">
              <a:buNone/>
            </a:pPr>
            <a:r>
              <a:rPr lang="cs-CZ" dirty="0" smtClean="0"/>
              <a:t>+ </a:t>
            </a:r>
            <a:r>
              <a:rPr lang="cs-CZ" dirty="0"/>
              <a:t>obsahuje lhůtu 15 dní pro vyplacení zálohy v případě okamžitých potřeb oprávněných osob pro všechny případy, při kterých vzniká povinnost dopravce k náhradě škody </a:t>
            </a:r>
            <a:endParaRPr lang="en-US" dirty="0"/>
          </a:p>
          <a:p>
            <a:pPr marL="0" indent="0">
              <a:buNone/>
            </a:pPr>
            <a:r>
              <a:rPr lang="cs-CZ" dirty="0"/>
              <a:t>+ rozšíření na vnitrostátní leteckou dopravu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346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2010: spotřebitelský průzkum, při kterém se zjistilo, že letecké společnosti často nepřiznávají cestujícím práva, na něž mají nárok v případě, kdy jim odepřen přístup na palubu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cs-CZ" dirty="0" smtClean="0"/>
              <a:t>Probíhá projednávání novelizace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297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http://eur-lex.europa.eu/search.html?SUM_2_CODED=3205&amp;SUM_3_CODED=320503&amp;name=summary-eu-legislation%3Atransport&amp;type=named&amp;OBSOLETE_LEGISUM=false&amp;qid=1447012762609&amp;SUM_1_CODED=32&amp;locale=</a:t>
            </a:r>
            <a:r>
              <a:rPr lang="en-US" dirty="0" smtClean="0">
                <a:hlinkClick r:id="rId2"/>
              </a:rPr>
              <a:t>cs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790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Vyloučení</a:t>
            </a:r>
            <a:r>
              <a:rPr lang="en-US" dirty="0" smtClean="0"/>
              <a:t> </a:t>
            </a:r>
            <a:r>
              <a:rPr lang="en-US" dirty="0" err="1" smtClean="0"/>
              <a:t>odpovědnosti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exkulpace</a:t>
            </a:r>
            <a:r>
              <a:rPr lang="cs-CZ" dirty="0"/>
              <a:t> (vyvinění se v případě presumovaného zavinění – tj. prokázání, že nezavinil, nebo nezavinil v požadovaném stupni)</a:t>
            </a:r>
            <a:endParaRPr lang="en-US" dirty="0"/>
          </a:p>
          <a:p>
            <a:r>
              <a:rPr lang="cs-CZ" b="1" u="sng" dirty="0"/>
              <a:t>liberace</a:t>
            </a:r>
            <a:r>
              <a:rPr lang="cs-CZ" dirty="0"/>
              <a:t> (- zproštění odpovědnosti; pachatel musí prokázat, že byl naplněn některý ze zákonem daných liberačních důvodů)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383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Národní</a:t>
            </a:r>
            <a:r>
              <a:rPr lang="en-US" dirty="0" smtClean="0"/>
              <a:t> </a:t>
            </a:r>
            <a:r>
              <a:rPr lang="en-US" dirty="0" err="1" smtClean="0"/>
              <a:t>rámec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Odpovědnost leteckého dopravce za škodu je v českém právu upravena (jako jakákoli jiná odpovědnost za škodu) v občanském zákoníku – zákon č. 89/2012 Sb.</a:t>
            </a:r>
            <a:endParaRPr lang="en-US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/>
              <a:t>přeprava osob a věcí -&gt; Hlava II, díl 7 Závazky ze smluv o přepravě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422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 smtClean="0"/>
              <a:t>Q</a:t>
            </a:r>
            <a:r>
              <a:rPr lang="cs-CZ" dirty="0"/>
              <a:t>: Jsem </a:t>
            </a:r>
            <a:r>
              <a:rPr lang="cs-CZ" dirty="0" err="1"/>
              <a:t>češka</a:t>
            </a:r>
            <a:r>
              <a:rPr lang="cs-CZ" dirty="0"/>
              <a:t> a německý dopravce mi ztratil zavazadlo. Kterým právem se náš vztah bude řídit?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889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soukromoprávní </a:t>
            </a:r>
            <a:r>
              <a:rPr lang="cs-CZ" dirty="0"/>
              <a:t>vztah s mezinárodním </a:t>
            </a:r>
            <a:r>
              <a:rPr lang="cs-CZ" dirty="0" smtClean="0"/>
              <a:t>prvkem</a:t>
            </a:r>
            <a:endParaRPr lang="cs-CZ" dirty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Kolizní metoda – pomocí kolizních norem se provádí výběr tzv. „rozhodného práva“</a:t>
            </a:r>
          </a:p>
          <a:p>
            <a:pPr>
              <a:buFontTx/>
              <a:buChar char="-"/>
            </a:pPr>
            <a:r>
              <a:rPr lang="cs-CZ" dirty="0" smtClean="0"/>
              <a:t>Přímá </a:t>
            </a:r>
            <a:r>
              <a:rPr lang="cs-CZ" dirty="0"/>
              <a:t>metoda – přímá úprava vztahů bez odkazu na nějaký právní řád -&gt; tj. případ evropského práva; v leteckém právu je </a:t>
            </a:r>
            <a:r>
              <a:rPr lang="cs-CZ" dirty="0" smtClean="0"/>
              <a:t>vhodnější.</a:t>
            </a:r>
            <a:endParaRPr lang="en-US" dirty="0" smtClean="0"/>
          </a:p>
          <a:p>
            <a:pPr marL="0" indent="0">
              <a:buNone/>
            </a:pPr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936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3773714"/>
            <a:ext cx="7772400" cy="1995261"/>
          </a:xfrm>
        </p:spPr>
        <p:txBody>
          <a:bodyPr>
            <a:normAutofit/>
          </a:bodyPr>
          <a:lstStyle/>
          <a:p>
            <a:r>
              <a:rPr lang="en-US" dirty="0" err="1" smtClean="0"/>
              <a:t>Meziárodně</a:t>
            </a:r>
            <a:r>
              <a:rPr lang="en-US" dirty="0" smtClean="0"/>
              <a:t> </a:t>
            </a:r>
            <a:r>
              <a:rPr lang="en-US" dirty="0" err="1" smtClean="0"/>
              <a:t>právní</a:t>
            </a:r>
            <a:r>
              <a:rPr lang="en-US" dirty="0" smtClean="0"/>
              <a:t> </a:t>
            </a:r>
            <a:r>
              <a:rPr lang="en-US" dirty="0" err="1" smtClean="0"/>
              <a:t>rámec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VarŠavský</a:t>
            </a:r>
            <a:r>
              <a:rPr lang="en-US" dirty="0" smtClean="0"/>
              <a:t> </a:t>
            </a:r>
            <a:r>
              <a:rPr lang="en-US" dirty="0" err="1" smtClean="0"/>
              <a:t>systém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Montrealská</a:t>
            </a:r>
            <a:r>
              <a:rPr lang="en-US" dirty="0" smtClean="0"/>
              <a:t> </a:t>
            </a:r>
            <a:r>
              <a:rPr lang="en-US" dirty="0" err="1" smtClean="0"/>
              <a:t>úmluva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63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1289</Words>
  <Application>Microsoft Macintosh PowerPoint</Application>
  <PresentationFormat>On-screen Show (4:3)</PresentationFormat>
  <Paragraphs>291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Práva cestujících – Odpovědnost leteckého dopravce za škodu</vt:lpstr>
      <vt:lpstr>PowerPoint Presentation</vt:lpstr>
      <vt:lpstr>PowerPoint Presentation</vt:lpstr>
      <vt:lpstr>PowerPoint Presentation</vt:lpstr>
      <vt:lpstr>Vyloučení odpovědnosti</vt:lpstr>
      <vt:lpstr>Národní rámec</vt:lpstr>
      <vt:lpstr>PowerPoint Presentation</vt:lpstr>
      <vt:lpstr>PowerPoint Presentation</vt:lpstr>
      <vt:lpstr>Meziárodně právní rámec - VarŠavský systém - Montrealská úmluva</vt:lpstr>
      <vt:lpstr>Varšavská úmluva</vt:lpstr>
      <vt:lpstr>PowerPoint Presentation</vt:lpstr>
      <vt:lpstr>Přepravní dokumenty</vt:lpstr>
      <vt:lpstr>PowerPoint Presentation</vt:lpstr>
      <vt:lpstr>Odpovědnost dopravce v případě usmrcení a zranění cestujících</vt:lpstr>
      <vt:lpstr>Odpovědnost v případě ztráty, zničení a poškození zavazadla</vt:lpstr>
      <vt:lpstr>Odpovědnost v případě zpoždění</vt:lpstr>
      <vt:lpstr>Jak se domoci práv podle VÚ?</vt:lpstr>
      <vt:lpstr>Nejdůležitější protokoly k VÚ</vt:lpstr>
      <vt:lpstr>Haagský protokol</vt:lpstr>
      <vt:lpstr>Guadalajarská úmluva 1961</vt:lpstr>
      <vt:lpstr>Montrealské ujednání 1966</vt:lpstr>
      <vt:lpstr>Guatemalský protokol 1971</vt:lpstr>
      <vt:lpstr>Montrealské protokoly 1975 </vt:lpstr>
      <vt:lpstr>Montrealská úmluva</vt:lpstr>
      <vt:lpstr>PowerPoint Presentation</vt:lpstr>
      <vt:lpstr>PowerPoint Presentation</vt:lpstr>
      <vt:lpstr>Přepravní dokumenty</vt:lpstr>
      <vt:lpstr>Odpovědnost dopravce v případě usmrcení a zranění cestujících</vt:lpstr>
      <vt:lpstr>Odpovědnost v případě ztráty, zničení a poškození zavazadla</vt:lpstr>
      <vt:lpstr>PowerPoint Presentation</vt:lpstr>
      <vt:lpstr>Odpovědnost v případě zpoždění cestujících, zavazadel a nákladu</vt:lpstr>
      <vt:lpstr>Kde je možné podat žalobu?</vt:lpstr>
      <vt:lpstr>PowerPoint Presentation</vt:lpstr>
      <vt:lpstr>Právní rámec EU</vt:lpstr>
      <vt:lpstr>PowerPoint Presentation</vt:lpstr>
      <vt:lpstr>PowerPoint Presentation</vt:lpstr>
      <vt:lpstr>PowerPoint Presentation</vt:lpstr>
      <vt:lpstr>Nařízení č. 261/2004 se použije </vt:lpstr>
      <vt:lpstr>PowerPoint Presentation</vt:lpstr>
      <vt:lpstr>PowerPoint Presentation</vt:lpstr>
      <vt:lpstr> Odepření nástupu na palubu</vt:lpstr>
      <vt:lpstr>Zrušení letu</vt:lpstr>
      <vt:lpstr>PowerPoint Presentation</vt:lpstr>
      <vt:lpstr>Zpoždění letu</vt:lpstr>
      <vt:lpstr>Odpovědnost leteckého dopravce v případě nehod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Práva cestujících – Odpovědnost leteckého dopravce za škodu</dc:title>
  <dc:creator>Terezie Smejkalova</dc:creator>
  <cp:lastModifiedBy>Terezie Smejkalova</cp:lastModifiedBy>
  <cp:revision>40</cp:revision>
  <dcterms:created xsi:type="dcterms:W3CDTF">2015-10-31T19:07:49Z</dcterms:created>
  <dcterms:modified xsi:type="dcterms:W3CDTF">2015-11-08T20:00:19Z</dcterms:modified>
</cp:coreProperties>
</file>