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9.xml" ContentType="application/vnd.openxmlformats-officedocument.presentationml.notesSlide+xml"/>
  <Override PartName="/ppt/charts/chart2.xml" ContentType="application/vnd.openxmlformats-officedocument.drawingml.chart+xml"/>
  <Override PartName="/ppt/notesSlides/notesSlide70.xml" ContentType="application/vnd.openxmlformats-officedocument.presentationml.notesSlide+xml"/>
  <Override PartName="/ppt/charts/chart3.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4.xml" ContentType="application/vnd.openxmlformats-officedocument.drawingml.chart+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7"/>
  </p:notesMasterIdLst>
  <p:sldIdLst>
    <p:sldId id="1042" r:id="rId2"/>
    <p:sldId id="848" r:id="rId3"/>
    <p:sldId id="1138" r:id="rId4"/>
    <p:sldId id="1162" r:id="rId5"/>
    <p:sldId id="1163" r:id="rId6"/>
    <p:sldId id="1031" r:id="rId7"/>
    <p:sldId id="1101" r:id="rId8"/>
    <p:sldId id="1032" r:id="rId9"/>
    <p:sldId id="1033" r:id="rId10"/>
    <p:sldId id="1054" r:id="rId11"/>
    <p:sldId id="1148" r:id="rId12"/>
    <p:sldId id="1149" r:id="rId13"/>
    <p:sldId id="458" r:id="rId14"/>
    <p:sldId id="993" r:id="rId15"/>
    <p:sldId id="1098" r:id="rId16"/>
    <p:sldId id="1146" r:id="rId17"/>
    <p:sldId id="1147" r:id="rId18"/>
    <p:sldId id="1038" r:id="rId19"/>
    <p:sldId id="1104" r:id="rId20"/>
    <p:sldId id="1107" r:id="rId21"/>
    <p:sldId id="1110" r:id="rId22"/>
    <p:sldId id="1111" r:id="rId23"/>
    <p:sldId id="679" r:id="rId24"/>
    <p:sldId id="676" r:id="rId25"/>
    <p:sldId id="1142" r:id="rId26"/>
    <p:sldId id="1144" r:id="rId27"/>
    <p:sldId id="1141" r:id="rId28"/>
    <p:sldId id="1150" r:id="rId29"/>
    <p:sldId id="1151" r:id="rId30"/>
    <p:sldId id="1152" r:id="rId31"/>
    <p:sldId id="1126" r:id="rId32"/>
    <p:sldId id="1182" r:id="rId33"/>
    <p:sldId id="1127" r:id="rId34"/>
    <p:sldId id="1128" r:id="rId35"/>
    <p:sldId id="1129" r:id="rId36"/>
    <p:sldId id="1130" r:id="rId37"/>
    <p:sldId id="1131" r:id="rId38"/>
    <p:sldId id="1132" r:id="rId39"/>
    <p:sldId id="1133" r:id="rId40"/>
    <p:sldId id="1134" r:id="rId41"/>
    <p:sldId id="1135" r:id="rId42"/>
    <p:sldId id="685" r:id="rId43"/>
    <p:sldId id="684" r:id="rId44"/>
    <p:sldId id="669" r:id="rId45"/>
    <p:sldId id="672" r:id="rId46"/>
    <p:sldId id="673" r:id="rId47"/>
    <p:sldId id="674" r:id="rId48"/>
    <p:sldId id="675" r:id="rId49"/>
    <p:sldId id="1183" r:id="rId50"/>
    <p:sldId id="677" r:id="rId51"/>
    <p:sldId id="678" r:id="rId52"/>
    <p:sldId id="680" r:id="rId53"/>
    <p:sldId id="681" r:id="rId54"/>
    <p:sldId id="682" r:id="rId55"/>
    <p:sldId id="686" r:id="rId56"/>
    <p:sldId id="687" r:id="rId57"/>
    <p:sldId id="424" r:id="rId58"/>
    <p:sldId id="1184" r:id="rId59"/>
    <p:sldId id="425" r:id="rId60"/>
    <p:sldId id="434" r:id="rId61"/>
    <p:sldId id="435" r:id="rId62"/>
    <p:sldId id="437" r:id="rId63"/>
    <p:sldId id="438" r:id="rId64"/>
    <p:sldId id="436" r:id="rId65"/>
    <p:sldId id="588" r:id="rId66"/>
    <p:sldId id="609" r:id="rId67"/>
    <p:sldId id="597" r:id="rId68"/>
    <p:sldId id="666" r:id="rId69"/>
    <p:sldId id="667" r:id="rId70"/>
    <p:sldId id="596" r:id="rId71"/>
    <p:sldId id="665" r:id="rId72"/>
    <p:sldId id="668" r:id="rId73"/>
    <p:sldId id="1185" r:id="rId74"/>
    <p:sldId id="591" r:id="rId75"/>
    <p:sldId id="589" r:id="rId76"/>
    <p:sldId id="590" r:id="rId77"/>
    <p:sldId id="593" r:id="rId78"/>
    <p:sldId id="594" r:id="rId79"/>
    <p:sldId id="595" r:id="rId80"/>
    <p:sldId id="689" r:id="rId81"/>
    <p:sldId id="690" r:id="rId82"/>
    <p:sldId id="691" r:id="rId83"/>
    <p:sldId id="692" r:id="rId84"/>
    <p:sldId id="693" r:id="rId85"/>
    <p:sldId id="694" r:id="rId86"/>
    <p:sldId id="696" r:id="rId87"/>
    <p:sldId id="697" r:id="rId88"/>
    <p:sldId id="649" r:id="rId89"/>
    <p:sldId id="698" r:id="rId90"/>
    <p:sldId id="700" r:id="rId91"/>
    <p:sldId id="752" r:id="rId92"/>
    <p:sldId id="753" r:id="rId93"/>
    <p:sldId id="759" r:id="rId94"/>
    <p:sldId id="760" r:id="rId95"/>
    <p:sldId id="765" r:id="rId96"/>
    <p:sldId id="761" r:id="rId97"/>
    <p:sldId id="762" r:id="rId98"/>
    <p:sldId id="763" r:id="rId99"/>
    <p:sldId id="764" r:id="rId100"/>
    <p:sldId id="766" r:id="rId101"/>
    <p:sldId id="767" r:id="rId102"/>
    <p:sldId id="768" r:id="rId103"/>
    <p:sldId id="769" r:id="rId104"/>
    <p:sldId id="770" r:id="rId105"/>
    <p:sldId id="771" r:id="rId106"/>
    <p:sldId id="772" r:id="rId107"/>
    <p:sldId id="773" r:id="rId108"/>
    <p:sldId id="774" r:id="rId109"/>
    <p:sldId id="775" r:id="rId110"/>
    <p:sldId id="776" r:id="rId111"/>
    <p:sldId id="777" r:id="rId112"/>
    <p:sldId id="793" r:id="rId113"/>
    <p:sldId id="797" r:id="rId114"/>
    <p:sldId id="794" r:id="rId115"/>
    <p:sldId id="795" r:id="rId116"/>
    <p:sldId id="796" r:id="rId117"/>
    <p:sldId id="785" r:id="rId118"/>
    <p:sldId id="786" r:id="rId119"/>
    <p:sldId id="787" r:id="rId120"/>
    <p:sldId id="788" r:id="rId121"/>
    <p:sldId id="789" r:id="rId122"/>
    <p:sldId id="790" r:id="rId123"/>
    <p:sldId id="791" r:id="rId124"/>
    <p:sldId id="792" r:id="rId125"/>
    <p:sldId id="1136" r:id="rId126"/>
  </p:sldIdLst>
  <p:sldSz cx="9144000" cy="5143500" type="screen16x9"/>
  <p:notesSz cx="6858000" cy="9144000"/>
  <p:embeddedFontLst>
    <p:embeddedFont>
      <p:font typeface="Cambria" panose="02040503050406030204" pitchFamily="18" charset="0"/>
      <p:regular r:id="rId128"/>
      <p:bold r:id="rId129"/>
      <p:italic r:id="rId130"/>
      <p:boldItalic r:id="rId131"/>
    </p:embeddedFont>
    <p:embeddedFont>
      <p:font typeface="Consolas" panose="020B0609020204030204" pitchFamily="49" charset="0"/>
      <p:regular r:id="rId132"/>
      <p:bold r:id="rId133"/>
      <p:italic r:id="rId134"/>
      <p:boldItalic r:id="rId135"/>
    </p:embeddedFont>
    <p:embeddedFont>
      <p:font typeface="Nixie One" panose="020B0604020202020204" charset="0"/>
      <p:regular r:id="rId136"/>
    </p:embeddedFont>
    <p:embeddedFont>
      <p:font typeface="Roboto Slab" panose="020B0604020202020204" charset="0"/>
      <p:regular r:id="rId137"/>
      <p:bold r:id="rId138"/>
    </p:embeddedFont>
    <p:embeddedFont>
      <p:font typeface="Verdana" panose="020B0604030504040204" pitchFamily="34" charset="0"/>
      <p:regular r:id="rId139"/>
      <p:bold r:id="rId140"/>
      <p:italic r:id="rId141"/>
      <p:boldItalic r:id="rId142"/>
    </p:embeddedFont>
    <p:embeddedFont>
      <p:font typeface="Wingdings 2" panose="05020102010507070707" pitchFamily="18" charset="2"/>
      <p:regular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AD3B4A-EFA4-49ED-A349-4A4B431667C7}">
  <a:tblStyle styleId="{71AD3B4A-EFA4-49ED-A349-4A4B431667C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69435" autoAdjust="0"/>
  </p:normalViewPr>
  <p:slideViewPr>
    <p:cSldViewPr snapToGrid="0">
      <p:cViewPr varScale="1">
        <p:scale>
          <a:sx n="98" d="100"/>
          <a:sy n="98" d="100"/>
        </p:scale>
        <p:origin x="492"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7.fntdata"/><Relationship Id="rId139" Type="http://schemas.openxmlformats.org/officeDocument/2006/relationships/font" Target="fonts/font12.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3.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3.fntdata"/><Relationship Id="rId135" Type="http://schemas.openxmlformats.org/officeDocument/2006/relationships/font" Target="fonts/font8.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4.fntdata"/><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6.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Sloupec1</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EB52-4FB0-8842-E167F3190A16}"/>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EB52-4FB0-8842-E167F3190A16}"/>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EB52-4FB0-8842-E167F3190A16}"/>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EB52-4FB0-8842-E167F3190A16}"/>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EB52-4FB0-8842-E167F3190A16}"/>
              </c:ext>
            </c:extLst>
          </c:dPt>
          <c:dPt>
            <c:idx val="5"/>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B-EB52-4FB0-8842-E167F3190A16}"/>
              </c:ext>
            </c:extLst>
          </c:dPt>
          <c:cat>
            <c:strRef>
              <c:f>List1!$A$2:$A$7</c:f>
              <c:strCache>
                <c:ptCount val="6"/>
                <c:pt idx="0">
                  <c:v>Územní rozhodnutí a stavební povolení</c:v>
                </c:pt>
                <c:pt idx="1">
                  <c:v>IPPC a povolení k činnosti</c:v>
                </c:pt>
                <c:pt idx="2">
                  <c:v>Ohrožené druhy</c:v>
                </c:pt>
                <c:pt idx="3">
                  <c:v>Kácení stromů</c:v>
                </c:pt>
                <c:pt idx="4">
                  <c:v>Územní plánování</c:v>
                </c:pt>
                <c:pt idx="5">
                  <c:v>Další</c:v>
                </c:pt>
              </c:strCache>
            </c:strRef>
          </c:cat>
          <c:val>
            <c:numRef>
              <c:f>List1!$B$2:$B$7</c:f>
              <c:numCache>
                <c:formatCode>General</c:formatCode>
                <c:ptCount val="6"/>
                <c:pt idx="0">
                  <c:v>5.6</c:v>
                </c:pt>
                <c:pt idx="1">
                  <c:v>1</c:v>
                </c:pt>
                <c:pt idx="2">
                  <c:v>1</c:v>
                </c:pt>
                <c:pt idx="3">
                  <c:v>0.5</c:v>
                </c:pt>
                <c:pt idx="4">
                  <c:v>0.5</c:v>
                </c:pt>
                <c:pt idx="5">
                  <c:v>0.4</c:v>
                </c:pt>
              </c:numCache>
            </c:numRef>
          </c:val>
          <c:extLst>
            <c:ext xmlns:c16="http://schemas.microsoft.com/office/drawing/2014/chart" uri="{C3380CC4-5D6E-409C-BE32-E72D297353CC}">
              <c16:uniqueId val="{0000000C-EB52-4FB0-8842-E167F3190A16}"/>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List1!$B$1</c:f>
              <c:strCache>
                <c:ptCount val="1"/>
                <c:pt idx="0">
                  <c:v>Sloupec1</c:v>
                </c:pt>
              </c:strCache>
            </c:strRef>
          </c:tx>
          <c:spPr>
            <a:ln w="28575" cap="rnd">
              <a:solidFill>
                <a:schemeClr val="accent1"/>
              </a:solidFill>
              <a:round/>
            </a:ln>
            <a:effectLst/>
          </c:spPr>
          <c:marker>
            <c:symbol val="none"/>
          </c:marker>
          <c:cat>
            <c:strRef>
              <c:f>List1!$A$2:$A$8</c:f>
              <c:strCache>
                <c:ptCount val="7"/>
                <c:pt idx="0">
                  <c:v>Územní plánování</c:v>
                </c:pt>
                <c:pt idx="1">
                  <c:v>Územní rozhodnutí</c:v>
                </c:pt>
                <c:pt idx="2">
                  <c:v>Povolení činnosti </c:v>
                </c:pt>
                <c:pt idx="3">
                  <c:v>IPPC</c:v>
                </c:pt>
                <c:pt idx="4">
                  <c:v>Kácení stromů</c:v>
                </c:pt>
                <c:pt idx="5">
                  <c:v>Stavební povolení</c:v>
                </c:pt>
                <c:pt idx="6">
                  <c:v>Zkušební provoz</c:v>
                </c:pt>
              </c:strCache>
            </c:strRef>
          </c:cat>
          <c:val>
            <c:numRef>
              <c:f>List1!$B$2:$B$8</c:f>
              <c:numCache>
                <c:formatCode>General</c:formatCode>
                <c:ptCount val="7"/>
                <c:pt idx="0">
                  <c:v>0.5</c:v>
                </c:pt>
                <c:pt idx="1">
                  <c:v>4.5</c:v>
                </c:pt>
                <c:pt idx="2">
                  <c:v>0.7</c:v>
                </c:pt>
                <c:pt idx="3">
                  <c:v>0.3</c:v>
                </c:pt>
                <c:pt idx="4">
                  <c:v>0.8</c:v>
                </c:pt>
                <c:pt idx="5">
                  <c:v>2</c:v>
                </c:pt>
                <c:pt idx="6">
                  <c:v>0.5</c:v>
                </c:pt>
              </c:numCache>
            </c:numRef>
          </c:val>
          <c:smooth val="0"/>
          <c:extLst>
            <c:ext xmlns:c16="http://schemas.microsoft.com/office/drawing/2014/chart" uri="{C3380CC4-5D6E-409C-BE32-E72D297353CC}">
              <c16:uniqueId val="{00000000-9FED-404A-BE7B-AC5FD48B9175}"/>
            </c:ext>
          </c:extLst>
        </c:ser>
        <c:dLbls>
          <c:showLegendKey val="0"/>
          <c:showVal val="0"/>
          <c:showCatName val="0"/>
          <c:showSerName val="0"/>
          <c:showPercent val="0"/>
          <c:showBubbleSize val="0"/>
        </c:dLbls>
        <c:smooth val="0"/>
        <c:axId val="1306017360"/>
        <c:axId val="1306023888"/>
      </c:lineChart>
      <c:catAx>
        <c:axId val="13060173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Roboto Slab" panose="020B0604020202020204" charset="0"/>
                <a:ea typeface="Roboto Slab" panose="020B0604020202020204" charset="0"/>
                <a:cs typeface="+mn-cs"/>
              </a:defRPr>
            </a:pPr>
            <a:endParaRPr lang="cs-CZ"/>
          </a:p>
        </c:txPr>
        <c:crossAx val="1306023888"/>
        <c:crosses val="autoZero"/>
        <c:auto val="1"/>
        <c:lblAlgn val="ctr"/>
        <c:lblOffset val="100"/>
        <c:noMultiLvlLbl val="0"/>
      </c:catAx>
      <c:valAx>
        <c:axId val="13060238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crossAx val="1306017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Sloupec1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8F-4A04-8661-AB55340FC3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8F-4A04-8661-AB55340FC35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8F-4A04-8661-AB55340FC35D}"/>
              </c:ext>
            </c:extLst>
          </c:dPt>
          <c:cat>
            <c:strRef>
              <c:f>List1!$A$2:$A$4</c:f>
              <c:strCache>
                <c:ptCount val="3"/>
                <c:pt idx="0">
                  <c:v>MÍSTNÍ AD HOC</c:v>
                </c:pt>
                <c:pt idx="1">
                  <c:v>OBLASTNÍ ZAVEDENÉ</c:v>
                </c:pt>
                <c:pt idx="2">
                  <c:v>CELOSTÁTNÍ</c:v>
                </c:pt>
              </c:strCache>
            </c:strRef>
          </c:cat>
          <c:val>
            <c:numRef>
              <c:f>List1!$B$2:$B$4</c:f>
              <c:numCache>
                <c:formatCode>General</c:formatCode>
                <c:ptCount val="3"/>
                <c:pt idx="0">
                  <c:v>20</c:v>
                </c:pt>
                <c:pt idx="1">
                  <c:v>40</c:v>
                </c:pt>
                <c:pt idx="2">
                  <c:v>40</c:v>
                </c:pt>
              </c:numCache>
            </c:numRef>
          </c:val>
          <c:extLst>
            <c:ext xmlns:c16="http://schemas.microsoft.com/office/drawing/2014/chart" uri="{C3380CC4-5D6E-409C-BE32-E72D297353CC}">
              <c16:uniqueId val="{00000006-868F-4A04-8661-AB55340FC35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9006466957370158E-2"/>
          <c:y val="0.88430949568034789"/>
          <c:w val="0.82206577671071468"/>
          <c:h val="0.11569050431965219"/>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Roboto Slab" panose="020B0604020202020204" charset="0"/>
              <a:ea typeface="Roboto Slab" panose="020B0604020202020204" charset="0"/>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62769374525492"/>
          <c:y val="3.6644122356219694E-2"/>
          <c:w val="0.84609852493680537"/>
          <c:h val="0.51144414040285979"/>
        </c:manualLayout>
      </c:layout>
      <c:barChart>
        <c:barDir val="col"/>
        <c:grouping val="clustered"/>
        <c:varyColors val="0"/>
        <c:ser>
          <c:idx val="0"/>
          <c:order val="0"/>
          <c:tx>
            <c:strRef>
              <c:f>List1!$B$1</c:f>
              <c:strCache>
                <c:ptCount val="1"/>
                <c:pt idx="0">
                  <c:v>Sloupec1</c:v>
                </c:pt>
              </c:strCache>
            </c:strRef>
          </c:tx>
          <c:spPr>
            <a:solidFill>
              <a:schemeClr val="accent1"/>
            </a:solidFill>
            <a:ln w="19050">
              <a:solidFill>
                <a:schemeClr val="lt1"/>
              </a:solidFill>
            </a:ln>
            <a:effectLst/>
          </c:spPr>
          <c:invertIfNegative val="0"/>
          <c:dPt>
            <c:idx val="0"/>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1-D7CD-4251-8BA1-BF1ED17170FE}"/>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D7CD-4251-8BA1-BF1ED17170FE}"/>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D7CD-4251-8BA1-BF1ED17170FE}"/>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7-D7CD-4251-8BA1-BF1ED17170FE}"/>
              </c:ext>
            </c:extLst>
          </c:dPt>
          <c:cat>
            <c:strRef>
              <c:f>List1!$A$2:$A$6</c:f>
              <c:strCache>
                <c:ptCount val="5"/>
                <c:pt idx="0">
                  <c:v>PROCESNÍ POCHYBENÍ</c:v>
                </c:pt>
                <c:pt idx="1">
                  <c:v>NEPŘEZKOUMATELNOST PRO NEDOSTATEK DŮVODŮ</c:v>
                </c:pt>
                <c:pt idx="2">
                  <c:v>NEVYPOŘÁDÁNÍ NÁMITEK</c:v>
                </c:pt>
                <c:pt idx="3">
                  <c:v>VĚCNĚ CHYBNÉ ZÁVĚRY</c:v>
                </c:pt>
                <c:pt idx="4">
                  <c:v>SKUTKOVÁ NESPRÁVNOST</c:v>
                </c:pt>
              </c:strCache>
            </c:strRef>
          </c:cat>
          <c:val>
            <c:numRef>
              <c:f>List1!$B$2:$B$6</c:f>
              <c:numCache>
                <c:formatCode>General</c:formatCode>
                <c:ptCount val="5"/>
                <c:pt idx="0">
                  <c:v>100</c:v>
                </c:pt>
                <c:pt idx="1">
                  <c:v>70</c:v>
                </c:pt>
                <c:pt idx="2">
                  <c:v>60</c:v>
                </c:pt>
                <c:pt idx="3">
                  <c:v>30</c:v>
                </c:pt>
                <c:pt idx="4">
                  <c:v>10</c:v>
                </c:pt>
              </c:numCache>
            </c:numRef>
          </c:val>
          <c:extLst>
            <c:ext xmlns:c16="http://schemas.microsoft.com/office/drawing/2014/chart" uri="{C3380CC4-5D6E-409C-BE32-E72D297353CC}">
              <c16:uniqueId val="{00000008-D7CD-4251-8BA1-BF1ED17170FE}"/>
            </c:ext>
          </c:extLst>
        </c:ser>
        <c:dLbls>
          <c:showLegendKey val="0"/>
          <c:showVal val="0"/>
          <c:showCatName val="0"/>
          <c:showSerName val="0"/>
          <c:showPercent val="0"/>
          <c:showBubbleSize val="0"/>
        </c:dLbls>
        <c:gapWidth val="100"/>
        <c:axId val="1205334816"/>
        <c:axId val="1205329920"/>
      </c:barChart>
      <c:catAx>
        <c:axId val="12053348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Roboto Slab" panose="020B0604020202020204" charset="0"/>
                <a:cs typeface="+mn-cs"/>
              </a:defRPr>
            </a:pPr>
            <a:endParaRPr lang="cs-CZ"/>
          </a:p>
        </c:txPr>
        <c:crossAx val="1205329920"/>
        <c:crosses val="autoZero"/>
        <c:auto val="1"/>
        <c:lblAlgn val="ctr"/>
        <c:lblOffset val="100"/>
        <c:noMultiLvlLbl val="0"/>
      </c:catAx>
      <c:valAx>
        <c:axId val="12053299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crossAx val="1205334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443139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84958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Obvykle se oba režimy, tedy veřejnoprávní u soukromoprávní,  doplňují, což přispívá k ochraně veřejných i soukromých zájmů. Pro ilustraci oblast ochrany před hlukem, který trápí velkou část obyvatel především větších českých měst.</a:t>
            </a:r>
          </a:p>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A vidíte výčet různých nástrojů ochrany před hlukem: Od různých veřejnoprávních koncepčních (strategických) nástrojů, které se projevují zejména na úrovni územního plánování, přes veřejnoprávní povolovací řízení až po prostředky soukromoprávní ochrany. Soudy často zmiňují, že veřejné právo slouží k tomu, aby předcházelo sporům, které se mohou v území objevit – aby je nemuseli zbytečně řešit dotčení jednotlivci).</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V předpisech veřejnoprávních je možné najít i speciální úpravu k soukromoprávní regulaci. Typickým případem jsou závazky z deliktů a úprava náhrad za způsobenou škodu, která</a:t>
            </a:r>
            <a:r>
              <a:rPr lang="cs-CZ" sz="1100" baseline="0" dirty="0"/>
              <a:t> se obecně uplatní přednostně před úpravou v občanském zákoníku.</a:t>
            </a:r>
            <a:endParaRPr lang="cs-CZ" sz="1100" dirty="0"/>
          </a:p>
          <a:p>
            <a:endParaRPr lang="cs-CZ" dirty="0"/>
          </a:p>
        </p:txBody>
      </p:sp>
    </p:spTree>
    <p:extLst>
      <p:ext uri="{BB962C8B-B14F-4D97-AF65-F5344CB8AC3E}">
        <p14:creationId xmlns:p14="http://schemas.microsoft.com/office/powerpoint/2010/main" val="1951066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03862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98421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Systém práva životního prostředí je také nutné vnímat v kontextu jeho politických determinantů.</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Faktická úroveň právní ochrany životního prostředí je totiž výrazně ovlivněna politickým rozhodováním a vyvažováním různých veřejných zájmů. To platí pro všechny úrovně normotvorby – mezinárodní, unijní i národní, a v omezené míře samozřejmě i pro samosprávu krajů a obcí.</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Krátká volební období, nedostatečná</a:t>
            </a:r>
            <a:r>
              <a:rPr lang="cs-CZ" sz="1100" baseline="0" dirty="0"/>
              <a:t> politická kultura i rezortní politika – to vše znesnadňuje ochranu životního prostředí. Základním determinantem politické vůle jsou požadavky toho, kdo ustavuje politické zastoupení. Jinak řečeno, politika se zavděčuje voličům a byznysu – a touto optikou je nutné vnímat různé přetrvávající nedostatky právní úpravy.  </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Příkladů je možné najít celou řadu. Vzhledem ke společnému rámci, který pro většinu oblastí ochrany životního prostředí tvoří unijní právo, je někdy užitečné podívat se, jak ke stejnému problému přistupují i ostatní členské státy.</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kern="1200" dirty="0">
                <a:solidFill>
                  <a:schemeClr val="tx1"/>
                </a:solidFill>
                <a:effectLst/>
                <a:latin typeface="+mn-lt"/>
                <a:ea typeface="+mn-ea"/>
                <a:cs typeface="+mn-cs"/>
              </a:rPr>
              <a:t>Jedním z paradoxů právní regulace ochrany životního prostředí je však obrácená úměrnost mezi velikostí zásahu do životního prostředí a možnostmi jednotlivců tento zásah ovlivnit či zvrátit. V praxi je jednodušší obrana před kácením stromu na návsi než před dlouhodobým, avšak rozptýleným znečištěním v městském prostředí. Prokázání vztahu mezi poškozováním životního prostředí a osobní sférou konkrétního člověka je nadmíru obtížné, pokud jde o drancování přírody, poškozování vod a vodních zdrojů nebo ovzduší, a v podstatě nemožné v případě nešetrného zemědělského a lesního hospodaření nebo utrpení hospodářských zvířat. To všechno se jen málo – alespoň z pohledu práva – týká člověka, který sám není hospodářem nebo provozovatelem zdroje znečištění, ale jen zájemcem, návštěvníkem, svědkem toho, co se děje v jeho okolí.</a:t>
            </a: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lvl="0">
              <a:spcBef>
                <a:spcPts val="0"/>
              </a:spcBef>
              <a:buNone/>
            </a:pPr>
            <a:endParaRPr dirty="0"/>
          </a:p>
        </p:txBody>
      </p:sp>
    </p:spTree>
    <p:extLst>
      <p:ext uri="{BB962C8B-B14F-4D97-AF65-F5344CB8AC3E}">
        <p14:creationId xmlns:p14="http://schemas.microsoft.com/office/powerpoint/2010/main" val="128109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Co se týče historického vývoje a základního systému, ke kterému se ještě vrátíme, právo životního prostředí je relativně mladou společensko-vědní disciplínou.</a:t>
            </a:r>
          </a:p>
          <a:p>
            <a:endParaRPr lang="cs-CZ" dirty="0"/>
          </a:p>
          <a:p>
            <a:r>
              <a:rPr lang="cs-CZ" dirty="0"/>
              <a:t>Jeho počátky se datují do šedesátých let 20. století, kdy se začaly projevovat negativní důsledky lidských aktivit ve velkém rozsahu a s rostoucím významem. Ačkoliv byly přijaty některé důležité předpisy, jakým byl například tehdejší zákon o vodách z roku 1973 , přesto některé problémy nebyly právem regulovány (například nakládání s odpady) a lze konstatovat, že otázky ochrany životního prostředí byly v té době na okraji zájmu společnosti.</a:t>
            </a:r>
          </a:p>
          <a:p>
            <a:r>
              <a:rPr lang="cs-CZ" dirty="0"/>
              <a:t>-------------------</a:t>
            </a:r>
          </a:p>
          <a:p>
            <a:r>
              <a:rPr lang="cs-CZ" dirty="0"/>
              <a:t>Na úrovni mezinárodní</a:t>
            </a:r>
            <a:r>
              <a:rPr lang="cs-CZ" baseline="0" dirty="0"/>
              <a:t> a také v evropském kontextu docházelo k rychlému vývoji na počátku sedmdesátých let. </a:t>
            </a:r>
            <a:r>
              <a:rPr lang="cs-CZ" dirty="0"/>
              <a:t>Od roku 1972 se datuje historie moderního mezinárodního práva životního prostředí. Tehdy na prvním z tzv. Summitů Země (konference ve Stockholmu v roce 1972, konference v Rio de </a:t>
            </a:r>
            <a:r>
              <a:rPr lang="cs-CZ" dirty="0" err="1"/>
              <a:t>Janeiru</a:t>
            </a:r>
            <a:r>
              <a:rPr lang="cs-CZ" dirty="0"/>
              <a:t> v roce 1992 a konference v Johannesburgu v roce 2002) kulminovaly národní a regionální snahy o adresování palčivých environmentálních problémů. </a:t>
            </a:r>
          </a:p>
          <a:p>
            <a:endParaRPr lang="cs-CZ" baseline="0" dirty="0"/>
          </a:p>
          <a:p>
            <a:r>
              <a:rPr lang="cs-CZ" dirty="0"/>
              <a:t>Vznik unijního práva životního prostředí se rovněž datuje k počátku sedmdesátých let a úzce souvisí s vývojem na mezinárodní úrovni i poválečným rozmachem průmyslové výroby. Ochrana životního prostředí v té době nebyla výslovně zakotvena v žádném z primárních pramenů práva Společenství a netýkaly se jí ani žádné rozpočtové zdroje.</a:t>
            </a:r>
          </a:p>
          <a:p>
            <a:endParaRPr lang="cs-CZ" dirty="0"/>
          </a:p>
          <a:p>
            <a:r>
              <a:rPr lang="cs-CZ" dirty="0"/>
              <a:t>Během Pařížského summitu v roce 1972 došlo ke shodě, že výlučné zaměření Společenství na ekonomický vývoj je neúnosné a nesprávné. Představitelé vlád členských států Společenství společně s Radou zde vydali prohlášení, ve kterém vymezili důležité cíle i dílčí kroky nutné k vytvoření samostatné politiky Společenství, a zároveň vyzvali Komisi, aby přijala Akční program pro životní prostředí. </a:t>
            </a:r>
            <a:endParaRPr lang="cs-CZ" baseline="0" dirty="0"/>
          </a:p>
          <a:p>
            <a:endParaRPr lang="cs-CZ" baseline="0" dirty="0"/>
          </a:p>
          <a:p>
            <a:r>
              <a:rPr lang="cs-CZ" baseline="0" dirty="0"/>
              <a:t>---------------------------------------------------------------------------------------</a:t>
            </a:r>
            <a:endParaRPr lang="cs-CZ" dirty="0"/>
          </a:p>
          <a:p>
            <a:endParaRPr lang="cs-CZ" dirty="0"/>
          </a:p>
          <a:p>
            <a:r>
              <a:rPr lang="cs-CZ" dirty="0"/>
              <a:t>V závislosti na mezinárodně právních závazcích České republiky a změně hodnotových kritérií společnosti po pádu komunistického režimu v listopadu 1989 došlo k vybudování uceleného systému právních norem upravujících otázky životního prostředí teprve až na počátku devadesátých let 20. století. Etapa dalšího rozmachu environmentální regulace pak byla spojena s přistoupením České republiky do EU, kdy bylo nutno transponovat řadu evropských směrnic a celý systém práva životního prostředí přizpůsobit unijním požadavkům. </a:t>
            </a:r>
          </a:p>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Česká právní úprava je výrazně ovlivněna unijním právem, byť se míra podrobnosti i náročnost požadavků v různých oblastech liší. </a:t>
            </a:r>
            <a:r>
              <a:rPr lang="cs-CZ" dirty="0"/>
              <a:t>Podle odhadů vychází vnitrostátní úprava členských států v oblasti ochrany životního prostředí z více než 80% z unijní úpravy, přičemž se často jedná o zásadní průřezové nástroje nebo komplexní hmotněprávní regulaci celých dílčích oblastí.</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a:t>--------------------------------</a:t>
            </a:r>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Protože EU vstupuje i do mezinárodních závazků, stává se mezinárodní právo součástí právu unijního – a EU ho pak prosazuje prostřednictvím vlastních předpisů jak vůči členským států, tak i vůči sobě, tedy unijním institucím. Typickým příkladem jsou například požadavky na přístup k informacím o životním prostředí. Protože tyto požadavky EU provádí, dostanete se k informacím nejen českých, ale také zahraničních povinných subjektů, a rovněž také k informacím, kterými disponují unijní instituce.</a:t>
            </a:r>
          </a:p>
          <a:p>
            <a:endParaRPr lang="cs-CZ" dirty="0"/>
          </a:p>
        </p:txBody>
      </p:sp>
    </p:spTree>
    <p:extLst>
      <p:ext uri="{BB962C8B-B14F-4D97-AF65-F5344CB8AC3E}">
        <p14:creationId xmlns:p14="http://schemas.microsoft.com/office/powerpoint/2010/main" val="3108920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42875" y="768350"/>
            <a:ext cx="6818313"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10407" y="4861441"/>
            <a:ext cx="5683249" cy="4605576"/>
          </a:xfrm>
          <a:prstGeom prst="rect">
            <a:avLst/>
          </a:prstGeom>
        </p:spPr>
        <p:txBody>
          <a:bodyPr lIns="99059" tIns="99059" rIns="99059" bIns="99059" anchor="t" anchorCtr="0">
            <a:noAutofit/>
          </a:bodyPr>
          <a:lstStyle/>
          <a:p>
            <a:endParaRPr dirty="0"/>
          </a:p>
        </p:txBody>
      </p:sp>
    </p:spTree>
    <p:extLst>
      <p:ext uri="{BB962C8B-B14F-4D97-AF65-F5344CB8AC3E}">
        <p14:creationId xmlns:p14="http://schemas.microsoft.com/office/powerpoint/2010/main" val="330718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42875" y="768350"/>
            <a:ext cx="6818313"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10407" y="4861441"/>
            <a:ext cx="5683249" cy="4605576"/>
          </a:xfrm>
          <a:prstGeom prst="rect">
            <a:avLst/>
          </a:prstGeom>
        </p:spPr>
        <p:txBody>
          <a:bodyPr lIns="99059" tIns="99059" rIns="99059" bIns="99059" anchor="t" anchorCtr="0">
            <a:noAutofit/>
          </a:bodyPr>
          <a:lstStyle/>
          <a:p>
            <a:endParaRPr dirty="0"/>
          </a:p>
        </p:txBody>
      </p:sp>
    </p:spTree>
    <p:extLst>
      <p:ext uri="{BB962C8B-B14F-4D97-AF65-F5344CB8AC3E}">
        <p14:creationId xmlns:p14="http://schemas.microsoft.com/office/powerpoint/2010/main" val="1262630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zde vidíte zjednodušený systém práva životního prostředí</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Podstatné je rozlišování průřezových a složkových nástrojů. U první skupiny jde o nástroje, které se uplatňují napříč oblastmi ochrany, do druhé skupiny spadá úžeji zaměřená ochrana jednotlivých složek životního prostředí (ovzduší, vody a vodní zdroje, příroda a krajina, lesy). Tomu obvykle odpovídá i právní úprava.</a:t>
            </a:r>
          </a:p>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sz="800" dirty="0"/>
              <a:t>Zatímco složková ochrana je soustředěná do jednotlivých zvláštních předpisů (vodní zákon, lesní zákon, zákon o ochraně přírody a krajiny), nástroje z obecné části najdete v některých případech ve zvláštním zákoně (např. zákon o posuzování vlivů na životní prostředí), jindy rozptýlené v různých předpisech (takže nemáme např. zvláštní zákon o účasti veřejnosti).</a:t>
            </a:r>
          </a:p>
          <a:p>
            <a:endParaRPr lang="cs-CZ" dirty="0"/>
          </a:p>
        </p:txBody>
      </p:sp>
    </p:spTree>
    <p:extLst>
      <p:ext uri="{BB962C8B-B14F-4D97-AF65-F5344CB8AC3E}">
        <p14:creationId xmlns:p14="http://schemas.microsoft.com/office/powerpoint/2010/main" val="742896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Za účelem ochrany životního prostředí stát působí na chování jednotlivých subjektů a vyvíjí i vlastní faktické činnosti. Při tom může využívat různé právní i mimoprávní prostředky, jež lze rozdělit do základních skupin na: 1. nástroje přímé regulace, 2. nepřímé nástroje regulace, 3. dobrovolné nástroje (veřejnoprávní dohody a dobrovolné programy), 4. přímé aktivity státu na ochranu životního prostředí. </a:t>
            </a:r>
          </a:p>
          <a:p>
            <a:endParaRPr lang="cs-CZ" dirty="0"/>
          </a:p>
          <a:p>
            <a:r>
              <a:rPr lang="cs-CZ" dirty="0"/>
              <a:t>Jedná se především</a:t>
            </a:r>
            <a:r>
              <a:rPr lang="cs-CZ" baseline="0" dirty="0"/>
              <a:t> o členění pro akademické účely, které však dobře ilustruje, jaké různé nástroje právo životního prostředí využívá.</a:t>
            </a:r>
          </a:p>
          <a:p>
            <a:endParaRPr lang="cs-CZ" baseline="0" dirty="0"/>
          </a:p>
          <a:p>
            <a:r>
              <a:rPr lang="cs-CZ" b="1" dirty="0"/>
              <a:t>Mezi základní nástroje přímé regulace patří:</a:t>
            </a:r>
          </a:p>
          <a:p>
            <a:pPr marL="0" indent="0">
              <a:buNone/>
            </a:pPr>
            <a:r>
              <a:rPr lang="cs-CZ" b="1" dirty="0"/>
              <a:t>všeobecné nástroje prevence</a:t>
            </a:r>
            <a:r>
              <a:rPr lang="cs-CZ" dirty="0"/>
              <a:t>, mezi které je možné zařadit zejména • územní plánování, • posuzování vlivů na životní prostředí, • bezpečnostní programy a havarijní plánování, • koncepční nástroje, programy a další.</a:t>
            </a:r>
          </a:p>
          <a:p>
            <a:pPr marL="0" indent="0">
              <a:buNone/>
            </a:pPr>
            <a:endParaRPr lang="cs-CZ" dirty="0"/>
          </a:p>
          <a:p>
            <a:pPr marL="0" indent="0">
              <a:buNone/>
            </a:pPr>
            <a:r>
              <a:rPr lang="cs-CZ" dirty="0"/>
              <a:t>Potom to jsou </a:t>
            </a:r>
            <a:r>
              <a:rPr lang="cs-CZ" b="1" dirty="0"/>
              <a:t>limity znečištění</a:t>
            </a:r>
            <a:r>
              <a:rPr lang="cs-CZ" dirty="0"/>
              <a:t>, což jsou různé emisní a imisní limity, mohou být však stanoveny i limity depoziční a limity zvláštní, vztahující se ke specifickým situacím, jako je například smogová situace v rámci znečišťování ovzduší.</a:t>
            </a:r>
          </a:p>
          <a:p>
            <a:pPr marL="0" indent="0">
              <a:buNone/>
            </a:pPr>
            <a:endParaRPr lang="cs-CZ" dirty="0"/>
          </a:p>
          <a:p>
            <a:pPr marL="0" indent="0">
              <a:buNone/>
            </a:pPr>
            <a:r>
              <a:rPr lang="cs-CZ" dirty="0"/>
              <a:t>Emisní limit je zjednodušeně řečeno nejvýše přípustné množství znečišťující látky, vypouštěné do životního prostředí ze zdroje znečišťování. </a:t>
            </a:r>
          </a:p>
          <a:p>
            <a:pPr marL="0" indent="0">
              <a:buNone/>
            </a:pPr>
            <a:endParaRPr lang="cs-CZ" dirty="0"/>
          </a:p>
          <a:p>
            <a:pPr marL="0" indent="0">
              <a:buNone/>
            </a:pPr>
            <a:r>
              <a:rPr lang="cs-CZ" dirty="0"/>
              <a:t>Imisní limit stanoví nejvýše přípustnou úroveň znečišťující látky obsažené v životním prostředí, resp. jeho jednotlivých složkách.</a:t>
            </a:r>
          </a:p>
          <a:p>
            <a:pPr marL="0" indent="0">
              <a:buNone/>
            </a:pPr>
            <a:endParaRPr lang="cs-CZ" dirty="0"/>
          </a:p>
          <a:p>
            <a:pPr marL="0" indent="0">
              <a:buNone/>
            </a:pPr>
            <a:r>
              <a:rPr lang="cs-CZ" dirty="0"/>
              <a:t>Depoziční limit je nejvýše přípustné množství znečišťující látky usazené po dopadu na jednotku plochy zemského povrchu za jednotku času.</a:t>
            </a:r>
          </a:p>
          <a:p>
            <a:pPr marL="0" indent="0">
              <a:buNone/>
            </a:pPr>
            <a:endParaRPr lang="cs-CZ" dirty="0"/>
          </a:p>
          <a:p>
            <a:pPr marL="0" indent="0">
              <a:buNone/>
            </a:pPr>
            <a:r>
              <a:rPr lang="cs-CZ" dirty="0"/>
              <a:t>Dále</a:t>
            </a:r>
            <a:r>
              <a:rPr lang="cs-CZ" baseline="0" dirty="0"/>
              <a:t> právo životního prostředí využívá </a:t>
            </a:r>
            <a:r>
              <a:rPr lang="cs-CZ" b="1" baseline="0" dirty="0"/>
              <a:t>požadavky na technologie</a:t>
            </a:r>
            <a:r>
              <a:rPr lang="cs-CZ" baseline="0" dirty="0"/>
              <a:t>, rozděluje </a:t>
            </a:r>
            <a:r>
              <a:rPr lang="cs-CZ" b="1" baseline="0" dirty="0"/>
              <a:t>subjekty do skupin </a:t>
            </a:r>
            <a:r>
              <a:rPr lang="cs-CZ" baseline="0" dirty="0"/>
              <a:t>(většinou podle závažnosti vlivu jejich činnosti na životní prostředí); sem spadají i různé kategorizace zdrojů znečištění.</a:t>
            </a:r>
            <a:endParaRPr lang="cs-CZ" dirty="0"/>
          </a:p>
          <a:p>
            <a:endParaRPr lang="cs-CZ" dirty="0"/>
          </a:p>
        </p:txBody>
      </p:sp>
    </p:spTree>
    <p:extLst>
      <p:ext uri="{BB962C8B-B14F-4D97-AF65-F5344CB8AC3E}">
        <p14:creationId xmlns:p14="http://schemas.microsoft.com/office/powerpoint/2010/main" val="1263834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47437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572717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25097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dirty="0"/>
              <a:t>Vymezení subjektů je velmi podobné dalším oblastem práva. Povšimněte si ovšem některých specifických subjektů, ať již na straně státní správy, samosprávy nebo veřejnosti. </a:t>
            </a:r>
          </a:p>
          <a:p>
            <a:endParaRPr lang="cs-CZ" dirty="0"/>
          </a:p>
        </p:txBody>
      </p:sp>
    </p:spTree>
    <p:extLst>
      <p:ext uri="{BB962C8B-B14F-4D97-AF65-F5344CB8AC3E}">
        <p14:creationId xmlns:p14="http://schemas.microsoft.com/office/powerpoint/2010/main" val="2821504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103826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dirty="0"/>
              <a:t>MŽP v některých případech vydává závazná stanoviska nebo rozhoduje jako správní orgán, výjimečně dokonce i jako orgán prvostupňový – například vydává tzv. integrované povolení (viz další přednáška) vybraným velkým průmyslovým zařízením.</a:t>
            </a:r>
          </a:p>
          <a:p>
            <a:endParaRPr lang="cs-CZ" dirty="0"/>
          </a:p>
        </p:txBody>
      </p:sp>
    </p:spTree>
    <p:extLst>
      <p:ext uri="{BB962C8B-B14F-4D97-AF65-F5344CB8AC3E}">
        <p14:creationId xmlns:p14="http://schemas.microsoft.com/office/powerpoint/2010/main" val="593096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dirty="0"/>
              <a:t>Ústavní soud dovozuje, že obce nepotřebují zvláštní zmocnění, aby některé činnosti upravily v samostatné působnosti. Vychází přitom z Ústavy a zákona o obcích. Pochopitelně nemůže obec upravit již to, co je řešeno na úrovni zákona, ovšem k ochraně životního prostředí v obci může výrazně přispět. Výslovné zmocnění navíc není obvyklé – najdete ho např. v zákoně o ochraně ovzduší nebo v zákoně o ochraně zvířat proti týrání.</a:t>
            </a:r>
          </a:p>
          <a:p>
            <a:endParaRPr lang="cs-CZ" dirty="0"/>
          </a:p>
        </p:txBody>
      </p:sp>
    </p:spTree>
    <p:extLst>
      <p:ext uri="{BB962C8B-B14F-4D97-AF65-F5344CB8AC3E}">
        <p14:creationId xmlns:p14="http://schemas.microsoft.com/office/powerpoint/2010/main" val="2573541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dirty="0"/>
              <a:t>Stráže jsou považovány za úřední osoby. škodu, kterou způsobí při výkonu své činnosti, hradí v zásadě stát, podobně jako např. u notářů.</a:t>
            </a:r>
          </a:p>
          <a:p>
            <a:endParaRPr lang="cs-CZ" dirty="0"/>
          </a:p>
        </p:txBody>
      </p:sp>
    </p:spTree>
    <p:extLst>
      <p:ext uri="{BB962C8B-B14F-4D97-AF65-F5344CB8AC3E}">
        <p14:creationId xmlns:p14="http://schemas.microsoft.com/office/powerpoint/2010/main" val="1486256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84017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52730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180906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9210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119010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89040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18621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35483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536674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74453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467099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187390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997549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026424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9966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647580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471008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380548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554467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243398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20865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473216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630947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606619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91816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8226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51659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2467553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556301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46052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087624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153911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913008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516860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57330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101193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47181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100" dirty="0"/>
              <a:t>Regulaci, která přispívá k ochraně životního prostředí, je možné identifikovat v různých oblastech práva. Její převážnou část je jistě možné</a:t>
            </a:r>
            <a:r>
              <a:rPr lang="cs-CZ" sz="1100" baseline="0" dirty="0"/>
              <a:t> zařadit do šířeji pojímaného správního práva, v rámci kterého ji odlišují předmět regulace a také specifické zásady. </a:t>
            </a:r>
            <a:r>
              <a:rPr lang="cs-CZ" sz="1100" dirty="0"/>
              <a:t>Je</a:t>
            </a:r>
            <a:r>
              <a:rPr lang="cs-CZ" sz="1100" baseline="0" dirty="0"/>
              <a:t> však zbytečné se tvářit, že právo životního prostředí tvoří jen několik málo vzájemně ne vždy provázaných předpisů. V praxi to ostatně ani nejde – zejména při řešení různých komplexních případů se uplatní i předpisy civilního či trestního práva, případně ústavně zaručená lidskoprávní ochrana.  </a:t>
            </a:r>
            <a:endParaRPr lang="cs-CZ" dirty="0"/>
          </a:p>
        </p:txBody>
      </p:sp>
    </p:spTree>
    <p:extLst>
      <p:ext uri="{BB962C8B-B14F-4D97-AF65-F5344CB8AC3E}">
        <p14:creationId xmlns:p14="http://schemas.microsoft.com/office/powerpoint/2010/main" val="29414264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188132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0744817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6165897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3113951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076064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53057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9027192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5378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614206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44352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V souvislosti</a:t>
            </a:r>
            <a:r>
              <a:rPr lang="cs-CZ" baseline="0" dirty="0"/>
              <a:t> s uvedenou d</a:t>
            </a:r>
            <a:r>
              <a:rPr lang="cs-CZ" dirty="0"/>
              <a:t>efinicí životního prostředí je nutné se pozastavit</a:t>
            </a:r>
            <a:r>
              <a:rPr lang="cs-CZ" baseline="0" dirty="0"/>
              <a:t> u jednoho podstatného bodu. </a:t>
            </a:r>
          </a:p>
          <a:p>
            <a:r>
              <a:rPr lang="cs-CZ" baseline="0" dirty="0"/>
              <a:t>--------------------------------</a:t>
            </a:r>
          </a:p>
          <a:p>
            <a:r>
              <a:rPr lang="cs-CZ" sz="1100" dirty="0">
                <a:latin typeface="Cambria" panose="02040503050406030204" pitchFamily="18" charset="0"/>
              </a:rPr>
              <a:t>Právo využívá odbornou terminologii z jiných oblastí  -  </a:t>
            </a:r>
            <a:r>
              <a:rPr lang="cs-CZ" sz="1100" b="1" dirty="0">
                <a:solidFill>
                  <a:schemeClr val="accent3"/>
                </a:solidFill>
                <a:latin typeface="Cambria" panose="02040503050406030204" pitchFamily="18" charset="0"/>
              </a:rPr>
              <a:t>ale ne vždy přesně. </a:t>
            </a:r>
            <a:r>
              <a:rPr lang="cs-CZ" sz="1100" b="0" dirty="0">
                <a:solidFill>
                  <a:schemeClr val="accent3"/>
                </a:solidFill>
                <a:latin typeface="Cambria" panose="02040503050406030204" pitchFamily="18" charset="0"/>
              </a:rPr>
              <a:t>V některých případech jde o nedůslednost, v jiných o záměr. Každopádně platí, že právní</a:t>
            </a:r>
            <a:r>
              <a:rPr lang="cs-CZ" sz="1100" b="0" baseline="0" dirty="0">
                <a:solidFill>
                  <a:schemeClr val="accent3"/>
                </a:solidFill>
                <a:latin typeface="Cambria" panose="02040503050406030204" pitchFamily="18" charset="0"/>
              </a:rPr>
              <a:t> definice jsou samostatné a nemusí odpovídat tomu, jak konkrétní pojmy definují jiné obory.</a:t>
            </a:r>
          </a:p>
          <a:p>
            <a:r>
              <a:rPr lang="cs-CZ" sz="1100" b="0" baseline="0" dirty="0">
                <a:solidFill>
                  <a:schemeClr val="accent3"/>
                </a:solidFill>
                <a:latin typeface="Cambria" panose="02040503050406030204" pitchFamily="18" charset="0"/>
              </a:rPr>
              <a:t>--------------------------------------------</a:t>
            </a:r>
          </a:p>
          <a:p>
            <a:r>
              <a:rPr lang="cs-CZ" sz="1100" b="0" baseline="0" dirty="0">
                <a:solidFill>
                  <a:schemeClr val="accent3"/>
                </a:solidFill>
                <a:latin typeface="Cambria" panose="02040503050406030204" pitchFamily="18" charset="0"/>
              </a:rPr>
              <a:t>Konkrétní výklad může vyplývat i z judikatury, což je případ krajinného rázu. Obecně není sporu o tom, že existuje i městská krajina a její ráz, nicméně – jak soudy vykládají, ochrana v zákoně o ochrany přírody a krajiny – byť hovoří obecně o krajinném rázu – směřuje výhradně na krajinu přírodní.</a:t>
            </a:r>
          </a:p>
          <a:p>
            <a:endParaRPr lang="cs-CZ" sz="1100" b="0" baseline="0" dirty="0">
              <a:solidFill>
                <a:schemeClr val="accent3"/>
              </a:solidFill>
              <a:latin typeface="Cambria" panose="02040503050406030204" pitchFamily="18" charset="0"/>
            </a:endParaRPr>
          </a:p>
          <a:p>
            <a:r>
              <a:rPr lang="cs-CZ" sz="1100" b="0" i="0" kern="1200" dirty="0">
                <a:solidFill>
                  <a:schemeClr val="tx1"/>
                </a:solidFill>
                <a:effectLst/>
                <a:latin typeface="+mn-lt"/>
                <a:ea typeface="+mn-ea"/>
                <a:cs typeface="+mn-cs"/>
              </a:rPr>
              <a:t>Podobně může být sporná definice pojmu biologický druh. Ten Soudní dvůr Evropské unie definuje jako soubor všech jedinců, kteří tvoří společenství schopné rozmnožování</a:t>
            </a:r>
            <a:r>
              <a:rPr lang="cs-CZ" sz="1100" b="0" i="0" kern="1200" baseline="0" dirty="0">
                <a:solidFill>
                  <a:schemeClr val="tx1"/>
                </a:solidFill>
                <a:effectLst/>
                <a:latin typeface="+mn-lt"/>
                <a:ea typeface="+mn-ea"/>
                <a:cs typeface="+mn-cs"/>
              </a:rPr>
              <a:t> </a:t>
            </a:r>
            <a:r>
              <a:rPr lang="cs-CZ" sz="1100" b="0" i="0" kern="1200" dirty="0">
                <a:solidFill>
                  <a:schemeClr val="tx1"/>
                </a:solidFill>
                <a:effectLst/>
                <a:latin typeface="+mn-lt"/>
                <a:ea typeface="+mn-ea"/>
                <a:cs typeface="+mn-cs"/>
              </a:rPr>
              <a:t>(rozsudek ze dne 12. července 2007, Komise v. Rakousko, C‑507/04, EU:C:2007:427, bod 235).</a:t>
            </a:r>
            <a:endParaRPr lang="cs-CZ" sz="1100" b="0" dirty="0">
              <a:solidFill>
                <a:schemeClr val="accent3"/>
              </a:solidFill>
              <a:latin typeface="Cambria" panose="02040503050406030204" pitchFamily="18" charset="0"/>
            </a:endParaRPr>
          </a:p>
          <a:p>
            <a:r>
              <a:rPr lang="cs-CZ" sz="800" b="1" dirty="0">
                <a:latin typeface="Cambria" panose="02040503050406030204" pitchFamily="18" charset="0"/>
              </a:rPr>
              <a:t>-------------------------------------------------</a:t>
            </a:r>
          </a:p>
          <a:p>
            <a:r>
              <a:rPr lang="cs-CZ" sz="800" b="1" dirty="0">
                <a:latin typeface="Cambria" panose="02040503050406030204" pitchFamily="18" charset="0"/>
              </a:rPr>
              <a:t>Sluší</a:t>
            </a:r>
            <a:r>
              <a:rPr lang="cs-CZ" sz="800" b="1" baseline="0" dirty="0">
                <a:latin typeface="Cambria" panose="02040503050406030204" pitchFamily="18" charset="0"/>
              </a:rPr>
              <a:t> se zmínit i </a:t>
            </a:r>
            <a:r>
              <a:rPr lang="cs-CZ" sz="800" b="1" dirty="0">
                <a:latin typeface="Cambria" panose="02040503050406030204" pitchFamily="18" charset="0"/>
              </a:rPr>
              <a:t>používání právních zkratek</a:t>
            </a:r>
            <a:r>
              <a:rPr lang="cs-CZ" sz="800" b="0" dirty="0">
                <a:latin typeface="Cambria" panose="02040503050406030204" pitchFamily="18" charset="0"/>
              </a:rPr>
              <a:t>, které slouží ke zjednodušení právní úpravy, ale v praxi mohou mást. </a:t>
            </a:r>
          </a:p>
          <a:p>
            <a:r>
              <a:rPr lang="cs-CZ" sz="800" b="0" dirty="0">
                <a:latin typeface="Cambria" panose="02040503050406030204" pitchFamily="18" charset="0"/>
              </a:rPr>
              <a:t>---------------------------------------------</a:t>
            </a:r>
          </a:p>
          <a:p>
            <a:r>
              <a:rPr lang="cs-CZ" sz="800" b="0" dirty="0">
                <a:latin typeface="Cambria" panose="02040503050406030204" pitchFamily="18" charset="0"/>
              </a:rPr>
              <a:t>Např. podle zákona na ochranu zvířat proti týrání se volně žijícím</a:t>
            </a:r>
            <a:r>
              <a:rPr lang="cs-CZ" sz="800" b="0" baseline="0" dirty="0">
                <a:latin typeface="Cambria" panose="02040503050406030204" pitchFamily="18" charset="0"/>
              </a:rPr>
              <a:t> živočichem myslí zvíře patřící k druhu, jehož populace se udržuje v přírodě samovolně. To je podstatné z hlediska věcné působnosti zákona, např. ve vztahu k omezením provádění drezúry. Podobně je tomu i u výkladu domácího zvířete podle občanského zákoníku, kterým je zvíře převážně domestikovaného druhu. To má významný vliv z hlediska možnosti zbavit se odpovědnosti, pokud zvíře způsobí škodu. Pokud se zodpovědnému hospodáři zaběhne kráva a způsobí dopravní nehodu, může se zbavit odpovědnosti. Pokud se mu zaběhne pštros, jde o zvíře divoké. Odpovědnosti se tak hospodář nezbaví, ani kdyby nezanedbal svoje povinnosti.</a:t>
            </a:r>
            <a:endParaRPr lang="cs-CZ" sz="800" b="0" dirty="0">
              <a:latin typeface="Cambria" panose="02040503050406030204" pitchFamily="18" charset="0"/>
            </a:endParaRPr>
          </a:p>
          <a:p>
            <a:r>
              <a:rPr lang="cs-CZ" sz="800" b="0" dirty="0">
                <a:latin typeface="Cambria" panose="02040503050406030204" pitchFamily="18" charset="0"/>
              </a:rPr>
              <a:t>----------------------------------</a:t>
            </a:r>
          </a:p>
          <a:p>
            <a:r>
              <a:rPr lang="cs-CZ" sz="800" b="0" dirty="0">
                <a:latin typeface="Cambria" panose="02040503050406030204" pitchFamily="18" charset="0"/>
              </a:rPr>
              <a:t>Podobným</a:t>
            </a:r>
            <a:r>
              <a:rPr lang="cs-CZ" sz="800" b="0" baseline="0" dirty="0">
                <a:latin typeface="Cambria" panose="02040503050406030204" pitchFamily="18" charset="0"/>
              </a:rPr>
              <a:t> příkladem je i např. definice tuleně, za kterého se podle u</a:t>
            </a:r>
            <a:r>
              <a:rPr lang="cs-CZ" sz="800" b="0" dirty="0">
                <a:latin typeface="Cambria" panose="02040503050406030204" pitchFamily="18" charset="0"/>
              </a:rPr>
              <a:t>nijního nařízení </a:t>
            </a:r>
            <a:r>
              <a:rPr lang="pl-PL" sz="800" b="0" dirty="0">
                <a:latin typeface="Cambria" panose="02040503050406030204" pitchFamily="18" charset="0"/>
              </a:rPr>
              <a:t>o obchodování s produkty z tuleňů </a:t>
            </a:r>
            <a:r>
              <a:rPr lang="cs-CZ" sz="800" b="0" dirty="0">
                <a:latin typeface="Cambria" panose="02040503050406030204" pitchFamily="18" charset="0"/>
              </a:rPr>
              <a:t>považují i  živočichové z čeledí lachtanovití nebo </a:t>
            </a:r>
            <a:r>
              <a:rPr lang="cs-CZ" sz="800" b="0" dirty="0" err="1">
                <a:latin typeface="Cambria" panose="02040503050406030204" pitchFamily="18" charset="0"/>
              </a:rPr>
              <a:t>mrožovití</a:t>
            </a:r>
            <a:r>
              <a:rPr lang="cs-CZ" sz="800" b="0" dirty="0">
                <a:latin typeface="Cambria" panose="02040503050406030204" pitchFamily="18" charset="0"/>
              </a:rPr>
              <a:t>.</a:t>
            </a:r>
          </a:p>
          <a:p>
            <a:r>
              <a:rPr lang="cs-CZ" sz="800" b="0" dirty="0">
                <a:latin typeface="Cambria" panose="02040503050406030204" pitchFamily="18" charset="0"/>
              </a:rPr>
              <a:t>-------------------------</a:t>
            </a:r>
          </a:p>
          <a:p>
            <a:r>
              <a:rPr lang="cs-CZ" sz="800" b="0" dirty="0">
                <a:latin typeface="Cambria" panose="02040503050406030204" pitchFamily="18" charset="0"/>
              </a:rPr>
              <a:t>Podobně u nás již zrušená vyhláška označovala za včelu i čmeláka.</a:t>
            </a:r>
          </a:p>
          <a:p>
            <a:r>
              <a:rPr lang="cs-CZ" sz="800" b="0" dirty="0">
                <a:latin typeface="Cambria" panose="02040503050406030204" pitchFamily="18" charset="0"/>
              </a:rPr>
              <a:t>------------------------</a:t>
            </a:r>
          </a:p>
          <a:p>
            <a:r>
              <a:rPr lang="cs-CZ" sz="800" b="0" dirty="0">
                <a:latin typeface="Cambria" panose="02040503050406030204" pitchFamily="18" charset="0"/>
              </a:rPr>
              <a:t>Co se týče přebírání terminologie,</a:t>
            </a:r>
            <a:r>
              <a:rPr lang="cs-CZ" sz="800" b="0" baseline="0" dirty="0">
                <a:latin typeface="Cambria" panose="02040503050406030204" pitchFamily="18" charset="0"/>
              </a:rPr>
              <a:t> tak platí, že pokud není důvod k odchýlení, uplatní se výklad pojmu i pro související předpis, zejména pokud jde o předpis související.</a:t>
            </a:r>
          </a:p>
          <a:p>
            <a:r>
              <a:rPr lang="cs-CZ" sz="800" b="0" baseline="0" dirty="0">
                <a:latin typeface="Cambria" panose="02040503050406030204" pitchFamily="18" charset="0"/>
              </a:rPr>
              <a:t>--------------------------------------------</a:t>
            </a:r>
          </a:p>
          <a:p>
            <a:r>
              <a:rPr lang="cs-CZ" sz="800" b="0" baseline="0" dirty="0">
                <a:latin typeface="Cambria" panose="02040503050406030204" pitchFamily="18" charset="0"/>
              </a:rPr>
              <a:t>Typická je návaznost skutkových podstat v trestním zákoníku na složkové zákony. Naopak napříč složkovými zákony to tak jednoduše nefunguje. </a:t>
            </a:r>
          </a:p>
          <a:p>
            <a:r>
              <a:rPr lang="cs-CZ" sz="800" b="0" baseline="0" dirty="0">
                <a:latin typeface="Cambria" panose="02040503050406030204" pitchFamily="18" charset="0"/>
              </a:rPr>
              <a:t>------------------------------</a:t>
            </a:r>
          </a:p>
          <a:p>
            <a:r>
              <a:rPr lang="cs-CZ" sz="800" b="0" baseline="0" dirty="0">
                <a:latin typeface="Cambria" panose="02040503050406030204" pitchFamily="18" charset="0"/>
              </a:rPr>
              <a:t>Základním vodítkem pro výklad pojmů je smysl a cíl zákona. Jinak řečeno, selský rozum. Pokud například zákon o ochraně přírody a krajiny zakazuje </a:t>
            </a:r>
            <a:r>
              <a:rPr lang="cs-CZ" sz="800" dirty="0">
                <a:solidFill>
                  <a:schemeClr val="tx1"/>
                </a:solidFill>
                <a:latin typeface="Cambria" panose="02040503050406030204" pitchFamily="18" charset="0"/>
              </a:rPr>
              <a:t>umisťování, povolování nebo provádění staveb v CHKO,</a:t>
            </a:r>
            <a:r>
              <a:rPr lang="cs-CZ" sz="800" baseline="0" dirty="0">
                <a:solidFill>
                  <a:schemeClr val="tx1"/>
                </a:solidFill>
                <a:latin typeface="Cambria" panose="02040503050406030204" pitchFamily="18" charset="0"/>
              </a:rPr>
              <a:t> pak soudy dovozuji, že se jedná o úpravu, která zahrnuje i stavby, které nepotřebují povolení ve smyslu stavebního zákona, protože smyslem je vyloučit jejich realizaci v chráněné oblasti</a:t>
            </a:r>
          </a:p>
          <a:p>
            <a:endParaRPr lang="cs-CZ" sz="800" b="0" baseline="0" dirty="0">
              <a:solidFill>
                <a:schemeClr val="tx1"/>
              </a:solidFill>
              <a:latin typeface="Cambria" panose="02040503050406030204" pitchFamily="18" charset="0"/>
            </a:endParaRPr>
          </a:p>
          <a:p>
            <a:r>
              <a:rPr lang="cs-CZ" sz="800" b="0" baseline="0" dirty="0">
                <a:solidFill>
                  <a:schemeClr val="tx1"/>
                </a:solidFill>
                <a:latin typeface="Cambria" panose="02040503050406030204" pitchFamily="18" charset="0"/>
              </a:rPr>
              <a:t>podobně je to s požadavkem, že provoz velkých hospodářských chovů s určitým počtem prasnic vyžaduje takzvané integrované povolení, které nahrazuje především správní akty z oblastí ochrany vod, ovzduší a nakládání s odpady. podle Soudního dvora spadá s ohledem na cíl integrovaného povolování do pojmu prasnice i prasnička, byť  s jiného pohledu může jít o rozdílné kategorie.</a:t>
            </a:r>
          </a:p>
          <a:p>
            <a:endParaRPr lang="cs-CZ" sz="800" b="0" baseline="0" dirty="0">
              <a:solidFill>
                <a:schemeClr val="tx1"/>
              </a:solidFill>
              <a:latin typeface="Cambria" panose="02040503050406030204" pitchFamily="18" charset="0"/>
            </a:endParaRPr>
          </a:p>
          <a:p>
            <a:r>
              <a:rPr lang="cs-CZ" sz="800" b="0" baseline="0" dirty="0">
                <a:solidFill>
                  <a:schemeClr val="tx1"/>
                </a:solidFill>
                <a:latin typeface="Cambria" panose="02040503050406030204" pitchFamily="18" charset="0"/>
              </a:rPr>
              <a:t>Tyto úvahy vám mohou přijít možná vtipné, možná trapné, ale je potřeba si uvědomit, že pojmy hrají důležitou roli v odpovědnosti.  Pokud chováte prasničky a nemáte integrované povolení, těžko se budete vymlouvat, že nesledujete judikaturu Soudního dvora. Podobný přehled by však logicky měl mít i správní orgán, který povolení uděluje nebo ukládá sankci. </a:t>
            </a:r>
            <a:endParaRPr lang="cs-CZ" sz="800" b="0" dirty="0">
              <a:latin typeface="Cambria" panose="02040503050406030204" pitchFamily="18" charset="0"/>
            </a:endParaRPr>
          </a:p>
          <a:p>
            <a:endParaRPr lang="cs-CZ" dirty="0"/>
          </a:p>
        </p:txBody>
      </p:sp>
    </p:spTree>
    <p:extLst>
      <p:ext uri="{BB962C8B-B14F-4D97-AF65-F5344CB8AC3E}">
        <p14:creationId xmlns:p14="http://schemas.microsoft.com/office/powerpoint/2010/main" val="24102984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2824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762352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36867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to je ode mě všechno. doufám, že tato stručná přednáška pro vás byla alespoň trochu užitečná. budu se těšit u další přednášky a samozřejmě uvítám</a:t>
            </a:r>
            <a:r>
              <a:rPr lang="cs-CZ" baseline="0" dirty="0"/>
              <a:t> i vaši zpětnou vazbu</a:t>
            </a:r>
            <a:endParaRPr lang="cs-CZ" dirty="0"/>
          </a:p>
          <a:p>
            <a:pPr lvl="0">
              <a:spcBef>
                <a:spcPts val="0"/>
              </a:spcBef>
              <a:buNone/>
            </a:pPr>
            <a:endParaRPr dirty="0"/>
          </a:p>
        </p:txBody>
      </p:sp>
    </p:spTree>
    <p:extLst>
      <p:ext uri="{BB962C8B-B14F-4D97-AF65-F5344CB8AC3E}">
        <p14:creationId xmlns:p14="http://schemas.microsoft.com/office/powerpoint/2010/main" val="151417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Většinou se ale bavíme o úpravě, která spadá do správního práva (v širokém pojetí, které zahrnuje i např. daňové nebo stavební právo). Z</a:t>
            </a:r>
            <a:r>
              <a:rPr lang="cs-CZ" sz="1100" baseline="0" dirty="0"/>
              <a:t> legrace někdy říkáme, že nejdůležitějším předpisem ochrany životního prostředí je stavební zákon. Celé toto dělení na právní oblasti je do jisté míry zbytečné, nicméně napomáhá pochopit, co všechno je třeba zvažovat, aby právo v praxi fungovalo. Účinnost právní ochrany životního prostředí totiž výrazně závisí na využívání různých ekonomických nástrojů, ale také na podpoře a dostupnosti technologií, sdílení příkladů dobré správy, informovanosti a vzdělávání široké veřejnosti. </a:t>
            </a: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endParaRPr lang="cs-CZ" dirty="0"/>
          </a:p>
        </p:txBody>
      </p:sp>
    </p:spTree>
    <p:extLst>
      <p:ext uri="{BB962C8B-B14F-4D97-AF65-F5344CB8AC3E}">
        <p14:creationId xmlns:p14="http://schemas.microsoft.com/office/powerpoint/2010/main" val="337300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Jednotlivé oblasti specifické úpravy přímo zaměřené na ochranu životního prostředí potom tvoří části práva životního prostředí v úzkém pojetí. Některé z těchto oblastí je</a:t>
            </a:r>
            <a:r>
              <a:rPr lang="cs-CZ" sz="1100" baseline="0" dirty="0"/>
              <a:t> možné vyčlenit, takže se jako zvláštní vědní disciplína formuje například klimatické právo. Můžeme se bavit i o právu lesním nebo vodním, což však spíše jen ukazuje na rozsáhlost regulace v těchto oblastech. </a:t>
            </a: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r>
              <a:rPr lang="cs-CZ" sz="1100" dirty="0"/>
              <a:t>Opět tak jde o umělé dělení.</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cs-CZ" sz="1100" dirty="0"/>
          </a:p>
          <a:p>
            <a:endParaRPr lang="cs-CZ" dirty="0"/>
          </a:p>
        </p:txBody>
      </p:sp>
    </p:spTree>
    <p:extLst>
      <p:ext uri="{BB962C8B-B14F-4D97-AF65-F5344CB8AC3E}">
        <p14:creationId xmlns:p14="http://schemas.microsoft.com/office/powerpoint/2010/main" val="240262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DC4DA6A9-9E08-4458-8F66-37D58F05BFB3}" type="datetimeFigureOut">
              <a:rPr lang="cs-CZ" smtClean="0"/>
              <a:pPr/>
              <a:t>30.10.2020</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cs-CZ"/>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1518862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6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www.cspzp.com/casopi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hyperlink" Target="http://www.ceskatelevize.cz/ivysilani/10118379000-udalosti-v-regionech-praha/216411000140719-udalosti-v-regionech/obsah/484172-demonstrace-proti-chvaleticke-elektrarne" TargetMode="Externa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6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hyperlink" Target="http://www.tretiruka.cz/news/namestek-mzp-spalovna-u-plzne-je-nejlepe-pripravena-ze-vsech-v-c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hyperlink" Target="http://www.mzp.cz/ippc/ippc4.nsf/$pid/MZPAAGHZJOZP" TargetMode="External"/><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7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5.gif"/><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4.gif"/></Relationships>
</file>

<file path=ppt/slides/_rels/slide7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7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7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457202" y="2317950"/>
            <a:ext cx="8503834" cy="1159799"/>
          </a:xfrm>
          <a:prstGeom prst="rect">
            <a:avLst/>
          </a:prstGeom>
        </p:spPr>
        <p:txBody>
          <a:bodyPr lIns="91425" tIns="91425" rIns="91425" bIns="91425" anchor="b" anchorCtr="0">
            <a:noAutofit/>
          </a:bodyPr>
          <a:lstStyle/>
          <a:p>
            <a:pPr lvl="0"/>
            <a:r>
              <a:rPr lang="cs-CZ" sz="2800" dirty="0">
                <a:latin typeface="Cambria" panose="02040503050406030204" pitchFamily="18" charset="0"/>
              </a:rPr>
              <a:t>MX001Zk Základy práva životního prostředí pro neprávníky </a:t>
            </a:r>
            <a:br>
              <a:rPr lang="cs-CZ" sz="2800" dirty="0">
                <a:latin typeface="Cambria" panose="02040503050406030204" pitchFamily="18" charset="0"/>
              </a:rPr>
            </a:br>
            <a:r>
              <a:rPr lang="cs-CZ" sz="2000" b="0" i="1" dirty="0">
                <a:latin typeface="Cambria" panose="02040503050406030204" pitchFamily="18" charset="0"/>
              </a:rPr>
              <a:t>Soustava orgánů veřejné správy, formy jejich činnosti, pravomoc a působnost. Správní procesy v právu životního prostředí. Úloha soudů. Zapojení veřejnosti a dalších osob. </a:t>
            </a:r>
            <a:endParaRPr lang="en-US" sz="2400" b="0" i="1" dirty="0">
              <a:latin typeface="Cambria" panose="02040503050406030204" pitchFamily="18" charset="0"/>
            </a:endParaRPr>
          </a:p>
        </p:txBody>
      </p:sp>
      <p:sp>
        <p:nvSpPr>
          <p:cNvPr id="3" name="Obdélník 2"/>
          <p:cNvSpPr/>
          <p:nvPr/>
        </p:nvSpPr>
        <p:spPr>
          <a:xfrm>
            <a:off x="0" y="422910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6" name="TextovéPole 5"/>
          <p:cNvSpPr txBox="1"/>
          <p:nvPr/>
        </p:nvSpPr>
        <p:spPr>
          <a:xfrm>
            <a:off x="4868346" y="3807022"/>
            <a:ext cx="4186990" cy="615553"/>
          </a:xfrm>
          <a:prstGeom prst="rect">
            <a:avLst/>
          </a:prstGeom>
          <a:noFill/>
        </p:spPr>
        <p:txBody>
          <a:bodyPr wrap="square" rtlCol="0">
            <a:spAutoFit/>
          </a:bodyPr>
          <a:lstStyle/>
          <a:p>
            <a:r>
              <a:rPr lang="cs-CZ" sz="1600" dirty="0">
                <a:solidFill>
                  <a:schemeClr val="bg1"/>
                </a:solidFill>
                <a:latin typeface="Cambria" panose="02040503050406030204" pitchFamily="18" charset="0"/>
                <a:ea typeface="Roboto Slab" panose="020B0604020202020204" charset="0"/>
              </a:rPr>
              <a:t>JUDr. Vojtěch Vomáčka, Ph.D., LL.M.</a:t>
            </a:r>
          </a:p>
          <a:p>
            <a:endParaRPr lang="cs-CZ" sz="1800" dirty="0">
              <a:solidFill>
                <a:schemeClr val="bg1"/>
              </a:solidFill>
              <a:latin typeface="Cambria" panose="02040503050406030204" pitchFamily="18" charset="0"/>
              <a:ea typeface="Roboto Slab" panose="020B0604020202020204" charset="0"/>
            </a:endParaRPr>
          </a:p>
        </p:txBody>
      </p:sp>
      <p:pic>
        <p:nvPicPr>
          <p:cNvPr id="9" name="Picture 3"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154" y="4319338"/>
            <a:ext cx="670593" cy="7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1490" y="4229100"/>
            <a:ext cx="1851580" cy="8156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4868346" y="4336821"/>
            <a:ext cx="4418319" cy="1015663"/>
          </a:xfrm>
          <a:prstGeom prst="rect">
            <a:avLst/>
          </a:prstGeom>
          <a:noFill/>
        </p:spPr>
        <p:txBody>
          <a:bodyPr wrap="square" rtlCol="0">
            <a:spAutoFit/>
          </a:bodyPr>
          <a:lstStyle/>
          <a:p>
            <a:r>
              <a:rPr lang="cs-CZ" sz="1600" b="1" dirty="0">
                <a:solidFill>
                  <a:schemeClr val="bg2">
                    <a:lumMod val="40000"/>
                    <a:lumOff val="60000"/>
                  </a:schemeClr>
                </a:solidFill>
                <a:latin typeface="Cambria" pitchFamily="18" charset="0"/>
                <a:ea typeface="Roboto Slab" panose="020B0604020202020204" charset="0"/>
              </a:rPr>
              <a:t>30. 10. 2020, podzim 2020</a:t>
            </a:r>
          </a:p>
          <a:p>
            <a:r>
              <a:rPr lang="cs-CZ" b="1" dirty="0">
                <a:solidFill>
                  <a:schemeClr val="bg2">
                    <a:lumMod val="40000"/>
                    <a:lumOff val="60000"/>
                  </a:schemeClr>
                </a:solidFill>
                <a:latin typeface="Cambria" pitchFamily="18" charset="0"/>
                <a:ea typeface="Roboto Slab" panose="020B0604020202020204" charset="0"/>
              </a:rPr>
              <a:t>Právnická fakulta MU, Brno</a:t>
            </a:r>
          </a:p>
          <a:p>
            <a:endParaRPr lang="cs-CZ" sz="1200" b="1" dirty="0">
              <a:solidFill>
                <a:schemeClr val="tx1"/>
              </a:solidFill>
              <a:latin typeface="Cambria" pitchFamily="18" charset="0"/>
              <a:ea typeface="Roboto Slab" panose="020B0604020202020204" charset="0"/>
            </a:endParaRPr>
          </a:p>
          <a:p>
            <a:endParaRPr lang="cs-CZ" sz="1800" dirty="0">
              <a:solidFill>
                <a:schemeClr val="bg1"/>
              </a:solidFill>
              <a:latin typeface="Roboto Slab" panose="020B0604020202020204" charset="0"/>
              <a:ea typeface="Roboto Slab" panose="020B0604020202020204" charset="0"/>
            </a:endParaRPr>
          </a:p>
        </p:txBody>
      </p:sp>
      <p:pic>
        <p:nvPicPr>
          <p:cNvPr id="1026" name="Picture 2" descr="Masarykova univerzita - Home | Facebook"/>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90709" y="4288749"/>
            <a:ext cx="786702" cy="78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433861"/>
      </p:ext>
    </p:extLst>
  </p:cSld>
  <p:clrMapOvr>
    <a:masterClrMapping/>
  </p:clrMapOvr>
  <mc:AlternateContent xmlns:mc="http://schemas.openxmlformats.org/markup-compatibility/2006" xmlns:p14="http://schemas.microsoft.com/office/powerpoint/2010/main">
    <mc:Choice Requires="p14">
      <p:transition spd="slow" p14:dur="2000" advTm="49760"/>
    </mc:Choice>
    <mc:Fallback xmlns="">
      <p:transition spd="slow" advTm="497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622011" y="1166179"/>
            <a:ext cx="3776867" cy="3200082"/>
          </a:xfrm>
          <a:prstGeom prst="rect">
            <a:avLst/>
          </a:prstGeom>
        </p:spPr>
      </p:pic>
      <p:sp>
        <p:nvSpPr>
          <p:cNvPr id="3"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latin typeface="Cambria" panose="02040503050406030204" pitchFamily="18" charset="0"/>
              </a:rPr>
              <a:t>Veřejnoprávní i soukromoprávní regulace</a:t>
            </a:r>
          </a:p>
        </p:txBody>
      </p:sp>
      <p:sp>
        <p:nvSpPr>
          <p:cNvPr id="5" name="Obdélník 4"/>
          <p:cNvSpPr/>
          <p:nvPr/>
        </p:nvSpPr>
        <p:spPr>
          <a:xfrm>
            <a:off x="4563689" y="1417638"/>
            <a:ext cx="4572000" cy="2677656"/>
          </a:xfrm>
          <a:prstGeom prst="rect">
            <a:avLst/>
          </a:prstGeom>
        </p:spPr>
        <p:txBody>
          <a:bodyPr>
            <a:spAutoFit/>
          </a:bodyPr>
          <a:lstStyle/>
          <a:p>
            <a:pPr marL="285750" indent="-285750">
              <a:buFont typeface="Arial" panose="020B0604020202020204" pitchFamily="34" charset="0"/>
              <a:buChar char="•"/>
            </a:pPr>
            <a:r>
              <a:rPr lang="cs-CZ" i="1" dirty="0">
                <a:latin typeface="Cambria" panose="02040503050406030204" pitchFamily="18" charset="0"/>
              </a:rPr>
              <a:t>Strategické hlukové mapy, akční plány.</a:t>
            </a:r>
          </a:p>
          <a:p>
            <a:pPr marL="285750" indent="-285750">
              <a:buFont typeface="Arial" panose="020B0604020202020204" pitchFamily="34" charset="0"/>
              <a:buChar char="•"/>
            </a:pPr>
            <a:r>
              <a:rPr lang="cs-CZ" i="1" dirty="0">
                <a:latin typeface="Cambria" panose="02040503050406030204" pitchFamily="18" charset="0"/>
              </a:rPr>
              <a:t>Územní plánování – kde může být zdroj hluku umístěn – akustické studie, tiché oblasti </a:t>
            </a:r>
          </a:p>
          <a:p>
            <a:pPr marL="285750" indent="-285750">
              <a:buFont typeface="Arial" panose="020B0604020202020204" pitchFamily="34" charset="0"/>
              <a:buChar char="•"/>
            </a:pPr>
            <a:r>
              <a:rPr lang="cs-CZ" i="1" dirty="0">
                <a:latin typeface="Cambria" panose="02040503050406030204" pitchFamily="18" charset="0"/>
              </a:rPr>
              <a:t>Povolovací řízení – územní/stavební - konkrétní provedení</a:t>
            </a:r>
          </a:p>
          <a:p>
            <a:pPr marL="285750" indent="-285750">
              <a:buFont typeface="Arial" panose="020B0604020202020204" pitchFamily="34" charset="0"/>
              <a:buChar char="•"/>
            </a:pPr>
            <a:r>
              <a:rPr lang="cs-CZ" i="1" dirty="0">
                <a:latin typeface="Cambria" panose="02040503050406030204" pitchFamily="18" charset="0"/>
              </a:rPr>
              <a:t>Povolení k provozu – podmínky provozu.</a:t>
            </a:r>
          </a:p>
          <a:p>
            <a:pPr marL="285750" indent="-285750">
              <a:buFont typeface="Arial" panose="020B0604020202020204" pitchFamily="34" charset="0"/>
              <a:buChar char="•"/>
            </a:pPr>
            <a:r>
              <a:rPr lang="cs-CZ" i="1" dirty="0">
                <a:latin typeface="Cambria" panose="02040503050406030204" pitchFamily="18" charset="0"/>
              </a:rPr>
              <a:t>Hygienické hlukové limity + výjimka v § 31</a:t>
            </a:r>
          </a:p>
          <a:p>
            <a:pPr marL="285750" indent="-285750">
              <a:buFont typeface="Arial" panose="020B0604020202020204" pitchFamily="34" charset="0"/>
              <a:buChar char="•"/>
            </a:pPr>
            <a:r>
              <a:rPr lang="cs-CZ" i="1" dirty="0">
                <a:latin typeface="Cambria" panose="02040503050406030204" pitchFamily="18" charset="0"/>
              </a:rPr>
              <a:t>Provádění kontrol v provozovně/v domácnosti</a:t>
            </a:r>
          </a:p>
          <a:p>
            <a:pPr marL="285750" indent="-285750">
              <a:buFont typeface="Arial" panose="020B0604020202020204" pitchFamily="34" charset="0"/>
              <a:buChar char="•"/>
            </a:pPr>
            <a:r>
              <a:rPr lang="cs-CZ" i="1" dirty="0">
                <a:latin typeface="Cambria" panose="02040503050406030204" pitchFamily="18" charset="0"/>
              </a:rPr>
              <a:t>Obecně závazné vyhlášky obcí</a:t>
            </a:r>
          </a:p>
          <a:p>
            <a:pPr marL="285750" indent="-285750">
              <a:buFont typeface="Arial" panose="020B0604020202020204" pitchFamily="34" charset="0"/>
              <a:buChar char="•"/>
            </a:pPr>
            <a:r>
              <a:rPr lang="cs-CZ" i="1" dirty="0">
                <a:latin typeface="Cambria" panose="02040503050406030204" pitchFamily="18" charset="0"/>
              </a:rPr>
              <a:t>Sousedské žaloby (a jiná soukromoprávní ochrana majetku)</a:t>
            </a:r>
          </a:p>
          <a:p>
            <a:pPr marL="285750" indent="-285750">
              <a:buFont typeface="Arial" panose="020B0604020202020204" pitchFamily="34" charset="0"/>
              <a:buChar char="•"/>
            </a:pPr>
            <a:r>
              <a:rPr lang="cs-CZ" i="1" dirty="0">
                <a:latin typeface="Cambria" panose="02040503050406030204" pitchFamily="18" charset="0"/>
              </a:rPr>
              <a:t>ochrana osobnosti, soukromí, rodinného života</a:t>
            </a:r>
          </a:p>
        </p:txBody>
      </p:sp>
    </p:spTree>
    <p:extLst>
      <p:ext uri="{BB962C8B-B14F-4D97-AF65-F5344CB8AC3E}">
        <p14:creationId xmlns:p14="http://schemas.microsoft.com/office/powerpoint/2010/main" val="2121688091"/>
      </p:ext>
    </p:extLst>
  </p:cSld>
  <p:clrMapOvr>
    <a:masterClrMapping/>
  </p:clrMapOvr>
  <mc:AlternateContent xmlns:mc="http://schemas.openxmlformats.org/markup-compatibility/2006" xmlns:p14="http://schemas.microsoft.com/office/powerpoint/2010/main">
    <mc:Choice Requires="p14">
      <p:transition spd="slow" p14:dur="2000" advTm="59063"/>
    </mc:Choice>
    <mc:Fallback xmlns="">
      <p:transition spd="slow" advTm="59063"/>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Praktické důsledky</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5" name="Zástupný symbol pro obsah 2"/>
          <p:cNvSpPr txBox="1">
            <a:spLocks/>
          </p:cNvSpPr>
          <p:nvPr/>
        </p:nvSpPr>
        <p:spPr>
          <a:xfrm>
            <a:off x="417486" y="841248"/>
            <a:ext cx="8363272" cy="49971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u="sng" dirty="0">
                <a:latin typeface="Cambria" panose="02040503050406030204" pitchFamily="18" charset="0"/>
                <a:ea typeface="Cambria" panose="02040503050406030204" pitchFamily="18" charset="0"/>
              </a:rPr>
              <a:t>Není třeba EIA: </a:t>
            </a:r>
            <a:r>
              <a:rPr lang="cs-CZ" sz="1600" dirty="0">
                <a:latin typeface="Cambria" panose="02040503050406030204" pitchFamily="18" charset="0"/>
                <a:ea typeface="Cambria" panose="02040503050406030204" pitchFamily="18" charset="0"/>
              </a:rPr>
              <a:t> účastenství podle vlastní úpravy, do které v některých případech spadají i ekologické spolky (ZOPK, IPPC, VZ). Ani tato zvláštní úprava nedopadá na všechna řízení podle ZOPK, IPPC, VZ. </a:t>
            </a:r>
          </a:p>
          <a:p>
            <a:r>
              <a:rPr lang="cs-CZ" sz="1600" u="sng" dirty="0">
                <a:latin typeface="Cambria" panose="02040503050406030204" pitchFamily="18" charset="0"/>
                <a:ea typeface="Cambria" panose="02040503050406030204" pitchFamily="18" charset="0"/>
              </a:rPr>
              <a:t>Je třeba EIA</a:t>
            </a:r>
            <a:r>
              <a:rPr lang="cs-CZ" sz="1600" dirty="0">
                <a:latin typeface="Cambria" panose="02040503050406030204" pitchFamily="18" charset="0"/>
                <a:ea typeface="Cambria" panose="02040503050406030204" pitchFamily="18" charset="0"/>
              </a:rPr>
              <a:t>:</a:t>
            </a:r>
          </a:p>
          <a:p>
            <a:r>
              <a:rPr lang="cs-CZ" sz="1600" b="1" dirty="0">
                <a:solidFill>
                  <a:srgbClr val="00B050"/>
                </a:solidFill>
                <a:latin typeface="Cambria" panose="02040503050406030204" pitchFamily="18" charset="0"/>
                <a:ea typeface="Cambria" panose="02040503050406030204" pitchFamily="18" charset="0"/>
              </a:rPr>
              <a:t>Zvláštní režim, který se uplatní pro všechna navazující řízení. </a:t>
            </a:r>
            <a:r>
              <a:rPr lang="cs-CZ" sz="1600" dirty="0">
                <a:latin typeface="Cambria" panose="02040503050406030204" pitchFamily="18" charset="0"/>
                <a:ea typeface="Cambria" panose="02040503050406030204" pitchFamily="18" charset="0"/>
              </a:rPr>
              <a:t>Spolky existující déle jak 3 roky nebo s podporou 200 podpisů; možnost podat odvolání o rozhodnutí, že záměr nebude posouzen, možnost účastnit se navazovacích řízení, rovnou založena i aktivní legitimace k podání žaloby (výslovně hmota i proces, 90 dní). Navazující řízení se vždy považuje za řízení s velkým počtem účastníků. </a:t>
            </a:r>
          </a:p>
          <a:p>
            <a:r>
              <a:rPr lang="cs-CZ" sz="1600" b="1" dirty="0">
                <a:latin typeface="Cambria" panose="02040503050406030204" pitchFamily="18" charset="0"/>
                <a:ea typeface="Cambria" panose="02040503050406030204" pitchFamily="18" charset="0"/>
              </a:rPr>
              <a:t>Pozor! Od 1. 1. 2018 přísnější pravidla pro podporující listiny</a:t>
            </a:r>
            <a:r>
              <a:rPr lang="cs-CZ" sz="1600" dirty="0">
                <a:latin typeface="Cambria" panose="02040503050406030204" pitchFamily="18" charset="0"/>
                <a:ea typeface="Cambria" panose="02040503050406030204" pitchFamily="18" charset="0"/>
              </a:rPr>
              <a:t>.</a:t>
            </a:r>
          </a:p>
          <a:p>
            <a:r>
              <a:rPr lang="cs-CZ" sz="1600" dirty="0">
                <a:latin typeface="Cambria" panose="02040503050406030204" pitchFamily="18" charset="0"/>
                <a:ea typeface="Cambria" panose="02040503050406030204" pitchFamily="18" charset="0"/>
              </a:rPr>
              <a:t>Pozor! Účast v navazujících řízeních se netýká veškeré dotčené veřejnosti, ale pouze spolků (a obcí + krajů). Sousedé se sem musí dostat přes vlastní úpravu.</a:t>
            </a:r>
          </a:p>
          <a:p>
            <a:r>
              <a:rPr lang="cs-CZ" sz="1600" dirty="0">
                <a:latin typeface="Cambria" panose="02040503050406030204" pitchFamily="18" charset="0"/>
                <a:ea typeface="Cambria" panose="02040503050406030204" pitchFamily="18" charset="0"/>
              </a:rPr>
              <a:t>V řízeních, která následují po provedení procesu EIA, ale nejsou navazující, platí první bod, tj. vlastní úprava. </a:t>
            </a:r>
          </a:p>
          <a:p>
            <a:endParaRPr lang="cs-CZ" dirty="0"/>
          </a:p>
          <a:p>
            <a:endParaRPr lang="cs-CZ" dirty="0"/>
          </a:p>
        </p:txBody>
      </p:sp>
    </p:spTree>
    <p:extLst>
      <p:ext uri="{BB962C8B-B14F-4D97-AF65-F5344CB8AC3E}">
        <p14:creationId xmlns:p14="http://schemas.microsoft.com/office/powerpoint/2010/main" val="95348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462708" y="4083918"/>
            <a:ext cx="6538292" cy="415498"/>
          </a:xfrm>
          <a:prstGeom prst="rect">
            <a:avLst/>
          </a:prstGeom>
          <a:noFill/>
        </p:spPr>
        <p:txBody>
          <a:bodyPr wrap="square" rtlCol="0">
            <a:spAutoFit/>
          </a:bodyPr>
          <a:lstStyle/>
          <a:p>
            <a:r>
              <a:rPr lang="cs-CZ" sz="1050" b="1" dirty="0">
                <a:latin typeface="Consolas" panose="020B0609020204030204" pitchFamily="49" charset="0"/>
              </a:rPr>
              <a:t>Výstavba bytovky na kraji města na místě, kde se vyskytuje silně ohrožený živočišný druh (křeček polní)</a:t>
            </a:r>
          </a:p>
        </p:txBody>
      </p:sp>
      <p:pic>
        <p:nvPicPr>
          <p:cNvPr id="1026" name="Picture 2" descr="Výsledok vyhľadávania obrázkov pre dopyt bytov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719" y="627535"/>
            <a:ext cx="4537805" cy="303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1968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462708" y="4083918"/>
            <a:ext cx="6538292" cy="253916"/>
          </a:xfrm>
          <a:prstGeom prst="rect">
            <a:avLst/>
          </a:prstGeom>
          <a:noFill/>
        </p:spPr>
        <p:txBody>
          <a:bodyPr wrap="square" rtlCol="0">
            <a:spAutoFit/>
          </a:bodyPr>
          <a:lstStyle/>
          <a:p>
            <a:r>
              <a:rPr lang="cs-CZ" sz="1050" b="1" dirty="0">
                <a:latin typeface="Consolas" panose="020B0609020204030204" pitchFamily="49" charset="0"/>
              </a:rPr>
              <a:t>V sousední bytovce bydlí pan Křeček, kterému se nelíbí, že přijde o výhled.</a:t>
            </a:r>
          </a:p>
        </p:txBody>
      </p:sp>
      <p:pic>
        <p:nvPicPr>
          <p:cNvPr id="2050" name="Picture 2" descr="Výsledok vyhľadávania obrázkov pre dopyt křeček bytov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57504"/>
            <a:ext cx="5673865" cy="361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659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418427" y="551244"/>
            <a:ext cx="6538292" cy="3785652"/>
          </a:xfrm>
          <a:prstGeom prst="rect">
            <a:avLst/>
          </a:prstGeom>
          <a:noFill/>
        </p:spPr>
        <p:txBody>
          <a:bodyPr wrap="square" rtlCol="0">
            <a:spAutoFit/>
          </a:bodyPr>
          <a:lstStyle/>
          <a:p>
            <a:pPr marL="214313" indent="-214313">
              <a:buFont typeface="Arial" panose="020B0604020202020204" pitchFamily="34" charset="0"/>
              <a:buChar char="•"/>
            </a:pPr>
            <a:r>
              <a:rPr lang="cs-CZ" sz="1200" b="1" dirty="0">
                <a:latin typeface="Consolas" panose="020B0609020204030204" pitchFamily="49" charset="0"/>
              </a:rPr>
              <a:t>Námitky je třeba uplatnit včas, tzn. v řízení o umístění stavby.</a:t>
            </a:r>
          </a:p>
          <a:p>
            <a:pPr marL="214313" indent="-214313">
              <a:buFont typeface="Arial" panose="020B0604020202020204" pitchFamily="34" charset="0"/>
              <a:buChar char="•"/>
            </a:pPr>
            <a:endParaRPr lang="cs-CZ" sz="1200" b="1" dirty="0">
              <a:latin typeface="Consolas" panose="020B0609020204030204" pitchFamily="49" charset="0"/>
            </a:endParaRPr>
          </a:p>
          <a:p>
            <a:pPr marL="214313" indent="-214313">
              <a:buFont typeface="Arial" panose="020B0604020202020204" pitchFamily="34" charset="0"/>
              <a:buChar char="•"/>
            </a:pPr>
            <a:r>
              <a:rPr lang="cs-CZ" sz="1200" b="1" dirty="0">
                <a:latin typeface="Consolas" panose="020B0609020204030204" pitchFamily="49" charset="0"/>
              </a:rPr>
              <a:t>Vlastník bytu v sousedním domě se může stát účastníkem řízení, a to i na základě ztráty výhledu nebo zastínění, ale nepřísluší mu námitka, která se týká výlučně ohrožení křečka</a:t>
            </a:r>
          </a:p>
          <a:p>
            <a:pPr marL="214313" indent="-214313">
              <a:buFont typeface="Arial" panose="020B0604020202020204" pitchFamily="34" charset="0"/>
              <a:buChar char="•"/>
            </a:pPr>
            <a:endParaRPr lang="cs-CZ" sz="1200" b="1" dirty="0">
              <a:latin typeface="Consolas" panose="020B0609020204030204" pitchFamily="49" charset="0"/>
            </a:endParaRPr>
          </a:p>
          <a:p>
            <a:pPr marL="214313" indent="-214313">
              <a:buFont typeface="Arial" panose="020B0604020202020204" pitchFamily="34" charset="0"/>
              <a:buChar char="•"/>
            </a:pPr>
            <a:r>
              <a:rPr lang="cs-CZ" sz="1200" b="1" dirty="0">
                <a:latin typeface="Consolas" panose="020B0609020204030204" pitchFamily="49" charset="0"/>
              </a:rPr>
              <a:t>Nájemce bytu v sousedním domě se ani nestane účastníkem řízení.</a:t>
            </a:r>
          </a:p>
          <a:p>
            <a:pPr marL="214313" indent="-214313">
              <a:buFont typeface="Arial" panose="020B0604020202020204" pitchFamily="34" charset="0"/>
              <a:buChar char="•"/>
            </a:pPr>
            <a:endParaRPr lang="cs-CZ" sz="1200" b="1" dirty="0">
              <a:latin typeface="Consolas" panose="020B0609020204030204" pitchFamily="49" charset="0"/>
            </a:endParaRPr>
          </a:p>
          <a:p>
            <a:pPr marL="214313" indent="-214313">
              <a:buFont typeface="Arial" panose="020B0604020202020204" pitchFamily="34" charset="0"/>
              <a:buChar char="•"/>
            </a:pPr>
            <a:r>
              <a:rPr lang="cs-CZ" sz="1200" b="1" dirty="0">
                <a:latin typeface="Consolas" panose="020B0609020204030204" pitchFamily="49" charset="0"/>
              </a:rPr>
              <a:t>Oba mohou založit spolek dle § 70 ZOPK, který se ale nedostane do územního řízení.</a:t>
            </a:r>
          </a:p>
          <a:p>
            <a:pPr marL="214313" indent="-214313">
              <a:buFont typeface="Arial" panose="020B0604020202020204" pitchFamily="34" charset="0"/>
              <a:buChar char="•"/>
            </a:pPr>
            <a:endParaRPr lang="cs-CZ" sz="1200" b="1" dirty="0">
              <a:latin typeface="Consolas" panose="020B0609020204030204" pitchFamily="49" charset="0"/>
            </a:endParaRPr>
          </a:p>
          <a:p>
            <a:pPr marL="214313" indent="-214313">
              <a:buFont typeface="Arial" panose="020B0604020202020204" pitchFamily="34" charset="0"/>
              <a:buChar char="•"/>
            </a:pPr>
            <a:r>
              <a:rPr lang="cs-CZ" sz="1200" b="1" dirty="0">
                <a:latin typeface="Consolas" panose="020B0609020204030204" pitchFamily="49" charset="0"/>
              </a:rPr>
              <a:t>Spolek podle § 70 ZOPK se dostane do řízení podle § 56 ZOPK, ale může vznášet toliko námitky ohledně ohrožení křečka (a další, které se týkají zájmů ochrany přírody a krajiny). Ale pouze pokud bude řízení vedeno, tzn. na křečka se přijde před zahájením řízení podle </a:t>
            </a:r>
            <a:r>
              <a:rPr lang="cs-CZ" sz="1200" b="1" dirty="0" err="1">
                <a:latin typeface="Consolas" panose="020B0609020204030204" pitchFamily="49" charset="0"/>
              </a:rPr>
              <a:t>StavZ</a:t>
            </a:r>
            <a:r>
              <a:rPr lang="cs-CZ" sz="1200" b="1" dirty="0">
                <a:latin typeface="Consolas" panose="020B0609020204030204" pitchFamily="49" charset="0"/>
              </a:rPr>
              <a:t>.</a:t>
            </a:r>
          </a:p>
          <a:p>
            <a:pPr marL="214313" indent="-214313">
              <a:buFont typeface="Arial" panose="020B0604020202020204" pitchFamily="34" charset="0"/>
              <a:buChar char="•"/>
            </a:pPr>
            <a:endParaRPr lang="cs-CZ" sz="1200" b="1" dirty="0">
              <a:latin typeface="Consolas" panose="020B0609020204030204" pitchFamily="49" charset="0"/>
            </a:endParaRPr>
          </a:p>
          <a:p>
            <a:pPr marL="214313" indent="-214313">
              <a:buFont typeface="Arial" panose="020B0604020202020204" pitchFamily="34" charset="0"/>
              <a:buChar char="•"/>
            </a:pPr>
            <a:r>
              <a:rPr lang="cs-CZ" sz="1200" b="1" dirty="0">
                <a:latin typeface="Consolas" panose="020B0609020204030204" pitchFamily="49" charset="0"/>
              </a:rPr>
              <a:t>Pokud proběhne EIA, dostane se do územního řízení (které je navazujícím) spolek splňující podmínku 3 let činnosti nebo 200 podpisů, a může uplatňovat námitky, které se vztahují k celému širokému předmětu posuzování vlivů (včetně dopadu na obyvatelstvo).</a:t>
            </a:r>
          </a:p>
        </p:txBody>
      </p:sp>
    </p:spTree>
    <p:extLst>
      <p:ext uri="{BB962C8B-B14F-4D97-AF65-F5344CB8AC3E}">
        <p14:creationId xmlns:p14="http://schemas.microsoft.com/office/powerpoint/2010/main" val="24660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fade">
                                      <p:cBhvr>
                                        <p:cTn id="27" dur="500"/>
                                        <p:tgtEl>
                                          <p:spTgt spid="1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fade">
                                      <p:cBhvr>
                                        <p:cTn id="32"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714830" y="4232502"/>
            <a:ext cx="6538292" cy="253916"/>
          </a:xfrm>
          <a:prstGeom prst="rect">
            <a:avLst/>
          </a:prstGeom>
          <a:noFill/>
        </p:spPr>
        <p:txBody>
          <a:bodyPr wrap="square" rtlCol="0">
            <a:spAutoFit/>
          </a:bodyPr>
          <a:lstStyle/>
          <a:p>
            <a:r>
              <a:rPr lang="cs-CZ" sz="1050" b="1" dirty="0">
                <a:latin typeface="Consolas" panose="020B0609020204030204" pitchFamily="49" charset="0"/>
              </a:rPr>
              <a:t>Výstavba stálého kempu s celkovou kapacitou 100 ubytovaných</a:t>
            </a:r>
          </a:p>
        </p:txBody>
      </p:sp>
      <p:pic>
        <p:nvPicPr>
          <p:cNvPr id="1028" name="Picture 4" descr="http://www.kempy-chaty.cz/sites/default/files/kemp_zelezna_ruda_chatky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099" y="848212"/>
            <a:ext cx="4536281"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749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960566" y="937572"/>
            <a:ext cx="5400600" cy="3139321"/>
          </a:xfrm>
          <a:prstGeom prst="rect">
            <a:avLst/>
          </a:prstGeom>
          <a:noFill/>
        </p:spPr>
        <p:txBody>
          <a:bodyPr wrap="square" rtlCol="0">
            <a:spAutoFit/>
          </a:bodyPr>
          <a:lstStyle/>
          <a:p>
            <a:r>
              <a:rPr lang="cs-CZ" sz="1800" b="1" dirty="0">
                <a:latin typeface="Consolas" panose="020B0609020204030204" pitchFamily="49" charset="0"/>
              </a:rPr>
              <a:t>Výstavba stálého kempu s celkovou kapacitou 100 ubytovaných</a:t>
            </a:r>
          </a:p>
          <a:p>
            <a:endParaRPr lang="cs-CZ" sz="1800" b="1" dirty="0">
              <a:latin typeface="Consolas" panose="020B0609020204030204" pitchFamily="49" charset="0"/>
            </a:endParaRPr>
          </a:p>
          <a:p>
            <a:endParaRPr lang="cs-CZ" sz="1800" b="1" dirty="0">
              <a:latin typeface="Consolas" panose="020B0609020204030204" pitchFamily="49" charset="0"/>
            </a:endParaRPr>
          </a:p>
          <a:p>
            <a:endParaRPr lang="cs-CZ" sz="1800" b="1" dirty="0">
              <a:latin typeface="Consolas" panose="020B0609020204030204" pitchFamily="49" charset="0"/>
            </a:endParaRPr>
          </a:p>
          <a:p>
            <a:endParaRPr lang="cs-CZ" sz="1800" b="1" dirty="0">
              <a:latin typeface="Consolas" panose="020B0609020204030204" pitchFamily="49" charset="0"/>
            </a:endParaRPr>
          </a:p>
          <a:p>
            <a:pPr marL="214313" indent="-214313">
              <a:buFontTx/>
              <a:buChar char="-"/>
            </a:pPr>
            <a:r>
              <a:rPr lang="cs-CZ" sz="1800" b="1" dirty="0"/>
              <a:t>Příloha č. 1/bod 117/kat. II zákona o posuzování vlivů, EIA proběhne (10 m od lesa)</a:t>
            </a:r>
          </a:p>
          <a:p>
            <a:pPr marL="214313" indent="-214313">
              <a:buFontTx/>
              <a:buChar char="-"/>
            </a:pPr>
            <a:r>
              <a:rPr lang="cs-CZ" sz="1800" b="1" dirty="0"/>
              <a:t>IPPC není,</a:t>
            </a:r>
          </a:p>
          <a:p>
            <a:pPr marL="214313" indent="-214313">
              <a:buFontTx/>
              <a:buChar char="-"/>
            </a:pPr>
            <a:r>
              <a:rPr lang="cs-CZ" sz="1800" b="1" dirty="0">
                <a:latin typeface="Consolas" panose="020B0609020204030204" pitchFamily="49" charset="0"/>
              </a:rPr>
              <a:t>Zemědělská půda.</a:t>
            </a:r>
          </a:p>
        </p:txBody>
      </p:sp>
    </p:spTree>
    <p:extLst>
      <p:ext uri="{BB962C8B-B14F-4D97-AF65-F5344CB8AC3E}">
        <p14:creationId xmlns:p14="http://schemas.microsoft.com/office/powerpoint/2010/main" val="17669503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3039501" y="2005828"/>
            <a:ext cx="1578627" cy="364409"/>
          </a:xfrm>
          <a:prstGeom prst="rect">
            <a:avLst/>
          </a:prstGeom>
          <a:solidFill>
            <a:schemeClr val="bg2">
              <a:lumMod val="90000"/>
            </a:schemeClr>
          </a:solidFill>
          <a:ln w="22225">
            <a:solidFill>
              <a:schemeClr val="tx1"/>
            </a:solidFill>
            <a:miter lim="800000"/>
            <a:headEnd/>
            <a:tailEnd/>
          </a:ln>
          <a:effectLst/>
          <a:extLst/>
        </p:spPr>
        <p:txBody>
          <a:bodyPr anchor="ctr"/>
          <a:lstStyle/>
          <a:p>
            <a:pPr eaLnBrk="0" hangingPunct="0">
              <a:spcBef>
                <a:spcPct val="50000"/>
              </a:spcBef>
              <a:buFontTx/>
              <a:buNone/>
            </a:pPr>
            <a:r>
              <a:rPr lang="cs-CZ" sz="1050" dirty="0">
                <a:latin typeface="Verdana" pitchFamily="34" charset="0"/>
              </a:rPr>
              <a:t>Umístění stavby</a:t>
            </a:r>
            <a:endParaRPr lang="en-US" sz="1050" dirty="0">
              <a:latin typeface="Verdana" pitchFamily="34" charset="0"/>
            </a:endParaRPr>
          </a:p>
        </p:txBody>
      </p:sp>
      <p:sp>
        <p:nvSpPr>
          <p:cNvPr id="15" name="Text Box 6"/>
          <p:cNvSpPr txBox="1">
            <a:spLocks noChangeArrowheads="1"/>
          </p:cNvSpPr>
          <p:nvPr/>
        </p:nvSpPr>
        <p:spPr bwMode="auto">
          <a:xfrm>
            <a:off x="3027506" y="2497964"/>
            <a:ext cx="1556391" cy="344236"/>
          </a:xfrm>
          <a:prstGeom prst="rect">
            <a:avLst/>
          </a:prstGeom>
          <a:solidFill>
            <a:schemeClr val="accent6">
              <a:lumMod val="20000"/>
              <a:lumOff val="80000"/>
            </a:schemeClr>
          </a:solidFill>
          <a:ln w="22225">
            <a:solidFill>
              <a:schemeClr val="tx1"/>
            </a:solidFill>
            <a:miter lim="800000"/>
            <a:headEnd/>
            <a:tailEnd/>
          </a:ln>
          <a:effectLst/>
          <a:extLst/>
        </p:spPr>
        <p:txBody>
          <a:bodyPr anchor="ctr"/>
          <a:lstStyle/>
          <a:p>
            <a:pPr eaLnBrk="0" hangingPunct="0">
              <a:spcBef>
                <a:spcPct val="50000"/>
              </a:spcBef>
              <a:buFontTx/>
              <a:buNone/>
            </a:pPr>
            <a:r>
              <a:rPr lang="cs-CZ" sz="1050" dirty="0">
                <a:latin typeface="Verdana" pitchFamily="34" charset="0"/>
              </a:rPr>
              <a:t>Stavební řízení</a:t>
            </a:r>
            <a:endParaRPr lang="en-US" sz="1050" dirty="0">
              <a:latin typeface="Verdana" pitchFamily="34" charset="0"/>
            </a:endParaRPr>
          </a:p>
        </p:txBody>
      </p:sp>
      <p:cxnSp>
        <p:nvCxnSpPr>
          <p:cNvPr id="57" name="AutoShape 18"/>
          <p:cNvCxnSpPr>
            <a:cxnSpLocks noChangeShapeType="1"/>
          </p:cNvCxnSpPr>
          <p:nvPr/>
        </p:nvCxnSpPr>
        <p:spPr bwMode="auto">
          <a:xfrm>
            <a:off x="3724380" y="2366280"/>
            <a:ext cx="1" cy="126661"/>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7"/>
          <p:cNvSpPr txBox="1">
            <a:spLocks noChangeArrowheads="1"/>
          </p:cNvSpPr>
          <p:nvPr/>
        </p:nvSpPr>
        <p:spPr bwMode="auto">
          <a:xfrm>
            <a:off x="2835455" y="3103654"/>
            <a:ext cx="2025953" cy="245408"/>
          </a:xfrm>
          <a:prstGeom prst="rect">
            <a:avLst/>
          </a:prstGeom>
          <a:solidFill>
            <a:schemeClr val="accent1">
              <a:lumMod val="20000"/>
              <a:lumOff val="80000"/>
            </a:schemeClr>
          </a:solidFill>
          <a:ln w="2857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Vydání kolaudačního souhlasu</a:t>
            </a:r>
          </a:p>
        </p:txBody>
      </p:sp>
      <p:cxnSp>
        <p:nvCxnSpPr>
          <p:cNvPr id="51" name="AutoShape 18"/>
          <p:cNvCxnSpPr>
            <a:cxnSpLocks noChangeShapeType="1"/>
          </p:cNvCxnSpPr>
          <p:nvPr/>
        </p:nvCxnSpPr>
        <p:spPr bwMode="auto">
          <a:xfrm flipH="1">
            <a:off x="3739646" y="2836199"/>
            <a:ext cx="5358" cy="267456"/>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 Box 7"/>
          <p:cNvSpPr txBox="1">
            <a:spLocks noChangeArrowheads="1"/>
          </p:cNvSpPr>
          <p:nvPr/>
        </p:nvSpPr>
        <p:spPr bwMode="auto">
          <a:xfrm>
            <a:off x="2962990" y="1212418"/>
            <a:ext cx="1586801" cy="245408"/>
          </a:xfrm>
          <a:prstGeom prst="rect">
            <a:avLst/>
          </a:prstGeom>
          <a:solidFill>
            <a:schemeClr val="accent3">
              <a:lumMod val="40000"/>
              <a:lumOff val="6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Odnětí půdy ze ZPF</a:t>
            </a:r>
          </a:p>
        </p:txBody>
      </p:sp>
      <p:cxnSp>
        <p:nvCxnSpPr>
          <p:cNvPr id="79" name="AutoShape 18"/>
          <p:cNvCxnSpPr>
            <a:cxnSpLocks noChangeShapeType="1"/>
          </p:cNvCxnSpPr>
          <p:nvPr/>
        </p:nvCxnSpPr>
        <p:spPr bwMode="auto">
          <a:xfrm>
            <a:off x="3838595" y="1439899"/>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5"/>
          <p:cNvSpPr txBox="1">
            <a:spLocks noChangeArrowheads="1"/>
          </p:cNvSpPr>
          <p:nvPr/>
        </p:nvSpPr>
        <p:spPr bwMode="auto">
          <a:xfrm>
            <a:off x="3167844" y="681540"/>
            <a:ext cx="1556391" cy="409099"/>
          </a:xfrm>
          <a:prstGeom prst="rect">
            <a:avLst/>
          </a:prstGeom>
          <a:ln>
            <a:prstDash val="solid"/>
            <a:headEnd/>
            <a:tailEnd/>
          </a:ln>
          <a:extLst/>
        </p:spPr>
        <p:style>
          <a:lnRef idx="1">
            <a:schemeClr val="accent3"/>
          </a:lnRef>
          <a:fillRef idx="2">
            <a:schemeClr val="accent3"/>
          </a:fillRef>
          <a:effectRef idx="1">
            <a:schemeClr val="accent3"/>
          </a:effectRef>
          <a:fontRef idx="minor">
            <a:schemeClr val="dk1"/>
          </a:fontRef>
        </p:style>
        <p:txBody>
          <a:bodyPr anchor="ctr"/>
          <a:lstStyle/>
          <a:p>
            <a:pPr eaLnBrk="0" hangingPunct="0">
              <a:spcBef>
                <a:spcPct val="50000"/>
              </a:spcBef>
              <a:buFontTx/>
              <a:buNone/>
            </a:pPr>
            <a:r>
              <a:rPr lang="cs-CZ" sz="1050" dirty="0">
                <a:latin typeface="Verdana" pitchFamily="34" charset="0"/>
              </a:rPr>
              <a:t>Posouzení vlivů záměru (EIA)</a:t>
            </a:r>
            <a:endParaRPr lang="en-US" sz="1050" dirty="0">
              <a:latin typeface="Verdana" pitchFamily="34" charset="0"/>
            </a:endParaRPr>
          </a:p>
        </p:txBody>
      </p:sp>
      <p:cxnSp>
        <p:nvCxnSpPr>
          <p:cNvPr id="12" name="AutoShape 18"/>
          <p:cNvCxnSpPr>
            <a:cxnSpLocks noChangeShapeType="1"/>
          </p:cNvCxnSpPr>
          <p:nvPr/>
        </p:nvCxnSpPr>
        <p:spPr bwMode="auto">
          <a:xfrm>
            <a:off x="3826009" y="1066819"/>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7"/>
          <p:cNvSpPr txBox="1">
            <a:spLocks noChangeArrowheads="1"/>
          </p:cNvSpPr>
          <p:nvPr/>
        </p:nvSpPr>
        <p:spPr bwMode="auto">
          <a:xfrm>
            <a:off x="2951603" y="1583619"/>
            <a:ext cx="1586801" cy="245408"/>
          </a:xfrm>
          <a:prstGeom prst="rect">
            <a:avLst/>
          </a:prstGeom>
          <a:solidFill>
            <a:schemeClr val="accent3">
              <a:lumMod val="40000"/>
              <a:lumOff val="6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Dotčení lesa</a:t>
            </a:r>
          </a:p>
        </p:txBody>
      </p:sp>
      <p:cxnSp>
        <p:nvCxnSpPr>
          <p:cNvPr id="16" name="AutoShape 18"/>
          <p:cNvCxnSpPr>
            <a:cxnSpLocks noChangeShapeType="1"/>
            <a:endCxn id="14" idx="0"/>
          </p:cNvCxnSpPr>
          <p:nvPr/>
        </p:nvCxnSpPr>
        <p:spPr bwMode="auto">
          <a:xfrm>
            <a:off x="3827208" y="1811100"/>
            <a:ext cx="1607" cy="194728"/>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ovéPole 2"/>
          <p:cNvSpPr txBox="1"/>
          <p:nvPr/>
        </p:nvSpPr>
        <p:spPr>
          <a:xfrm>
            <a:off x="1283448" y="3486263"/>
            <a:ext cx="6669360" cy="1061829"/>
          </a:xfrm>
          <a:prstGeom prst="rect">
            <a:avLst/>
          </a:prstGeom>
          <a:noFill/>
        </p:spPr>
        <p:txBody>
          <a:bodyPr wrap="square" rtlCol="0">
            <a:spAutoFit/>
          </a:bodyPr>
          <a:lstStyle/>
          <a:p>
            <a:r>
              <a:rPr lang="cs-CZ" sz="1050" dirty="0"/>
              <a:t>§ 14/2 </a:t>
            </a:r>
            <a:r>
              <a:rPr lang="cs-CZ" sz="1050" dirty="0" err="1"/>
              <a:t>LesZ</a:t>
            </a:r>
            <a:r>
              <a:rPr lang="cs-CZ" sz="1050" dirty="0"/>
              <a:t>: </a:t>
            </a:r>
            <a:r>
              <a:rPr lang="cs-CZ" sz="1050" i="1" dirty="0"/>
              <a:t>Dotýká-li se řízení podle zvláštních předpisů zájmů chráněných tímto zákonem, rozhodne stavební úřad nebo jiný orgán státní správy jen se souhlasem příslušného orgánu státní správy lesů, který může svůj souhlas vázat na splnění podmínek. Tohoto souhlasu je třeba i k dotčení pozemků do vzdálenosti 50 m od okraje lesa. Souhlas vydávaný jako podklad pro rozhodnutí o umístění stavby nebo územní souhlas a dále pro rozhodnutí o povolení stavby, zařízení nebo terénních úprav anebo jejich ohlášení je závazným stanoviskem podle správního řádu a není samostatným rozhodnutím ve správním řízení.</a:t>
            </a:r>
          </a:p>
        </p:txBody>
      </p:sp>
      <p:cxnSp>
        <p:nvCxnSpPr>
          <p:cNvPr id="17" name="Přímá spojnice se šipkou 16"/>
          <p:cNvCxnSpPr/>
          <p:nvPr/>
        </p:nvCxnSpPr>
        <p:spPr>
          <a:xfrm flipH="1">
            <a:off x="4842030" y="2223803"/>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4842030" y="2639720"/>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5598114" y="2083286"/>
            <a:ext cx="1400421" cy="253916"/>
          </a:xfrm>
          <a:prstGeom prst="rect">
            <a:avLst/>
          </a:prstGeom>
          <a:noFill/>
        </p:spPr>
        <p:txBody>
          <a:bodyPr wrap="square" rtlCol="0">
            <a:spAutoFit/>
          </a:bodyPr>
          <a:lstStyle/>
          <a:p>
            <a:r>
              <a:rPr lang="cs-CZ" sz="1050" dirty="0"/>
              <a:t>navazující řízení</a:t>
            </a:r>
          </a:p>
        </p:txBody>
      </p:sp>
      <p:sp>
        <p:nvSpPr>
          <p:cNvPr id="22" name="TextovéPole 21"/>
          <p:cNvSpPr txBox="1"/>
          <p:nvPr/>
        </p:nvSpPr>
        <p:spPr>
          <a:xfrm>
            <a:off x="5598114" y="2507945"/>
            <a:ext cx="1400421" cy="253916"/>
          </a:xfrm>
          <a:prstGeom prst="rect">
            <a:avLst/>
          </a:prstGeom>
          <a:noFill/>
        </p:spPr>
        <p:txBody>
          <a:bodyPr wrap="square" rtlCol="0">
            <a:spAutoFit/>
          </a:bodyPr>
          <a:lstStyle/>
          <a:p>
            <a:r>
              <a:rPr lang="cs-CZ" sz="1050" dirty="0"/>
              <a:t>navazující řízení</a:t>
            </a:r>
          </a:p>
        </p:txBody>
      </p:sp>
    </p:spTree>
    <p:extLst>
      <p:ext uri="{BB962C8B-B14F-4D97-AF65-F5344CB8AC3E}">
        <p14:creationId xmlns:p14="http://schemas.microsoft.com/office/powerpoint/2010/main" val="31017725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číslo snímku 5"/>
          <p:cNvSpPr>
            <a:spLocks noGrp="1"/>
          </p:cNvSpPr>
          <p:nvPr>
            <p:ph type="sldNum" sz="quarter" idx="12"/>
          </p:nvPr>
        </p:nvSpPr>
        <p:spPr>
          <a:xfrm>
            <a:off x="6323738" y="3226358"/>
            <a:ext cx="1600200" cy="357188"/>
          </a:xfrm>
        </p:spPr>
        <p:txBody>
          <a:bodyPr/>
          <a:lstStyle/>
          <a:p>
            <a:fld id="{2BCE163F-7B9D-4840-A966-572BBA1EC294}" type="slidenum">
              <a:rPr lang="en-GB"/>
              <a:pPr/>
              <a:t>107</a:t>
            </a:fld>
            <a:endParaRPr lang="en-GB"/>
          </a:p>
        </p:txBody>
      </p:sp>
      <p:sp>
        <p:nvSpPr>
          <p:cNvPr id="12" name="TextovéPole 11"/>
          <p:cNvSpPr txBox="1"/>
          <p:nvPr/>
        </p:nvSpPr>
        <p:spPr>
          <a:xfrm>
            <a:off x="2087724" y="4515966"/>
            <a:ext cx="4860540" cy="253916"/>
          </a:xfrm>
          <a:prstGeom prst="rect">
            <a:avLst/>
          </a:prstGeom>
          <a:noFill/>
        </p:spPr>
        <p:txBody>
          <a:bodyPr wrap="square" rtlCol="0">
            <a:spAutoFit/>
          </a:bodyPr>
          <a:lstStyle/>
          <a:p>
            <a:r>
              <a:rPr lang="cs-CZ" sz="1050" b="1" dirty="0">
                <a:latin typeface="Consolas" panose="020B0609020204030204" pitchFamily="49" charset="0"/>
              </a:rPr>
              <a:t>Výstavba závodu na výrobu papíru </a:t>
            </a:r>
          </a:p>
        </p:txBody>
      </p:sp>
      <p:pic>
        <p:nvPicPr>
          <p:cNvPr id="2050" name="Picture 2" descr="Image result for papír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682" y="1059582"/>
            <a:ext cx="586786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306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927294" y="516948"/>
            <a:ext cx="5508612" cy="3970318"/>
          </a:xfrm>
          <a:prstGeom prst="rect">
            <a:avLst/>
          </a:prstGeom>
          <a:noFill/>
        </p:spPr>
        <p:txBody>
          <a:bodyPr wrap="square" rtlCol="0">
            <a:spAutoFit/>
          </a:bodyPr>
          <a:lstStyle/>
          <a:p>
            <a:r>
              <a:rPr lang="cs-CZ" sz="1800" b="1" dirty="0">
                <a:latin typeface="Consolas" panose="020B0609020204030204" pitchFamily="49" charset="0"/>
              </a:rPr>
              <a:t>Výstavba </a:t>
            </a:r>
            <a:r>
              <a:rPr lang="cs-CZ" sz="1800" b="1" dirty="0"/>
              <a:t>závodu na výrobu papíru</a:t>
            </a:r>
            <a:r>
              <a:rPr lang="cs-CZ" sz="1800" dirty="0"/>
              <a:t> (k</a:t>
            </a:r>
            <a:r>
              <a:rPr lang="cs-CZ" sz="1800" b="1" dirty="0">
                <a:latin typeface="Consolas" panose="020B0609020204030204" pitchFamily="49" charset="0"/>
              </a:rPr>
              <a:t>apacita 15 tun denně)</a:t>
            </a:r>
          </a:p>
          <a:p>
            <a:endParaRPr lang="cs-CZ" sz="1800" b="1" dirty="0">
              <a:latin typeface="Consolas" panose="020B0609020204030204" pitchFamily="49" charset="0"/>
            </a:endParaRPr>
          </a:p>
          <a:p>
            <a:pPr marL="214313" indent="-214313">
              <a:buFontTx/>
              <a:buChar char="-"/>
            </a:pPr>
            <a:r>
              <a:rPr lang="cs-CZ" sz="1800" b="1" dirty="0"/>
              <a:t>Příloha č. 1/bod 72/kat. II zákona o posuzování vlivů: </a:t>
            </a:r>
            <a:r>
              <a:rPr lang="cs-CZ" sz="1800" dirty="0"/>
              <a:t>nad 10 t/den zjišťovací řízení, nad 200 t/den EIA</a:t>
            </a:r>
          </a:p>
          <a:p>
            <a:pPr marL="214313" indent="-214313">
              <a:buFontTx/>
              <a:buChar char="-"/>
            </a:pPr>
            <a:r>
              <a:rPr lang="cs-CZ" sz="1800" b="1" dirty="0"/>
              <a:t>EIA neproběhne (konec ve zjišťovacím řízení),</a:t>
            </a:r>
          </a:p>
          <a:p>
            <a:pPr marL="214313" indent="-214313">
              <a:buFontTx/>
              <a:buChar char="-"/>
            </a:pPr>
            <a:endParaRPr lang="cs-CZ" sz="1800" b="1" dirty="0"/>
          </a:p>
          <a:p>
            <a:pPr marL="257175" indent="-257175">
              <a:buFontTx/>
              <a:buChar char="-"/>
            </a:pPr>
            <a:r>
              <a:rPr lang="cs-CZ" sz="1800" b="1" dirty="0"/>
              <a:t>pod limitem IPPC (</a:t>
            </a:r>
            <a:r>
              <a:rPr lang="cs-CZ" sz="1800" dirty="0"/>
              <a:t>6.1. Průmyslová výroba papíru a lepenky, o výrobní kapacitě větší než 20 t denně),</a:t>
            </a:r>
          </a:p>
          <a:p>
            <a:endParaRPr lang="cs-CZ" sz="1800" dirty="0"/>
          </a:p>
          <a:p>
            <a:pPr marL="214313" indent="-214313">
              <a:buFontTx/>
              <a:buChar char="-"/>
            </a:pPr>
            <a:r>
              <a:rPr lang="cs-CZ" sz="1800" b="1" dirty="0">
                <a:latin typeface="Consolas" panose="020B0609020204030204" pitchFamily="49" charset="0"/>
              </a:rPr>
              <a:t>zemědělská půda,</a:t>
            </a:r>
          </a:p>
          <a:p>
            <a:pPr marL="214313" indent="-214313">
              <a:buFontTx/>
              <a:buChar char="-"/>
            </a:pPr>
            <a:r>
              <a:rPr lang="cs-CZ" sz="1800" b="1" dirty="0">
                <a:latin typeface="Consolas" panose="020B0609020204030204" pitchFamily="49" charset="0"/>
              </a:rPr>
              <a:t>rostoucí dřeviny.</a:t>
            </a:r>
          </a:p>
        </p:txBody>
      </p:sp>
    </p:spTree>
    <p:extLst>
      <p:ext uri="{BB962C8B-B14F-4D97-AF65-F5344CB8AC3E}">
        <p14:creationId xmlns:p14="http://schemas.microsoft.com/office/powerpoint/2010/main" val="10823642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3122817" y="1970788"/>
            <a:ext cx="1578627" cy="364409"/>
          </a:xfrm>
          <a:prstGeom prst="rect">
            <a:avLst/>
          </a:prstGeom>
          <a:solidFill>
            <a:schemeClr val="bg2">
              <a:lumMod val="90000"/>
            </a:schemeClr>
          </a:solidFill>
          <a:ln w="22225">
            <a:solidFill>
              <a:schemeClr val="tx1"/>
            </a:solidFill>
            <a:miter lim="800000"/>
            <a:headEnd/>
            <a:tailEnd/>
          </a:ln>
          <a:effectLst/>
          <a:extLst/>
        </p:spPr>
        <p:txBody>
          <a:bodyPr anchor="ctr"/>
          <a:lstStyle/>
          <a:p>
            <a:pPr eaLnBrk="0" hangingPunct="0">
              <a:spcBef>
                <a:spcPct val="50000"/>
              </a:spcBef>
              <a:buFontTx/>
              <a:buNone/>
            </a:pPr>
            <a:r>
              <a:rPr lang="cs-CZ" sz="1050" dirty="0">
                <a:latin typeface="Verdana" pitchFamily="34" charset="0"/>
              </a:rPr>
              <a:t>Umístění stavby</a:t>
            </a:r>
            <a:endParaRPr lang="en-US" sz="1050" dirty="0">
              <a:latin typeface="Verdana" pitchFamily="34" charset="0"/>
            </a:endParaRPr>
          </a:p>
        </p:txBody>
      </p:sp>
      <p:sp>
        <p:nvSpPr>
          <p:cNvPr id="15" name="Text Box 6"/>
          <p:cNvSpPr txBox="1">
            <a:spLocks noChangeArrowheads="1"/>
          </p:cNvSpPr>
          <p:nvPr/>
        </p:nvSpPr>
        <p:spPr bwMode="auto">
          <a:xfrm>
            <a:off x="3145608" y="3327834"/>
            <a:ext cx="1556391" cy="344236"/>
          </a:xfrm>
          <a:prstGeom prst="rect">
            <a:avLst/>
          </a:prstGeom>
          <a:solidFill>
            <a:schemeClr val="accent6">
              <a:lumMod val="20000"/>
              <a:lumOff val="80000"/>
            </a:schemeClr>
          </a:solidFill>
          <a:ln w="22225">
            <a:solidFill>
              <a:schemeClr val="tx1"/>
            </a:solidFill>
            <a:miter lim="800000"/>
            <a:headEnd/>
            <a:tailEnd/>
          </a:ln>
          <a:effectLst/>
          <a:extLst/>
        </p:spPr>
        <p:txBody>
          <a:bodyPr anchor="ctr"/>
          <a:lstStyle/>
          <a:p>
            <a:pPr eaLnBrk="0" hangingPunct="0">
              <a:spcBef>
                <a:spcPct val="50000"/>
              </a:spcBef>
              <a:buFontTx/>
              <a:buNone/>
            </a:pPr>
            <a:r>
              <a:rPr lang="cs-CZ" sz="1050" dirty="0">
                <a:latin typeface="Verdana" pitchFamily="34" charset="0"/>
              </a:rPr>
              <a:t>Stavební řízení</a:t>
            </a:r>
            <a:endParaRPr lang="en-US" sz="1050" dirty="0">
              <a:latin typeface="Verdana" pitchFamily="34" charset="0"/>
            </a:endParaRPr>
          </a:p>
        </p:txBody>
      </p:sp>
      <p:sp>
        <p:nvSpPr>
          <p:cNvPr id="16" name="Text Box 7"/>
          <p:cNvSpPr txBox="1">
            <a:spLocks noChangeArrowheads="1"/>
          </p:cNvSpPr>
          <p:nvPr/>
        </p:nvSpPr>
        <p:spPr bwMode="auto">
          <a:xfrm>
            <a:off x="3145608" y="3812345"/>
            <a:ext cx="1755548" cy="245408"/>
          </a:xfrm>
          <a:prstGeom prst="rect">
            <a:avLst/>
          </a:prstGeom>
          <a:solidFill>
            <a:schemeClr val="accent2">
              <a:lumMod val="20000"/>
              <a:lumOff val="8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Řízení o zkušebním provozu </a:t>
            </a:r>
          </a:p>
        </p:txBody>
      </p:sp>
      <p:cxnSp>
        <p:nvCxnSpPr>
          <p:cNvPr id="57" name="AutoShape 18"/>
          <p:cNvCxnSpPr>
            <a:cxnSpLocks noChangeShapeType="1"/>
          </p:cNvCxnSpPr>
          <p:nvPr/>
        </p:nvCxnSpPr>
        <p:spPr bwMode="auto">
          <a:xfrm>
            <a:off x="3821690" y="1850829"/>
            <a:ext cx="1" cy="126661"/>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18"/>
          <p:cNvCxnSpPr>
            <a:cxnSpLocks noChangeShapeType="1"/>
          </p:cNvCxnSpPr>
          <p:nvPr/>
        </p:nvCxnSpPr>
        <p:spPr bwMode="auto">
          <a:xfrm flipH="1">
            <a:off x="3855602" y="3672070"/>
            <a:ext cx="4919" cy="140276"/>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7"/>
          <p:cNvSpPr txBox="1">
            <a:spLocks noChangeArrowheads="1"/>
          </p:cNvSpPr>
          <p:nvPr/>
        </p:nvSpPr>
        <p:spPr bwMode="auto">
          <a:xfrm>
            <a:off x="3145608" y="4314184"/>
            <a:ext cx="2025953" cy="245408"/>
          </a:xfrm>
          <a:prstGeom prst="rect">
            <a:avLst/>
          </a:prstGeom>
          <a:solidFill>
            <a:schemeClr val="accent1">
              <a:lumMod val="20000"/>
              <a:lumOff val="80000"/>
            </a:schemeClr>
          </a:solidFill>
          <a:ln w="2857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Vydání kolaudačního souhlasu</a:t>
            </a:r>
          </a:p>
        </p:txBody>
      </p:sp>
      <p:cxnSp>
        <p:nvCxnSpPr>
          <p:cNvPr id="51" name="AutoShape 18"/>
          <p:cNvCxnSpPr>
            <a:cxnSpLocks noChangeShapeType="1"/>
          </p:cNvCxnSpPr>
          <p:nvPr/>
        </p:nvCxnSpPr>
        <p:spPr bwMode="auto">
          <a:xfrm flipH="1">
            <a:off x="3860521" y="4046729"/>
            <a:ext cx="5358" cy="267456"/>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 Box 7"/>
          <p:cNvSpPr txBox="1">
            <a:spLocks noChangeArrowheads="1"/>
          </p:cNvSpPr>
          <p:nvPr/>
        </p:nvSpPr>
        <p:spPr bwMode="auto">
          <a:xfrm>
            <a:off x="2962990" y="1212418"/>
            <a:ext cx="1586801" cy="245408"/>
          </a:xfrm>
          <a:prstGeom prst="rect">
            <a:avLst/>
          </a:prstGeom>
          <a:solidFill>
            <a:schemeClr val="accent3">
              <a:lumMod val="40000"/>
              <a:lumOff val="6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Odnětí půdy ze ZPF</a:t>
            </a:r>
          </a:p>
        </p:txBody>
      </p:sp>
      <p:cxnSp>
        <p:nvCxnSpPr>
          <p:cNvPr id="79" name="AutoShape 18"/>
          <p:cNvCxnSpPr>
            <a:cxnSpLocks noChangeShapeType="1"/>
          </p:cNvCxnSpPr>
          <p:nvPr/>
        </p:nvCxnSpPr>
        <p:spPr bwMode="auto">
          <a:xfrm>
            <a:off x="3838595" y="1439899"/>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 Box 7"/>
          <p:cNvSpPr txBox="1">
            <a:spLocks noChangeArrowheads="1"/>
          </p:cNvSpPr>
          <p:nvPr/>
        </p:nvSpPr>
        <p:spPr bwMode="auto">
          <a:xfrm>
            <a:off x="3008210" y="1578510"/>
            <a:ext cx="1831187" cy="284533"/>
          </a:xfrm>
          <a:prstGeom prst="rect">
            <a:avLst/>
          </a:prstGeom>
          <a:solidFill>
            <a:schemeClr val="accent3">
              <a:lumMod val="40000"/>
              <a:lumOff val="6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Kácení dřevin</a:t>
            </a:r>
          </a:p>
        </p:txBody>
      </p:sp>
      <p:cxnSp>
        <p:nvCxnSpPr>
          <p:cNvPr id="81" name="AutoShape 18"/>
          <p:cNvCxnSpPr>
            <a:cxnSpLocks noChangeShapeType="1"/>
          </p:cNvCxnSpPr>
          <p:nvPr/>
        </p:nvCxnSpPr>
        <p:spPr bwMode="auto">
          <a:xfrm>
            <a:off x="3787710" y="2330690"/>
            <a:ext cx="1" cy="126661"/>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5"/>
          <p:cNvSpPr txBox="1">
            <a:spLocks noChangeArrowheads="1"/>
          </p:cNvSpPr>
          <p:nvPr/>
        </p:nvSpPr>
        <p:spPr bwMode="auto">
          <a:xfrm>
            <a:off x="3179224" y="2453956"/>
            <a:ext cx="1578627" cy="364409"/>
          </a:xfrm>
          <a:prstGeom prst="rect">
            <a:avLst/>
          </a:prstGeom>
          <a:solidFill>
            <a:schemeClr val="tx2">
              <a:lumMod val="20000"/>
              <a:lumOff val="80000"/>
            </a:schemeClr>
          </a:solidFill>
          <a:ln w="22225">
            <a:solidFill>
              <a:schemeClr val="tx1"/>
            </a:solidFill>
            <a:miter lim="800000"/>
            <a:headEnd/>
            <a:tailEnd/>
          </a:ln>
          <a:effectLst/>
          <a:extLst/>
        </p:spPr>
        <p:txBody>
          <a:bodyPr anchor="ctr"/>
          <a:lstStyle/>
          <a:p>
            <a:pPr eaLnBrk="0" hangingPunct="0">
              <a:spcBef>
                <a:spcPct val="50000"/>
              </a:spcBef>
              <a:buFontTx/>
              <a:buNone/>
            </a:pPr>
            <a:r>
              <a:rPr lang="cs-CZ" sz="1050" dirty="0">
                <a:latin typeface="Verdana" pitchFamily="34" charset="0"/>
              </a:rPr>
              <a:t>Odběr vod</a:t>
            </a:r>
            <a:endParaRPr lang="en-US" sz="1050" dirty="0">
              <a:latin typeface="Verdana" pitchFamily="34" charset="0"/>
            </a:endParaRPr>
          </a:p>
        </p:txBody>
      </p:sp>
      <p:cxnSp>
        <p:nvCxnSpPr>
          <p:cNvPr id="18" name="AutoShape 18"/>
          <p:cNvCxnSpPr>
            <a:cxnSpLocks noChangeShapeType="1"/>
          </p:cNvCxnSpPr>
          <p:nvPr/>
        </p:nvCxnSpPr>
        <p:spPr bwMode="auto">
          <a:xfrm>
            <a:off x="3864103" y="2814408"/>
            <a:ext cx="1" cy="126661"/>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7"/>
          <p:cNvSpPr txBox="1">
            <a:spLocks noChangeArrowheads="1"/>
          </p:cNvSpPr>
          <p:nvPr/>
        </p:nvSpPr>
        <p:spPr bwMode="auto">
          <a:xfrm>
            <a:off x="3054543" y="2941069"/>
            <a:ext cx="1831187" cy="284533"/>
          </a:xfrm>
          <a:prstGeom prst="rect">
            <a:avLst/>
          </a:prstGeom>
          <a:solidFill>
            <a:schemeClr val="accent3">
              <a:lumMod val="40000"/>
              <a:lumOff val="6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Nakládání s odpady</a:t>
            </a:r>
          </a:p>
        </p:txBody>
      </p:sp>
      <p:cxnSp>
        <p:nvCxnSpPr>
          <p:cNvPr id="20" name="AutoShape 18"/>
          <p:cNvCxnSpPr>
            <a:cxnSpLocks noChangeShapeType="1"/>
          </p:cNvCxnSpPr>
          <p:nvPr/>
        </p:nvCxnSpPr>
        <p:spPr bwMode="auto">
          <a:xfrm>
            <a:off x="3821326" y="3225039"/>
            <a:ext cx="1" cy="126661"/>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se šipkou 22"/>
          <p:cNvCxnSpPr/>
          <p:nvPr/>
        </p:nvCxnSpPr>
        <p:spPr>
          <a:xfrm flipH="1">
            <a:off x="4949168" y="2170091"/>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5597240" y="2046719"/>
            <a:ext cx="1026114" cy="253916"/>
          </a:xfrm>
          <a:prstGeom prst="rect">
            <a:avLst/>
          </a:prstGeom>
          <a:noFill/>
        </p:spPr>
        <p:txBody>
          <a:bodyPr wrap="square" rtlCol="0">
            <a:spAutoFit/>
          </a:bodyPr>
          <a:lstStyle/>
          <a:p>
            <a:r>
              <a:rPr lang="cs-CZ" sz="1050" dirty="0"/>
              <a:t>řízení</a:t>
            </a:r>
          </a:p>
        </p:txBody>
      </p:sp>
      <p:cxnSp>
        <p:nvCxnSpPr>
          <p:cNvPr id="25" name="Přímá spojnice se šipkou 24"/>
          <p:cNvCxnSpPr/>
          <p:nvPr/>
        </p:nvCxnSpPr>
        <p:spPr>
          <a:xfrm flipH="1">
            <a:off x="5004048" y="2616704"/>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5652120" y="2493332"/>
            <a:ext cx="1026114" cy="253916"/>
          </a:xfrm>
          <a:prstGeom prst="rect">
            <a:avLst/>
          </a:prstGeom>
          <a:noFill/>
        </p:spPr>
        <p:txBody>
          <a:bodyPr wrap="square" rtlCol="0">
            <a:spAutoFit/>
          </a:bodyPr>
          <a:lstStyle/>
          <a:p>
            <a:r>
              <a:rPr lang="cs-CZ" sz="1050" dirty="0"/>
              <a:t>řízení</a:t>
            </a:r>
          </a:p>
        </p:txBody>
      </p:sp>
      <p:cxnSp>
        <p:nvCxnSpPr>
          <p:cNvPr id="27" name="Přímá spojnice se šipkou 26"/>
          <p:cNvCxnSpPr/>
          <p:nvPr/>
        </p:nvCxnSpPr>
        <p:spPr>
          <a:xfrm flipH="1">
            <a:off x="5162609" y="3071411"/>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5810681" y="2948040"/>
            <a:ext cx="1026114" cy="253916"/>
          </a:xfrm>
          <a:prstGeom prst="rect">
            <a:avLst/>
          </a:prstGeom>
          <a:noFill/>
        </p:spPr>
        <p:txBody>
          <a:bodyPr wrap="square" rtlCol="0">
            <a:spAutoFit/>
          </a:bodyPr>
          <a:lstStyle/>
          <a:p>
            <a:r>
              <a:rPr lang="cs-CZ" sz="1050" dirty="0"/>
              <a:t>řízení</a:t>
            </a:r>
          </a:p>
        </p:txBody>
      </p:sp>
      <p:cxnSp>
        <p:nvCxnSpPr>
          <p:cNvPr id="29" name="Přímá spojnice se šipkou 28"/>
          <p:cNvCxnSpPr/>
          <p:nvPr/>
        </p:nvCxnSpPr>
        <p:spPr>
          <a:xfrm flipH="1">
            <a:off x="5162609" y="3504370"/>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5810681" y="3380999"/>
            <a:ext cx="1026114" cy="253916"/>
          </a:xfrm>
          <a:prstGeom prst="rect">
            <a:avLst/>
          </a:prstGeom>
          <a:noFill/>
        </p:spPr>
        <p:txBody>
          <a:bodyPr wrap="square" rtlCol="0">
            <a:spAutoFit/>
          </a:bodyPr>
          <a:lstStyle/>
          <a:p>
            <a:r>
              <a:rPr lang="cs-CZ" sz="1050" dirty="0"/>
              <a:t>řízení</a:t>
            </a:r>
          </a:p>
        </p:txBody>
      </p:sp>
      <p:cxnSp>
        <p:nvCxnSpPr>
          <p:cNvPr id="31" name="Přímá spojnice se šipkou 30"/>
          <p:cNvCxnSpPr/>
          <p:nvPr/>
        </p:nvCxnSpPr>
        <p:spPr>
          <a:xfrm flipH="1">
            <a:off x="5161904" y="3894149"/>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5809976" y="3770778"/>
            <a:ext cx="1026114" cy="253916"/>
          </a:xfrm>
          <a:prstGeom prst="rect">
            <a:avLst/>
          </a:prstGeom>
          <a:noFill/>
        </p:spPr>
        <p:txBody>
          <a:bodyPr wrap="square" rtlCol="0">
            <a:spAutoFit/>
          </a:bodyPr>
          <a:lstStyle/>
          <a:p>
            <a:r>
              <a:rPr lang="cs-CZ" sz="1050" dirty="0"/>
              <a:t>řízení</a:t>
            </a:r>
          </a:p>
        </p:txBody>
      </p:sp>
    </p:spTree>
    <p:extLst>
      <p:ext uri="{BB962C8B-B14F-4D97-AF65-F5344CB8AC3E}">
        <p14:creationId xmlns:p14="http://schemas.microsoft.com/office/powerpoint/2010/main" val="1359705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1885760" y="-123092"/>
            <a:ext cx="4849147" cy="5032876"/>
          </a:xfrm>
          <a:prstGeom prst="rect">
            <a:avLst/>
          </a:prstGeom>
        </p:spPr>
      </p:pic>
    </p:spTree>
    <p:extLst>
      <p:ext uri="{BB962C8B-B14F-4D97-AF65-F5344CB8AC3E}">
        <p14:creationId xmlns:p14="http://schemas.microsoft.com/office/powerpoint/2010/main" val="505691468"/>
      </p:ext>
    </p:extLst>
  </p:cSld>
  <p:clrMapOvr>
    <a:masterClrMapping/>
  </p:clrMapOvr>
  <mc:AlternateContent xmlns:mc="http://schemas.openxmlformats.org/markup-compatibility/2006" xmlns:p14="http://schemas.microsoft.com/office/powerpoint/2010/main">
    <mc:Choice Requires="p14">
      <p:transition spd="slow" p14:dur="2000" advTm="59063"/>
    </mc:Choice>
    <mc:Fallback xmlns="">
      <p:transition spd="slow" advTm="59063"/>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2033718" y="681540"/>
            <a:ext cx="4860540" cy="2169825"/>
          </a:xfrm>
          <a:prstGeom prst="rect">
            <a:avLst/>
          </a:prstGeom>
          <a:noFill/>
        </p:spPr>
        <p:txBody>
          <a:bodyPr wrap="square" rtlCol="0">
            <a:spAutoFit/>
          </a:bodyPr>
          <a:lstStyle/>
          <a:p>
            <a:r>
              <a:rPr lang="cs-CZ" sz="1500" b="1" dirty="0">
                <a:latin typeface="Consolas" panose="020B0609020204030204" pitchFamily="49" charset="0"/>
              </a:rPr>
              <a:t>Výstavba </a:t>
            </a:r>
            <a:r>
              <a:rPr lang="cs-CZ" sz="1500" b="1" dirty="0"/>
              <a:t>závodu na výrobu papíru</a:t>
            </a:r>
            <a:r>
              <a:rPr lang="cs-CZ" sz="1500" dirty="0"/>
              <a:t> (k</a:t>
            </a:r>
            <a:r>
              <a:rPr lang="cs-CZ" sz="1500" b="1" dirty="0">
                <a:latin typeface="Consolas" panose="020B0609020204030204" pitchFamily="49" charset="0"/>
              </a:rPr>
              <a:t>apacita 20 tun denně)</a:t>
            </a:r>
          </a:p>
          <a:p>
            <a:endParaRPr lang="cs-CZ" sz="1500" b="1" dirty="0">
              <a:latin typeface="Consolas" panose="020B0609020204030204" pitchFamily="49" charset="0"/>
            </a:endParaRPr>
          </a:p>
          <a:p>
            <a:endParaRPr lang="cs-CZ" sz="1500" b="1" dirty="0">
              <a:latin typeface="Consolas" panose="020B0609020204030204" pitchFamily="49" charset="0"/>
            </a:endParaRPr>
          </a:p>
          <a:p>
            <a:pPr marL="214313" indent="-214313">
              <a:buFontTx/>
              <a:buChar char="-"/>
            </a:pPr>
            <a:r>
              <a:rPr lang="cs-CZ" sz="1500" b="1" dirty="0"/>
              <a:t>ÚSES – místní biokoridor (soustava remízků),</a:t>
            </a:r>
          </a:p>
          <a:p>
            <a:pPr marL="214313" indent="-214313">
              <a:buFontTx/>
              <a:buChar char="-"/>
            </a:pPr>
            <a:r>
              <a:rPr lang="cs-CZ" sz="1500" b="1" dirty="0"/>
              <a:t>EIA proběhne,</a:t>
            </a:r>
          </a:p>
          <a:p>
            <a:pPr marL="214313" indent="-214313">
              <a:buFontTx/>
              <a:buChar char="-"/>
            </a:pPr>
            <a:r>
              <a:rPr lang="cs-CZ" sz="1500" b="1" dirty="0"/>
              <a:t>Nad limitem IPPC,</a:t>
            </a:r>
          </a:p>
          <a:p>
            <a:pPr marL="214313" indent="-214313">
              <a:buFontTx/>
              <a:buChar char="-"/>
            </a:pPr>
            <a:r>
              <a:rPr lang="cs-CZ" sz="1500" b="1" dirty="0">
                <a:latin typeface="Consolas" panose="020B0609020204030204" pitchFamily="49" charset="0"/>
              </a:rPr>
              <a:t>Zemědělská půda,</a:t>
            </a:r>
          </a:p>
          <a:p>
            <a:pPr marL="214313" indent="-214313">
              <a:buFontTx/>
              <a:buChar char="-"/>
            </a:pPr>
            <a:r>
              <a:rPr lang="cs-CZ" sz="1500" b="1" dirty="0">
                <a:latin typeface="Consolas" panose="020B0609020204030204" pitchFamily="49" charset="0"/>
              </a:rPr>
              <a:t>Rostoucí dřeviny.</a:t>
            </a:r>
          </a:p>
        </p:txBody>
      </p:sp>
    </p:spTree>
    <p:extLst>
      <p:ext uri="{BB962C8B-B14F-4D97-AF65-F5344CB8AC3E}">
        <p14:creationId xmlns:p14="http://schemas.microsoft.com/office/powerpoint/2010/main" val="22688706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3167844" y="2003770"/>
            <a:ext cx="1578627" cy="364409"/>
          </a:xfrm>
          <a:prstGeom prst="rect">
            <a:avLst/>
          </a:prstGeom>
          <a:solidFill>
            <a:schemeClr val="bg2">
              <a:lumMod val="90000"/>
            </a:schemeClr>
          </a:solidFill>
          <a:ln w="22225">
            <a:solidFill>
              <a:schemeClr val="tx1"/>
            </a:solidFill>
            <a:miter lim="800000"/>
            <a:headEnd/>
            <a:tailEnd/>
          </a:ln>
          <a:effectLst/>
          <a:extLst/>
        </p:spPr>
        <p:txBody>
          <a:bodyPr anchor="ctr"/>
          <a:lstStyle/>
          <a:p>
            <a:pPr eaLnBrk="0" hangingPunct="0">
              <a:spcBef>
                <a:spcPct val="50000"/>
              </a:spcBef>
              <a:buFontTx/>
              <a:buNone/>
            </a:pPr>
            <a:r>
              <a:rPr lang="cs-CZ" sz="1050" dirty="0">
                <a:latin typeface="Verdana" pitchFamily="34" charset="0"/>
              </a:rPr>
              <a:t>Umístění stavby</a:t>
            </a:r>
            <a:endParaRPr lang="en-US" sz="1050" dirty="0">
              <a:latin typeface="Verdana" pitchFamily="34" charset="0"/>
            </a:endParaRPr>
          </a:p>
        </p:txBody>
      </p:sp>
      <p:sp>
        <p:nvSpPr>
          <p:cNvPr id="15" name="Text Box 6"/>
          <p:cNvSpPr txBox="1">
            <a:spLocks noChangeArrowheads="1"/>
          </p:cNvSpPr>
          <p:nvPr/>
        </p:nvSpPr>
        <p:spPr bwMode="auto">
          <a:xfrm>
            <a:off x="3167844" y="2970132"/>
            <a:ext cx="1556391" cy="344236"/>
          </a:xfrm>
          <a:prstGeom prst="rect">
            <a:avLst/>
          </a:prstGeom>
          <a:solidFill>
            <a:schemeClr val="accent6">
              <a:lumMod val="20000"/>
              <a:lumOff val="80000"/>
            </a:schemeClr>
          </a:solidFill>
          <a:ln w="22225">
            <a:solidFill>
              <a:schemeClr val="tx1"/>
            </a:solidFill>
            <a:miter lim="800000"/>
            <a:headEnd/>
            <a:tailEnd/>
          </a:ln>
          <a:effectLst/>
          <a:extLst/>
        </p:spPr>
        <p:txBody>
          <a:bodyPr anchor="ctr"/>
          <a:lstStyle/>
          <a:p>
            <a:pPr eaLnBrk="0" hangingPunct="0">
              <a:spcBef>
                <a:spcPct val="50000"/>
              </a:spcBef>
              <a:buFontTx/>
              <a:buNone/>
            </a:pPr>
            <a:r>
              <a:rPr lang="cs-CZ" sz="1050" dirty="0">
                <a:latin typeface="Verdana" pitchFamily="34" charset="0"/>
              </a:rPr>
              <a:t>Stavební řízení</a:t>
            </a:r>
            <a:endParaRPr lang="en-US" sz="1050" dirty="0">
              <a:latin typeface="Verdana" pitchFamily="34" charset="0"/>
            </a:endParaRPr>
          </a:p>
        </p:txBody>
      </p:sp>
      <p:sp>
        <p:nvSpPr>
          <p:cNvPr id="16" name="Text Box 7"/>
          <p:cNvSpPr txBox="1">
            <a:spLocks noChangeArrowheads="1"/>
          </p:cNvSpPr>
          <p:nvPr/>
        </p:nvSpPr>
        <p:spPr bwMode="auto">
          <a:xfrm>
            <a:off x="3143904" y="3457018"/>
            <a:ext cx="1755548" cy="245408"/>
          </a:xfrm>
          <a:prstGeom prst="rect">
            <a:avLst/>
          </a:prstGeom>
          <a:solidFill>
            <a:schemeClr val="accent2">
              <a:lumMod val="20000"/>
              <a:lumOff val="8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Řízení o zkušebním provozu </a:t>
            </a:r>
          </a:p>
        </p:txBody>
      </p:sp>
      <p:sp>
        <p:nvSpPr>
          <p:cNvPr id="59" name="Text Box 5"/>
          <p:cNvSpPr txBox="1">
            <a:spLocks noChangeArrowheads="1"/>
          </p:cNvSpPr>
          <p:nvPr/>
        </p:nvSpPr>
        <p:spPr bwMode="auto">
          <a:xfrm>
            <a:off x="3403675" y="2516422"/>
            <a:ext cx="889514" cy="342554"/>
          </a:xfrm>
          <a:prstGeom prst="rect">
            <a:avLst/>
          </a:prstGeom>
          <a:solidFill>
            <a:schemeClr val="accent4">
              <a:lumMod val="20000"/>
              <a:lumOff val="8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1050" dirty="0">
                <a:latin typeface="Verdana" pitchFamily="34" charset="0"/>
              </a:rPr>
              <a:t>IPPC</a:t>
            </a:r>
            <a:endParaRPr lang="en-US" sz="1050" dirty="0">
              <a:latin typeface="Verdana" pitchFamily="34" charset="0"/>
            </a:endParaRPr>
          </a:p>
        </p:txBody>
      </p:sp>
      <p:sp>
        <p:nvSpPr>
          <p:cNvPr id="66" name="Text Box 5"/>
          <p:cNvSpPr txBox="1">
            <a:spLocks noChangeArrowheads="1"/>
          </p:cNvSpPr>
          <p:nvPr/>
        </p:nvSpPr>
        <p:spPr bwMode="auto">
          <a:xfrm>
            <a:off x="3167844" y="681540"/>
            <a:ext cx="1556391" cy="409099"/>
          </a:xfrm>
          <a:prstGeom prst="rect">
            <a:avLst/>
          </a:prstGeom>
          <a:ln>
            <a:prstDash val="solid"/>
            <a:headEnd/>
            <a:tailEnd/>
          </a:ln>
          <a:extLst/>
        </p:spPr>
        <p:style>
          <a:lnRef idx="1">
            <a:schemeClr val="accent3"/>
          </a:lnRef>
          <a:fillRef idx="2">
            <a:schemeClr val="accent3"/>
          </a:fillRef>
          <a:effectRef idx="1">
            <a:schemeClr val="accent3"/>
          </a:effectRef>
          <a:fontRef idx="minor">
            <a:schemeClr val="dk1"/>
          </a:fontRef>
        </p:style>
        <p:txBody>
          <a:bodyPr anchor="ctr"/>
          <a:lstStyle/>
          <a:p>
            <a:pPr eaLnBrk="0" hangingPunct="0">
              <a:spcBef>
                <a:spcPct val="50000"/>
              </a:spcBef>
              <a:buFontTx/>
              <a:buNone/>
            </a:pPr>
            <a:r>
              <a:rPr lang="cs-CZ" sz="1050" dirty="0">
                <a:latin typeface="Verdana" pitchFamily="34" charset="0"/>
              </a:rPr>
              <a:t>Posouzení vlivů záměru (EIA)</a:t>
            </a:r>
            <a:endParaRPr lang="en-US" sz="1050" dirty="0">
              <a:latin typeface="Verdana" pitchFamily="34" charset="0"/>
            </a:endParaRPr>
          </a:p>
        </p:txBody>
      </p:sp>
      <p:cxnSp>
        <p:nvCxnSpPr>
          <p:cNvPr id="56" name="AutoShape 18"/>
          <p:cNvCxnSpPr>
            <a:cxnSpLocks noChangeShapeType="1"/>
          </p:cNvCxnSpPr>
          <p:nvPr/>
        </p:nvCxnSpPr>
        <p:spPr bwMode="auto">
          <a:xfrm>
            <a:off x="3826009" y="1066819"/>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18"/>
          <p:cNvCxnSpPr>
            <a:cxnSpLocks noChangeShapeType="1"/>
            <a:endCxn id="59" idx="0"/>
          </p:cNvCxnSpPr>
          <p:nvPr/>
        </p:nvCxnSpPr>
        <p:spPr bwMode="auto">
          <a:xfrm>
            <a:off x="3848431" y="2389761"/>
            <a:ext cx="1" cy="126661"/>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18"/>
          <p:cNvCxnSpPr>
            <a:cxnSpLocks noChangeShapeType="1"/>
          </p:cNvCxnSpPr>
          <p:nvPr/>
        </p:nvCxnSpPr>
        <p:spPr bwMode="auto">
          <a:xfrm flipH="1">
            <a:off x="3853898" y="3316743"/>
            <a:ext cx="4919" cy="140276"/>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AutoShape 18"/>
          <p:cNvCxnSpPr>
            <a:cxnSpLocks noChangeShapeType="1"/>
          </p:cNvCxnSpPr>
          <p:nvPr/>
        </p:nvCxnSpPr>
        <p:spPr bwMode="auto">
          <a:xfrm flipH="1">
            <a:off x="3835846" y="2351686"/>
            <a:ext cx="4919" cy="180239"/>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7"/>
          <p:cNvSpPr txBox="1">
            <a:spLocks noChangeArrowheads="1"/>
          </p:cNvSpPr>
          <p:nvPr/>
        </p:nvSpPr>
        <p:spPr bwMode="auto">
          <a:xfrm>
            <a:off x="3143904" y="3958858"/>
            <a:ext cx="2025953" cy="245408"/>
          </a:xfrm>
          <a:prstGeom prst="rect">
            <a:avLst/>
          </a:prstGeom>
          <a:solidFill>
            <a:schemeClr val="accent1">
              <a:lumMod val="20000"/>
              <a:lumOff val="80000"/>
            </a:schemeClr>
          </a:solidFill>
          <a:ln w="2857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Vydání kolaudačního souhlasu</a:t>
            </a:r>
          </a:p>
        </p:txBody>
      </p:sp>
      <p:cxnSp>
        <p:nvCxnSpPr>
          <p:cNvPr id="51" name="AutoShape 18"/>
          <p:cNvCxnSpPr>
            <a:cxnSpLocks noChangeShapeType="1"/>
          </p:cNvCxnSpPr>
          <p:nvPr/>
        </p:nvCxnSpPr>
        <p:spPr bwMode="auto">
          <a:xfrm flipH="1">
            <a:off x="3858817" y="3691402"/>
            <a:ext cx="5358" cy="267456"/>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 Box 7"/>
          <p:cNvSpPr txBox="1">
            <a:spLocks noChangeArrowheads="1"/>
          </p:cNvSpPr>
          <p:nvPr/>
        </p:nvSpPr>
        <p:spPr bwMode="auto">
          <a:xfrm>
            <a:off x="3023767" y="1185513"/>
            <a:ext cx="1586801" cy="245408"/>
          </a:xfrm>
          <a:prstGeom prst="rect">
            <a:avLst/>
          </a:prstGeom>
          <a:solidFill>
            <a:schemeClr val="accent3">
              <a:lumMod val="40000"/>
              <a:lumOff val="6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Odnětí půdy ze ZPF</a:t>
            </a:r>
          </a:p>
        </p:txBody>
      </p:sp>
      <p:cxnSp>
        <p:nvCxnSpPr>
          <p:cNvPr id="79" name="AutoShape 18"/>
          <p:cNvCxnSpPr>
            <a:cxnSpLocks noChangeShapeType="1"/>
          </p:cNvCxnSpPr>
          <p:nvPr/>
        </p:nvCxnSpPr>
        <p:spPr bwMode="auto">
          <a:xfrm>
            <a:off x="3838595" y="1439899"/>
            <a:ext cx="20222" cy="54731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 Box 7"/>
          <p:cNvSpPr txBox="1">
            <a:spLocks noChangeArrowheads="1"/>
          </p:cNvSpPr>
          <p:nvPr/>
        </p:nvSpPr>
        <p:spPr bwMode="auto">
          <a:xfrm>
            <a:off x="1683372" y="1517082"/>
            <a:ext cx="1831187" cy="284533"/>
          </a:xfrm>
          <a:prstGeom prst="rect">
            <a:avLst/>
          </a:prstGeom>
          <a:solidFill>
            <a:schemeClr val="accent3">
              <a:lumMod val="40000"/>
              <a:lumOff val="6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Kácení dřevin</a:t>
            </a:r>
          </a:p>
        </p:txBody>
      </p:sp>
      <p:cxnSp>
        <p:nvCxnSpPr>
          <p:cNvPr id="81" name="AutoShape 18"/>
          <p:cNvCxnSpPr>
            <a:cxnSpLocks noChangeShapeType="1"/>
          </p:cNvCxnSpPr>
          <p:nvPr/>
        </p:nvCxnSpPr>
        <p:spPr bwMode="auto">
          <a:xfrm>
            <a:off x="3835049" y="2826918"/>
            <a:ext cx="1" cy="126661"/>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7"/>
          <p:cNvSpPr txBox="1">
            <a:spLocks noChangeArrowheads="1"/>
          </p:cNvSpPr>
          <p:nvPr/>
        </p:nvSpPr>
        <p:spPr bwMode="auto">
          <a:xfrm>
            <a:off x="4121232" y="1495252"/>
            <a:ext cx="1586801" cy="245408"/>
          </a:xfrm>
          <a:prstGeom prst="rect">
            <a:avLst/>
          </a:prstGeom>
          <a:solidFill>
            <a:schemeClr val="accent3">
              <a:lumMod val="40000"/>
              <a:lumOff val="60000"/>
            </a:schemeClr>
          </a:solidFill>
          <a:ln w="22225">
            <a:solidFill>
              <a:schemeClr val="tx1"/>
            </a:solidFill>
            <a:prstDash val="solid"/>
            <a:miter lim="800000"/>
            <a:headEnd/>
            <a:tailEnd/>
          </a:ln>
          <a:effectLst/>
          <a:extLst/>
        </p:spPr>
        <p:txBody>
          <a:bodyPr anchor="ctr"/>
          <a:lstStyle/>
          <a:p>
            <a:pPr eaLnBrk="0" hangingPunct="0">
              <a:spcBef>
                <a:spcPct val="50000"/>
              </a:spcBef>
              <a:buFontTx/>
              <a:buNone/>
            </a:pPr>
            <a:r>
              <a:rPr lang="cs-CZ" sz="900" dirty="0">
                <a:latin typeface="Verdana" pitchFamily="34" charset="0"/>
              </a:rPr>
              <a:t>Stanovisko k ÚSES</a:t>
            </a:r>
          </a:p>
        </p:txBody>
      </p:sp>
      <p:cxnSp>
        <p:nvCxnSpPr>
          <p:cNvPr id="23" name="Přímá spojnice se šipkou 22"/>
          <p:cNvCxnSpPr/>
          <p:nvPr/>
        </p:nvCxnSpPr>
        <p:spPr>
          <a:xfrm flipH="1">
            <a:off x="5675666" y="2198058"/>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6323738" y="2074687"/>
            <a:ext cx="1400421" cy="253916"/>
          </a:xfrm>
          <a:prstGeom prst="rect">
            <a:avLst/>
          </a:prstGeom>
          <a:noFill/>
        </p:spPr>
        <p:txBody>
          <a:bodyPr wrap="square" rtlCol="0">
            <a:spAutoFit/>
          </a:bodyPr>
          <a:lstStyle/>
          <a:p>
            <a:r>
              <a:rPr lang="cs-CZ" sz="1050" dirty="0"/>
              <a:t>řízení</a:t>
            </a:r>
          </a:p>
        </p:txBody>
      </p:sp>
      <p:cxnSp>
        <p:nvCxnSpPr>
          <p:cNvPr id="25" name="Přímá spojnice se šipkou 24"/>
          <p:cNvCxnSpPr/>
          <p:nvPr/>
        </p:nvCxnSpPr>
        <p:spPr>
          <a:xfrm flipH="1">
            <a:off x="5760132" y="2650941"/>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6408204" y="2527570"/>
            <a:ext cx="1026114" cy="253916"/>
          </a:xfrm>
          <a:prstGeom prst="rect">
            <a:avLst/>
          </a:prstGeom>
          <a:noFill/>
        </p:spPr>
        <p:txBody>
          <a:bodyPr wrap="square" rtlCol="0">
            <a:spAutoFit/>
          </a:bodyPr>
          <a:lstStyle/>
          <a:p>
            <a:r>
              <a:rPr lang="cs-CZ" sz="1050" dirty="0"/>
              <a:t>řízení</a:t>
            </a:r>
          </a:p>
        </p:txBody>
      </p:sp>
      <p:cxnSp>
        <p:nvCxnSpPr>
          <p:cNvPr id="27" name="Přímá spojnice se šipkou 26"/>
          <p:cNvCxnSpPr/>
          <p:nvPr/>
        </p:nvCxnSpPr>
        <p:spPr>
          <a:xfrm flipH="1">
            <a:off x="5760132" y="3068376"/>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H="1">
            <a:off x="5816570" y="3541526"/>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6464642" y="3418155"/>
            <a:ext cx="1026114" cy="253916"/>
          </a:xfrm>
          <a:prstGeom prst="rect">
            <a:avLst/>
          </a:prstGeom>
          <a:noFill/>
        </p:spPr>
        <p:txBody>
          <a:bodyPr wrap="square" rtlCol="0">
            <a:spAutoFit/>
          </a:bodyPr>
          <a:lstStyle/>
          <a:p>
            <a:r>
              <a:rPr lang="cs-CZ" sz="1050" dirty="0"/>
              <a:t>řízení</a:t>
            </a:r>
          </a:p>
        </p:txBody>
      </p:sp>
      <p:sp>
        <p:nvSpPr>
          <p:cNvPr id="31" name="TextovéPole 30"/>
          <p:cNvSpPr txBox="1"/>
          <p:nvPr/>
        </p:nvSpPr>
        <p:spPr>
          <a:xfrm>
            <a:off x="6426563" y="2935897"/>
            <a:ext cx="1400421" cy="253916"/>
          </a:xfrm>
          <a:prstGeom prst="rect">
            <a:avLst/>
          </a:prstGeom>
          <a:noFill/>
        </p:spPr>
        <p:txBody>
          <a:bodyPr wrap="square" rtlCol="0">
            <a:spAutoFit/>
          </a:bodyPr>
          <a:lstStyle/>
          <a:p>
            <a:r>
              <a:rPr lang="cs-CZ" sz="1050" dirty="0"/>
              <a:t>řízení</a:t>
            </a:r>
          </a:p>
        </p:txBody>
      </p:sp>
      <p:cxnSp>
        <p:nvCxnSpPr>
          <p:cNvPr id="32" name="AutoShape 18"/>
          <p:cNvCxnSpPr>
            <a:cxnSpLocks noChangeShapeType="1"/>
          </p:cNvCxnSpPr>
          <p:nvPr/>
        </p:nvCxnSpPr>
        <p:spPr bwMode="auto">
          <a:xfrm>
            <a:off x="3403674" y="1814217"/>
            <a:ext cx="0" cy="18717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18"/>
          <p:cNvCxnSpPr>
            <a:cxnSpLocks noChangeShapeType="1"/>
          </p:cNvCxnSpPr>
          <p:nvPr/>
        </p:nvCxnSpPr>
        <p:spPr bwMode="auto">
          <a:xfrm>
            <a:off x="4239755" y="1736153"/>
            <a:ext cx="17009" cy="25106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284569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Správní soudnictví</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4" name="Zástupný symbol pro obsah 2"/>
          <p:cNvSpPr txBox="1">
            <a:spLocks/>
          </p:cNvSpPr>
          <p:nvPr/>
        </p:nvSpPr>
        <p:spPr>
          <a:xfrm>
            <a:off x="480121" y="297606"/>
            <a:ext cx="7540800" cy="315869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dirty="0">
              <a:latin typeface="Cambria" panose="02040503050406030204" pitchFamily="18" charset="0"/>
            </a:endParaRPr>
          </a:p>
          <a:p>
            <a:r>
              <a:rPr lang="cs-CZ" sz="2550" b="1" dirty="0">
                <a:solidFill>
                  <a:srgbClr val="00B050"/>
                </a:solidFill>
                <a:latin typeface="Cambria" panose="02040503050406030204" pitchFamily="18" charset="0"/>
              </a:rPr>
              <a:t>Relevantní čtyři druhy řízení:</a:t>
            </a:r>
          </a:p>
          <a:p>
            <a:r>
              <a:rPr lang="cs-CZ" dirty="0">
                <a:latin typeface="Cambria" panose="02040503050406030204" pitchFamily="18" charset="0"/>
              </a:rPr>
              <a:t>• řízení o žalobě proti rozhodnutí správního orgánu,</a:t>
            </a:r>
          </a:p>
          <a:p>
            <a:r>
              <a:rPr lang="cs-CZ" dirty="0">
                <a:latin typeface="Cambria" panose="02040503050406030204" pitchFamily="18" charset="0"/>
              </a:rPr>
              <a:t>• ochrana proti nečinnosti správního orgánu,</a:t>
            </a:r>
          </a:p>
          <a:p>
            <a:r>
              <a:rPr lang="cs-CZ" dirty="0">
                <a:latin typeface="Cambria" panose="02040503050406030204" pitchFamily="18" charset="0"/>
              </a:rPr>
              <a:t>• řízení o ochraně před nezákonným zásahem, pokynem nebo donucením správního,</a:t>
            </a:r>
          </a:p>
          <a:p>
            <a:r>
              <a:rPr lang="cs-CZ" dirty="0">
                <a:latin typeface="Cambria" panose="02040503050406030204" pitchFamily="18" charset="0"/>
              </a:rPr>
              <a:t>• řízení o zrušení opatření obecné povahy nebo jeho části.</a:t>
            </a:r>
          </a:p>
          <a:p>
            <a:endParaRPr lang="cs-CZ" dirty="0">
              <a:latin typeface="Cambria" panose="02040503050406030204" pitchFamily="18" charset="0"/>
            </a:endParaRPr>
          </a:p>
          <a:p>
            <a:endParaRPr lang="cs-CZ" dirty="0">
              <a:latin typeface="Cambria" panose="02040503050406030204" pitchFamily="18" charset="0"/>
            </a:endParaRPr>
          </a:p>
          <a:p>
            <a:endParaRPr lang="cs-CZ" dirty="0">
              <a:latin typeface="Cambria" panose="02040503050406030204" pitchFamily="18" charset="0"/>
            </a:endParaRPr>
          </a:p>
          <a:p>
            <a:endParaRPr lang="cs-CZ" dirty="0">
              <a:latin typeface="Cambria" panose="02040503050406030204" pitchFamily="18" charset="0"/>
            </a:endParaRPr>
          </a:p>
          <a:p>
            <a:endParaRPr lang="cs-CZ" dirty="0">
              <a:latin typeface="Cambria" panose="02040503050406030204" pitchFamily="18" charset="0"/>
            </a:endParaRPr>
          </a:p>
        </p:txBody>
      </p:sp>
      <p:sp>
        <p:nvSpPr>
          <p:cNvPr id="6" name="Zástupný symbol pro obsah 2"/>
          <p:cNvSpPr txBox="1">
            <a:spLocks/>
          </p:cNvSpPr>
          <p:nvPr/>
        </p:nvSpPr>
        <p:spPr>
          <a:xfrm>
            <a:off x="480121" y="1970961"/>
            <a:ext cx="8257880" cy="317253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b="1" dirty="0">
                <a:latin typeface="Cambria" panose="02040503050406030204" pitchFamily="18" charset="0"/>
                <a:ea typeface="Cambria" panose="02040503050406030204" pitchFamily="18" charset="0"/>
              </a:rPr>
              <a:t>Žaloba proti rozhodnutí: § 65 Žalobní legitimace</a:t>
            </a:r>
          </a:p>
          <a:p>
            <a:r>
              <a:rPr lang="cs-CZ" b="1" dirty="0">
                <a:latin typeface="Cambria" panose="02040503050406030204" pitchFamily="18" charset="0"/>
                <a:ea typeface="Cambria" panose="02040503050406030204" pitchFamily="18" charset="0"/>
              </a:rPr>
              <a:t>(1)</a:t>
            </a:r>
            <a:r>
              <a:rPr lang="cs-CZ" dirty="0">
                <a:latin typeface="Cambria" panose="02040503050406030204" pitchFamily="18" charset="0"/>
                <a:ea typeface="Cambria" panose="02040503050406030204" pitchFamily="18" charset="0"/>
              </a:rPr>
              <a:t> </a:t>
            </a:r>
            <a:r>
              <a:rPr lang="cs-CZ" b="1" dirty="0">
                <a:solidFill>
                  <a:srgbClr val="FF0000"/>
                </a:solidFill>
                <a:latin typeface="Cambria" panose="02040503050406030204" pitchFamily="18" charset="0"/>
                <a:ea typeface="Cambria" panose="02040503050406030204" pitchFamily="18" charset="0"/>
              </a:rPr>
              <a:t>Kdo tvrdí, že byl na svých právech zkrácen přímo nebo v důsledku porušení svých práv </a:t>
            </a:r>
            <a:r>
              <a:rPr lang="cs-CZ" dirty="0">
                <a:latin typeface="Cambria" panose="02040503050406030204" pitchFamily="18" charset="0"/>
                <a:ea typeface="Cambria" panose="02040503050406030204" pitchFamily="18" charset="0"/>
              </a:rPr>
              <a:t>v předcházejícím řízení úkonem správního orgánu, jímž se zakládají, mění, ruší nebo závazně určují jeho práva nebo povinnosti, (dále jen "rozhodnutí"), může se žalobou domáhat zrušení takového rozhodnutí, popřípadě vyslovení jeho nicotnosti, nestanoví-li tento nebo zvláštní zákon jinak.</a:t>
            </a:r>
          </a:p>
          <a:p>
            <a:r>
              <a:rPr lang="cs-CZ" b="1" dirty="0">
                <a:latin typeface="Cambria" panose="02040503050406030204" pitchFamily="18" charset="0"/>
                <a:ea typeface="Cambria" panose="02040503050406030204" pitchFamily="18" charset="0"/>
              </a:rPr>
              <a:t>(2)</a:t>
            </a:r>
            <a:r>
              <a:rPr lang="cs-CZ" dirty="0">
                <a:latin typeface="Cambria" panose="02040503050406030204" pitchFamily="18" charset="0"/>
                <a:ea typeface="Cambria" panose="02040503050406030204" pitchFamily="18" charset="0"/>
              </a:rPr>
              <a:t> Žalobu proti rozhodnutí správního orgánu může podat i </a:t>
            </a:r>
            <a:r>
              <a:rPr lang="cs-CZ" b="1" dirty="0">
                <a:solidFill>
                  <a:srgbClr val="00B0F0"/>
                </a:solidFill>
                <a:latin typeface="Cambria" panose="02040503050406030204" pitchFamily="18" charset="0"/>
                <a:ea typeface="Cambria" panose="02040503050406030204" pitchFamily="18" charset="0"/>
              </a:rPr>
              <a:t>účastník řízení před správním orgánem, který není k žalobě oprávněn podle odstavce 1, tvrdí-li, že postupem správního orgánu byl zkrácen na právech</a:t>
            </a:r>
            <a:r>
              <a:rPr lang="cs-CZ" dirty="0">
                <a:latin typeface="Cambria" panose="02040503050406030204" pitchFamily="18" charset="0"/>
                <a:ea typeface="Cambria" panose="02040503050406030204" pitchFamily="18" charset="0"/>
              </a:rPr>
              <a:t>, která jemu příslušejí, takovým způsobem, že to mohlo mít za následek nezákonné rozhodnutí.</a:t>
            </a:r>
          </a:p>
          <a:p>
            <a:r>
              <a:rPr lang="cs-CZ" b="1" dirty="0">
                <a:latin typeface="Cambria" panose="02040503050406030204" pitchFamily="18" charset="0"/>
                <a:ea typeface="Cambria" panose="02040503050406030204" pitchFamily="18" charset="0"/>
              </a:rPr>
              <a:t>§ 66 Zvláštní žalobní legitimace k ochraně veřejného zájmu</a:t>
            </a:r>
          </a:p>
          <a:p>
            <a:r>
              <a:rPr lang="cs-CZ" b="1" dirty="0">
                <a:latin typeface="Cambria" panose="02040503050406030204" pitchFamily="18" charset="0"/>
                <a:ea typeface="Cambria" panose="02040503050406030204" pitchFamily="18" charset="0"/>
              </a:rPr>
              <a:t>(2)</a:t>
            </a:r>
            <a:r>
              <a:rPr lang="cs-CZ" dirty="0">
                <a:latin typeface="Cambria" panose="02040503050406030204" pitchFamily="18" charset="0"/>
                <a:ea typeface="Cambria" panose="02040503050406030204" pitchFamily="18" charset="0"/>
              </a:rPr>
              <a:t> Žalobu je oprávněn podat </a:t>
            </a:r>
            <a:r>
              <a:rPr lang="cs-CZ" b="1" dirty="0">
                <a:solidFill>
                  <a:srgbClr val="00B0F0"/>
                </a:solidFill>
                <a:latin typeface="Cambria" panose="02040503050406030204" pitchFamily="18" charset="0"/>
                <a:ea typeface="Cambria" panose="02040503050406030204" pitchFamily="18" charset="0"/>
              </a:rPr>
              <a:t>nejvyšší státní zástupce, jestliže k jejímu podání shledá závažný veřejný zájem.</a:t>
            </a:r>
          </a:p>
          <a:p>
            <a:r>
              <a:rPr lang="cs-CZ" b="1" dirty="0">
                <a:latin typeface="Cambria" panose="02040503050406030204" pitchFamily="18" charset="0"/>
                <a:ea typeface="Cambria" panose="02040503050406030204" pitchFamily="18" charset="0"/>
              </a:rPr>
              <a:t>(3)</a:t>
            </a:r>
            <a:r>
              <a:rPr lang="cs-CZ" dirty="0">
                <a:latin typeface="Cambria" panose="02040503050406030204" pitchFamily="18" charset="0"/>
                <a:ea typeface="Cambria" panose="02040503050406030204" pitchFamily="18" charset="0"/>
              </a:rPr>
              <a:t> Žalobu je oprávněn podat </a:t>
            </a:r>
            <a:r>
              <a:rPr lang="cs-CZ" b="1" dirty="0">
                <a:solidFill>
                  <a:schemeClr val="accent6"/>
                </a:solidFill>
                <a:latin typeface="Cambria" panose="02040503050406030204" pitchFamily="18" charset="0"/>
                <a:ea typeface="Cambria" panose="02040503050406030204" pitchFamily="18" charset="0"/>
              </a:rPr>
              <a:t>veřejný ochránce práv, jestliže k jejímu podání prokáže závažný veřejný zájem.</a:t>
            </a:r>
          </a:p>
          <a:p>
            <a:endParaRPr lang="cs-CZ" dirty="0">
              <a:latin typeface="Cambria" panose="02040503050406030204" pitchFamily="18" charset="0"/>
            </a:endParaRPr>
          </a:p>
          <a:p>
            <a:endParaRPr lang="cs-CZ" dirty="0">
              <a:latin typeface="Cambria" panose="02040503050406030204" pitchFamily="18" charset="0"/>
            </a:endParaRPr>
          </a:p>
        </p:txBody>
      </p:sp>
    </p:spTree>
    <p:extLst>
      <p:ext uri="{BB962C8B-B14F-4D97-AF65-F5344CB8AC3E}">
        <p14:creationId xmlns:p14="http://schemas.microsoft.com/office/powerpoint/2010/main" val="166816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Správní soudnictví</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4" name="Zástupný symbol pro obsah 2"/>
          <p:cNvSpPr txBox="1">
            <a:spLocks/>
          </p:cNvSpPr>
          <p:nvPr/>
        </p:nvSpPr>
        <p:spPr>
          <a:xfrm>
            <a:off x="480120" y="297606"/>
            <a:ext cx="8051231" cy="3945210"/>
          </a:xfrm>
          <a:prstGeom prst="rect">
            <a:avLst/>
          </a:prstGeom>
        </p:spPr>
        <p:txBody>
          <a:bodyPr>
            <a:normAutofit fontScale="4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dirty="0">
              <a:latin typeface="Cambria" panose="02040503050406030204" pitchFamily="18" charset="0"/>
            </a:endParaRPr>
          </a:p>
          <a:p>
            <a:endParaRPr lang="cs-CZ" sz="2550" b="1" dirty="0">
              <a:solidFill>
                <a:srgbClr val="00B050"/>
              </a:solidFill>
              <a:latin typeface="Cambria" panose="02040503050406030204" pitchFamily="18" charset="0"/>
            </a:endParaRPr>
          </a:p>
          <a:p>
            <a:endParaRPr lang="cs-CZ" sz="2550" b="1" dirty="0">
              <a:solidFill>
                <a:srgbClr val="00B050"/>
              </a:solidFill>
              <a:latin typeface="Cambria" panose="02040503050406030204" pitchFamily="18" charset="0"/>
            </a:endParaRPr>
          </a:p>
          <a:p>
            <a:r>
              <a:rPr lang="cs-CZ" sz="2550" b="1" dirty="0">
                <a:solidFill>
                  <a:srgbClr val="00B050"/>
                </a:solidFill>
                <a:latin typeface="Cambria" panose="02040503050406030204" pitchFamily="18" charset="0"/>
              </a:rPr>
              <a:t>§ 101a - OOP</a:t>
            </a:r>
          </a:p>
          <a:p>
            <a:endParaRPr lang="cs-CZ" sz="2550" b="1" dirty="0">
              <a:solidFill>
                <a:srgbClr val="00B050"/>
              </a:solidFill>
              <a:latin typeface="Cambria" panose="02040503050406030204" pitchFamily="18" charset="0"/>
            </a:endParaRPr>
          </a:p>
          <a:p>
            <a:r>
              <a:rPr lang="cs-CZ" sz="2550" b="1" dirty="0">
                <a:solidFill>
                  <a:schemeClr val="tx1"/>
                </a:solidFill>
                <a:latin typeface="Cambria" panose="02040503050406030204" pitchFamily="18" charset="0"/>
              </a:rPr>
              <a:t>(1) Návrh na zrušení opatření obecné povahy nebo jeho částí je oprávněn podat ten, kdo tvrdí, že byl na svých právech opatřením obecné povahy, vydaným správním orgánem, zkrácen. Pokud je podle zákona současně oprávněn ve věci, ve které bylo opatřením obecné povahy užito, podat ve správním soudnictví žalobu nebo jiný návrh, může navrhnout zrušení opatření obecné povahy jen společně s takovým návrhem.</a:t>
            </a:r>
          </a:p>
          <a:p>
            <a:endParaRPr lang="cs-CZ" sz="2550" b="1" dirty="0">
              <a:solidFill>
                <a:schemeClr val="tx1"/>
              </a:solidFill>
              <a:latin typeface="Cambria" panose="02040503050406030204" pitchFamily="18" charset="0"/>
            </a:endParaRPr>
          </a:p>
          <a:p>
            <a:r>
              <a:rPr lang="cs-CZ" sz="2550" b="1" dirty="0">
                <a:solidFill>
                  <a:schemeClr val="tx1"/>
                </a:solidFill>
                <a:latin typeface="Cambria" panose="02040503050406030204" pitchFamily="18" charset="0"/>
              </a:rPr>
              <a:t>(2) Návrh na zrušení opatření obecné povahy nebo jeho částí, vydaného krajem, může podat též obec.</a:t>
            </a:r>
          </a:p>
          <a:p>
            <a:endParaRPr lang="cs-CZ" sz="2550" b="1" dirty="0">
              <a:solidFill>
                <a:schemeClr val="tx1"/>
              </a:solidFill>
              <a:latin typeface="Cambria" panose="02040503050406030204" pitchFamily="18" charset="0"/>
            </a:endParaRPr>
          </a:p>
          <a:p>
            <a:r>
              <a:rPr lang="cs-CZ" sz="2550" b="1" dirty="0">
                <a:solidFill>
                  <a:schemeClr val="tx1"/>
                </a:solidFill>
                <a:latin typeface="Cambria" panose="02040503050406030204" pitchFamily="18" charset="0"/>
              </a:rPr>
              <a:t>(3) Odpůrcem je ten, kdo vydal opatření obecné povahy, jehož zrušení nebo zrušení jeho části je navrhováno.</a:t>
            </a:r>
          </a:p>
          <a:p>
            <a:endParaRPr lang="cs-CZ" sz="2550" b="1" dirty="0">
              <a:solidFill>
                <a:schemeClr val="tx1"/>
              </a:solidFill>
              <a:latin typeface="Cambria" panose="02040503050406030204" pitchFamily="18" charset="0"/>
            </a:endParaRPr>
          </a:p>
          <a:p>
            <a:endParaRPr lang="cs-CZ" sz="2550" b="1" dirty="0">
              <a:solidFill>
                <a:schemeClr val="tx1"/>
              </a:solidFill>
              <a:latin typeface="Cambria" panose="02040503050406030204" pitchFamily="18" charset="0"/>
            </a:endParaRPr>
          </a:p>
          <a:p>
            <a:endParaRPr lang="cs-CZ" sz="2550" b="1" dirty="0">
              <a:solidFill>
                <a:schemeClr val="tx1"/>
              </a:solidFill>
              <a:latin typeface="Cambria" panose="02040503050406030204" pitchFamily="18" charset="0"/>
            </a:endParaRPr>
          </a:p>
          <a:p>
            <a:r>
              <a:rPr lang="cs-CZ" sz="2550" b="1" dirty="0">
                <a:solidFill>
                  <a:schemeClr val="tx1"/>
                </a:solidFill>
                <a:latin typeface="Cambria" panose="02040503050406030204" pitchFamily="18" charset="0"/>
              </a:rPr>
              <a:t>Soudy: Aktivně legitimovaná je i obec proti územnímu plánu jiné obce, aktivní legitimace svědčí i městské části nebo zástupci veřejnosti</a:t>
            </a:r>
            <a:endParaRPr lang="cs-CZ" dirty="0">
              <a:solidFill>
                <a:schemeClr val="tx1"/>
              </a:solidFill>
              <a:latin typeface="Cambria" panose="02040503050406030204" pitchFamily="18" charset="0"/>
            </a:endParaRPr>
          </a:p>
          <a:p>
            <a:endParaRPr lang="cs-CZ" dirty="0">
              <a:latin typeface="Cambria" panose="02040503050406030204" pitchFamily="18" charset="0"/>
            </a:endParaRPr>
          </a:p>
          <a:p>
            <a:endParaRPr lang="cs-CZ" dirty="0">
              <a:latin typeface="Cambria" panose="02040503050406030204" pitchFamily="18" charset="0"/>
            </a:endParaRPr>
          </a:p>
          <a:p>
            <a:pPr marL="342900" indent="-342900">
              <a:buFont typeface="Arial" panose="020B0604020202020204" pitchFamily="34" charset="0"/>
              <a:buChar char="•"/>
            </a:pPr>
            <a:r>
              <a:rPr lang="cs-CZ" sz="2500" dirty="0">
                <a:latin typeface="Cambria" panose="02040503050406030204" pitchFamily="18" charset="0"/>
              </a:rPr>
              <a:t>Předchozí účast na přípravě a schvalování OOP není podmínkou aktivní legitimace, ovšem soud k ní přihlíží při vypořádání námitek.</a:t>
            </a:r>
          </a:p>
          <a:p>
            <a:pPr marL="342900" indent="-342900">
              <a:buFont typeface="Arial" panose="020B0604020202020204" pitchFamily="34" charset="0"/>
              <a:buChar char="•"/>
            </a:pPr>
            <a:r>
              <a:rPr lang="cs-CZ" sz="2500" dirty="0">
                <a:latin typeface="Cambria" panose="02040503050406030204" pitchFamily="18" charset="0"/>
              </a:rPr>
              <a:t>Okruh námitek je omezený rozsahem dotčených práv. </a:t>
            </a:r>
          </a:p>
          <a:p>
            <a:pPr marL="342900" indent="-342900">
              <a:buFont typeface="Arial" panose="020B0604020202020204" pitchFamily="34" charset="0"/>
              <a:buChar char="•"/>
            </a:pPr>
            <a:endParaRPr lang="cs-CZ" sz="2500" dirty="0">
              <a:latin typeface="Cambria" panose="02040503050406030204" pitchFamily="18" charset="0"/>
            </a:endParaRPr>
          </a:p>
          <a:p>
            <a:pPr marL="342900" indent="-342900">
              <a:buFont typeface="Arial" panose="020B0604020202020204" pitchFamily="34" charset="0"/>
              <a:buChar char="•"/>
            </a:pPr>
            <a:endParaRPr lang="cs-CZ" sz="2500" dirty="0">
              <a:latin typeface="Cambria" panose="02040503050406030204" pitchFamily="18" charset="0"/>
            </a:endParaRPr>
          </a:p>
        </p:txBody>
      </p:sp>
      <p:pic>
        <p:nvPicPr>
          <p:cNvPr id="3" name="Obrázek 2"/>
          <p:cNvPicPr>
            <a:picLocks noChangeAspect="1"/>
          </p:cNvPicPr>
          <p:nvPr/>
        </p:nvPicPr>
        <p:blipFill>
          <a:blip r:embed="rId3"/>
          <a:stretch>
            <a:fillRect/>
          </a:stretch>
        </p:blipFill>
        <p:spPr>
          <a:xfrm>
            <a:off x="1979735" y="-533092"/>
            <a:ext cx="5402729" cy="5606606"/>
          </a:xfrm>
          <a:prstGeom prst="rect">
            <a:avLst/>
          </a:prstGeom>
        </p:spPr>
      </p:pic>
    </p:spTree>
    <p:extLst>
      <p:ext uri="{BB962C8B-B14F-4D97-AF65-F5344CB8AC3E}">
        <p14:creationId xmlns:p14="http://schemas.microsoft.com/office/powerpoint/2010/main" val="1037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fade">
                                      <p:cBhvr>
                                        <p:cTn id="22" dur="500"/>
                                        <p:tgtEl>
                                          <p:spTgt spid="4">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animEffect transition="in" filter="fade">
                                      <p:cBhvr>
                                        <p:cTn id="27" dur="500"/>
                                        <p:tgtEl>
                                          <p:spTgt spid="4">
                                            <p:txEl>
                                              <p:pRg st="13" end="1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6" end="16"/>
                                            </p:txEl>
                                          </p:spTgt>
                                        </p:tgtEl>
                                        <p:attrNameLst>
                                          <p:attrName>style.visibility</p:attrName>
                                        </p:attrNameLst>
                                      </p:cBhvr>
                                      <p:to>
                                        <p:strVal val="visible"/>
                                      </p:to>
                                    </p:set>
                                    <p:animEffect transition="in" filter="fade">
                                      <p:cBhvr>
                                        <p:cTn id="32" dur="500"/>
                                        <p:tgtEl>
                                          <p:spTgt spid="4">
                                            <p:txEl>
                                              <p:pRg st="16" end="1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7" end="17"/>
                                            </p:txEl>
                                          </p:spTgt>
                                        </p:tgtEl>
                                        <p:attrNameLst>
                                          <p:attrName>style.visibility</p:attrName>
                                        </p:attrNameLst>
                                      </p:cBhvr>
                                      <p:to>
                                        <p:strVal val="visible"/>
                                      </p:to>
                                    </p:set>
                                    <p:animEffect transition="in" filter="fade">
                                      <p:cBhvr>
                                        <p:cTn id="37" dur="500"/>
                                        <p:tgtEl>
                                          <p:spTgt spid="4">
                                            <p:txEl>
                                              <p:pRg st="17" end="1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Správní soudnictví</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5" name="Zástupný symbol pro obsah 2"/>
          <p:cNvSpPr txBox="1">
            <a:spLocks/>
          </p:cNvSpPr>
          <p:nvPr/>
        </p:nvSpPr>
        <p:spPr>
          <a:xfrm>
            <a:off x="563938" y="809291"/>
            <a:ext cx="8154185" cy="40268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a:latin typeface="Cambria" panose="02040503050406030204" pitchFamily="18" charset="0"/>
              </a:rPr>
              <a:t>Podmínkou aktivní legitimace je dotčenost práv, především z titulu účastníka (omezení žalobních námitek), ale není to nutnou podmínkou! Možná účast i  přímo podle zvláštního zákona (EIA), anebo na základě přímého účinku unijního práva.</a:t>
            </a:r>
          </a:p>
          <a:p>
            <a:endParaRPr lang="cs-CZ">
              <a:latin typeface="Cambria" panose="02040503050406030204" pitchFamily="18" charset="0"/>
            </a:endParaRPr>
          </a:p>
          <a:p>
            <a:r>
              <a:rPr lang="cs-CZ">
                <a:latin typeface="Cambria" panose="02040503050406030204" pitchFamily="18" charset="0"/>
              </a:rPr>
              <a:t>Zvláštní aktivní legitimace veřejného ochránce práv a nejvyššího státního zástupce k ochraně veřejného zájmu</a:t>
            </a:r>
          </a:p>
          <a:p>
            <a:endParaRPr lang="cs-CZ">
              <a:latin typeface="Cambria" panose="02040503050406030204" pitchFamily="18" charset="0"/>
            </a:endParaRPr>
          </a:p>
          <a:p>
            <a:pPr algn="just"/>
            <a:r>
              <a:rPr lang="cs-CZ">
                <a:latin typeface="Cambria" panose="02040503050406030204" pitchFamily="18" charset="0"/>
              </a:rPr>
              <a:t>České soudy dlouhé roky zastávaly názor, že ekologickým spolkům nesvědčí žádné právo na příznivé životní prostředí, takže mohou namítat pouze dotčení svých procesních práv (tzv. zájemci)</a:t>
            </a:r>
          </a:p>
          <a:p>
            <a:pPr algn="just"/>
            <a:endParaRPr lang="cs-CZ">
              <a:latin typeface="Cambria" panose="02040503050406030204" pitchFamily="18" charset="0"/>
            </a:endParaRPr>
          </a:p>
          <a:p>
            <a:pPr algn="just"/>
            <a:r>
              <a:rPr lang="cs-CZ">
                <a:latin typeface="Cambria" panose="02040503050406030204" pitchFamily="18" charset="0"/>
              </a:rPr>
              <a:t>Tento názor překlenul až Ústavní soud nálezem ze dne 30. 5. 2014, sp. zn. I. </a:t>
            </a:r>
            <a:r>
              <a:rPr lang="cs-CZ" b="1">
                <a:latin typeface="Cambria" panose="02040503050406030204" pitchFamily="18" charset="0"/>
              </a:rPr>
              <a:t>ÚS 59/14</a:t>
            </a:r>
            <a:r>
              <a:rPr lang="cs-CZ">
                <a:latin typeface="Cambria" panose="02040503050406030204" pitchFamily="18" charset="0"/>
              </a:rPr>
              <a:t>, když přiznal ekologickým spolkům aktivní legitimaci k podání návrhu na zrušení opatření obecné povahy.</a:t>
            </a:r>
          </a:p>
          <a:p>
            <a:pPr algn="just"/>
            <a:endParaRPr lang="cs-CZ">
              <a:latin typeface="Cambria" panose="02040503050406030204" pitchFamily="18" charset="0"/>
            </a:endParaRPr>
          </a:p>
          <a:p>
            <a:pPr algn="just"/>
            <a:r>
              <a:rPr lang="cs-CZ">
                <a:latin typeface="Cambria" panose="02040503050406030204" pitchFamily="18" charset="0"/>
              </a:rPr>
              <a:t>Podle Ústavního osudu i navazující judikatury tak spolky mohou namítat i své dotčení způsobené nezákonným posouzením hmotněprávních otázek.</a:t>
            </a:r>
          </a:p>
          <a:p>
            <a:pPr algn="just"/>
            <a:endParaRPr lang="cs-CZ">
              <a:latin typeface="Cambria" panose="02040503050406030204" pitchFamily="18" charset="0"/>
            </a:endParaRPr>
          </a:p>
          <a:p>
            <a:pPr algn="just"/>
            <a:r>
              <a:rPr lang="cs-CZ" b="1">
                <a:solidFill>
                  <a:srgbClr val="00B050"/>
                </a:solidFill>
                <a:latin typeface="Cambria" panose="02040503050406030204" pitchFamily="18" charset="0"/>
              </a:rPr>
              <a:t>Ovšem dovozují se další podmínky, zejména vztah k dotčené lokalitě (k předmětné věci). U spolků s celostátní působností se předpokládá.</a:t>
            </a:r>
          </a:p>
          <a:p>
            <a:endParaRPr lang="cs-CZ">
              <a:latin typeface="Cambria" panose="02040503050406030204" pitchFamily="18" charset="0"/>
            </a:endParaRPr>
          </a:p>
          <a:p>
            <a:endParaRPr lang="cs-CZ">
              <a:latin typeface="Cambria" panose="02040503050406030204" pitchFamily="18" charset="0"/>
            </a:endParaRPr>
          </a:p>
          <a:p>
            <a:endParaRPr lang="cs-CZ" dirty="0">
              <a:latin typeface="Cambria" panose="02040503050406030204" pitchFamily="18" charset="0"/>
            </a:endParaRPr>
          </a:p>
        </p:txBody>
      </p:sp>
    </p:spTree>
    <p:extLst>
      <p:ext uri="{BB962C8B-B14F-4D97-AF65-F5344CB8AC3E}">
        <p14:creationId xmlns:p14="http://schemas.microsoft.com/office/powerpoint/2010/main" val="50833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Správní soudnictví</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4" name="Zástupný symbol pro obsah 2"/>
          <p:cNvSpPr txBox="1">
            <a:spLocks/>
          </p:cNvSpPr>
          <p:nvPr/>
        </p:nvSpPr>
        <p:spPr>
          <a:xfrm>
            <a:off x="628060" y="740665"/>
            <a:ext cx="7875860" cy="4026843"/>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r>
              <a:rPr lang="cs-CZ" dirty="0">
                <a:solidFill>
                  <a:schemeClr val="accent2"/>
                </a:solidFill>
                <a:latin typeface="Cambria" panose="02040503050406030204" pitchFamily="18" charset="0"/>
              </a:rPr>
              <a:t>Dopady nálezu I. </a:t>
            </a:r>
            <a:r>
              <a:rPr lang="cs-CZ" b="1" dirty="0">
                <a:solidFill>
                  <a:schemeClr val="accent2"/>
                </a:solidFill>
                <a:latin typeface="Cambria" panose="02040503050406030204" pitchFamily="18" charset="0"/>
              </a:rPr>
              <a:t>ÚS 59/14</a:t>
            </a:r>
            <a:r>
              <a:rPr lang="cs-CZ" dirty="0">
                <a:solidFill>
                  <a:schemeClr val="accent2"/>
                </a:solidFill>
                <a:latin typeface="Cambria" panose="02040503050406030204" pitchFamily="18" charset="0"/>
              </a:rPr>
              <a:t>:</a:t>
            </a:r>
          </a:p>
          <a:p>
            <a:pPr algn="just"/>
            <a:endParaRPr lang="cs-CZ" dirty="0">
              <a:latin typeface="Cambria" panose="02040503050406030204" pitchFamily="18" charset="0"/>
            </a:endParaRPr>
          </a:p>
          <a:p>
            <a:pPr marL="285750" indent="-285750" algn="just">
              <a:buFont typeface="Arial" panose="020B0604020202020204" pitchFamily="34" charset="0"/>
              <a:buChar char="•"/>
            </a:pPr>
            <a:r>
              <a:rPr lang="cs-CZ" dirty="0">
                <a:latin typeface="Cambria" panose="02040503050406030204" pitchFamily="18" charset="0"/>
              </a:rPr>
              <a:t>Ekologické spolky patrně přestávají být pouhými </a:t>
            </a:r>
            <a:r>
              <a:rPr lang="cs-CZ" dirty="0" err="1">
                <a:latin typeface="Cambria" panose="02040503050406030204" pitchFamily="18" charset="0"/>
              </a:rPr>
              <a:t>zájemníky</a:t>
            </a:r>
            <a:r>
              <a:rPr lang="cs-CZ" dirty="0">
                <a:latin typeface="Cambria" panose="02040503050406030204" pitchFamily="18" charset="0"/>
              </a:rPr>
              <a:t>, ale mohou být dotčeny na svých právech</a:t>
            </a:r>
          </a:p>
          <a:p>
            <a:pPr marL="285750" indent="-285750" algn="just">
              <a:buFont typeface="Arial" panose="020B0604020202020204" pitchFamily="34" charset="0"/>
              <a:buChar char="•"/>
            </a:pPr>
            <a:r>
              <a:rPr lang="cs-CZ" dirty="0">
                <a:latin typeface="Cambria" panose="02040503050406030204" pitchFamily="18" charset="0"/>
              </a:rPr>
              <a:t>Jedná se o právo na příznivé životní prostředí? Patrně nikoliv, soudy dovozují práva spolků ze zastupování členů</a:t>
            </a:r>
          </a:p>
          <a:p>
            <a:pPr marL="285750" indent="-285750" algn="just">
              <a:buFont typeface="Arial" panose="020B0604020202020204" pitchFamily="34" charset="0"/>
              <a:buChar char="•"/>
            </a:pPr>
            <a:r>
              <a:rPr lang="cs-CZ" dirty="0">
                <a:latin typeface="Cambria" panose="02040503050406030204" pitchFamily="18" charset="0"/>
              </a:rPr>
              <a:t>Upřesnění podmínek aktivní legitimace k podání návrhu na zrušení OOP </a:t>
            </a:r>
            <a:r>
              <a:rPr lang="cs-CZ" sz="1425" dirty="0">
                <a:latin typeface="Cambria" panose="02040503050406030204" pitchFamily="18" charset="0"/>
              </a:rPr>
              <a:t>(viz např. rozsudky NSS ze dne 16. 5. 2016, č. j. 2 </a:t>
            </a:r>
            <a:r>
              <a:rPr lang="cs-CZ" sz="1425" dirty="0" err="1">
                <a:latin typeface="Cambria" panose="02040503050406030204" pitchFamily="18" charset="0"/>
              </a:rPr>
              <a:t>Aos</a:t>
            </a:r>
            <a:r>
              <a:rPr lang="cs-CZ" sz="1425" dirty="0">
                <a:latin typeface="Cambria" panose="02040503050406030204" pitchFamily="18" charset="0"/>
              </a:rPr>
              <a:t> 2/2013 - 120, ze dne 24. 5. 2016, č. j. 4 As 217/2015 - 197, nebo ze dne 26. 4. 2017, č. j. 3 As 126/2016 – 38)</a:t>
            </a:r>
            <a:r>
              <a:rPr lang="cs-CZ" dirty="0">
                <a:latin typeface="Cambria" panose="02040503050406030204" pitchFamily="18" charset="0"/>
              </a:rPr>
              <a:t>.</a:t>
            </a:r>
          </a:p>
          <a:p>
            <a:pPr marL="285750" indent="-285750" algn="just">
              <a:buFont typeface="Arial" panose="020B0604020202020204" pitchFamily="34" charset="0"/>
              <a:buChar char="•"/>
            </a:pPr>
            <a:r>
              <a:rPr lang="cs-CZ" dirty="0">
                <a:latin typeface="Cambria" panose="02040503050406030204" pitchFamily="18" charset="0"/>
              </a:rPr>
              <a:t>Dovození, že podmínky zavedenosti a vztahu k řešené věci se použijí i v řízení o žalobě proti rozhodnutí </a:t>
            </a:r>
            <a:r>
              <a:rPr lang="cs-CZ" sz="1425" dirty="0">
                <a:latin typeface="Cambria" panose="02040503050406030204" pitchFamily="18" charset="0"/>
              </a:rPr>
              <a:t>(např. v rozsudku NSS ze dne 25. 6. 2015, č. j. 1 As 13/2015 – 295, nebo </a:t>
            </a:r>
            <a:r>
              <a:rPr lang="pl-PL" sz="1425" dirty="0">
                <a:latin typeface="Cambria" panose="02040503050406030204" pitchFamily="18" charset="0"/>
              </a:rPr>
              <a:t>ze </a:t>
            </a:r>
            <a:r>
              <a:rPr lang="pl-PL" sz="1425" dirty="0" err="1">
                <a:latin typeface="Cambria" panose="02040503050406030204" pitchFamily="18" charset="0"/>
              </a:rPr>
              <a:t>dne</a:t>
            </a:r>
            <a:r>
              <a:rPr lang="pl-PL" sz="1425" dirty="0">
                <a:latin typeface="Cambria" panose="02040503050406030204" pitchFamily="18" charset="0"/>
              </a:rPr>
              <a:t> 15. 7. 2015, č. j. 2 As 30/2015 – 38)</a:t>
            </a:r>
          </a:p>
          <a:p>
            <a:pPr marL="285750" indent="-285750" algn="just">
              <a:buFont typeface="Arial" panose="020B0604020202020204" pitchFamily="34" charset="0"/>
              <a:buChar char="•"/>
            </a:pPr>
            <a:endParaRPr lang="pl-PL" sz="1425" dirty="0">
              <a:latin typeface="Cambria" panose="02040503050406030204" pitchFamily="18" charset="0"/>
            </a:endParaRPr>
          </a:p>
          <a:p>
            <a:pPr algn="just"/>
            <a:r>
              <a:rPr lang="cs-CZ" dirty="0">
                <a:latin typeface="Cambria" panose="02040503050406030204" pitchFamily="18" charset="0"/>
              </a:rPr>
              <a:t>Podstatnou roli hraje i možnost nařídit předběžné opatření nebo přiznat odkladný účinek žalobě či kasační stížnosti</a:t>
            </a:r>
          </a:p>
          <a:p>
            <a:pPr algn="just"/>
            <a:r>
              <a:rPr lang="cs-CZ" dirty="0">
                <a:latin typeface="Cambria" panose="02040503050406030204" pitchFamily="18" charset="0"/>
              </a:rPr>
              <a:t>Je-li žalobou napadeno rozhodnutí vydané v navazujícím řízení podle zákona EIA, uplatní se zvláštní úprava v § 9d odst. 2 zákona EIA, podle které soud i bez návrhu rozhodne o přiznání odkladného účinku žalobě nebo o předběžném opatření podle soudního řádu správního. Soud přizná žalobě odkladný účinek nebo nařídí předběžné opatření, hrozí-li nebezpečí, že realizací záměru může dojít k závažným škodám na životním prostředí.</a:t>
            </a:r>
            <a:endParaRPr lang="cs-CZ" b="1" dirty="0">
              <a:solidFill>
                <a:srgbClr val="00B050"/>
              </a:solidFill>
              <a:latin typeface="Cambria" panose="02040503050406030204" pitchFamily="18" charset="0"/>
            </a:endParaRPr>
          </a:p>
          <a:p>
            <a:pPr marL="285750" indent="-285750" algn="just">
              <a:buFont typeface="Arial" panose="020B0604020202020204" pitchFamily="34" charset="0"/>
              <a:buChar char="•"/>
            </a:pPr>
            <a:endParaRPr lang="cs-CZ" dirty="0">
              <a:latin typeface="Cambria" panose="02040503050406030204" pitchFamily="18" charset="0"/>
            </a:endParaRPr>
          </a:p>
          <a:p>
            <a:pPr algn="just"/>
            <a:endParaRPr lang="cs-CZ" dirty="0">
              <a:latin typeface="Cambria" panose="02040503050406030204" pitchFamily="18" charset="0"/>
            </a:endParaRPr>
          </a:p>
          <a:p>
            <a:pPr algn="just"/>
            <a:endParaRPr lang="cs-CZ" dirty="0">
              <a:latin typeface="Cambria" panose="02040503050406030204" pitchFamily="18" charset="0"/>
            </a:endParaRPr>
          </a:p>
          <a:p>
            <a:pPr algn="just"/>
            <a:endParaRPr lang="cs-CZ" dirty="0">
              <a:latin typeface="Cambria" panose="02040503050406030204" pitchFamily="18" charset="0"/>
            </a:endParaRPr>
          </a:p>
          <a:p>
            <a:pPr algn="just"/>
            <a:endParaRPr lang="cs-CZ" dirty="0">
              <a:latin typeface="Cambria" panose="02040503050406030204" pitchFamily="18" charset="0"/>
            </a:endParaRPr>
          </a:p>
          <a:p>
            <a:endParaRPr lang="cs-CZ" dirty="0">
              <a:latin typeface="Cambria" panose="02040503050406030204" pitchFamily="18" charset="0"/>
            </a:endParaRPr>
          </a:p>
          <a:p>
            <a:endParaRPr lang="cs-CZ" dirty="0">
              <a:latin typeface="Cambria" panose="02040503050406030204" pitchFamily="18" charset="0"/>
            </a:endParaRPr>
          </a:p>
        </p:txBody>
      </p:sp>
    </p:spTree>
    <p:extLst>
      <p:ext uri="{BB962C8B-B14F-4D97-AF65-F5344CB8AC3E}">
        <p14:creationId xmlns:p14="http://schemas.microsoft.com/office/powerpoint/2010/main" val="1134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Správní soudnictví – 2 As 250/2018</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4" name="Zástupný symbol pro obsah 2"/>
          <p:cNvSpPr txBox="1">
            <a:spLocks/>
          </p:cNvSpPr>
          <p:nvPr/>
        </p:nvSpPr>
        <p:spPr>
          <a:xfrm>
            <a:off x="628059" y="740665"/>
            <a:ext cx="8090063" cy="4026843"/>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r>
              <a:rPr lang="cs-CZ" i="1" dirty="0">
                <a:latin typeface="Cambria" panose="02040503050406030204" pitchFamily="18" charset="0"/>
                <a:ea typeface="Cambria" panose="02040503050406030204" pitchFamily="18" charset="0"/>
              </a:rPr>
              <a:t>„Citovaný nález podstatně změnil dosavadní judikaturu Nejvyššího správního soudu (viz např. rozsudek Nejvyššího správního soudu ze dne 6. 1. 2016, č. j. 3 As 13/2015 – 200, či ze dne 16. 1. 2018, č. j. 2 As 328/2016 - 96, blíže viz též VOMÁČKA, V., ŽIDEK, D. Omezení účastenství ekologických spolků: Pyrrhovo vítězství stavební lobby. České právo životního prostředí, 2017, roč. 45, č. 3, s. 36 a násl.). </a:t>
            </a:r>
            <a:r>
              <a:rPr lang="cs-CZ" b="1" i="1" u="sng" dirty="0">
                <a:latin typeface="Cambria" panose="02040503050406030204" pitchFamily="18" charset="0"/>
                <a:ea typeface="Cambria" panose="02040503050406030204" pitchFamily="18" charset="0"/>
              </a:rPr>
              <a:t>Spolek je tak oprávněn svou aktivní legitimaci odvozovat z § 65 odst. 1 s. ř. s., pokud tvrdí, že existují jemu náležející subjektivní práva, která jsou daným zásahem dotčena. Nemusí přitom jít pouze o vlastnické právo nebo jiná věcná práva člena spolku, připouští se i dotčení práva členů spolku na příznivé životní prostředí</a:t>
            </a:r>
            <a:r>
              <a:rPr lang="cs-CZ" i="1" dirty="0">
                <a:latin typeface="Cambria" panose="02040503050406030204" pitchFamily="18" charset="0"/>
                <a:ea typeface="Cambria" panose="02040503050406030204" pitchFamily="18" charset="0"/>
              </a:rPr>
              <a:t> (aniž by bylo odvozováno z existujícího věcného práva v regulovaném území), jestliže tvrzený zásah má důsledky pro dosahování cílů, na něž se spolek zaměřuje (rozsudek Nejvyššího správního soudu ze dne 26. 4. 2017, č. j. 3 As 126/2016 - 38, ve znění opravného usnesení ze dne 1. 6. 2017, č. j. 3 As 126/2016 - 48). </a:t>
            </a:r>
            <a:r>
              <a:rPr lang="cs-CZ" b="1" i="1" dirty="0">
                <a:latin typeface="Cambria" panose="02040503050406030204" pitchFamily="18" charset="0"/>
                <a:ea typeface="Cambria" panose="02040503050406030204" pitchFamily="18" charset="0"/>
              </a:rPr>
              <a:t>Nemusí se tedy vždy jednat pouze o spolky „ekologické“, ale lze si představit i jiné, které mohou být konkrétním záměrem dotčeny, například spolky zahrádkářské apod. </a:t>
            </a:r>
            <a:r>
              <a:rPr lang="cs-CZ" i="1" dirty="0">
                <a:latin typeface="Cambria" panose="02040503050406030204" pitchFamily="18" charset="0"/>
                <a:ea typeface="Cambria" panose="02040503050406030204" pitchFamily="18" charset="0"/>
              </a:rPr>
              <a:t>(k tomu srov. nález Ústavního soudu ze dne 30. 5. 2014, </a:t>
            </a:r>
            <a:r>
              <a:rPr lang="cs-CZ" i="1" dirty="0" err="1">
                <a:latin typeface="Cambria" panose="02040503050406030204" pitchFamily="18" charset="0"/>
                <a:ea typeface="Cambria" panose="02040503050406030204" pitchFamily="18" charset="0"/>
              </a:rPr>
              <a:t>sp</a:t>
            </a:r>
            <a:r>
              <a:rPr lang="cs-CZ" i="1" dirty="0">
                <a:latin typeface="Cambria" panose="02040503050406030204" pitchFamily="18" charset="0"/>
                <a:ea typeface="Cambria" panose="02040503050406030204" pitchFamily="18" charset="0"/>
              </a:rPr>
              <a:t>. zn. I. ÚS 59/14 nebo např. rozsudek Nejvyššího správního soudu ze dne 18. 12. 2015, č. j. 2 As 49/2013 - 109). Pod vlivem výše uvedeného nálezu a pozdější judikatury Nejvyššího správního soudu je dnes na spolky pohlíženo jako na rovnocenné subjekty práva bránící společné zájmy občanů, kterým „nelze upírat právo na společnou účast při rozhodování o jejich životním prostředí jen proto, že založili právnickou osobu, na kterou delegovali svá práva přímé účasti na ochraně přírody a krajiny“ (viz zmiňovaný nález Ústavního soudu </a:t>
            </a:r>
            <a:r>
              <a:rPr lang="cs-CZ" i="1" dirty="0" err="1">
                <a:latin typeface="Cambria" panose="02040503050406030204" pitchFamily="18" charset="0"/>
                <a:ea typeface="Cambria" panose="02040503050406030204" pitchFamily="18" charset="0"/>
              </a:rPr>
              <a:t>sp</a:t>
            </a:r>
            <a:r>
              <a:rPr lang="cs-CZ" i="1" dirty="0">
                <a:latin typeface="Cambria" panose="02040503050406030204" pitchFamily="18" charset="0"/>
                <a:ea typeface="Cambria" panose="02040503050406030204" pitchFamily="18" charset="0"/>
              </a:rPr>
              <a:t>. zn. I. ÚS 59/14). Záměr související s životním prostředím tak může, vyjma osob fyzických, zasáhnout i do právní sféry právnických osob a dotknout se tak jejich subjektivních práv (kromě vlastnických práv zejména práva na příznivé životní prostředí). </a:t>
            </a:r>
            <a:r>
              <a:rPr lang="cs-CZ" b="1" i="1" dirty="0">
                <a:latin typeface="Cambria" panose="02040503050406030204" pitchFamily="18" charset="0"/>
                <a:ea typeface="Cambria" panose="02040503050406030204" pitchFamily="18" charset="0"/>
              </a:rPr>
              <a:t>Ačkoliv výše uvedený nález pojednával o aktivní legitimaci spolku v řízení o návrhu na zrušení opatření obecné povahy, judikatura Nejvyššího správního soudu závěry v něm obsažené následně aplikovala i na posuzování aktivní legitimace ekologických spolků při podání žaloby proti rozhodnutí správního orgánu podle § 65 a násl. s. ř. s. (rozsudek Nejvyššího správního soudu ze dne 25. 6. 2015, č. j. 1 As 13/2015 – 295).“</a:t>
            </a:r>
            <a:endParaRPr lang="cs-CZ" b="1" dirty="0">
              <a:latin typeface="Cambria" panose="02040503050406030204" pitchFamily="18" charset="0"/>
              <a:ea typeface="Cambria" panose="02040503050406030204" pitchFamily="18" charset="0"/>
            </a:endParaRPr>
          </a:p>
          <a:p>
            <a:pPr algn="just"/>
            <a:endParaRPr lang="cs-CZ" dirty="0">
              <a:latin typeface="Cambria" panose="02040503050406030204" pitchFamily="18" charset="0"/>
              <a:ea typeface="Cambria" panose="02040503050406030204" pitchFamily="18" charset="0"/>
            </a:endParaRPr>
          </a:p>
          <a:p>
            <a:pPr algn="just"/>
            <a:endParaRPr lang="cs-CZ" dirty="0">
              <a:latin typeface="Cambria" panose="02040503050406030204" pitchFamily="18" charset="0"/>
              <a:ea typeface="Cambria" panose="02040503050406030204" pitchFamily="18" charset="0"/>
            </a:endParaRPr>
          </a:p>
          <a:p>
            <a:pPr algn="just"/>
            <a:endParaRPr lang="cs-CZ"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83920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411760" y="357660"/>
            <a:ext cx="5022558" cy="415498"/>
          </a:xfrm>
          <a:prstGeom prst="rect">
            <a:avLst/>
          </a:prstGeom>
          <a:noFill/>
        </p:spPr>
        <p:txBody>
          <a:bodyPr wrap="square" rtlCol="0">
            <a:spAutoFit/>
          </a:bodyPr>
          <a:lstStyle/>
          <a:p>
            <a:r>
              <a:rPr lang="cs-CZ" sz="2100" b="1" dirty="0"/>
              <a:t>Civilní soudnictví</a:t>
            </a:r>
          </a:p>
        </p:txBody>
      </p:sp>
      <p:sp>
        <p:nvSpPr>
          <p:cNvPr id="3" name="Zástupný symbol pro obsah 2"/>
          <p:cNvSpPr>
            <a:spLocks noGrp="1"/>
          </p:cNvSpPr>
          <p:nvPr>
            <p:ph idx="1"/>
          </p:nvPr>
        </p:nvSpPr>
        <p:spPr>
          <a:xfrm>
            <a:off x="493776" y="1045075"/>
            <a:ext cx="7142060" cy="3865660"/>
          </a:xfrm>
        </p:spPr>
        <p:txBody>
          <a:bodyPr>
            <a:normAutofit fontScale="47500" lnSpcReduction="20000"/>
          </a:bodyPr>
          <a:lstStyle/>
          <a:p>
            <a:pPr>
              <a:buNone/>
            </a:pPr>
            <a:r>
              <a:rPr lang="cs-CZ" b="1" dirty="0">
                <a:latin typeface="Cambria" panose="02040503050406030204" pitchFamily="18" charset="0"/>
                <a:ea typeface="Cambria" panose="02040503050406030204" pitchFamily="18" charset="0"/>
              </a:rPr>
              <a:t>Náhrada majetkové a nemajetkové újmy</a:t>
            </a:r>
          </a:p>
          <a:p>
            <a:pPr>
              <a:buNone/>
            </a:pPr>
            <a:r>
              <a:rPr lang="cs-CZ" dirty="0">
                <a:latin typeface="Cambria" panose="02040503050406030204" pitchFamily="18" charset="0"/>
                <a:ea typeface="Cambria" panose="02040503050406030204" pitchFamily="18" charset="0"/>
              </a:rPr>
              <a:t>Nově stanovena náhrada nemajetkové újmy se týká sekundárních obětí (§ 2971), kterými mohou být i osoby dotčené poškozením životního prostředí. </a:t>
            </a:r>
            <a:endParaRPr lang="cs-CZ" b="1" dirty="0">
              <a:latin typeface="Cambria" panose="02040503050406030204" pitchFamily="18" charset="0"/>
              <a:ea typeface="Cambria" panose="02040503050406030204" pitchFamily="18" charset="0"/>
            </a:endParaRPr>
          </a:p>
          <a:p>
            <a:pPr>
              <a:buNone/>
            </a:pPr>
            <a:r>
              <a:rPr lang="cs-CZ" b="1" dirty="0">
                <a:latin typeface="Cambria" panose="02040503050406030204" pitchFamily="18" charset="0"/>
                <a:ea typeface="Cambria" panose="02040503050406030204" pitchFamily="18" charset="0"/>
              </a:rPr>
              <a:t>Škoda způsobená nezákonným rozhodnutím nebo nesprávným úředním postupem</a:t>
            </a:r>
          </a:p>
          <a:p>
            <a:pPr>
              <a:buNone/>
            </a:pPr>
            <a:r>
              <a:rPr lang="cs-CZ" b="1" dirty="0">
                <a:latin typeface="Cambria" panose="02040503050406030204" pitchFamily="18" charset="0"/>
                <a:ea typeface="Cambria" panose="02040503050406030204" pitchFamily="18" charset="0"/>
              </a:rPr>
              <a:t>Sousedské spory </a:t>
            </a:r>
            <a:r>
              <a:rPr lang="cs-CZ" dirty="0">
                <a:latin typeface="Cambria" panose="02040503050406030204" pitchFamily="18" charset="0"/>
                <a:ea typeface="Cambria" panose="02040503050406030204" pitchFamily="18" charset="0"/>
              </a:rPr>
              <a:t>– možnost domáhat se zastavení obtěžujících imisí, ovšem jsou-li imise důsledkem provozu závodu nebo podobného zařízení, který byl úředně schválen, má soused právo jen na náhradu újmy v penězích, i když byla újma způsobena okolnostmi, k nimž se při úředním projednávání nepřihlédlo. To neplatí, pokud se při provádění provozu překračuje rozsah, v jakém byl úředně schválen (§ 1013).</a:t>
            </a:r>
          </a:p>
          <a:p>
            <a:pPr>
              <a:buNone/>
            </a:pPr>
            <a:r>
              <a:rPr lang="cs-CZ" b="1" dirty="0">
                <a:latin typeface="Cambria" panose="02040503050406030204" pitchFamily="18" charset="0"/>
                <a:ea typeface="Cambria" panose="02040503050406030204" pitchFamily="18" charset="0"/>
              </a:rPr>
              <a:t>Prevenční žaloba</a:t>
            </a:r>
          </a:p>
          <a:p>
            <a:pPr>
              <a:buNone/>
            </a:pPr>
            <a:r>
              <a:rPr lang="cs-CZ" dirty="0">
                <a:latin typeface="Cambria" panose="02040503050406030204" pitchFamily="18" charset="0"/>
                <a:ea typeface="Cambria" panose="02040503050406030204" pitchFamily="18" charset="0"/>
              </a:rPr>
              <a:t>Pokud všechny okolnosti nasvědčují tomu, že dojde ke vzniku nadměrných imisí, případně hrozí jiné vážné ohrožení majetku, zdraví, ale i životního prostředí. Není nutné, aby hrozilo nebezpečí bezprostředního vzniku škody.</a:t>
            </a:r>
          </a:p>
          <a:p>
            <a:pPr>
              <a:buNone/>
            </a:pPr>
            <a:r>
              <a:rPr lang="cs-CZ" b="1" dirty="0">
                <a:latin typeface="Cambria" panose="02040503050406030204" pitchFamily="18" charset="0"/>
                <a:ea typeface="Cambria" panose="02040503050406030204" pitchFamily="18" charset="0"/>
              </a:rPr>
              <a:t>Žaloba z rušené držby</a:t>
            </a:r>
          </a:p>
          <a:p>
            <a:pPr>
              <a:buNone/>
            </a:pPr>
            <a:r>
              <a:rPr lang="cs-CZ" dirty="0">
                <a:latin typeface="Cambria" panose="02040503050406030204" pitchFamily="18" charset="0"/>
                <a:ea typeface="Cambria" panose="02040503050406030204" pitchFamily="18" charset="0"/>
              </a:rPr>
              <a:t>Zvláštním případem ochrany držby je situace, kdy na sousedním pozemku dochází k rušivé výstavbě nebo k odstraňování stavby (§ 1004 a 1005 o. z.). </a:t>
            </a:r>
          </a:p>
        </p:txBody>
      </p:sp>
    </p:spTree>
    <p:extLst>
      <p:ext uri="{BB962C8B-B14F-4D97-AF65-F5344CB8AC3E}">
        <p14:creationId xmlns:p14="http://schemas.microsoft.com/office/powerpoint/2010/main" val="225006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411760" y="357660"/>
            <a:ext cx="5022558" cy="415498"/>
          </a:xfrm>
          <a:prstGeom prst="rect">
            <a:avLst/>
          </a:prstGeom>
          <a:noFill/>
        </p:spPr>
        <p:txBody>
          <a:bodyPr wrap="square" rtlCol="0">
            <a:spAutoFit/>
          </a:bodyPr>
          <a:lstStyle/>
          <a:p>
            <a:r>
              <a:rPr lang="cs-CZ" sz="2100" b="1" dirty="0"/>
              <a:t>Civilní soudnictví</a:t>
            </a:r>
          </a:p>
        </p:txBody>
      </p:sp>
      <p:sp>
        <p:nvSpPr>
          <p:cNvPr id="3" name="Zástupný symbol pro obsah 2"/>
          <p:cNvSpPr>
            <a:spLocks noGrp="1"/>
          </p:cNvSpPr>
          <p:nvPr>
            <p:ph idx="1"/>
          </p:nvPr>
        </p:nvSpPr>
        <p:spPr>
          <a:xfrm>
            <a:off x="502920" y="1277840"/>
            <a:ext cx="7169492" cy="3865660"/>
          </a:xfrm>
        </p:spPr>
        <p:txBody>
          <a:bodyPr>
            <a:normAutofit fontScale="77500" lnSpcReduction="20000"/>
          </a:bodyPr>
          <a:lstStyle/>
          <a:p>
            <a:pPr>
              <a:buNone/>
            </a:pPr>
            <a:r>
              <a:rPr lang="cs-CZ" b="1" dirty="0">
                <a:latin typeface="Cambria" panose="02040503050406030204" pitchFamily="18" charset="0"/>
                <a:ea typeface="Cambria" panose="02040503050406030204" pitchFamily="18" charset="0"/>
              </a:rPr>
              <a:t>Žaloba na ochranu osobnosti </a:t>
            </a:r>
          </a:p>
          <a:p>
            <a:pPr algn="just">
              <a:buNone/>
            </a:pPr>
            <a:r>
              <a:rPr lang="cs-CZ" dirty="0">
                <a:latin typeface="Cambria" panose="02040503050406030204" pitchFamily="18" charset="0"/>
                <a:ea typeface="Cambria" panose="02040503050406030204" pitchFamily="18" charset="0"/>
              </a:rPr>
              <a:t>K ochraně životního prostředí je možné využít rovněž žalobu na ochranu osobnosti, neboť podle § 81 o. z. má každá fyzická osoba právo na ochranu své osobnosti, zejména </a:t>
            </a:r>
            <a:r>
              <a:rPr lang="cs-CZ" i="1" dirty="0">
                <a:latin typeface="Cambria" panose="02040503050406030204" pitchFamily="18" charset="0"/>
                <a:ea typeface="Cambria" panose="02040503050406030204" pitchFamily="18" charset="0"/>
              </a:rPr>
              <a:t>„života a důstojnosti člověka, zdraví a práva žít v zdravém životním prostředí, vážnosti, cti, soukromí a jeho projevů osobní povahy.“</a:t>
            </a:r>
          </a:p>
          <a:p>
            <a:pPr algn="just">
              <a:buNone/>
            </a:pPr>
            <a:r>
              <a:rPr lang="cs-CZ" b="1" dirty="0">
                <a:latin typeface="Cambria" panose="02040503050406030204" pitchFamily="18" charset="0"/>
                <a:ea typeface="Cambria" panose="02040503050406030204" pitchFamily="18" charset="0"/>
              </a:rPr>
              <a:t>Mezinárodní prvek</a:t>
            </a:r>
          </a:p>
          <a:p>
            <a:pPr algn="just">
              <a:buNone/>
            </a:pPr>
            <a:r>
              <a:rPr lang="cs-CZ" dirty="0">
                <a:latin typeface="Cambria" panose="02040503050406030204" pitchFamily="18" charset="0"/>
                <a:ea typeface="Cambria" panose="02040503050406030204" pitchFamily="18" charset="0"/>
              </a:rPr>
              <a:t>Čl. 7 nařízení Řím II – možná volba rozhodného práva</a:t>
            </a:r>
          </a:p>
        </p:txBody>
      </p:sp>
    </p:spTree>
    <p:extLst>
      <p:ext uri="{BB962C8B-B14F-4D97-AF65-F5344CB8AC3E}">
        <p14:creationId xmlns:p14="http://schemas.microsoft.com/office/powerpoint/2010/main" val="10823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idx="4294967295"/>
          </p:nvPr>
        </p:nvSpPr>
        <p:spPr>
          <a:xfrm>
            <a:off x="1384337" y="693749"/>
            <a:ext cx="3114900" cy="869849"/>
          </a:xfrm>
          <a:prstGeom prst="rect">
            <a:avLst/>
          </a:prstGeom>
        </p:spPr>
        <p:txBody>
          <a:bodyPr vert="horz" lIns="68569" tIns="68569" rIns="68569" bIns="68569" rtlCol="0" anchor="b" anchorCtr="0">
            <a:noAutofit/>
          </a:bodyPr>
          <a:lstStyle/>
          <a:p>
            <a:pPr lvl="0"/>
            <a:br>
              <a:rPr lang="cs-CZ" sz="1500" dirty="0">
                <a:solidFill>
                  <a:schemeClr val="accent4">
                    <a:lumMod val="50000"/>
                  </a:schemeClr>
                </a:solidFill>
                <a:latin typeface="Cambria" panose="02040503050406030204" pitchFamily="18" charset="0"/>
                <a:ea typeface="Roboto Slab" panose="020B0604020202020204" charset="0"/>
              </a:rPr>
            </a:br>
            <a:r>
              <a:rPr lang="cs-CZ" sz="1500" dirty="0">
                <a:solidFill>
                  <a:schemeClr val="accent4">
                    <a:lumMod val="50000"/>
                  </a:schemeClr>
                </a:solidFill>
                <a:latin typeface="Cambria" panose="02040503050406030204" pitchFamily="18" charset="0"/>
                <a:ea typeface="Roboto Slab" panose="020B0604020202020204" charset="0"/>
              </a:rPr>
              <a:t>2012 – 2016</a:t>
            </a:r>
            <a:br>
              <a:rPr lang="cs-CZ" sz="1500" dirty="0">
                <a:solidFill>
                  <a:schemeClr val="accent4">
                    <a:lumMod val="50000"/>
                  </a:schemeClr>
                </a:solidFill>
                <a:latin typeface="Cambria" panose="02040503050406030204" pitchFamily="18" charset="0"/>
                <a:ea typeface="Roboto Slab" panose="020B0604020202020204" charset="0"/>
              </a:rPr>
            </a:br>
            <a:r>
              <a:rPr lang="cs-CZ" sz="900" dirty="0">
                <a:solidFill>
                  <a:schemeClr val="accent4">
                    <a:lumMod val="50000"/>
                  </a:schemeClr>
                </a:solidFill>
                <a:latin typeface="Cambria" panose="02040503050406030204" pitchFamily="18" charset="0"/>
                <a:ea typeface="Roboto Slab" panose="020B0604020202020204" charset="0"/>
              </a:rPr>
              <a:t>(celkem cca 220 věcí v 1. stupni)</a:t>
            </a:r>
            <a:br>
              <a:rPr lang="cs-CZ" sz="900" dirty="0">
                <a:solidFill>
                  <a:schemeClr val="accent4">
                    <a:lumMod val="50000"/>
                  </a:schemeClr>
                </a:solidFill>
                <a:latin typeface="Cambria" panose="02040503050406030204" pitchFamily="18" charset="0"/>
              </a:rPr>
            </a:br>
            <a:endParaRPr lang="en" sz="825" dirty="0">
              <a:solidFill>
                <a:schemeClr val="accent4">
                  <a:lumMod val="50000"/>
                </a:schemeClr>
              </a:solidFill>
              <a:latin typeface="Cambria" panose="02040503050406030204" pitchFamily="18"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513" y="1181101"/>
            <a:ext cx="5715000" cy="3343275"/>
          </a:xfrm>
          <a:prstGeom prst="rect">
            <a:avLst/>
          </a:prstGeom>
        </p:spPr>
      </p:pic>
      <p:sp>
        <p:nvSpPr>
          <p:cNvPr id="3" name="Vývojový diagram: magnetický disk 2"/>
          <p:cNvSpPr/>
          <p:nvPr/>
        </p:nvSpPr>
        <p:spPr>
          <a:xfrm>
            <a:off x="4144693" y="906708"/>
            <a:ext cx="289933" cy="1633025"/>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546 w 10000"/>
              <a:gd name="connsiteY4" fmla="*/ 9229 h 10000"/>
              <a:gd name="connsiteX5" fmla="*/ 0 w 10000"/>
              <a:gd name="connsiteY5" fmla="*/ 8333 h 10000"/>
              <a:gd name="connsiteX6" fmla="*/ 0 w 10000"/>
              <a:gd name="connsiteY6" fmla="*/ 1667 h 10000"/>
              <a:gd name="connsiteX0" fmla="*/ 0 w 10000"/>
              <a:gd name="connsiteY0" fmla="*/ 1667 h 9270"/>
              <a:gd name="connsiteX1" fmla="*/ 5000 w 10000"/>
              <a:gd name="connsiteY1" fmla="*/ 0 h 9270"/>
              <a:gd name="connsiteX2" fmla="*/ 10000 w 10000"/>
              <a:gd name="connsiteY2" fmla="*/ 1667 h 9270"/>
              <a:gd name="connsiteX3" fmla="*/ 10000 w 10000"/>
              <a:gd name="connsiteY3" fmla="*/ 8333 h 9270"/>
              <a:gd name="connsiteX4" fmla="*/ 5182 w 10000"/>
              <a:gd name="connsiteY4" fmla="*/ 9270 h 9270"/>
              <a:gd name="connsiteX5" fmla="*/ 0 w 10000"/>
              <a:gd name="connsiteY5" fmla="*/ 8333 h 9270"/>
              <a:gd name="connsiteX6" fmla="*/ 0 w 10000"/>
              <a:gd name="connsiteY6" fmla="*/ 1667 h 9270"/>
              <a:gd name="connsiteX0" fmla="*/ 10000 w 10000"/>
              <a:gd name="connsiteY0" fmla="*/ 1667 h 9270"/>
              <a:gd name="connsiteX1" fmla="*/ 5000 w 10000"/>
              <a:gd name="connsiteY1" fmla="*/ 3334 h 9270"/>
              <a:gd name="connsiteX2" fmla="*/ 0 w 10000"/>
              <a:gd name="connsiteY2" fmla="*/ 1667 h 9270"/>
              <a:gd name="connsiteX0" fmla="*/ 0 w 10000"/>
              <a:gd name="connsiteY0" fmla="*/ 1667 h 9270"/>
              <a:gd name="connsiteX1" fmla="*/ 5000 w 10000"/>
              <a:gd name="connsiteY1" fmla="*/ 0 h 9270"/>
              <a:gd name="connsiteX2" fmla="*/ 10000 w 10000"/>
              <a:gd name="connsiteY2" fmla="*/ 1667 h 9270"/>
              <a:gd name="connsiteX3" fmla="*/ 10000 w 10000"/>
              <a:gd name="connsiteY3" fmla="*/ 8333 h 9270"/>
              <a:gd name="connsiteX4" fmla="*/ 5546 w 10000"/>
              <a:gd name="connsiteY4" fmla="*/ 9229 h 9270"/>
              <a:gd name="connsiteX5" fmla="*/ 0 w 10000"/>
              <a:gd name="connsiteY5" fmla="*/ 8333 h 9270"/>
              <a:gd name="connsiteX6" fmla="*/ 0 w 10000"/>
              <a:gd name="connsiteY6" fmla="*/ 1667 h 9270"/>
              <a:gd name="connsiteX0" fmla="*/ 0 w 10000"/>
              <a:gd name="connsiteY0" fmla="*/ 1798 h 10000"/>
              <a:gd name="connsiteX1" fmla="*/ 5000 w 10000"/>
              <a:gd name="connsiteY1" fmla="*/ 0 h 10000"/>
              <a:gd name="connsiteX2" fmla="*/ 10000 w 10000"/>
              <a:gd name="connsiteY2" fmla="*/ 1798 h 10000"/>
              <a:gd name="connsiteX3" fmla="*/ 10000 w 10000"/>
              <a:gd name="connsiteY3" fmla="*/ 8989 h 10000"/>
              <a:gd name="connsiteX4" fmla="*/ 5182 w 10000"/>
              <a:gd name="connsiteY4" fmla="*/ 10000 h 10000"/>
              <a:gd name="connsiteX5" fmla="*/ 0 w 10000"/>
              <a:gd name="connsiteY5" fmla="*/ 8989 h 10000"/>
              <a:gd name="connsiteX6" fmla="*/ 0 w 10000"/>
              <a:gd name="connsiteY6" fmla="*/ 1798 h 10000"/>
              <a:gd name="connsiteX0" fmla="*/ 10000 w 10000"/>
              <a:gd name="connsiteY0" fmla="*/ 1798 h 10000"/>
              <a:gd name="connsiteX1" fmla="*/ 5000 w 10000"/>
              <a:gd name="connsiteY1" fmla="*/ 3597 h 10000"/>
              <a:gd name="connsiteX2" fmla="*/ 0 w 10000"/>
              <a:gd name="connsiteY2" fmla="*/ 1798 h 10000"/>
              <a:gd name="connsiteX0" fmla="*/ 0 w 10000"/>
              <a:gd name="connsiteY0" fmla="*/ 1798 h 10000"/>
              <a:gd name="connsiteX1" fmla="*/ 4818 w 10000"/>
              <a:gd name="connsiteY1" fmla="*/ 919 h 10000"/>
              <a:gd name="connsiteX2" fmla="*/ 10000 w 10000"/>
              <a:gd name="connsiteY2" fmla="*/ 1798 h 10000"/>
              <a:gd name="connsiteX3" fmla="*/ 10000 w 10000"/>
              <a:gd name="connsiteY3" fmla="*/ 8989 h 10000"/>
              <a:gd name="connsiteX4" fmla="*/ 5546 w 10000"/>
              <a:gd name="connsiteY4" fmla="*/ 9956 h 10000"/>
              <a:gd name="connsiteX5" fmla="*/ 0 w 10000"/>
              <a:gd name="connsiteY5" fmla="*/ 8989 h 10000"/>
              <a:gd name="connsiteX6" fmla="*/ 0 w 10000"/>
              <a:gd name="connsiteY6" fmla="*/ 1798 h 10000"/>
              <a:gd name="connsiteX0" fmla="*/ 0 w 10000"/>
              <a:gd name="connsiteY0" fmla="*/ 1798 h 10000"/>
              <a:gd name="connsiteX1" fmla="*/ 5000 w 10000"/>
              <a:gd name="connsiteY1" fmla="*/ 0 h 10000"/>
              <a:gd name="connsiteX2" fmla="*/ 10000 w 10000"/>
              <a:gd name="connsiteY2" fmla="*/ 1798 h 10000"/>
              <a:gd name="connsiteX3" fmla="*/ 10000 w 10000"/>
              <a:gd name="connsiteY3" fmla="*/ 8989 h 10000"/>
              <a:gd name="connsiteX4" fmla="*/ 5182 w 10000"/>
              <a:gd name="connsiteY4" fmla="*/ 10000 h 10000"/>
              <a:gd name="connsiteX5" fmla="*/ 0 w 10000"/>
              <a:gd name="connsiteY5" fmla="*/ 8989 h 10000"/>
              <a:gd name="connsiteX6" fmla="*/ 0 w 10000"/>
              <a:gd name="connsiteY6" fmla="*/ 1798 h 10000"/>
              <a:gd name="connsiteX0" fmla="*/ 10000 w 10000"/>
              <a:gd name="connsiteY0" fmla="*/ 1798 h 10000"/>
              <a:gd name="connsiteX1" fmla="*/ 4818 w 10000"/>
              <a:gd name="connsiteY1" fmla="*/ 2240 h 10000"/>
              <a:gd name="connsiteX2" fmla="*/ 0 w 10000"/>
              <a:gd name="connsiteY2" fmla="*/ 1798 h 10000"/>
              <a:gd name="connsiteX0" fmla="*/ 0 w 10000"/>
              <a:gd name="connsiteY0" fmla="*/ 1798 h 10000"/>
              <a:gd name="connsiteX1" fmla="*/ 4818 w 10000"/>
              <a:gd name="connsiteY1" fmla="*/ 919 h 10000"/>
              <a:gd name="connsiteX2" fmla="*/ 10000 w 10000"/>
              <a:gd name="connsiteY2" fmla="*/ 1798 h 10000"/>
              <a:gd name="connsiteX3" fmla="*/ 10000 w 10000"/>
              <a:gd name="connsiteY3" fmla="*/ 8989 h 10000"/>
              <a:gd name="connsiteX4" fmla="*/ 5546 w 10000"/>
              <a:gd name="connsiteY4" fmla="*/ 9956 h 10000"/>
              <a:gd name="connsiteX5" fmla="*/ 0 w 10000"/>
              <a:gd name="connsiteY5" fmla="*/ 8989 h 10000"/>
              <a:gd name="connsiteX6" fmla="*/ 0 w 10000"/>
              <a:gd name="connsiteY6" fmla="*/ 1798 h 10000"/>
              <a:gd name="connsiteX0" fmla="*/ 0 w 10000"/>
              <a:gd name="connsiteY0" fmla="*/ 1798 h 10000"/>
              <a:gd name="connsiteX1" fmla="*/ 5000 w 10000"/>
              <a:gd name="connsiteY1" fmla="*/ 0 h 10000"/>
              <a:gd name="connsiteX2" fmla="*/ 10000 w 10000"/>
              <a:gd name="connsiteY2" fmla="*/ 1798 h 10000"/>
              <a:gd name="connsiteX3" fmla="*/ 10000 w 10000"/>
              <a:gd name="connsiteY3" fmla="*/ 8989 h 10000"/>
              <a:gd name="connsiteX4" fmla="*/ 5182 w 10000"/>
              <a:gd name="connsiteY4" fmla="*/ 10000 h 10000"/>
              <a:gd name="connsiteX5" fmla="*/ 0 w 10000"/>
              <a:gd name="connsiteY5" fmla="*/ 8989 h 10000"/>
              <a:gd name="connsiteX6" fmla="*/ 0 w 10000"/>
              <a:gd name="connsiteY6" fmla="*/ 1798 h 10000"/>
              <a:gd name="connsiteX0" fmla="*/ 10000 w 10000"/>
              <a:gd name="connsiteY0" fmla="*/ 1798 h 10000"/>
              <a:gd name="connsiteX1" fmla="*/ 5000 w 10000"/>
              <a:gd name="connsiteY1" fmla="*/ 2590 h 10000"/>
              <a:gd name="connsiteX2" fmla="*/ 0 w 10000"/>
              <a:gd name="connsiteY2" fmla="*/ 1798 h 10000"/>
              <a:gd name="connsiteX0" fmla="*/ 0 w 10000"/>
              <a:gd name="connsiteY0" fmla="*/ 1798 h 10000"/>
              <a:gd name="connsiteX1" fmla="*/ 4818 w 10000"/>
              <a:gd name="connsiteY1" fmla="*/ 919 h 10000"/>
              <a:gd name="connsiteX2" fmla="*/ 10000 w 10000"/>
              <a:gd name="connsiteY2" fmla="*/ 1798 h 10000"/>
              <a:gd name="connsiteX3" fmla="*/ 10000 w 10000"/>
              <a:gd name="connsiteY3" fmla="*/ 8989 h 10000"/>
              <a:gd name="connsiteX4" fmla="*/ 5546 w 10000"/>
              <a:gd name="connsiteY4" fmla="*/ 9956 h 10000"/>
              <a:gd name="connsiteX5" fmla="*/ 0 w 10000"/>
              <a:gd name="connsiteY5" fmla="*/ 8989 h 10000"/>
              <a:gd name="connsiteX6" fmla="*/ 0 w 10000"/>
              <a:gd name="connsiteY6" fmla="*/ 1798 h 10000"/>
              <a:gd name="connsiteX0" fmla="*/ 0 w 10000"/>
              <a:gd name="connsiteY0" fmla="*/ 1798 h 10000"/>
              <a:gd name="connsiteX1" fmla="*/ 5000 w 10000"/>
              <a:gd name="connsiteY1" fmla="*/ 0 h 10000"/>
              <a:gd name="connsiteX2" fmla="*/ 10000 w 10000"/>
              <a:gd name="connsiteY2" fmla="*/ 1798 h 10000"/>
              <a:gd name="connsiteX3" fmla="*/ 10000 w 10000"/>
              <a:gd name="connsiteY3" fmla="*/ 8989 h 10000"/>
              <a:gd name="connsiteX4" fmla="*/ 5182 w 10000"/>
              <a:gd name="connsiteY4" fmla="*/ 10000 h 10000"/>
              <a:gd name="connsiteX5" fmla="*/ 0 w 10000"/>
              <a:gd name="connsiteY5" fmla="*/ 8989 h 10000"/>
              <a:gd name="connsiteX6" fmla="*/ 0 w 10000"/>
              <a:gd name="connsiteY6" fmla="*/ 1798 h 10000"/>
              <a:gd name="connsiteX0" fmla="*/ 10000 w 10000"/>
              <a:gd name="connsiteY0" fmla="*/ 1798 h 10000"/>
              <a:gd name="connsiteX1" fmla="*/ 5000 w 10000"/>
              <a:gd name="connsiteY1" fmla="*/ 2721 h 10000"/>
              <a:gd name="connsiteX2" fmla="*/ 0 w 10000"/>
              <a:gd name="connsiteY2" fmla="*/ 1798 h 10000"/>
              <a:gd name="connsiteX0" fmla="*/ 0 w 10000"/>
              <a:gd name="connsiteY0" fmla="*/ 1798 h 10000"/>
              <a:gd name="connsiteX1" fmla="*/ 4818 w 10000"/>
              <a:gd name="connsiteY1" fmla="*/ 919 h 10000"/>
              <a:gd name="connsiteX2" fmla="*/ 10000 w 10000"/>
              <a:gd name="connsiteY2" fmla="*/ 1798 h 10000"/>
              <a:gd name="connsiteX3" fmla="*/ 10000 w 10000"/>
              <a:gd name="connsiteY3" fmla="*/ 8989 h 10000"/>
              <a:gd name="connsiteX4" fmla="*/ 5546 w 10000"/>
              <a:gd name="connsiteY4" fmla="*/ 9956 h 10000"/>
              <a:gd name="connsiteX5" fmla="*/ 0 w 10000"/>
              <a:gd name="connsiteY5" fmla="*/ 8989 h 10000"/>
              <a:gd name="connsiteX6" fmla="*/ 0 w 10000"/>
              <a:gd name="connsiteY6" fmla="*/ 1798 h 10000"/>
              <a:gd name="connsiteX0" fmla="*/ 0 w 10000"/>
              <a:gd name="connsiteY0" fmla="*/ 925 h 9127"/>
              <a:gd name="connsiteX1" fmla="*/ 5000 w 10000"/>
              <a:gd name="connsiteY1" fmla="*/ 2 h 9127"/>
              <a:gd name="connsiteX2" fmla="*/ 10000 w 10000"/>
              <a:gd name="connsiteY2" fmla="*/ 925 h 9127"/>
              <a:gd name="connsiteX3" fmla="*/ 10000 w 10000"/>
              <a:gd name="connsiteY3" fmla="*/ 8116 h 9127"/>
              <a:gd name="connsiteX4" fmla="*/ 5182 w 10000"/>
              <a:gd name="connsiteY4" fmla="*/ 9127 h 9127"/>
              <a:gd name="connsiteX5" fmla="*/ 0 w 10000"/>
              <a:gd name="connsiteY5" fmla="*/ 8116 h 9127"/>
              <a:gd name="connsiteX6" fmla="*/ 0 w 10000"/>
              <a:gd name="connsiteY6" fmla="*/ 925 h 9127"/>
              <a:gd name="connsiteX0" fmla="*/ 10000 w 10000"/>
              <a:gd name="connsiteY0" fmla="*/ 925 h 9127"/>
              <a:gd name="connsiteX1" fmla="*/ 5000 w 10000"/>
              <a:gd name="connsiteY1" fmla="*/ 1848 h 9127"/>
              <a:gd name="connsiteX2" fmla="*/ 0 w 10000"/>
              <a:gd name="connsiteY2" fmla="*/ 925 h 9127"/>
              <a:gd name="connsiteX0" fmla="*/ 0 w 10000"/>
              <a:gd name="connsiteY0" fmla="*/ 925 h 9127"/>
              <a:gd name="connsiteX1" fmla="*/ 4818 w 10000"/>
              <a:gd name="connsiteY1" fmla="*/ 46 h 9127"/>
              <a:gd name="connsiteX2" fmla="*/ 10000 w 10000"/>
              <a:gd name="connsiteY2" fmla="*/ 925 h 9127"/>
              <a:gd name="connsiteX3" fmla="*/ 10000 w 10000"/>
              <a:gd name="connsiteY3" fmla="*/ 8116 h 9127"/>
              <a:gd name="connsiteX4" fmla="*/ 5546 w 10000"/>
              <a:gd name="connsiteY4" fmla="*/ 9083 h 9127"/>
              <a:gd name="connsiteX5" fmla="*/ 0 w 10000"/>
              <a:gd name="connsiteY5" fmla="*/ 8116 h 9127"/>
              <a:gd name="connsiteX6" fmla="*/ 0 w 10000"/>
              <a:gd name="connsiteY6" fmla="*/ 925 h 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127" stroke="0" extrusionOk="0">
                <a:moveTo>
                  <a:pt x="0" y="925"/>
                </a:moveTo>
                <a:cubicBezTo>
                  <a:pt x="0" y="-68"/>
                  <a:pt x="2239" y="2"/>
                  <a:pt x="5000" y="2"/>
                </a:cubicBezTo>
                <a:cubicBezTo>
                  <a:pt x="7761" y="2"/>
                  <a:pt x="10000" y="-68"/>
                  <a:pt x="10000" y="925"/>
                </a:cubicBezTo>
                <a:lnTo>
                  <a:pt x="10000" y="8116"/>
                </a:lnTo>
                <a:cubicBezTo>
                  <a:pt x="10000" y="9110"/>
                  <a:pt x="7943" y="9127"/>
                  <a:pt x="5182" y="9127"/>
                </a:cubicBezTo>
                <a:cubicBezTo>
                  <a:pt x="2421" y="9127"/>
                  <a:pt x="0" y="9110"/>
                  <a:pt x="0" y="8116"/>
                </a:cubicBezTo>
                <a:lnTo>
                  <a:pt x="0" y="925"/>
                </a:lnTo>
                <a:close/>
              </a:path>
              <a:path w="10000" h="9127" fill="none" extrusionOk="0">
                <a:moveTo>
                  <a:pt x="10000" y="925"/>
                </a:moveTo>
                <a:cubicBezTo>
                  <a:pt x="10000" y="1919"/>
                  <a:pt x="7761" y="1848"/>
                  <a:pt x="5000" y="1848"/>
                </a:cubicBezTo>
                <a:cubicBezTo>
                  <a:pt x="2239" y="1848"/>
                  <a:pt x="0" y="1919"/>
                  <a:pt x="0" y="925"/>
                </a:cubicBezTo>
              </a:path>
              <a:path w="10000" h="9127" fill="none">
                <a:moveTo>
                  <a:pt x="0" y="925"/>
                </a:moveTo>
                <a:cubicBezTo>
                  <a:pt x="0" y="-68"/>
                  <a:pt x="2057" y="46"/>
                  <a:pt x="4818" y="46"/>
                </a:cubicBezTo>
                <a:cubicBezTo>
                  <a:pt x="7579" y="46"/>
                  <a:pt x="10000" y="-68"/>
                  <a:pt x="10000" y="925"/>
                </a:cubicBezTo>
                <a:lnTo>
                  <a:pt x="10000" y="8116"/>
                </a:lnTo>
                <a:cubicBezTo>
                  <a:pt x="10000" y="9110"/>
                  <a:pt x="8307" y="9083"/>
                  <a:pt x="5546" y="9083"/>
                </a:cubicBezTo>
                <a:cubicBezTo>
                  <a:pt x="2785" y="9083"/>
                  <a:pt x="0" y="9110"/>
                  <a:pt x="0" y="8116"/>
                </a:cubicBezTo>
                <a:lnTo>
                  <a:pt x="0" y="925"/>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sz="1050"/>
          </a:p>
        </p:txBody>
      </p:sp>
      <p:sp>
        <p:nvSpPr>
          <p:cNvPr id="17" name="Vývojový diagram: magnetický disk 16"/>
          <p:cNvSpPr/>
          <p:nvPr/>
        </p:nvSpPr>
        <p:spPr>
          <a:xfrm>
            <a:off x="2780448" y="2151699"/>
            <a:ext cx="289933" cy="28582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18" name="Vývojový diagram: magnetický disk 17"/>
          <p:cNvSpPr/>
          <p:nvPr/>
        </p:nvSpPr>
        <p:spPr>
          <a:xfrm>
            <a:off x="3641774" y="1409771"/>
            <a:ext cx="289933" cy="617366"/>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sz="1050"/>
          </a:p>
        </p:txBody>
      </p:sp>
      <p:sp>
        <p:nvSpPr>
          <p:cNvPr id="19" name="Vývojový diagram: magnetický disk 18"/>
          <p:cNvSpPr/>
          <p:nvPr/>
        </p:nvSpPr>
        <p:spPr>
          <a:xfrm>
            <a:off x="3130062" y="2701107"/>
            <a:ext cx="289933" cy="460314"/>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sz="1050"/>
          </a:p>
        </p:txBody>
      </p:sp>
      <p:sp>
        <p:nvSpPr>
          <p:cNvPr id="20" name="Vývojový diagram: magnetický disk 19"/>
          <p:cNvSpPr/>
          <p:nvPr/>
        </p:nvSpPr>
        <p:spPr>
          <a:xfrm>
            <a:off x="4144693" y="3533849"/>
            <a:ext cx="289933" cy="37022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21" name="Vývojový diagram: magnetický disk 20"/>
          <p:cNvSpPr/>
          <p:nvPr/>
        </p:nvSpPr>
        <p:spPr>
          <a:xfrm>
            <a:off x="5198013" y="3120611"/>
            <a:ext cx="289933" cy="30868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22" name="Vývojový diagram: magnetický disk 21"/>
          <p:cNvSpPr/>
          <p:nvPr/>
        </p:nvSpPr>
        <p:spPr>
          <a:xfrm>
            <a:off x="6003385" y="3222601"/>
            <a:ext cx="289933" cy="602347"/>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sz="1050"/>
          </a:p>
        </p:txBody>
      </p:sp>
      <p:sp>
        <p:nvSpPr>
          <p:cNvPr id="23" name="Vývojový diagram: magnetický disk 22"/>
          <p:cNvSpPr/>
          <p:nvPr/>
        </p:nvSpPr>
        <p:spPr>
          <a:xfrm>
            <a:off x="4570905" y="1523926"/>
            <a:ext cx="289933" cy="194528"/>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sz="1050"/>
          </a:p>
        </p:txBody>
      </p:sp>
      <p:sp>
        <p:nvSpPr>
          <p:cNvPr id="24" name="Vývojový diagram: magnetický disk 23"/>
          <p:cNvSpPr/>
          <p:nvPr/>
        </p:nvSpPr>
        <p:spPr>
          <a:xfrm>
            <a:off x="5316707" y="1922147"/>
            <a:ext cx="289933" cy="30868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25" name="Vývojový diagram: magnetický disk 24"/>
          <p:cNvSpPr/>
          <p:nvPr/>
        </p:nvSpPr>
        <p:spPr>
          <a:xfrm>
            <a:off x="5562014" y="2481409"/>
            <a:ext cx="289933" cy="264794"/>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sz="1050"/>
          </a:p>
        </p:txBody>
      </p:sp>
      <p:sp>
        <p:nvSpPr>
          <p:cNvPr id="26" name="Vývojový diagram: magnetický disk 25"/>
          <p:cNvSpPr/>
          <p:nvPr/>
        </p:nvSpPr>
        <p:spPr>
          <a:xfrm>
            <a:off x="7107702" y="2546766"/>
            <a:ext cx="289933" cy="30868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27" name="Vývojový diagram: magnetický disk 26"/>
          <p:cNvSpPr/>
          <p:nvPr/>
        </p:nvSpPr>
        <p:spPr>
          <a:xfrm>
            <a:off x="6421902" y="2852739"/>
            <a:ext cx="289933" cy="21541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sz="1050"/>
          </a:p>
        </p:txBody>
      </p:sp>
      <p:sp>
        <p:nvSpPr>
          <p:cNvPr id="28" name="Vývojový diagram: magnetický disk 27"/>
          <p:cNvSpPr/>
          <p:nvPr/>
        </p:nvSpPr>
        <p:spPr>
          <a:xfrm>
            <a:off x="6906354" y="3338844"/>
            <a:ext cx="289933" cy="30868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a:p>
        </p:txBody>
      </p:sp>
      <p:sp>
        <p:nvSpPr>
          <p:cNvPr id="29" name="Vývojový diagram: magnetický disk 28"/>
          <p:cNvSpPr/>
          <p:nvPr/>
        </p:nvSpPr>
        <p:spPr>
          <a:xfrm>
            <a:off x="4499238" y="2701107"/>
            <a:ext cx="289933" cy="30868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a:p>
        </p:txBody>
      </p:sp>
    </p:spTree>
    <p:extLst>
      <p:ext uri="{BB962C8B-B14F-4D97-AF65-F5344CB8AC3E}">
        <p14:creationId xmlns:p14="http://schemas.microsoft.com/office/powerpoint/2010/main" val="13911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1000"/>
                                        <p:tgtEl>
                                          <p:spTgt spid="3"/>
                                        </p:tgtEl>
                                      </p:cBhvr>
                                    </p:animEffect>
                                    <p:anim calcmode="lin" valueType="num">
                                      <p:cBhvr>
                                        <p:cTn id="79" dur="1000" fill="hold"/>
                                        <p:tgtEl>
                                          <p:spTgt spid="3"/>
                                        </p:tgtEl>
                                        <p:attrNameLst>
                                          <p:attrName>ppt_x</p:attrName>
                                        </p:attrNameLst>
                                      </p:cBhvr>
                                      <p:tavLst>
                                        <p:tav tm="0">
                                          <p:val>
                                            <p:strVal val="#ppt_x"/>
                                          </p:val>
                                        </p:tav>
                                        <p:tav tm="100000">
                                          <p:val>
                                            <p:strVal val="#ppt_x"/>
                                          </p:val>
                                        </p:tav>
                                      </p:tavLst>
                                    </p:anim>
                                    <p:anim calcmode="lin" valueType="num">
                                      <p:cBhvr>
                                        <p:cTn id="8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ŽENA-IN - Jak na humra aneb ohromte přátele luxusní večeř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804" y="795459"/>
            <a:ext cx="4838457" cy="362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224551"/>
      </p:ext>
    </p:extLst>
  </p:cSld>
  <p:clrMapOvr>
    <a:masterClrMapping/>
  </p:clrMapOvr>
  <mc:AlternateContent xmlns:mc="http://schemas.openxmlformats.org/markup-compatibility/2006" xmlns:p14="http://schemas.microsoft.com/office/powerpoint/2010/main">
    <mc:Choice Requires="p14">
      <p:transition spd="slow" p14:dur="2000" advTm="59063"/>
    </mc:Choice>
    <mc:Fallback xmlns="">
      <p:transition spd="slow" advTm="59063"/>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idx="4294967295"/>
          </p:nvPr>
        </p:nvSpPr>
        <p:spPr>
          <a:xfrm>
            <a:off x="1367963" y="597073"/>
            <a:ext cx="2539338" cy="562853"/>
          </a:xfrm>
          <a:prstGeom prst="rect">
            <a:avLst/>
          </a:prstGeom>
        </p:spPr>
        <p:txBody>
          <a:bodyPr vert="horz" lIns="68569" tIns="68569" rIns="68569" bIns="68569" rtlCol="0" anchor="b" anchorCtr="0">
            <a:noAutofit/>
          </a:bodyPr>
          <a:lstStyle/>
          <a:p>
            <a:pPr lvl="0"/>
            <a:r>
              <a:rPr lang="cs-CZ" sz="2100" dirty="0">
                <a:solidFill>
                  <a:schemeClr val="accent4">
                    <a:lumMod val="50000"/>
                  </a:schemeClr>
                </a:solidFill>
              </a:rPr>
              <a:t>agenda</a:t>
            </a:r>
            <a:endParaRPr lang="en" sz="2400" dirty="0">
              <a:solidFill>
                <a:schemeClr val="accent4">
                  <a:lumMod val="50000"/>
                </a:schemeClr>
              </a:solidFill>
            </a:endParaRPr>
          </a:p>
        </p:txBody>
      </p:sp>
      <p:graphicFrame>
        <p:nvGraphicFramePr>
          <p:cNvPr id="7" name="Graf 6"/>
          <p:cNvGraphicFramePr/>
          <p:nvPr>
            <p:extLst/>
          </p:nvPr>
        </p:nvGraphicFramePr>
        <p:xfrm>
          <a:off x="1513036" y="1304549"/>
          <a:ext cx="5461647"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90941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idx="4294967295"/>
          </p:nvPr>
        </p:nvSpPr>
        <p:spPr>
          <a:xfrm>
            <a:off x="1367964" y="597073"/>
            <a:ext cx="3193486" cy="562853"/>
          </a:xfrm>
          <a:prstGeom prst="rect">
            <a:avLst/>
          </a:prstGeom>
        </p:spPr>
        <p:txBody>
          <a:bodyPr vert="horz" lIns="68569" tIns="68569" rIns="68569" bIns="68569" rtlCol="0" anchor="b" anchorCtr="0">
            <a:noAutofit/>
          </a:bodyPr>
          <a:lstStyle/>
          <a:p>
            <a:pPr lvl="0"/>
            <a:r>
              <a:rPr lang="cs-CZ" sz="2100" dirty="0">
                <a:solidFill>
                  <a:schemeClr val="accent4">
                    <a:lumMod val="50000"/>
                  </a:schemeClr>
                </a:solidFill>
                <a:latin typeface="Cambria" panose="02040503050406030204" pitchFamily="18" charset="0"/>
              </a:rPr>
              <a:t>Fáze povolování</a:t>
            </a:r>
            <a:endParaRPr lang="en" sz="2400" dirty="0">
              <a:solidFill>
                <a:schemeClr val="accent4">
                  <a:lumMod val="50000"/>
                </a:schemeClr>
              </a:solidFill>
              <a:latin typeface="Cambria" panose="02040503050406030204" pitchFamily="18" charset="0"/>
            </a:endParaRPr>
          </a:p>
        </p:txBody>
      </p:sp>
      <p:graphicFrame>
        <p:nvGraphicFramePr>
          <p:cNvPr id="7" name="Graf 6"/>
          <p:cNvGraphicFramePr/>
          <p:nvPr>
            <p:extLst/>
          </p:nvPr>
        </p:nvGraphicFramePr>
        <p:xfrm>
          <a:off x="2380957" y="1328738"/>
          <a:ext cx="4572000"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40047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idx="4294967295"/>
          </p:nvPr>
        </p:nvSpPr>
        <p:spPr>
          <a:xfrm>
            <a:off x="1367963" y="597073"/>
            <a:ext cx="2539338" cy="562853"/>
          </a:xfrm>
          <a:prstGeom prst="rect">
            <a:avLst/>
          </a:prstGeom>
        </p:spPr>
        <p:txBody>
          <a:bodyPr vert="horz" lIns="68569" tIns="68569" rIns="68569" bIns="68569" rtlCol="0" anchor="b" anchorCtr="0">
            <a:noAutofit/>
          </a:bodyPr>
          <a:lstStyle/>
          <a:p>
            <a:pPr lvl="0"/>
            <a:r>
              <a:rPr lang="cs-CZ" sz="2100" dirty="0">
                <a:solidFill>
                  <a:schemeClr val="accent4">
                    <a:lumMod val="50000"/>
                  </a:schemeClr>
                </a:solidFill>
                <a:latin typeface="Cambria" panose="02040503050406030204" pitchFamily="18" charset="0"/>
              </a:rPr>
              <a:t>typy spolků</a:t>
            </a:r>
            <a:endParaRPr lang="en" sz="2400" dirty="0">
              <a:solidFill>
                <a:schemeClr val="accent4">
                  <a:lumMod val="50000"/>
                </a:schemeClr>
              </a:solidFill>
              <a:latin typeface="Cambria" panose="02040503050406030204" pitchFamily="18" charset="0"/>
            </a:endParaRPr>
          </a:p>
        </p:txBody>
      </p:sp>
      <p:graphicFrame>
        <p:nvGraphicFramePr>
          <p:cNvPr id="7" name="Graf 6"/>
          <p:cNvGraphicFramePr/>
          <p:nvPr>
            <p:extLst/>
          </p:nvPr>
        </p:nvGraphicFramePr>
        <p:xfrm>
          <a:off x="2122464" y="1159926"/>
          <a:ext cx="4533314" cy="28592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4275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idx="4294967295"/>
          </p:nvPr>
        </p:nvSpPr>
        <p:spPr>
          <a:xfrm>
            <a:off x="1367963" y="597073"/>
            <a:ext cx="2539338" cy="562853"/>
          </a:xfrm>
          <a:prstGeom prst="rect">
            <a:avLst/>
          </a:prstGeom>
        </p:spPr>
        <p:txBody>
          <a:bodyPr vert="horz" lIns="68569" tIns="68569" rIns="68569" bIns="68569" rtlCol="0" anchor="b" anchorCtr="0">
            <a:noAutofit/>
          </a:bodyPr>
          <a:lstStyle/>
          <a:p>
            <a:pPr lvl="0"/>
            <a:r>
              <a:rPr lang="cs-CZ" sz="2100" dirty="0">
                <a:solidFill>
                  <a:schemeClr val="accent4">
                    <a:lumMod val="50000"/>
                  </a:schemeClr>
                </a:solidFill>
                <a:latin typeface="Cambria" panose="02040503050406030204" pitchFamily="18" charset="0"/>
              </a:rPr>
              <a:t>úspěšnost</a:t>
            </a:r>
            <a:endParaRPr lang="en" sz="2400" dirty="0">
              <a:solidFill>
                <a:schemeClr val="accent4">
                  <a:lumMod val="50000"/>
                </a:schemeClr>
              </a:solidFill>
              <a:latin typeface="Cambria" panose="02040503050406030204" pitchFamily="18" charset="0"/>
            </a:endParaRPr>
          </a:p>
        </p:txBody>
      </p:sp>
      <p:sp>
        <p:nvSpPr>
          <p:cNvPr id="2" name="Obdélník 1"/>
          <p:cNvSpPr/>
          <p:nvPr/>
        </p:nvSpPr>
        <p:spPr>
          <a:xfrm>
            <a:off x="1944860" y="1972334"/>
            <a:ext cx="2416126" cy="2321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sz="1050"/>
          </a:p>
        </p:txBody>
      </p:sp>
      <p:sp>
        <p:nvSpPr>
          <p:cNvPr id="5" name="Obdélník 4"/>
          <p:cNvSpPr/>
          <p:nvPr/>
        </p:nvSpPr>
        <p:spPr>
          <a:xfrm>
            <a:off x="4360986" y="1972334"/>
            <a:ext cx="3450101" cy="2321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sz="1050"/>
          </a:p>
        </p:txBody>
      </p:sp>
      <p:sp>
        <p:nvSpPr>
          <p:cNvPr id="3" name="TextovéPole 2"/>
          <p:cNvSpPr txBox="1"/>
          <p:nvPr/>
        </p:nvSpPr>
        <p:spPr>
          <a:xfrm>
            <a:off x="2551528" y="2288858"/>
            <a:ext cx="5259558" cy="461665"/>
          </a:xfrm>
          <a:prstGeom prst="rect">
            <a:avLst/>
          </a:prstGeom>
          <a:noFill/>
        </p:spPr>
        <p:txBody>
          <a:bodyPr wrap="square" rtlCol="0">
            <a:spAutoFit/>
          </a:bodyPr>
          <a:lstStyle/>
          <a:p>
            <a:r>
              <a:rPr lang="cs-CZ" sz="1200" b="1" dirty="0">
                <a:latin typeface="Cambria" panose="02040503050406030204" pitchFamily="18" charset="0"/>
                <a:ea typeface="Roboto Slab" panose="020B0604020202020204" charset="0"/>
              </a:rPr>
              <a:t>úspěch 					neúspěch</a:t>
            </a:r>
          </a:p>
        </p:txBody>
      </p:sp>
      <p:sp>
        <p:nvSpPr>
          <p:cNvPr id="8" name="Obdélník 7"/>
          <p:cNvSpPr/>
          <p:nvPr/>
        </p:nvSpPr>
        <p:spPr>
          <a:xfrm>
            <a:off x="1944860" y="3016860"/>
            <a:ext cx="1725050" cy="2321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sz="1050"/>
          </a:p>
        </p:txBody>
      </p:sp>
      <p:sp>
        <p:nvSpPr>
          <p:cNvPr id="9" name="Obdélník 8"/>
          <p:cNvSpPr/>
          <p:nvPr/>
        </p:nvSpPr>
        <p:spPr>
          <a:xfrm>
            <a:off x="3669910" y="3016860"/>
            <a:ext cx="691076" cy="2321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sz="1050"/>
          </a:p>
        </p:txBody>
      </p:sp>
      <p:sp>
        <p:nvSpPr>
          <p:cNvPr id="10" name="TextovéPole 9"/>
          <p:cNvSpPr txBox="1"/>
          <p:nvPr/>
        </p:nvSpPr>
        <p:spPr>
          <a:xfrm>
            <a:off x="2045092" y="3598088"/>
            <a:ext cx="6129996" cy="369332"/>
          </a:xfrm>
          <a:prstGeom prst="rect">
            <a:avLst/>
          </a:prstGeom>
          <a:noFill/>
        </p:spPr>
        <p:txBody>
          <a:bodyPr wrap="square" rtlCol="0">
            <a:spAutoFit/>
          </a:bodyPr>
          <a:lstStyle/>
          <a:p>
            <a:r>
              <a:rPr lang="cs-CZ" sz="900" b="1" dirty="0">
                <a:latin typeface="Cambria" panose="02040503050406030204" pitchFamily="18" charset="0"/>
                <a:ea typeface="Roboto Slab" panose="020B0604020202020204" charset="0"/>
              </a:rPr>
              <a:t>úspěch na 1. stupni             úspěch na 2. stupni 	neúspěch na 1. stupni             neúspěch na 2. stupni </a:t>
            </a:r>
          </a:p>
          <a:p>
            <a:endParaRPr lang="cs-CZ" sz="900" b="1" dirty="0">
              <a:latin typeface="Cambria" panose="02040503050406030204" pitchFamily="18" charset="0"/>
              <a:ea typeface="Roboto Slab" panose="020B0604020202020204" charset="0"/>
            </a:endParaRPr>
          </a:p>
        </p:txBody>
      </p:sp>
      <p:sp>
        <p:nvSpPr>
          <p:cNvPr id="11" name="Obdélník 10"/>
          <p:cNvSpPr/>
          <p:nvPr/>
        </p:nvSpPr>
        <p:spPr>
          <a:xfrm>
            <a:off x="4360986" y="3016860"/>
            <a:ext cx="1809457" cy="2321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sz="1050"/>
          </a:p>
        </p:txBody>
      </p:sp>
      <p:sp>
        <p:nvSpPr>
          <p:cNvPr id="12" name="Obdélník 11"/>
          <p:cNvSpPr/>
          <p:nvPr/>
        </p:nvSpPr>
        <p:spPr>
          <a:xfrm>
            <a:off x="6191544" y="3016860"/>
            <a:ext cx="1619543" cy="232118"/>
          </a:xfrm>
          <a:prstGeom prst="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sz="1050"/>
          </a:p>
        </p:txBody>
      </p:sp>
    </p:spTree>
    <p:extLst>
      <p:ext uri="{BB962C8B-B14F-4D97-AF65-F5344CB8AC3E}">
        <p14:creationId xmlns:p14="http://schemas.microsoft.com/office/powerpoint/2010/main" val="17819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p:bldP spid="8" grpId="0" animBg="1"/>
      <p:bldP spid="9" grpId="0" animBg="1"/>
      <p:bldP spid="10" grpId="0"/>
      <p:bldP spid="11" grpId="0" animBg="1"/>
      <p:bldP spid="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aphicFrame>
        <p:nvGraphicFramePr>
          <p:cNvPr id="7" name="Graf 6"/>
          <p:cNvGraphicFramePr/>
          <p:nvPr>
            <p:extLst/>
          </p:nvPr>
        </p:nvGraphicFramePr>
        <p:xfrm>
          <a:off x="2287759" y="1302362"/>
          <a:ext cx="5185703" cy="3198201"/>
        </p:xfrm>
        <a:graphic>
          <a:graphicData uri="http://schemas.openxmlformats.org/drawingml/2006/chart">
            <c:chart xmlns:c="http://schemas.openxmlformats.org/drawingml/2006/chart" xmlns:r="http://schemas.openxmlformats.org/officeDocument/2006/relationships" r:id="rId3"/>
          </a:graphicData>
        </a:graphic>
      </p:graphicFrame>
      <p:sp>
        <p:nvSpPr>
          <p:cNvPr id="4" name="Shape 159"/>
          <p:cNvSpPr txBox="1">
            <a:spLocks/>
          </p:cNvSpPr>
          <p:nvPr/>
        </p:nvSpPr>
        <p:spPr>
          <a:xfrm>
            <a:off x="1436544" y="1088381"/>
            <a:ext cx="3230414" cy="562853"/>
          </a:xfrm>
          <a:prstGeom prst="rect">
            <a:avLst/>
          </a:prstGeom>
          <a:noFill/>
          <a:ln>
            <a:noFill/>
          </a:ln>
        </p:spPr>
        <p:txBody>
          <a:bodyPr lIns="68569" tIns="68569" rIns="68569" bIns="6856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r>
              <a:rPr lang="cs-CZ" sz="2100" dirty="0">
                <a:solidFill>
                  <a:schemeClr val="accent4">
                    <a:lumMod val="50000"/>
                  </a:schemeClr>
                </a:solidFill>
                <a:latin typeface="Cambria" panose="02040503050406030204" pitchFamily="18" charset="0"/>
              </a:rPr>
              <a:t>Důvody úspěchu</a:t>
            </a:r>
          </a:p>
          <a:p>
            <a:r>
              <a:rPr lang="cs-CZ" sz="1500" dirty="0">
                <a:solidFill>
                  <a:schemeClr val="accent4">
                    <a:lumMod val="50000"/>
                  </a:schemeClr>
                </a:solidFill>
                <a:latin typeface="Cambria" panose="02040503050406030204" pitchFamily="18" charset="0"/>
              </a:rPr>
              <a:t>(nezákonnost správních rozhodnutí)</a:t>
            </a:r>
            <a:endParaRPr lang="en" dirty="0">
              <a:solidFill>
                <a:schemeClr val="accent4">
                  <a:lumMod val="50000"/>
                </a:schemeClr>
              </a:solidFill>
              <a:latin typeface="Cambria" panose="02040503050406030204" pitchFamily="18" charset="0"/>
            </a:endParaRPr>
          </a:p>
        </p:txBody>
      </p:sp>
    </p:spTree>
    <p:extLst>
      <p:ext uri="{BB962C8B-B14F-4D97-AF65-F5344CB8AC3E}">
        <p14:creationId xmlns:p14="http://schemas.microsoft.com/office/powerpoint/2010/main" val="10226939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Obdélník 2"/>
          <p:cNvSpPr/>
          <p:nvPr/>
        </p:nvSpPr>
        <p:spPr>
          <a:xfrm>
            <a:off x="0" y="422910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10" name="Shape 406"/>
          <p:cNvSpPr txBox="1">
            <a:spLocks/>
          </p:cNvSpPr>
          <p:nvPr/>
        </p:nvSpPr>
        <p:spPr>
          <a:xfrm>
            <a:off x="692834" y="761701"/>
            <a:ext cx="7884600" cy="381029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spcBef>
                <a:spcPts val="0"/>
              </a:spcBef>
              <a:buClr>
                <a:schemeClr val="dk1"/>
              </a:buClr>
              <a:buSzPct val="61111"/>
              <a:buFont typeface="Arial"/>
              <a:buNone/>
            </a:pPr>
            <a:r>
              <a:rPr lang="cs-CZ" sz="1800" b="1" dirty="0">
                <a:solidFill>
                  <a:schemeClr val="lt1"/>
                </a:solidFill>
                <a:latin typeface="Cambria" panose="02040503050406030204" pitchFamily="18" charset="0"/>
                <a:ea typeface="Roboto Slab" panose="020B0604020202020204" charset="0"/>
                <a:cs typeface="Arial" pitchFamily="34" charset="0"/>
                <a:sym typeface="Roboto Slab"/>
              </a:rPr>
              <a:t>DĚKUJI ZA POZORNOST!</a:t>
            </a:r>
            <a:endParaRPr lang="en-US" sz="1800" b="1" dirty="0">
              <a:solidFill>
                <a:schemeClr val="lt1"/>
              </a:solidFill>
              <a:latin typeface="Cambria" panose="02040503050406030204" pitchFamily="18" charset="0"/>
              <a:ea typeface="Roboto Slab" panose="020B0604020202020204" charset="0"/>
              <a:cs typeface="Arial" pitchFamily="34" charset="0"/>
              <a:sym typeface="Roboto Slab"/>
            </a:endParaRPr>
          </a:p>
          <a:p>
            <a:pPr>
              <a:spcBef>
                <a:spcPts val="0"/>
              </a:spcBef>
              <a:buClr>
                <a:schemeClr val="dk1"/>
              </a:buClr>
              <a:buSzPct val="45833"/>
              <a:buFont typeface="Arial"/>
              <a:buNone/>
            </a:pPr>
            <a:endParaRPr lang="en-US" sz="2400" dirty="0">
              <a:solidFill>
                <a:srgbClr val="FFFFFF"/>
              </a:solidFill>
              <a:latin typeface="Cambria" panose="02040503050406030204" pitchFamily="18" charset="0"/>
              <a:ea typeface="Roboto Slab" panose="020B0604020202020204" charset="0"/>
            </a:endParaRPr>
          </a:p>
          <a:p>
            <a:pPr>
              <a:spcBef>
                <a:spcPts val="0"/>
              </a:spcBef>
              <a:buClr>
                <a:schemeClr val="dk1"/>
              </a:buClr>
              <a:buSzPct val="45833"/>
              <a:buFont typeface="Arial"/>
              <a:buNone/>
            </a:pPr>
            <a:r>
              <a:rPr lang="en-US" sz="1800" dirty="0">
                <a:solidFill>
                  <a:srgbClr val="FFFFFF"/>
                </a:solidFill>
                <a:latin typeface="Cambria" panose="02040503050406030204" pitchFamily="18" charset="0"/>
                <a:ea typeface="Roboto Slab" panose="020B0604020202020204" charset="0"/>
              </a:rPr>
              <a:t>vomacka@mail.muni.cz</a:t>
            </a:r>
          </a:p>
        </p:txBody>
      </p:sp>
      <p:pic>
        <p:nvPicPr>
          <p:cNvPr id="9" name="Picture 3"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154" y="4319338"/>
            <a:ext cx="670593" cy="7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1490" y="4229100"/>
            <a:ext cx="1851580" cy="8156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sarykova univerzita - Home | Facebook"/>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90709" y="4288749"/>
            <a:ext cx="786702" cy="78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25043"/>
      </p:ext>
    </p:extLst>
  </p:cSld>
  <p:clrMapOvr>
    <a:masterClrMapping/>
  </p:clrMapOvr>
  <mc:AlternateContent xmlns:mc="http://schemas.openxmlformats.org/markup-compatibility/2006" xmlns:p14="http://schemas.microsoft.com/office/powerpoint/2010/main">
    <mc:Choice Requires="p14">
      <p:transition spd="slow" p14:dur="2000" advTm="14232"/>
    </mc:Choice>
    <mc:Fallback xmlns="">
      <p:transition spd="slow" advTm="1423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D18381F-2E9A-45D6-B2DC-6BC3E856D94C}"/>
              </a:ext>
            </a:extLst>
          </p:cNvPr>
          <p:cNvPicPr>
            <a:picLocks noChangeAspect="1"/>
          </p:cNvPicPr>
          <p:nvPr/>
        </p:nvPicPr>
        <p:blipFill>
          <a:blip r:embed="rId2"/>
          <a:stretch>
            <a:fillRect/>
          </a:stretch>
        </p:blipFill>
        <p:spPr>
          <a:xfrm>
            <a:off x="1821748" y="0"/>
            <a:ext cx="5500504" cy="5143500"/>
          </a:xfrm>
          <a:prstGeom prst="rect">
            <a:avLst/>
          </a:prstGeom>
        </p:spPr>
      </p:pic>
    </p:spTree>
    <p:extLst>
      <p:ext uri="{BB962C8B-B14F-4D97-AF65-F5344CB8AC3E}">
        <p14:creationId xmlns:p14="http://schemas.microsoft.com/office/powerpoint/2010/main" val="181277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049772" y="530725"/>
            <a:ext cx="3810986" cy="1028700"/>
          </a:xfrm>
          <a:prstGeom prst="rect">
            <a:avLst/>
          </a:prstGeom>
        </p:spPr>
        <p:txBody>
          <a:bodyPr lIns="91425" tIns="91425" rIns="91425" bIns="91425" anchor="ctr" anchorCtr="0">
            <a:noAutofit/>
          </a:bodyPr>
          <a:lstStyle/>
          <a:p>
            <a:pPr lvl="0"/>
            <a:r>
              <a:rPr lang="cs-CZ" dirty="0">
                <a:latin typeface="Cambria" panose="02040503050406030204" pitchFamily="18" charset="0"/>
              </a:rPr>
              <a:t>Ekopolitika a normativní rámec</a:t>
            </a:r>
            <a:endParaRPr lang="en" dirty="0">
              <a:latin typeface="Cambria" panose="02040503050406030204" pitchFamily="18" charset="0"/>
            </a:endParaRPr>
          </a:p>
        </p:txBody>
      </p:sp>
      <p:sp>
        <p:nvSpPr>
          <p:cNvPr id="5" name="Rectangle 3"/>
          <p:cNvSpPr>
            <a:spLocks noGrp="1" noChangeArrowheads="1"/>
          </p:cNvSpPr>
          <p:nvPr>
            <p:ph type="body" idx="1"/>
          </p:nvPr>
        </p:nvSpPr>
        <p:spPr>
          <a:xfrm>
            <a:off x="5067742" y="1520392"/>
            <a:ext cx="1398088" cy="439021"/>
          </a:xfrm>
        </p:spPr>
        <p:txBody>
          <a:bodyPr>
            <a:normAutofit fontScale="55000" lnSpcReduction="20000"/>
          </a:bodyPr>
          <a:lstStyle/>
          <a:p>
            <a:pPr algn="ctr" defTabSz="762000">
              <a:buFontTx/>
              <a:buNone/>
            </a:pPr>
            <a:r>
              <a:rPr lang="cs-CZ" sz="3500" dirty="0">
                <a:solidFill>
                  <a:schemeClr val="tx1"/>
                </a:solidFill>
                <a:latin typeface="Roboto Slab" panose="020B0604020202020204" charset="0"/>
                <a:ea typeface="Roboto Slab" panose="020B0604020202020204" charset="0"/>
              </a:rPr>
              <a:t>Politika</a:t>
            </a:r>
            <a:r>
              <a:rPr lang="nl-BE" sz="3900" dirty="0"/>
              <a:t> </a:t>
            </a:r>
          </a:p>
          <a:p>
            <a:pPr algn="ctr" defTabSz="762000">
              <a:buFontTx/>
              <a:buNone/>
            </a:pPr>
            <a:endParaRPr lang="nl-BE" dirty="0"/>
          </a:p>
        </p:txBody>
      </p:sp>
      <p:sp>
        <p:nvSpPr>
          <p:cNvPr id="6" name="Freeform 4"/>
          <p:cNvSpPr>
            <a:spLocks/>
          </p:cNvSpPr>
          <p:nvPr/>
        </p:nvSpPr>
        <p:spPr bwMode="auto">
          <a:xfrm>
            <a:off x="3027867" y="530726"/>
            <a:ext cx="5675270" cy="3852382"/>
          </a:xfrm>
          <a:custGeom>
            <a:avLst/>
            <a:gdLst>
              <a:gd name="T0" fmla="*/ 2167 w 4623"/>
              <a:gd name="T1" fmla="*/ 0 h 2492"/>
              <a:gd name="T2" fmla="*/ 1353 w 4623"/>
              <a:gd name="T3" fmla="*/ 932 h 2492"/>
              <a:gd name="T4" fmla="*/ 0 w 4623"/>
              <a:gd name="T5" fmla="*/ 2492 h 2492"/>
              <a:gd name="T6" fmla="*/ 4623 w 4623"/>
              <a:gd name="T7" fmla="*/ 2492 h 2492"/>
              <a:gd name="T8" fmla="*/ 2178 w 4623"/>
              <a:gd name="T9" fmla="*/ 14 h 2492"/>
            </a:gdLst>
            <a:ahLst/>
            <a:cxnLst>
              <a:cxn ang="0">
                <a:pos x="T0" y="T1"/>
              </a:cxn>
              <a:cxn ang="0">
                <a:pos x="T2" y="T3"/>
              </a:cxn>
              <a:cxn ang="0">
                <a:pos x="T4" y="T5"/>
              </a:cxn>
              <a:cxn ang="0">
                <a:pos x="T6" y="T7"/>
              </a:cxn>
              <a:cxn ang="0">
                <a:pos x="T8" y="T9"/>
              </a:cxn>
            </a:cxnLst>
            <a:rect l="0" t="0" r="r" b="b"/>
            <a:pathLst>
              <a:path w="4623" h="2492">
                <a:moveTo>
                  <a:pt x="2167" y="0"/>
                </a:moveTo>
                <a:lnTo>
                  <a:pt x="1353" y="932"/>
                </a:lnTo>
                <a:lnTo>
                  <a:pt x="0" y="2492"/>
                </a:lnTo>
                <a:lnTo>
                  <a:pt x="4623" y="2492"/>
                </a:lnTo>
                <a:lnTo>
                  <a:pt x="2178" y="14"/>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7" name="Rectangle 7"/>
          <p:cNvSpPr>
            <a:spLocks noChangeArrowheads="1"/>
          </p:cNvSpPr>
          <p:nvPr/>
        </p:nvSpPr>
        <p:spPr bwMode="auto">
          <a:xfrm>
            <a:off x="4511413" y="2236208"/>
            <a:ext cx="2962053" cy="76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defTabSz="762000"/>
            <a:r>
              <a:rPr lang="cs-CZ" sz="1800" dirty="0">
                <a:latin typeface="Cambria" panose="02040503050406030204" pitchFamily="18" charset="0"/>
                <a:ea typeface="Roboto Slab" panose="020B0604020202020204" charset="0"/>
              </a:rPr>
              <a:t>Právní předpisy, opatření obecné povahy, různé plány a programy…</a:t>
            </a:r>
            <a:endParaRPr lang="cs-CZ" sz="1600" dirty="0">
              <a:latin typeface="Cambria" panose="02040503050406030204" pitchFamily="18" charset="0"/>
              <a:ea typeface="Roboto Slab" panose="020B0604020202020204" charset="0"/>
            </a:endParaRPr>
          </a:p>
        </p:txBody>
      </p:sp>
      <p:sp>
        <p:nvSpPr>
          <p:cNvPr id="8" name="Rectangle 8"/>
          <p:cNvSpPr>
            <a:spLocks noChangeArrowheads="1"/>
          </p:cNvSpPr>
          <p:nvPr/>
        </p:nvSpPr>
        <p:spPr bwMode="auto">
          <a:xfrm>
            <a:off x="4171573" y="3505994"/>
            <a:ext cx="4531564" cy="95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defTabSz="762000">
              <a:buFontTx/>
              <a:buNone/>
            </a:pPr>
            <a:r>
              <a:rPr lang="cs-CZ" sz="2000" dirty="0">
                <a:latin typeface="Cambria" panose="02040503050406030204" pitchFamily="18" charset="0"/>
                <a:ea typeface="Roboto Slab" panose="020B0604020202020204" charset="0"/>
              </a:rPr>
              <a:t>Rozhodnutí, závazná stanoviska, konkrétní zásahy,…</a:t>
            </a:r>
            <a:endParaRPr lang="nl-BE" sz="3600" dirty="0">
              <a:latin typeface="Cambria" panose="02040503050406030204" pitchFamily="18" charset="0"/>
              <a:ea typeface="Roboto Slab" panose="020B0604020202020204" charset="0"/>
            </a:endParaRPr>
          </a:p>
        </p:txBody>
      </p:sp>
      <p:sp>
        <p:nvSpPr>
          <p:cNvPr id="9" name="Line 9"/>
          <p:cNvSpPr>
            <a:spLocks noChangeShapeType="1"/>
          </p:cNvSpPr>
          <p:nvPr/>
        </p:nvSpPr>
        <p:spPr bwMode="auto">
          <a:xfrm flipV="1">
            <a:off x="4651511" y="2042660"/>
            <a:ext cx="2230551" cy="147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0" name="Line 10"/>
          <p:cNvSpPr>
            <a:spLocks noChangeShapeType="1"/>
          </p:cNvSpPr>
          <p:nvPr/>
        </p:nvSpPr>
        <p:spPr bwMode="auto">
          <a:xfrm flipV="1">
            <a:off x="3726658" y="3324995"/>
            <a:ext cx="4166058" cy="9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 name="Volný tvar 10"/>
          <p:cNvSpPr/>
          <p:nvPr/>
        </p:nvSpPr>
        <p:spPr>
          <a:xfrm>
            <a:off x="2701733" y="319573"/>
            <a:ext cx="6421839" cy="4764505"/>
          </a:xfrm>
          <a:custGeom>
            <a:avLst/>
            <a:gdLst>
              <a:gd name="connsiteX0" fmla="*/ 2178377 w 9005453"/>
              <a:gd name="connsiteY0" fmla="*/ 1052499 h 5108483"/>
              <a:gd name="connsiteX1" fmla="*/ 396711 w 9005453"/>
              <a:gd name="connsiteY1" fmla="*/ 4427295 h 5108483"/>
              <a:gd name="connsiteX2" fmla="*/ 8880835 w 9005453"/>
              <a:gd name="connsiteY2" fmla="*/ 4738379 h 5108483"/>
              <a:gd name="connsiteX3" fmla="*/ 5289222 w 9005453"/>
              <a:gd name="connsiteY3" fmla="*/ 241794 h 5108483"/>
              <a:gd name="connsiteX4" fmla="*/ 2932521 w 9005453"/>
              <a:gd name="connsiteY4" fmla="*/ 609439 h 5108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5453" h="5108483">
                <a:moveTo>
                  <a:pt x="2178377" y="1052499"/>
                </a:moveTo>
                <a:cubicBezTo>
                  <a:pt x="729006" y="2432740"/>
                  <a:pt x="-720365" y="3812982"/>
                  <a:pt x="396711" y="4427295"/>
                </a:cubicBezTo>
                <a:cubicBezTo>
                  <a:pt x="1513787" y="5041608"/>
                  <a:pt x="8065417" y="5435962"/>
                  <a:pt x="8880835" y="4738379"/>
                </a:cubicBezTo>
                <a:cubicBezTo>
                  <a:pt x="9696253" y="4040796"/>
                  <a:pt x="6280608" y="929951"/>
                  <a:pt x="5289222" y="241794"/>
                </a:cubicBezTo>
                <a:cubicBezTo>
                  <a:pt x="4297836" y="-446363"/>
                  <a:pt x="3308022" y="546594"/>
                  <a:pt x="2932521" y="60943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11"/>
          <p:cNvCxnSpPr/>
          <p:nvPr/>
        </p:nvCxnSpPr>
        <p:spPr>
          <a:xfrm flipV="1">
            <a:off x="4805205" y="816598"/>
            <a:ext cx="504029" cy="852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flipV="1">
            <a:off x="4771621" y="548708"/>
            <a:ext cx="322420" cy="3569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6421569" y="1477496"/>
            <a:ext cx="3187582" cy="677108"/>
          </a:xfrm>
          <a:prstGeom prst="rect">
            <a:avLst/>
          </a:prstGeom>
          <a:noFill/>
        </p:spPr>
        <p:txBody>
          <a:bodyPr wrap="square" rtlCol="0">
            <a:spAutoFit/>
          </a:bodyPr>
          <a:lstStyle/>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Hospodářství a ekonomický rozvoj</a:t>
            </a:r>
          </a:p>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Dopad na spotřebitele</a:t>
            </a:r>
          </a:p>
          <a:p>
            <a:endParaRPr lang="cs-CZ" dirty="0"/>
          </a:p>
        </p:txBody>
      </p:sp>
      <p:sp>
        <p:nvSpPr>
          <p:cNvPr id="15" name="TextovéPole 14"/>
          <p:cNvSpPr txBox="1"/>
          <p:nvPr/>
        </p:nvSpPr>
        <p:spPr>
          <a:xfrm>
            <a:off x="539076" y="2540379"/>
            <a:ext cx="3187582" cy="861774"/>
          </a:xfrm>
          <a:prstGeom prst="rect">
            <a:avLst/>
          </a:prstGeom>
          <a:noFill/>
        </p:spPr>
        <p:txBody>
          <a:bodyPr wrap="square" rtlCol="0">
            <a:spAutoFit/>
          </a:bodyPr>
          <a:lstStyle/>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Širší regulační rámec</a:t>
            </a:r>
          </a:p>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Řešení poměrů v území</a:t>
            </a:r>
          </a:p>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Poměřování veřejných zájmů</a:t>
            </a:r>
          </a:p>
          <a:p>
            <a:endParaRPr lang="cs-CZ" dirty="0"/>
          </a:p>
        </p:txBody>
      </p:sp>
      <p:sp>
        <p:nvSpPr>
          <p:cNvPr id="16" name="TextovéPole 15"/>
          <p:cNvSpPr txBox="1"/>
          <p:nvPr/>
        </p:nvSpPr>
        <p:spPr>
          <a:xfrm>
            <a:off x="533943" y="3556725"/>
            <a:ext cx="3187582" cy="1046440"/>
          </a:xfrm>
          <a:prstGeom prst="rect">
            <a:avLst/>
          </a:prstGeom>
          <a:noFill/>
        </p:spPr>
        <p:txBody>
          <a:bodyPr wrap="square" rtlCol="0">
            <a:spAutoFit/>
          </a:bodyPr>
          <a:lstStyle/>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Konkrétní řešení</a:t>
            </a:r>
          </a:p>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Zájmy jednotlivců</a:t>
            </a:r>
          </a:p>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Podmínky rozhodnutí</a:t>
            </a:r>
          </a:p>
          <a:p>
            <a:pPr marL="285750" indent="-285750">
              <a:buFont typeface="Arial" panose="020B0604020202020204" pitchFamily="34" charset="0"/>
              <a:buChar char="•"/>
            </a:pPr>
            <a:r>
              <a:rPr lang="cs-CZ" sz="1200" dirty="0">
                <a:latin typeface="Cambria" panose="02040503050406030204" pitchFamily="18" charset="0"/>
                <a:ea typeface="Cambria" panose="02040503050406030204" pitchFamily="18" charset="0"/>
              </a:rPr>
              <a:t>Výjimky z ochrany</a:t>
            </a:r>
          </a:p>
          <a:p>
            <a:endParaRPr lang="cs-CZ" dirty="0"/>
          </a:p>
        </p:txBody>
      </p:sp>
    </p:spTree>
    <p:custDataLst>
      <p:tags r:id="rId1"/>
    </p:custDataLst>
    <p:extLst>
      <p:ext uri="{BB962C8B-B14F-4D97-AF65-F5344CB8AC3E}">
        <p14:creationId xmlns:p14="http://schemas.microsoft.com/office/powerpoint/2010/main" val="4187949116"/>
      </p:ext>
    </p:extLst>
  </p:cSld>
  <p:clrMapOvr>
    <a:masterClrMapping/>
  </p:clrMapOvr>
  <mc:AlternateContent xmlns:mc="http://schemas.openxmlformats.org/markup-compatibility/2006" xmlns:p14="http://schemas.microsoft.com/office/powerpoint/2010/main">
    <mc:Choice Requires="p14">
      <p:transition spd="slow" p14:dur="2000" advTm="102962"/>
    </mc:Choice>
    <mc:Fallback xmlns="">
      <p:transition spd="slow" advTm="1029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00192" y="819987"/>
            <a:ext cx="8327240" cy="1292662"/>
          </a:xfrm>
          <a:prstGeom prst="rect">
            <a:avLst/>
          </a:prstGeom>
          <a:noFill/>
        </p:spPr>
        <p:txBody>
          <a:bodyPr wrap="square" rtlCol="0">
            <a:spAutoFit/>
          </a:bodyPr>
          <a:lstStyle/>
          <a:p>
            <a:pPr>
              <a:spcBef>
                <a:spcPts val="1800"/>
              </a:spcBef>
            </a:pPr>
            <a:r>
              <a:rPr lang="cs-CZ" sz="1600" b="1" dirty="0">
                <a:solidFill>
                  <a:schemeClr val="accent6"/>
                </a:solidFill>
                <a:latin typeface="Cambria" panose="02040503050406030204" pitchFamily="18" charset="0"/>
              </a:rPr>
              <a:t>Mezinárodní právo</a:t>
            </a:r>
          </a:p>
          <a:p>
            <a:pPr>
              <a:spcBef>
                <a:spcPts val="1800"/>
              </a:spcBef>
            </a:pPr>
            <a:r>
              <a:rPr lang="cs-CZ" sz="1600" b="1" i="1" dirty="0">
                <a:solidFill>
                  <a:schemeClr val="accent6"/>
                </a:solidFill>
                <a:latin typeface="Cambria" panose="02040503050406030204" pitchFamily="18" charset="0"/>
              </a:rPr>
              <a:t>Právo EU</a:t>
            </a:r>
          </a:p>
          <a:p>
            <a:pPr>
              <a:spcBef>
                <a:spcPts val="1800"/>
              </a:spcBef>
            </a:pPr>
            <a:r>
              <a:rPr lang="cs-CZ" sz="1600" b="1" i="1" dirty="0">
                <a:solidFill>
                  <a:schemeClr val="accent6"/>
                </a:solidFill>
                <a:latin typeface="Cambria" panose="02040503050406030204" pitchFamily="18" charset="0"/>
              </a:rPr>
              <a:t>Vnitrostátní právo (z 80 % vychází z práva EU)</a:t>
            </a:r>
            <a:endParaRPr lang="cs-CZ" sz="1600" b="1" i="1" dirty="0">
              <a:solidFill>
                <a:schemeClr val="tx1"/>
              </a:solidFill>
              <a:latin typeface="Cambria" panose="02040503050406030204" pitchFamily="18" charset="0"/>
            </a:endParaRPr>
          </a:p>
        </p:txBody>
      </p:sp>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latin typeface="Cambria" panose="02040503050406030204" pitchFamily="18" charset="0"/>
              </a:rPr>
              <a:t>Historie a základní systém práva životního prostředí</a:t>
            </a:r>
          </a:p>
        </p:txBody>
      </p:sp>
      <p:sp>
        <p:nvSpPr>
          <p:cNvPr id="6" name="Obdélník 5"/>
          <p:cNvSpPr/>
          <p:nvPr/>
        </p:nvSpPr>
        <p:spPr>
          <a:xfrm>
            <a:off x="1335725" y="2368326"/>
            <a:ext cx="2976374" cy="5400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b="1" dirty="0">
                <a:latin typeface="Cambria" panose="02040503050406030204" pitchFamily="18" charset="0"/>
              </a:rPr>
              <a:t>Mezinárodní právo</a:t>
            </a:r>
          </a:p>
        </p:txBody>
      </p:sp>
      <p:sp>
        <p:nvSpPr>
          <p:cNvPr id="7" name="Obdélník 6"/>
          <p:cNvSpPr/>
          <p:nvPr/>
        </p:nvSpPr>
        <p:spPr>
          <a:xfrm>
            <a:off x="5155530" y="3082961"/>
            <a:ext cx="2311152" cy="5280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cs-CZ" sz="2800" b="1" dirty="0">
                <a:latin typeface="Cambria" panose="02040503050406030204" pitchFamily="18" charset="0"/>
              </a:rPr>
              <a:t>Unijní právo</a:t>
            </a:r>
          </a:p>
        </p:txBody>
      </p:sp>
      <p:sp>
        <p:nvSpPr>
          <p:cNvPr id="8" name="Obdélník 7"/>
          <p:cNvSpPr/>
          <p:nvPr/>
        </p:nvSpPr>
        <p:spPr>
          <a:xfrm>
            <a:off x="1973565" y="4004770"/>
            <a:ext cx="3030483" cy="6015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2400" b="1" dirty="0">
                <a:latin typeface="Cambria" panose="02040503050406030204" pitchFamily="18" charset="0"/>
              </a:rPr>
              <a:t>Vnitrostátní právo</a:t>
            </a:r>
          </a:p>
        </p:txBody>
      </p:sp>
      <p:cxnSp>
        <p:nvCxnSpPr>
          <p:cNvPr id="9" name="Přímá spojnice se šipkou 8"/>
          <p:cNvCxnSpPr/>
          <p:nvPr/>
        </p:nvCxnSpPr>
        <p:spPr>
          <a:xfrm>
            <a:off x="4355976" y="2636912"/>
            <a:ext cx="648072" cy="39604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0" name="Přímá spojnice se šipkou 9"/>
          <p:cNvCxnSpPr/>
          <p:nvPr/>
        </p:nvCxnSpPr>
        <p:spPr>
          <a:xfrm>
            <a:off x="2023110" y="2978908"/>
            <a:ext cx="36612" cy="86392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Přímá spojnice se šipkou 10"/>
          <p:cNvCxnSpPr/>
          <p:nvPr/>
        </p:nvCxnSpPr>
        <p:spPr>
          <a:xfrm flipH="1">
            <a:off x="4355976" y="3544179"/>
            <a:ext cx="711495" cy="46805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 name="TextovéPole 1"/>
          <p:cNvSpPr txBox="1"/>
          <p:nvPr/>
        </p:nvSpPr>
        <p:spPr>
          <a:xfrm>
            <a:off x="2734654" y="1035304"/>
            <a:ext cx="3029484" cy="523220"/>
          </a:xfrm>
          <a:prstGeom prst="rect">
            <a:avLst/>
          </a:prstGeom>
          <a:noFill/>
        </p:spPr>
        <p:txBody>
          <a:bodyPr wrap="square" rtlCol="0">
            <a:spAutoFit/>
          </a:bodyPr>
          <a:lstStyle/>
          <a:p>
            <a:r>
              <a:rPr lang="cs-CZ" dirty="0">
                <a:latin typeface="Cambria" panose="02040503050406030204" pitchFamily="18" charset="0"/>
                <a:ea typeface="Cambria" panose="02040503050406030204" pitchFamily="18" charset="0"/>
              </a:rPr>
              <a:t>Zásadní rozdíly: Úroveň konkretizace a způsob prosazování</a:t>
            </a:r>
          </a:p>
        </p:txBody>
      </p:sp>
    </p:spTree>
    <p:custDataLst>
      <p:tags r:id="rId1"/>
    </p:custDataLst>
    <p:extLst>
      <p:ext uri="{BB962C8B-B14F-4D97-AF65-F5344CB8AC3E}">
        <p14:creationId xmlns:p14="http://schemas.microsoft.com/office/powerpoint/2010/main" val="2646041043"/>
      </p:ext>
    </p:extLst>
  </p:cSld>
  <p:clrMapOvr>
    <a:masterClrMapping/>
  </p:clrMapOvr>
  <mc:AlternateContent xmlns:mc="http://schemas.openxmlformats.org/markup-compatibility/2006" xmlns:p14="http://schemas.microsoft.com/office/powerpoint/2010/main">
    <mc:Choice Requires="p14">
      <p:transition spd="slow" p14:dur="2000" advTm="229046"/>
    </mc:Choice>
    <mc:Fallback xmlns="">
      <p:transition spd="slow" advTm="2290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8" name="Obrázek 7"/>
          <p:cNvPicPr>
            <a:picLocks noChangeAspect="1"/>
          </p:cNvPicPr>
          <p:nvPr/>
        </p:nvPicPr>
        <p:blipFill>
          <a:blip r:embed="rId3"/>
          <a:stretch>
            <a:fillRect/>
          </a:stretch>
        </p:blipFill>
        <p:spPr>
          <a:xfrm>
            <a:off x="5136680" y="394643"/>
            <a:ext cx="3261670" cy="3389284"/>
          </a:xfrm>
          <a:prstGeom prst="rect">
            <a:avLst/>
          </a:prstGeom>
        </p:spPr>
      </p:pic>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dirty="0">
                <a:latin typeface="Cambria" pitchFamily="18" charset="0"/>
              </a:rPr>
              <a:t>Kde hledat informace</a:t>
            </a:r>
            <a:endParaRPr lang="en" dirty="0">
              <a:latin typeface="Cambria" pitchFamily="18" charset="0"/>
            </a:endParaRPr>
          </a:p>
        </p:txBody>
      </p:sp>
      <p:sp>
        <p:nvSpPr>
          <p:cNvPr id="2" name="TextovéPole 1"/>
          <p:cNvSpPr txBox="1"/>
          <p:nvPr/>
        </p:nvSpPr>
        <p:spPr>
          <a:xfrm>
            <a:off x="7057684" y="3727213"/>
            <a:ext cx="1532789" cy="577081"/>
          </a:xfrm>
          <a:prstGeom prst="rect">
            <a:avLst/>
          </a:prstGeom>
          <a:noFill/>
        </p:spPr>
        <p:txBody>
          <a:bodyPr wrap="square" rtlCol="0">
            <a:spAutoFit/>
          </a:bodyPr>
          <a:lstStyle/>
          <a:p>
            <a:r>
              <a:rPr lang="cs-CZ" sz="1050" b="1" dirty="0">
                <a:solidFill>
                  <a:srgbClr val="FF0000"/>
                </a:solidFill>
              </a:rPr>
              <a:t>Zdarma zde: </a:t>
            </a:r>
            <a:r>
              <a:rPr lang="cs-CZ" sz="1050" b="1" dirty="0">
                <a:solidFill>
                  <a:srgbClr val="FF0000"/>
                </a:solidFill>
                <a:hlinkClick r:id="rId4"/>
              </a:rPr>
              <a:t>http://www.cspzp.com/casopis.html</a:t>
            </a:r>
            <a:r>
              <a:rPr lang="cs-CZ" sz="1050" b="1" dirty="0">
                <a:solidFill>
                  <a:srgbClr val="FF0000"/>
                </a:solidFill>
              </a:rPr>
              <a:t> </a:t>
            </a:r>
          </a:p>
        </p:txBody>
      </p:sp>
      <p:sp>
        <p:nvSpPr>
          <p:cNvPr id="9" name="TextovéPole 8"/>
          <p:cNvSpPr txBox="1"/>
          <p:nvPr/>
        </p:nvSpPr>
        <p:spPr>
          <a:xfrm>
            <a:off x="4518777" y="3952758"/>
            <a:ext cx="1532789" cy="707886"/>
          </a:xfrm>
          <a:prstGeom prst="rect">
            <a:avLst/>
          </a:prstGeom>
          <a:noFill/>
        </p:spPr>
        <p:txBody>
          <a:bodyPr wrap="square" rtlCol="0">
            <a:spAutoFit/>
          </a:bodyPr>
          <a:lstStyle/>
          <a:p>
            <a:r>
              <a:rPr lang="cs-CZ" sz="800" b="1" dirty="0">
                <a:solidFill>
                  <a:srgbClr val="FF0000"/>
                </a:solidFill>
              </a:rPr>
              <a:t>Zdarma zde: </a:t>
            </a:r>
            <a:r>
              <a:rPr lang="cs-CZ" sz="800" b="1" dirty="0">
                <a:solidFill>
                  <a:schemeClr val="accent3"/>
                </a:solidFill>
              </a:rPr>
              <a:t>https://www.law.muni.cz/sborniky/ochrana-prirody/Jancarova_Ochrana_prirody_2017.pdf</a:t>
            </a:r>
          </a:p>
        </p:txBody>
      </p:sp>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23" y="1771521"/>
            <a:ext cx="1865283" cy="2677026"/>
          </a:xfrm>
          <a:prstGeom prst="rect">
            <a:avLst/>
          </a:prstGeom>
        </p:spPr>
      </p:pic>
      <p:pic>
        <p:nvPicPr>
          <p:cNvPr id="4" name="Obrázek 3"/>
          <p:cNvPicPr>
            <a:picLocks noChangeAspect="1"/>
          </p:cNvPicPr>
          <p:nvPr/>
        </p:nvPicPr>
        <p:blipFill>
          <a:blip r:embed="rId6"/>
          <a:stretch>
            <a:fillRect/>
          </a:stretch>
        </p:blipFill>
        <p:spPr>
          <a:xfrm>
            <a:off x="2746264" y="1640445"/>
            <a:ext cx="1811959" cy="2585236"/>
          </a:xfrm>
          <a:prstGeom prst="rect">
            <a:avLst/>
          </a:prstGeom>
        </p:spPr>
      </p:pic>
      <p:sp>
        <p:nvSpPr>
          <p:cNvPr id="11" name="TextovéPole 10"/>
          <p:cNvSpPr txBox="1"/>
          <p:nvPr/>
        </p:nvSpPr>
        <p:spPr>
          <a:xfrm>
            <a:off x="1493648" y="4094604"/>
            <a:ext cx="1532789" cy="707886"/>
          </a:xfrm>
          <a:prstGeom prst="rect">
            <a:avLst/>
          </a:prstGeom>
          <a:noFill/>
        </p:spPr>
        <p:txBody>
          <a:bodyPr wrap="square" rtlCol="0">
            <a:spAutoFit/>
          </a:bodyPr>
          <a:lstStyle/>
          <a:p>
            <a:r>
              <a:rPr lang="cs-CZ" sz="800" b="1" dirty="0">
                <a:solidFill>
                  <a:srgbClr val="FF0000"/>
                </a:solidFill>
              </a:rPr>
              <a:t>Zdarma zde: </a:t>
            </a:r>
            <a:r>
              <a:rPr lang="cs-CZ" sz="800" b="1" dirty="0">
                <a:solidFill>
                  <a:schemeClr val="accent3"/>
                </a:solidFill>
              </a:rPr>
              <a:t>https://science.law.muni.cz/knihy/monografie/Jancarova_Sustainable_development.pdf</a:t>
            </a:r>
          </a:p>
        </p:txBody>
      </p:sp>
    </p:spTree>
    <p:extLst>
      <p:ext uri="{BB962C8B-B14F-4D97-AF65-F5344CB8AC3E}">
        <p14:creationId xmlns:p14="http://schemas.microsoft.com/office/powerpoint/2010/main" val="23510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dirty="0">
                <a:latin typeface="Cambria" pitchFamily="18" charset="0"/>
              </a:rPr>
              <a:t>Jak vyhledávat judikaturu</a:t>
            </a:r>
            <a:endParaRPr lang="en" dirty="0">
              <a:latin typeface="Cambria" pitchFamily="18" charset="0"/>
            </a:endParaRPr>
          </a:p>
        </p:txBody>
      </p:sp>
      <p:pic>
        <p:nvPicPr>
          <p:cNvPr id="4" name="Obrázek 3"/>
          <p:cNvPicPr>
            <a:picLocks noChangeAspect="1"/>
          </p:cNvPicPr>
          <p:nvPr/>
        </p:nvPicPr>
        <p:blipFill>
          <a:blip r:embed="rId3"/>
          <a:stretch>
            <a:fillRect/>
          </a:stretch>
        </p:blipFill>
        <p:spPr>
          <a:xfrm>
            <a:off x="445861" y="2695099"/>
            <a:ext cx="3472847" cy="2301343"/>
          </a:xfrm>
          <a:prstGeom prst="rect">
            <a:avLst/>
          </a:prstGeom>
        </p:spPr>
      </p:pic>
      <p:pic>
        <p:nvPicPr>
          <p:cNvPr id="5" name="Obrázek 4"/>
          <p:cNvPicPr>
            <a:picLocks noChangeAspect="1"/>
          </p:cNvPicPr>
          <p:nvPr/>
        </p:nvPicPr>
        <p:blipFill>
          <a:blip r:embed="rId4"/>
          <a:stretch>
            <a:fillRect/>
          </a:stretch>
        </p:blipFill>
        <p:spPr>
          <a:xfrm>
            <a:off x="3860137" y="1226217"/>
            <a:ext cx="4801408" cy="2266617"/>
          </a:xfrm>
          <a:prstGeom prst="rect">
            <a:avLst/>
          </a:prstGeom>
        </p:spPr>
      </p:pic>
      <p:pic>
        <p:nvPicPr>
          <p:cNvPr id="6" name="Obrázek 5"/>
          <p:cNvPicPr>
            <a:picLocks noChangeAspect="1"/>
          </p:cNvPicPr>
          <p:nvPr/>
        </p:nvPicPr>
        <p:blipFill>
          <a:blip r:embed="rId5"/>
          <a:stretch>
            <a:fillRect/>
          </a:stretch>
        </p:blipFill>
        <p:spPr>
          <a:xfrm>
            <a:off x="3109112" y="2359525"/>
            <a:ext cx="2961372" cy="1983875"/>
          </a:xfrm>
          <a:prstGeom prst="rect">
            <a:avLst/>
          </a:prstGeom>
        </p:spPr>
      </p:pic>
      <p:pic>
        <p:nvPicPr>
          <p:cNvPr id="7" name="Obrázek 6"/>
          <p:cNvPicPr>
            <a:picLocks noChangeAspect="1"/>
          </p:cNvPicPr>
          <p:nvPr/>
        </p:nvPicPr>
        <p:blipFill>
          <a:blip r:embed="rId6"/>
          <a:stretch>
            <a:fillRect/>
          </a:stretch>
        </p:blipFill>
        <p:spPr>
          <a:xfrm>
            <a:off x="5426242" y="3324666"/>
            <a:ext cx="4196815" cy="1671776"/>
          </a:xfrm>
          <a:prstGeom prst="rect">
            <a:avLst/>
          </a:prstGeom>
        </p:spPr>
      </p:pic>
    </p:spTree>
    <p:extLst>
      <p:ext uri="{BB962C8B-B14F-4D97-AF65-F5344CB8AC3E}">
        <p14:creationId xmlns:p14="http://schemas.microsoft.com/office/powerpoint/2010/main" val="3681164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003670" y="14157"/>
            <a:ext cx="11046335" cy="461665"/>
          </a:xfrm>
          <a:prstGeom prst="rect">
            <a:avLst/>
          </a:prstGeom>
          <a:noFill/>
        </p:spPr>
        <p:txBody>
          <a:bodyPr wrap="square" rtlCol="0">
            <a:spAutoFit/>
          </a:bodyPr>
          <a:lstStyle/>
          <a:p>
            <a:pPr algn="ctr"/>
            <a:r>
              <a:rPr lang="cs-CZ" sz="2400" b="1" dirty="0">
                <a:latin typeface="Cambria" panose="02040503050406030204" pitchFamily="18" charset="0"/>
                <a:ea typeface="Cambria" panose="02040503050406030204" pitchFamily="18" charset="0"/>
              </a:rPr>
              <a:t>Systém práva životního prostředí</a:t>
            </a:r>
            <a:endParaRPr lang="en-US" sz="2400" b="1" dirty="0">
              <a:latin typeface="Cambria" panose="02040503050406030204" pitchFamily="18" charset="0"/>
              <a:ea typeface="Cambria" panose="02040503050406030204" pitchFamily="18" charset="0"/>
            </a:endParaRPr>
          </a:p>
        </p:txBody>
      </p:sp>
      <p:sp>
        <p:nvSpPr>
          <p:cNvPr id="5" name="Zástupný symbol pro obsah 3"/>
          <p:cNvSpPr txBox="1">
            <a:spLocks/>
          </p:cNvSpPr>
          <p:nvPr/>
        </p:nvSpPr>
        <p:spPr>
          <a:xfrm>
            <a:off x="502241" y="763854"/>
            <a:ext cx="4464496" cy="547260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b="1" dirty="0">
                <a:solidFill>
                  <a:schemeClr val="accent2"/>
                </a:solidFill>
                <a:latin typeface="Cambria" panose="02040503050406030204" pitchFamily="18" charset="0"/>
                <a:ea typeface="Cambria" panose="02040503050406030204" pitchFamily="18" charset="0"/>
              </a:rPr>
              <a:t>Pojem a  předmět</a:t>
            </a:r>
          </a:p>
          <a:p>
            <a:r>
              <a:rPr lang="cs-CZ" dirty="0">
                <a:latin typeface="Cambria" panose="02040503050406030204" pitchFamily="18" charset="0"/>
                <a:ea typeface="Cambria" panose="02040503050406030204" pitchFamily="18" charset="0"/>
              </a:rPr>
              <a:t>Principy </a:t>
            </a:r>
          </a:p>
          <a:p>
            <a:r>
              <a:rPr lang="cs-CZ" dirty="0">
                <a:latin typeface="Cambria" panose="02040503050406030204" pitchFamily="18" charset="0"/>
                <a:ea typeface="Cambria" panose="02040503050406030204" pitchFamily="18" charset="0"/>
              </a:rPr>
              <a:t>Prameny </a:t>
            </a:r>
          </a:p>
          <a:p>
            <a:r>
              <a:rPr lang="cs-CZ" dirty="0">
                <a:latin typeface="Cambria" panose="02040503050406030204" pitchFamily="18" charset="0"/>
                <a:ea typeface="Cambria" panose="02040503050406030204" pitchFamily="18" charset="0"/>
              </a:rPr>
              <a:t>Subjekty </a:t>
            </a:r>
          </a:p>
          <a:p>
            <a:r>
              <a:rPr lang="cs-CZ" dirty="0">
                <a:latin typeface="Cambria" panose="02040503050406030204" pitchFamily="18" charset="0"/>
                <a:ea typeface="Cambria" panose="02040503050406030204" pitchFamily="18" charset="0"/>
              </a:rPr>
              <a:t>Institucionální zabezpečení </a:t>
            </a:r>
          </a:p>
          <a:p>
            <a:r>
              <a:rPr lang="cs-CZ" b="1" dirty="0">
                <a:solidFill>
                  <a:schemeClr val="accent4"/>
                </a:solidFill>
                <a:latin typeface="Cambria" panose="02040503050406030204" pitchFamily="18" charset="0"/>
                <a:ea typeface="Cambria" panose="02040503050406030204" pitchFamily="18" charset="0"/>
              </a:rPr>
              <a:t>Průřezové (horizontální)  nástroje </a:t>
            </a:r>
            <a:r>
              <a:rPr lang="cs-CZ" dirty="0">
                <a:latin typeface="Cambria" panose="02040503050406030204" pitchFamily="18" charset="0"/>
                <a:ea typeface="Cambria" panose="02040503050406030204" pitchFamily="18" charset="0"/>
              </a:rPr>
              <a:t>ochrany životního prostředí</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právo na příznivé životní prostředí a prostředky k jeho uplatnění, </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přístup k informacím o ŽP,</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 účast veřejnosti v oblasti ŽP,  </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SEA,EIA, IPPC, </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ochrana životního prostředí v procesech podle stavebního zákona, </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ochrana životního prostředí při mimořádných událostech,</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vlastnictví  a životní prostředí, </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odpovědnostní vztahy v oblasti  životního prostředí  </a:t>
            </a:r>
          </a:p>
          <a:p>
            <a:r>
              <a:rPr lang="cs-CZ" sz="1500" i="1" dirty="0">
                <a:latin typeface="Cambria" panose="02040503050406030204" pitchFamily="18" charset="0"/>
                <a:ea typeface="Cambria" panose="02040503050406030204" pitchFamily="18" charset="0"/>
              </a:rPr>
              <a:t>+  vztah k ochraně člověka/lidského/veřejného zdraví</a:t>
            </a:r>
          </a:p>
        </p:txBody>
      </p:sp>
      <p:sp>
        <p:nvSpPr>
          <p:cNvPr id="6" name="Zástupný symbol pro obsah 5"/>
          <p:cNvSpPr txBox="1">
            <a:spLocks/>
          </p:cNvSpPr>
          <p:nvPr/>
        </p:nvSpPr>
        <p:spPr>
          <a:xfrm>
            <a:off x="4822721" y="763855"/>
            <a:ext cx="4186810" cy="437964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b="1" dirty="0">
                <a:solidFill>
                  <a:schemeClr val="accent6"/>
                </a:solidFill>
                <a:latin typeface="Cambria" panose="02040503050406030204" pitchFamily="18" charset="0"/>
                <a:ea typeface="Cambria" panose="02040503050406030204" pitchFamily="18" charset="0"/>
              </a:rPr>
              <a:t>Ochrana složek</a:t>
            </a:r>
            <a:r>
              <a:rPr lang="cs-CZ" dirty="0">
                <a:latin typeface="Cambria" panose="02040503050406030204" pitchFamily="18" charset="0"/>
                <a:ea typeface="Cambria" panose="02040503050406030204" pitchFamily="18" charset="0"/>
              </a:rPr>
              <a:t>  životního prostředí</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ovzduší</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voda</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půda</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příroda</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les</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horniny </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uměle vytvořené objekty: např. kulturní památky</a:t>
            </a:r>
          </a:p>
          <a:p>
            <a:r>
              <a:rPr lang="cs-CZ" b="1" dirty="0">
                <a:solidFill>
                  <a:schemeClr val="accent3"/>
                </a:solidFill>
                <a:latin typeface="Cambria" panose="02040503050406030204" pitchFamily="18" charset="0"/>
                <a:ea typeface="Cambria" panose="02040503050406030204" pitchFamily="18" charset="0"/>
              </a:rPr>
              <a:t>Ochrana životního prostředí před nepříznivými  důsledky  </a:t>
            </a:r>
            <a:r>
              <a:rPr lang="cs-CZ" dirty="0">
                <a:latin typeface="Cambria" panose="02040503050406030204" pitchFamily="18" charset="0"/>
                <a:ea typeface="Cambria" panose="02040503050406030204" pitchFamily="18" charset="0"/>
              </a:rPr>
              <a:t>lidských činností a rizikových faktorů např.</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Nakládání s odpady</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Nakládání s  chemickými látkami</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Ochrana  před nepříznivými účinky  ionizujícího a neionizující záření</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Ochrana před hlukem </a:t>
            </a:r>
          </a:p>
          <a:p>
            <a:pPr marL="285750" lvl="1" indent="-285750">
              <a:buFont typeface="Arial" panose="020B0604020202020204" pitchFamily="34" charset="0"/>
              <a:buChar char="•"/>
            </a:pPr>
            <a:r>
              <a:rPr lang="cs-CZ" dirty="0">
                <a:latin typeface="Cambria" panose="02040503050406030204" pitchFamily="18" charset="0"/>
                <a:ea typeface="Cambria" panose="02040503050406030204" pitchFamily="18" charset="0"/>
              </a:rPr>
              <a:t>Ochrana životního prostředí při dalších činnostech – zemědělství, těžba nerostů, doprava</a:t>
            </a:r>
          </a:p>
          <a:p>
            <a:pPr lvl="1"/>
            <a:endParaRPr lang="cs-CZ" dirty="0">
              <a:latin typeface="Cambria" panose="02040503050406030204" pitchFamily="18" charset="0"/>
              <a:ea typeface="Cambria" panose="02040503050406030204" pitchFamily="18" charset="0"/>
            </a:endParaRPr>
          </a:p>
          <a:p>
            <a:pPr lvl="1"/>
            <a:endParaRPr lang="cs-CZ"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p:txBody>
      </p:sp>
      <p:sp>
        <p:nvSpPr>
          <p:cNvPr id="7" name="Zástupný symbol pro text 2"/>
          <p:cNvSpPr txBox="1">
            <a:spLocks/>
          </p:cNvSpPr>
          <p:nvPr/>
        </p:nvSpPr>
        <p:spPr>
          <a:xfrm>
            <a:off x="646257" y="475824"/>
            <a:ext cx="4173860" cy="288031"/>
          </a:xfrm>
          <a:prstGeom prst="roundRect">
            <a:avLst>
              <a:gd name="adj" fmla="val 16667"/>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b="1" dirty="0">
                <a:latin typeface="Cambria" panose="02040503050406030204" pitchFamily="18" charset="0"/>
                <a:ea typeface="Cambria" panose="02040503050406030204" pitchFamily="18" charset="0"/>
              </a:rPr>
              <a:t>OBECNÁ ČÁST</a:t>
            </a:r>
          </a:p>
        </p:txBody>
      </p:sp>
      <p:sp>
        <p:nvSpPr>
          <p:cNvPr id="8" name="Zástupný symbol pro text 4"/>
          <p:cNvSpPr txBox="1">
            <a:spLocks/>
          </p:cNvSpPr>
          <p:nvPr/>
        </p:nvSpPr>
        <p:spPr>
          <a:xfrm>
            <a:off x="4966737" y="475823"/>
            <a:ext cx="4042792" cy="288031"/>
          </a:xfrm>
          <a:prstGeom prst="roundRect">
            <a:avLst>
              <a:gd name="adj" fmla="val 16667"/>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b="1" dirty="0">
                <a:latin typeface="Cambria" panose="02040503050406030204" pitchFamily="18" charset="0"/>
                <a:ea typeface="Cambria" panose="02040503050406030204" pitchFamily="18" charset="0"/>
              </a:rPr>
              <a:t>ZVLÁŠTNÍ ČÁST</a:t>
            </a:r>
          </a:p>
        </p:txBody>
      </p:sp>
    </p:spTree>
    <p:custDataLst>
      <p:tags r:id="rId1"/>
    </p:custDataLst>
    <p:extLst>
      <p:ext uri="{BB962C8B-B14F-4D97-AF65-F5344CB8AC3E}">
        <p14:creationId xmlns:p14="http://schemas.microsoft.com/office/powerpoint/2010/main" val="2285937136"/>
      </p:ext>
    </p:extLst>
  </p:cSld>
  <p:clrMapOvr>
    <a:masterClrMapping/>
  </p:clrMapOvr>
  <mc:AlternateContent xmlns:mc="http://schemas.openxmlformats.org/markup-compatibility/2006" xmlns:p14="http://schemas.microsoft.com/office/powerpoint/2010/main">
    <mc:Choice Requires="p14">
      <p:transition spd="slow" p14:dur="2000" advTm="50344"/>
    </mc:Choice>
    <mc:Fallback xmlns="">
      <p:transition spd="slow" advTm="50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Nástroje regulace</a:t>
            </a:r>
          </a:p>
        </p:txBody>
      </p:sp>
      <p:sp>
        <p:nvSpPr>
          <p:cNvPr id="4" name="Zástupný symbol pro obsah 2"/>
          <p:cNvSpPr txBox="1">
            <a:spLocks/>
          </p:cNvSpPr>
          <p:nvPr/>
        </p:nvSpPr>
        <p:spPr>
          <a:xfrm>
            <a:off x="457200" y="846138"/>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Nástroje přímé regulace</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Ekonomické nástroje (nepřímé)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Dobrovolné nástroje</a:t>
            </a:r>
          </a:p>
          <a:p>
            <a:pPr marL="285750" indent="-285750">
              <a:buFont typeface="Arial" panose="020B0604020202020204" pitchFamily="34" charset="0"/>
              <a:buChar char="•"/>
            </a:pPr>
            <a:endParaRPr lang="cs-CZ" sz="1800" dirty="0">
              <a:solidFill>
                <a:schemeClr val="accent2"/>
              </a:solidFill>
              <a:latin typeface="Cambria" panose="02040503050406030204" pitchFamily="18" charset="0"/>
              <a:ea typeface="Cambria" panose="02040503050406030204" pitchFamily="18" charset="0"/>
            </a:endParaRPr>
          </a:p>
          <a:p>
            <a:r>
              <a:rPr lang="cs-CZ" sz="1800" b="1" dirty="0">
                <a:solidFill>
                  <a:schemeClr val="accent2"/>
                </a:solidFill>
                <a:latin typeface="Cambria" panose="02040503050406030204" pitchFamily="18" charset="0"/>
                <a:ea typeface="Cambria" panose="02040503050406030204" pitchFamily="18" charset="0"/>
              </a:rPr>
              <a:t>NÁSTROJE PŘÍMÉ REGULACE</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Obecné nástroje prevence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Limity znečišťování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Požadované technologie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Administrativní nástroje (souhlasy, povolení, stanoviska)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Zákazy/příkazy (povinnosti subjektů)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Plošné mechanismy ochrany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Kontrola, donucení, sankce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Pravidla pro odstraňování protiprávních stavů </a:t>
            </a:r>
          </a:p>
          <a:p>
            <a:pPr marL="285750" indent="-285750">
              <a:buFont typeface="Arial" panose="020B0604020202020204" pitchFamily="34" charset="0"/>
              <a:buChar char="•"/>
            </a:pPr>
            <a:endParaRPr lang="cs-CZ" sz="1800"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297830"/>
      </p:ext>
    </p:extLst>
  </p:cSld>
  <p:clrMapOvr>
    <a:masterClrMapping/>
  </p:clrMapOvr>
  <mc:AlternateContent xmlns:mc="http://schemas.openxmlformats.org/markup-compatibility/2006" xmlns:p14="http://schemas.microsoft.com/office/powerpoint/2010/main">
    <mc:Choice Requires="p14">
      <p:transition spd="slow" p14:dur="2000" advTm="131585"/>
    </mc:Choice>
    <mc:Fallback xmlns="">
      <p:transition spd="slow" advTm="13158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r>
              <a:rPr lang="cs-CZ" i="1" dirty="0">
                <a:latin typeface="Cambria" panose="02040503050406030204" pitchFamily="18" charset="0"/>
                <a:ea typeface="Roboto Slab" panose="020B0604020202020204" charset="0"/>
              </a:rPr>
              <a:t>Osnova</a:t>
            </a:r>
            <a:endParaRPr lang="en" i="1" dirty="0">
              <a:latin typeface="Cambria" panose="02040503050406030204" pitchFamily="18" charset="0"/>
              <a:ea typeface="Roboto Slab" panose="020B0604020202020204" charset="0"/>
            </a:endParaRPr>
          </a:p>
        </p:txBody>
      </p:sp>
      <p:sp>
        <p:nvSpPr>
          <p:cNvPr id="119" name="Shape 119"/>
          <p:cNvSpPr txBox="1"/>
          <p:nvPr/>
        </p:nvSpPr>
        <p:spPr>
          <a:xfrm>
            <a:off x="960830" y="1956726"/>
            <a:ext cx="7949850" cy="3186774"/>
          </a:xfrm>
          <a:prstGeom prst="rect">
            <a:avLst/>
          </a:prstGeom>
          <a:noFill/>
          <a:ln>
            <a:noFill/>
          </a:ln>
        </p:spPr>
        <p:txBody>
          <a:bodyPr lIns="91425" tIns="91425" rIns="91425" bIns="91425" anchor="t" anchorCtr="0">
            <a:noAutofit/>
          </a:bodyPr>
          <a:lstStyle/>
          <a:p>
            <a:pPr marL="342900" lvl="3" indent="-342900">
              <a:spcBef>
                <a:spcPts val="600"/>
              </a:spcBef>
              <a:buFontTx/>
              <a:buAutoNum type="arabicParenR"/>
            </a:pPr>
            <a:r>
              <a:rPr lang="cs-CZ" sz="1800" b="1" dirty="0">
                <a:solidFill>
                  <a:schemeClr val="accent6"/>
                </a:solidFill>
                <a:latin typeface="Cambria" pitchFamily="18" charset="0"/>
                <a:ea typeface="Roboto Slab" panose="020B0604020202020204" charset="0"/>
                <a:cs typeface="Nixie One"/>
                <a:sym typeface="Nixie One"/>
              </a:rPr>
              <a:t>Procesní rámec práva životního prostředí </a:t>
            </a:r>
          </a:p>
          <a:p>
            <a:pPr marL="342900" lvl="3" indent="-342900">
              <a:spcBef>
                <a:spcPts val="600"/>
              </a:spcBef>
              <a:buFontTx/>
              <a:buAutoNum type="arabicParenR"/>
            </a:pPr>
            <a:r>
              <a:rPr lang="cs-CZ" sz="1800" b="1" dirty="0">
                <a:solidFill>
                  <a:schemeClr val="accent3"/>
                </a:solidFill>
                <a:latin typeface="Cambria" pitchFamily="18" charset="0"/>
                <a:ea typeface="Roboto Slab" panose="020B0604020202020204" charset="0"/>
                <a:cs typeface="Nixie One"/>
                <a:sym typeface="Nixie One"/>
              </a:rPr>
              <a:t>Soustava orgánů veřejné správy, formy jejich činnosti, pravomoc a působnost</a:t>
            </a:r>
          </a:p>
          <a:p>
            <a:pPr marL="342900" lvl="3" indent="-342900">
              <a:spcBef>
                <a:spcPts val="600"/>
              </a:spcBef>
              <a:buFontTx/>
              <a:buAutoNum type="arabicParenR"/>
            </a:pPr>
            <a:r>
              <a:rPr lang="cs-CZ" sz="1800" b="1" dirty="0">
                <a:solidFill>
                  <a:schemeClr val="accent2"/>
                </a:solidFill>
                <a:latin typeface="Cambria" pitchFamily="18" charset="0"/>
                <a:ea typeface="Roboto Slab" panose="020B0604020202020204" charset="0"/>
                <a:cs typeface="Nixie One"/>
                <a:sym typeface="Nixie One"/>
              </a:rPr>
              <a:t>Správní procesy v právu životního prostředí. Úloha soudů. </a:t>
            </a:r>
          </a:p>
          <a:p>
            <a:pPr marL="342900" lvl="3" indent="-342900">
              <a:spcBef>
                <a:spcPts val="600"/>
              </a:spcBef>
              <a:buFontTx/>
              <a:buAutoNum type="arabicParenR"/>
            </a:pPr>
            <a:r>
              <a:rPr lang="cs-CZ" sz="1800" b="1" dirty="0">
                <a:solidFill>
                  <a:schemeClr val="tx1"/>
                </a:solidFill>
                <a:latin typeface="Cambria" pitchFamily="18" charset="0"/>
                <a:ea typeface="Roboto Slab" panose="020B0604020202020204" charset="0"/>
                <a:cs typeface="Nixie One"/>
                <a:sym typeface="Nixie One"/>
              </a:rPr>
              <a:t>Zapojení veřejnosti a dalších osob</a:t>
            </a:r>
          </a:p>
        </p:txBody>
      </p:sp>
    </p:spTree>
    <p:custDataLst>
      <p:tags r:id="rId1"/>
    </p:custDataLst>
    <p:extLst>
      <p:ext uri="{BB962C8B-B14F-4D97-AF65-F5344CB8AC3E}">
        <p14:creationId xmlns:p14="http://schemas.microsoft.com/office/powerpoint/2010/main" val="2683443801"/>
      </p:ext>
    </p:extLst>
  </p:cSld>
  <p:clrMapOvr>
    <a:masterClrMapping/>
  </p:clrMapOvr>
  <mc:AlternateContent xmlns:mc="http://schemas.openxmlformats.org/markup-compatibility/2006" xmlns:p14="http://schemas.microsoft.com/office/powerpoint/2010/main">
    <mc:Choice Requires="p14">
      <p:transition spd="slow" p14:dur="2000" advTm="55288"/>
    </mc:Choice>
    <mc:Fallback xmlns="">
      <p:transition spd="slow" advTm="552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Effect transition="in" filter="fade">
                                      <p:cBhvr>
                                        <p:cTn id="7" dur="500"/>
                                        <p:tgtEl>
                                          <p:spTgt spid="1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
                                            <p:txEl>
                                              <p:pRg st="1" end="1"/>
                                            </p:txEl>
                                          </p:spTgt>
                                        </p:tgtEl>
                                        <p:attrNameLst>
                                          <p:attrName>style.visibility</p:attrName>
                                        </p:attrNameLst>
                                      </p:cBhvr>
                                      <p:to>
                                        <p:strVal val="visible"/>
                                      </p:to>
                                    </p:set>
                                    <p:animEffect transition="in" filter="fade">
                                      <p:cBhvr>
                                        <p:cTn id="12" dur="500"/>
                                        <p:tgtEl>
                                          <p:spTgt spid="1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
                                            <p:txEl>
                                              <p:pRg st="2" end="2"/>
                                            </p:txEl>
                                          </p:spTgt>
                                        </p:tgtEl>
                                        <p:attrNameLst>
                                          <p:attrName>style.visibility</p:attrName>
                                        </p:attrNameLst>
                                      </p:cBhvr>
                                      <p:to>
                                        <p:strVal val="visible"/>
                                      </p:to>
                                    </p:set>
                                    <p:animEffect transition="in" filter="fade">
                                      <p:cBhvr>
                                        <p:cTn id="17" dur="500"/>
                                        <p:tgtEl>
                                          <p:spTgt spid="1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Nástroje regulace</a:t>
            </a:r>
          </a:p>
        </p:txBody>
      </p:sp>
      <p:sp>
        <p:nvSpPr>
          <p:cNvPr id="4" name="Zástupný symbol pro obsah 2"/>
          <p:cNvSpPr txBox="1">
            <a:spLocks/>
          </p:cNvSpPr>
          <p:nvPr/>
        </p:nvSpPr>
        <p:spPr>
          <a:xfrm>
            <a:off x="457200" y="846138"/>
            <a:ext cx="8229600" cy="4525963"/>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800" b="1" dirty="0">
                <a:solidFill>
                  <a:schemeClr val="accent2"/>
                </a:solidFill>
                <a:latin typeface="Cambria" panose="02040503050406030204" pitchFamily="18" charset="0"/>
                <a:ea typeface="Cambria" panose="02040503050406030204" pitchFamily="18" charset="0"/>
              </a:rPr>
              <a:t>EKONOMICKÉ NÁSTROJE (NEPŘÍMÉ)</a:t>
            </a:r>
          </a:p>
          <a:p>
            <a:endParaRPr lang="cs-CZ" sz="1300" b="1" dirty="0">
              <a:solidFill>
                <a:schemeClr val="accent2"/>
              </a:solidFill>
              <a:latin typeface="Cambria" panose="02040503050406030204" pitchFamily="18" charset="0"/>
              <a:ea typeface="Cambria" panose="02040503050406030204" pitchFamily="18" charset="0"/>
            </a:endParaRPr>
          </a:p>
          <a:p>
            <a:r>
              <a:rPr lang="cs-CZ" sz="1900" b="1" dirty="0">
                <a:solidFill>
                  <a:schemeClr val="accent6"/>
                </a:solidFill>
                <a:latin typeface="Cambria" panose="02040503050406030204" pitchFamily="18" charset="0"/>
                <a:ea typeface="Cambria" panose="02040503050406030204" pitchFamily="18" charset="0"/>
              </a:rPr>
              <a:t>Trhy s obchodovatelnými kvótami/limity </a:t>
            </a:r>
          </a:p>
          <a:p>
            <a:r>
              <a:rPr lang="cs-CZ" sz="1900" dirty="0">
                <a:solidFill>
                  <a:schemeClr val="tx1"/>
                </a:solidFill>
                <a:latin typeface="Cambria" panose="02040503050406030204" pitchFamily="18" charset="0"/>
                <a:ea typeface="Cambria" panose="02040503050406030204" pitchFamily="18" charset="0"/>
              </a:rPr>
              <a:t>v ČR/EU systém obchodování s povolenkami na emise skleníkových plynů</a:t>
            </a:r>
          </a:p>
          <a:p>
            <a:r>
              <a:rPr lang="cs-CZ" sz="1900" b="1" dirty="0">
                <a:solidFill>
                  <a:schemeClr val="accent6"/>
                </a:solidFill>
                <a:latin typeface="Cambria" panose="02040503050406030204" pitchFamily="18" charset="0"/>
                <a:ea typeface="Cambria" panose="02040503050406030204" pitchFamily="18" charset="0"/>
              </a:rPr>
              <a:t>Environmentální pojištění </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u činností se zvýšeným rizikem neočekávaných událostí vážně poškozujících ŽP </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jeden ze zajišťovacích institutů </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jaderná škoda (navíc záruka státu) </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havárie způsobená chemickými látkami – dnes zákon č. 224/2015 Sb. </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finanční rezervy či rezervní fondy </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rezerva pro rekultivaci skládky či pro sanaci následků těžby</a:t>
            </a:r>
          </a:p>
          <a:p>
            <a:r>
              <a:rPr lang="cs-CZ" sz="1900" b="1" dirty="0">
                <a:solidFill>
                  <a:schemeClr val="accent6"/>
                </a:solidFill>
                <a:latin typeface="Cambria" panose="02040503050406030204" pitchFamily="18" charset="0"/>
                <a:ea typeface="Cambria" panose="02040503050406030204" pitchFamily="18" charset="0"/>
              </a:rPr>
              <a:t>Zálohové systémy </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vratné zálohované obaly </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rozsah dle nařízení vlády 111/2002 Sb. – zejména pivní láhve</a:t>
            </a:r>
          </a:p>
          <a:p>
            <a:pPr marL="342900" indent="-342900">
              <a:buFont typeface="Arial" panose="020B0604020202020204" pitchFamily="34" charset="0"/>
              <a:buChar char="•"/>
            </a:pPr>
            <a:r>
              <a:rPr lang="cs-CZ" sz="1900" dirty="0">
                <a:solidFill>
                  <a:schemeClr val="tx1"/>
                </a:solidFill>
                <a:latin typeface="Cambria" panose="02040503050406030204" pitchFamily="18" charset="0"/>
                <a:ea typeface="Cambria" panose="02040503050406030204" pitchFamily="18" charset="0"/>
              </a:rPr>
              <a:t>společné znaky má také povinnost zpětného odběru některých výrobků </a:t>
            </a:r>
          </a:p>
          <a:p>
            <a:pPr lvl="1"/>
            <a:endParaRPr lang="cs-CZ"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4316284"/>
      </p:ext>
    </p:extLst>
  </p:cSld>
  <p:clrMapOvr>
    <a:masterClrMapping/>
  </p:clrMapOvr>
  <mc:AlternateContent xmlns:mc="http://schemas.openxmlformats.org/markup-compatibility/2006" xmlns:p14="http://schemas.microsoft.com/office/powerpoint/2010/main">
    <mc:Choice Requires="p14">
      <p:transition spd="slow" p14:dur="2000" advTm="58396"/>
    </mc:Choice>
    <mc:Fallback xmlns="">
      <p:transition spd="slow" advTm="5839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Nástroje regulace</a:t>
            </a:r>
          </a:p>
        </p:txBody>
      </p:sp>
      <p:sp>
        <p:nvSpPr>
          <p:cNvPr id="4" name="Zástupný symbol pro obsah 2"/>
          <p:cNvSpPr txBox="1">
            <a:spLocks/>
          </p:cNvSpPr>
          <p:nvPr/>
        </p:nvSpPr>
        <p:spPr>
          <a:xfrm>
            <a:off x="457200" y="846138"/>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800" b="1" dirty="0">
                <a:solidFill>
                  <a:schemeClr val="accent2"/>
                </a:solidFill>
                <a:latin typeface="Cambria" panose="02040503050406030204" pitchFamily="18" charset="0"/>
                <a:ea typeface="Cambria" panose="02040503050406030204" pitchFamily="18" charset="0"/>
              </a:rPr>
              <a:t>DOBROVOLNÉ NÁSTROJE</a:t>
            </a:r>
          </a:p>
          <a:p>
            <a:pPr marL="285750" indent="-285750">
              <a:buFont typeface="Arial" panose="020B0604020202020204" pitchFamily="34" charset="0"/>
              <a:buChar char="•"/>
            </a:pPr>
            <a:r>
              <a:rPr lang="cs-CZ" sz="1800" b="1" dirty="0">
                <a:solidFill>
                  <a:schemeClr val="tx1"/>
                </a:solidFill>
                <a:latin typeface="Cambria" panose="02040503050406030204" pitchFamily="18" charset="0"/>
                <a:ea typeface="Cambria" panose="02040503050406030204" pitchFamily="18" charset="0"/>
              </a:rPr>
              <a:t>veřejnoprávní smlouvy</a:t>
            </a:r>
          </a:p>
          <a:p>
            <a:pPr marL="285750" indent="-285750">
              <a:buFont typeface="Arial" panose="020B0604020202020204" pitchFamily="34" charset="0"/>
              <a:buChar char="•"/>
            </a:pPr>
            <a:r>
              <a:rPr lang="cs-CZ" sz="1800" b="1" dirty="0">
                <a:solidFill>
                  <a:schemeClr val="tx1"/>
                </a:solidFill>
                <a:latin typeface="Cambria" panose="02040503050406030204" pitchFamily="18" charset="0"/>
                <a:ea typeface="Cambria" panose="02040503050406030204" pitchFamily="18" charset="0"/>
              </a:rPr>
              <a:t>dobrovolné programy iniciované veřejnou  institucí</a:t>
            </a:r>
          </a:p>
          <a:p>
            <a:pPr marL="285750" indent="-285750">
              <a:buFont typeface="Arial" panose="020B0604020202020204" pitchFamily="34" charset="0"/>
              <a:buChar char="•"/>
            </a:pPr>
            <a:r>
              <a:rPr lang="cs-CZ" sz="1800" b="1" dirty="0">
                <a:solidFill>
                  <a:schemeClr val="tx1"/>
                </a:solidFill>
                <a:latin typeface="Cambria" panose="02040503050406030204" pitchFamily="18" charset="0"/>
                <a:ea typeface="Cambria" panose="02040503050406030204" pitchFamily="18" charset="0"/>
              </a:rPr>
              <a:t>jednostranné závazky </a:t>
            </a:r>
            <a:r>
              <a:rPr lang="cs-CZ" sz="1800" b="1" dirty="0" err="1">
                <a:solidFill>
                  <a:schemeClr val="tx1"/>
                </a:solidFill>
                <a:latin typeface="Cambria" panose="02040503050406030204" pitchFamily="18" charset="0"/>
                <a:ea typeface="Cambria" panose="02040503050406030204" pitchFamily="18" charset="0"/>
              </a:rPr>
              <a:t>znečisťovatelů</a:t>
            </a:r>
            <a:endParaRPr lang="cs-CZ" sz="1800" b="1" dirty="0">
              <a:solidFill>
                <a:schemeClr val="tx1"/>
              </a:solidFill>
              <a:latin typeface="Cambria" panose="02040503050406030204" pitchFamily="18" charset="0"/>
              <a:ea typeface="Cambria" panose="02040503050406030204" pitchFamily="18" charset="0"/>
            </a:endParaRPr>
          </a:p>
          <a:p>
            <a:endParaRPr lang="cs-CZ" sz="1800" dirty="0">
              <a:solidFill>
                <a:schemeClr val="tx1"/>
              </a:solidFill>
              <a:latin typeface="Cambria" panose="02040503050406030204" pitchFamily="18" charset="0"/>
              <a:ea typeface="Cambria" panose="02040503050406030204" pitchFamily="18" charset="0"/>
            </a:endParaRPr>
          </a:p>
          <a:p>
            <a:r>
              <a:rPr lang="cs-CZ" sz="1800" dirty="0">
                <a:solidFill>
                  <a:schemeClr val="accent2"/>
                </a:solidFill>
                <a:latin typeface="Cambria" panose="02040503050406030204" pitchFamily="18" charset="0"/>
                <a:ea typeface="Cambria" panose="02040503050406030204" pitchFamily="18" charset="0"/>
              </a:rPr>
              <a:t> </a:t>
            </a:r>
          </a:p>
          <a:p>
            <a:pPr marL="285750" indent="-285750">
              <a:buFont typeface="Arial" panose="020B0604020202020204" pitchFamily="34" charset="0"/>
              <a:buChar char="•"/>
            </a:pPr>
            <a:endParaRPr lang="cs-CZ" sz="1800"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3091883"/>
      </p:ext>
    </p:extLst>
  </p:cSld>
  <p:clrMapOvr>
    <a:masterClrMapping/>
  </p:clrMapOvr>
  <mc:AlternateContent xmlns:mc="http://schemas.openxmlformats.org/markup-compatibility/2006" xmlns:p14="http://schemas.microsoft.com/office/powerpoint/2010/main">
    <mc:Choice Requires="p14">
      <p:transition spd="slow" p14:dur="2000" advTm="58432"/>
    </mc:Choice>
    <mc:Fallback xmlns="">
      <p:transition spd="slow" advTm="5843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120813"/>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000" b="1" dirty="0">
                <a:solidFill>
                  <a:schemeClr val="accent4"/>
                </a:solidFill>
                <a:latin typeface="Cambria" panose="02040503050406030204" pitchFamily="18" charset="0"/>
              </a:rPr>
              <a:t>Formy činnosti veřejné správy v oblasti ochrany životního prostředí</a:t>
            </a:r>
          </a:p>
        </p:txBody>
      </p:sp>
      <p:sp>
        <p:nvSpPr>
          <p:cNvPr id="4" name="Zástupný symbol pro obsah 2"/>
          <p:cNvSpPr txBox="1">
            <a:spLocks/>
          </p:cNvSpPr>
          <p:nvPr/>
        </p:nvSpPr>
        <p:spPr>
          <a:xfrm>
            <a:off x="457200" y="617537"/>
            <a:ext cx="8229600" cy="4525963"/>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b="1" dirty="0">
                <a:solidFill>
                  <a:schemeClr val="accent6"/>
                </a:solidFill>
                <a:latin typeface="Cambria" panose="02040503050406030204" pitchFamily="18" charset="0"/>
                <a:ea typeface="Cambria" panose="02040503050406030204" pitchFamily="18" charset="0"/>
              </a:rPr>
              <a:t>Normativní právní akty</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vnější</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vnitřní</a:t>
            </a:r>
          </a:p>
          <a:p>
            <a:r>
              <a:rPr lang="cs-CZ" sz="1600" b="1" dirty="0">
                <a:solidFill>
                  <a:schemeClr val="accent2"/>
                </a:solidFill>
                <a:latin typeface="Cambria" panose="02040503050406030204" pitchFamily="18" charset="0"/>
                <a:ea typeface="Cambria" panose="02040503050406030204" pitchFamily="18" charset="0"/>
              </a:rPr>
              <a:t>Individuální správní akty</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Správní rozhodnutí</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Jiné úkony s povahou individuálních aktů</a:t>
            </a:r>
          </a:p>
          <a:p>
            <a:pPr marL="285750" lvl="2"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     Osvědčení </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     Vyjádření </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Stanoviska</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     Stanoviska</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     Závazná stanoviska</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     Koordinovaná stanoviska</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     Koordinovaná závazná stanoviska </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  Jiné  úkony</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Evidenční, registrační úkony</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Informační úkony</a:t>
            </a:r>
          </a:p>
          <a:p>
            <a:pPr marL="285750" indent="-285750">
              <a:buFont typeface="Arial" panose="020B0604020202020204" pitchFamily="34" charset="0"/>
              <a:buChar char="•"/>
            </a:pPr>
            <a:r>
              <a:rPr lang="cs-CZ" sz="1600" b="1" dirty="0">
                <a:solidFill>
                  <a:schemeClr val="tx1"/>
                </a:solidFill>
                <a:latin typeface="Cambria" panose="02040503050406030204" pitchFamily="18" charset="0"/>
                <a:ea typeface="Cambria" panose="02040503050406030204" pitchFamily="18" charset="0"/>
              </a:rPr>
              <a:t>Programovací a plánovací úkony</a:t>
            </a:r>
          </a:p>
          <a:p>
            <a:endParaRPr lang="cs-CZ" sz="1600" b="1" dirty="0">
              <a:solidFill>
                <a:schemeClr val="accent1"/>
              </a:solidFill>
              <a:latin typeface="Cambria" panose="02040503050406030204" pitchFamily="18" charset="0"/>
              <a:ea typeface="Cambria" panose="02040503050406030204" pitchFamily="18" charset="0"/>
            </a:endParaRPr>
          </a:p>
          <a:p>
            <a:r>
              <a:rPr lang="cs-CZ" sz="1600" b="1" dirty="0">
                <a:solidFill>
                  <a:schemeClr val="accent1"/>
                </a:solidFill>
                <a:latin typeface="Cambria" panose="02040503050406030204" pitchFamily="18" charset="0"/>
                <a:ea typeface="Cambria" panose="02040503050406030204" pitchFamily="18" charset="0"/>
              </a:rPr>
              <a:t>Opatření obecné povahy</a:t>
            </a:r>
          </a:p>
          <a:p>
            <a:endParaRPr lang="cs-CZ" sz="1600" b="1" dirty="0">
              <a:solidFill>
                <a:schemeClr val="tx1"/>
              </a:solidFill>
              <a:latin typeface="Cambria" panose="02040503050406030204" pitchFamily="18" charset="0"/>
              <a:ea typeface="Cambria" panose="02040503050406030204" pitchFamily="18" charset="0"/>
            </a:endParaRPr>
          </a:p>
          <a:p>
            <a:r>
              <a:rPr lang="cs-CZ" sz="1600" b="1" dirty="0">
                <a:solidFill>
                  <a:schemeClr val="accent5"/>
                </a:solidFill>
                <a:latin typeface="Cambria" panose="02040503050406030204" pitchFamily="18" charset="0"/>
                <a:ea typeface="Cambria" panose="02040503050406030204" pitchFamily="18" charset="0"/>
              </a:rPr>
              <a:t>Veřejnoprávní smlouvy</a:t>
            </a:r>
          </a:p>
          <a:p>
            <a:endParaRPr lang="cs-CZ" dirty="0">
              <a:solidFill>
                <a:schemeClr val="tx1"/>
              </a:solidFill>
              <a:latin typeface="Cambria" panose="02040503050406030204" pitchFamily="18" charset="0"/>
              <a:ea typeface="Cambria" panose="02040503050406030204" pitchFamily="18" charset="0"/>
            </a:endParaRP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091277145"/>
      </p:ext>
    </p:extLst>
  </p:cSld>
  <p:clrMapOvr>
    <a:masterClrMapping/>
  </p:clrMapOvr>
  <mc:AlternateContent xmlns:mc="http://schemas.openxmlformats.org/markup-compatibility/2006" xmlns:p14="http://schemas.microsoft.com/office/powerpoint/2010/main">
    <mc:Choice Requires="p14">
      <p:transition spd="slow" p14:dur="2000" advTm="77925"/>
    </mc:Choice>
    <mc:Fallback xmlns="">
      <p:transition spd="slow" advTm="77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fade">
                                      <p:cBhvr>
                                        <p:cTn id="45" dur="500"/>
                                        <p:tgtEl>
                                          <p:spTgt spid="4">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500"/>
                                        <p:tgtEl>
                                          <p:spTgt spid="4">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animEffect transition="in" filter="fade">
                                      <p:cBhvr>
                                        <p:cTn id="55" dur="500"/>
                                        <p:tgtEl>
                                          <p:spTgt spid="4">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
                                            <p:txEl>
                                              <p:pRg st="11" end="11"/>
                                            </p:txEl>
                                          </p:spTgt>
                                        </p:tgtEl>
                                        <p:attrNameLst>
                                          <p:attrName>style.visibility</p:attrName>
                                        </p:attrNameLst>
                                      </p:cBhvr>
                                      <p:to>
                                        <p:strVal val="visible"/>
                                      </p:to>
                                    </p:set>
                                    <p:animEffect transition="in" filter="fade">
                                      <p:cBhvr>
                                        <p:cTn id="60" dur="500"/>
                                        <p:tgtEl>
                                          <p:spTgt spid="4">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txEl>
                                              <p:pRg st="12" end="12"/>
                                            </p:txEl>
                                          </p:spTgt>
                                        </p:tgtEl>
                                        <p:attrNameLst>
                                          <p:attrName>style.visibility</p:attrName>
                                        </p:attrNameLst>
                                      </p:cBhvr>
                                      <p:to>
                                        <p:strVal val="visible"/>
                                      </p:to>
                                    </p:set>
                                    <p:animEffect transition="in" filter="fade">
                                      <p:cBhvr>
                                        <p:cTn id="65" dur="500"/>
                                        <p:tgtEl>
                                          <p:spTgt spid="4">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
                                            <p:txEl>
                                              <p:pRg st="13" end="13"/>
                                            </p:txEl>
                                          </p:spTgt>
                                        </p:tgtEl>
                                        <p:attrNameLst>
                                          <p:attrName>style.visibility</p:attrName>
                                        </p:attrNameLst>
                                      </p:cBhvr>
                                      <p:to>
                                        <p:strVal val="visible"/>
                                      </p:to>
                                    </p:set>
                                    <p:animEffect transition="in" filter="fade">
                                      <p:cBhvr>
                                        <p:cTn id="70" dur="500"/>
                                        <p:tgtEl>
                                          <p:spTgt spid="4">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
                                            <p:txEl>
                                              <p:pRg st="14" end="14"/>
                                            </p:txEl>
                                          </p:spTgt>
                                        </p:tgtEl>
                                        <p:attrNameLst>
                                          <p:attrName>style.visibility</p:attrName>
                                        </p:attrNameLst>
                                      </p:cBhvr>
                                      <p:to>
                                        <p:strVal val="visible"/>
                                      </p:to>
                                    </p:set>
                                    <p:animEffect transition="in" filter="fade">
                                      <p:cBhvr>
                                        <p:cTn id="75" dur="500"/>
                                        <p:tgtEl>
                                          <p:spTgt spid="4">
                                            <p:txEl>
                                              <p:pRg st="14" end="1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
                                            <p:txEl>
                                              <p:pRg st="15" end="15"/>
                                            </p:txEl>
                                          </p:spTgt>
                                        </p:tgtEl>
                                        <p:attrNameLst>
                                          <p:attrName>style.visibility</p:attrName>
                                        </p:attrNameLst>
                                      </p:cBhvr>
                                      <p:to>
                                        <p:strVal val="visible"/>
                                      </p:to>
                                    </p:set>
                                    <p:animEffect transition="in" filter="fade">
                                      <p:cBhvr>
                                        <p:cTn id="80" dur="500"/>
                                        <p:tgtEl>
                                          <p:spTgt spid="4">
                                            <p:txEl>
                                              <p:pRg st="15" end="1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
                                            <p:txEl>
                                              <p:pRg st="16" end="16"/>
                                            </p:txEl>
                                          </p:spTgt>
                                        </p:tgtEl>
                                        <p:attrNameLst>
                                          <p:attrName>style.visibility</p:attrName>
                                        </p:attrNameLst>
                                      </p:cBhvr>
                                      <p:to>
                                        <p:strVal val="visible"/>
                                      </p:to>
                                    </p:set>
                                    <p:animEffect transition="in" filter="fade">
                                      <p:cBhvr>
                                        <p:cTn id="85" dur="500"/>
                                        <p:tgtEl>
                                          <p:spTgt spid="4">
                                            <p:txEl>
                                              <p:pRg st="16" end="16"/>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
                                            <p:txEl>
                                              <p:pRg st="18" end="18"/>
                                            </p:txEl>
                                          </p:spTgt>
                                        </p:tgtEl>
                                        <p:attrNameLst>
                                          <p:attrName>style.visibility</p:attrName>
                                        </p:attrNameLst>
                                      </p:cBhvr>
                                      <p:to>
                                        <p:strVal val="visible"/>
                                      </p:to>
                                    </p:set>
                                    <p:animEffect transition="in" filter="fade">
                                      <p:cBhvr>
                                        <p:cTn id="90" dur="500"/>
                                        <p:tgtEl>
                                          <p:spTgt spid="4">
                                            <p:txEl>
                                              <p:pRg st="18" end="18"/>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
                                            <p:txEl>
                                              <p:pRg st="20" end="20"/>
                                            </p:txEl>
                                          </p:spTgt>
                                        </p:tgtEl>
                                        <p:attrNameLst>
                                          <p:attrName>style.visibility</p:attrName>
                                        </p:attrNameLst>
                                      </p:cBhvr>
                                      <p:to>
                                        <p:strVal val="visible"/>
                                      </p:to>
                                    </p:set>
                                    <p:animEffect transition="in" filter="fade">
                                      <p:cBhvr>
                                        <p:cTn id="95" dur="500"/>
                                        <p:tgtEl>
                                          <p:spTgt spid="4">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0" name="Zástupný symbol pro číslo snímku 5"/>
          <p:cNvSpPr>
            <a:spLocks noGrp="1"/>
          </p:cNvSpPr>
          <p:nvPr>
            <p:ph type="sldNum" sz="quarter" idx="12"/>
          </p:nvPr>
        </p:nvSpPr>
        <p:spPr>
          <a:xfrm>
            <a:off x="6057900" y="4683919"/>
            <a:ext cx="1600200" cy="357188"/>
          </a:xfrm>
        </p:spPr>
        <p:txBody>
          <a:bodyPr/>
          <a:lstStyle/>
          <a:p>
            <a:fld id="{2BCE163F-7B9D-4840-A966-572BBA1EC294}" type="slidenum">
              <a:rPr lang="en-GB"/>
              <a:pPr/>
              <a:t>23</a:t>
            </a:fld>
            <a:endParaRPr lang="en-GB"/>
          </a:p>
        </p:txBody>
      </p:sp>
      <p:sp>
        <p:nvSpPr>
          <p:cNvPr id="11" name="Text Box 3"/>
          <p:cNvSpPr txBox="1">
            <a:spLocks noChangeArrowheads="1"/>
          </p:cNvSpPr>
          <p:nvPr/>
        </p:nvSpPr>
        <p:spPr bwMode="auto">
          <a:xfrm>
            <a:off x="1762359" y="109739"/>
            <a:ext cx="1576430" cy="402913"/>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800" dirty="0">
                <a:latin typeface="Verdana" pitchFamily="34" charset="0"/>
              </a:rPr>
              <a:t>ZÚR</a:t>
            </a:r>
            <a:endParaRPr lang="en-US" sz="1800" dirty="0">
              <a:latin typeface="Verdana" pitchFamily="34" charset="0"/>
            </a:endParaRPr>
          </a:p>
        </p:txBody>
      </p:sp>
      <p:sp>
        <p:nvSpPr>
          <p:cNvPr id="12" name="Text Box 4"/>
          <p:cNvSpPr txBox="1">
            <a:spLocks noChangeArrowheads="1"/>
          </p:cNvSpPr>
          <p:nvPr/>
        </p:nvSpPr>
        <p:spPr bwMode="auto">
          <a:xfrm>
            <a:off x="1771318" y="640324"/>
            <a:ext cx="1578185" cy="378756"/>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800" dirty="0">
                <a:latin typeface="Verdana" pitchFamily="34" charset="0"/>
              </a:rPr>
              <a:t>ÚP</a:t>
            </a:r>
            <a:endParaRPr lang="en-US" sz="1800" dirty="0">
              <a:latin typeface="Verdana" pitchFamily="34" charset="0"/>
            </a:endParaRPr>
          </a:p>
        </p:txBody>
      </p:sp>
      <p:sp>
        <p:nvSpPr>
          <p:cNvPr id="14" name="Text Box 5"/>
          <p:cNvSpPr txBox="1">
            <a:spLocks noChangeArrowheads="1"/>
          </p:cNvSpPr>
          <p:nvPr/>
        </p:nvSpPr>
        <p:spPr bwMode="auto">
          <a:xfrm>
            <a:off x="2773461" y="2146090"/>
            <a:ext cx="1390312" cy="364409"/>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050" dirty="0">
                <a:latin typeface="Verdana" pitchFamily="34" charset="0"/>
              </a:rPr>
              <a:t>Územní řízení</a:t>
            </a:r>
            <a:endParaRPr lang="en-US" sz="1050" dirty="0">
              <a:latin typeface="Verdana" pitchFamily="34" charset="0"/>
            </a:endParaRPr>
          </a:p>
        </p:txBody>
      </p:sp>
      <p:sp>
        <p:nvSpPr>
          <p:cNvPr id="15" name="Text Box 6"/>
          <p:cNvSpPr txBox="1">
            <a:spLocks noChangeArrowheads="1"/>
          </p:cNvSpPr>
          <p:nvPr/>
        </p:nvSpPr>
        <p:spPr bwMode="auto">
          <a:xfrm>
            <a:off x="2752351" y="2770257"/>
            <a:ext cx="1556391" cy="344236"/>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050" dirty="0">
                <a:latin typeface="Verdana" pitchFamily="34" charset="0"/>
              </a:rPr>
              <a:t>Stavební řízení</a:t>
            </a:r>
            <a:endParaRPr lang="en-US" sz="1050" dirty="0">
              <a:latin typeface="Verdana" pitchFamily="34" charset="0"/>
            </a:endParaRPr>
          </a:p>
        </p:txBody>
      </p:sp>
      <p:sp>
        <p:nvSpPr>
          <p:cNvPr id="16" name="Text Box 7"/>
          <p:cNvSpPr txBox="1">
            <a:spLocks noChangeArrowheads="1"/>
          </p:cNvSpPr>
          <p:nvPr/>
        </p:nvSpPr>
        <p:spPr bwMode="auto">
          <a:xfrm>
            <a:off x="2746350" y="3312850"/>
            <a:ext cx="1802480" cy="671043"/>
          </a:xfrm>
          <a:prstGeom prst="rect">
            <a:avLst/>
          </a:prstGeom>
          <a:solidFill>
            <a:schemeClr val="bg1"/>
          </a:solidFill>
          <a:ln w="22225">
            <a:solidFill>
              <a:schemeClr val="tx1"/>
            </a:solidFill>
            <a:prstDash val="lgDashDotDot"/>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900" dirty="0">
                <a:latin typeface="Verdana" pitchFamily="34" charset="0"/>
              </a:rPr>
              <a:t>Řízení o zkušebním provozu </a:t>
            </a:r>
          </a:p>
          <a:p>
            <a:pPr eaLnBrk="0" hangingPunct="0">
              <a:spcBef>
                <a:spcPct val="50000"/>
              </a:spcBef>
              <a:buFontTx/>
              <a:buNone/>
            </a:pPr>
            <a:r>
              <a:rPr lang="cs-CZ" sz="900" dirty="0">
                <a:latin typeface="Verdana" pitchFamily="34" charset="0"/>
              </a:rPr>
              <a:t>Kolaudační rozhodnutí  </a:t>
            </a:r>
          </a:p>
        </p:txBody>
      </p:sp>
      <p:cxnSp>
        <p:nvCxnSpPr>
          <p:cNvPr id="27" name="AutoShape 18"/>
          <p:cNvCxnSpPr>
            <a:cxnSpLocks noChangeShapeType="1"/>
            <a:stCxn id="11" idx="2"/>
            <a:endCxn id="12" idx="0"/>
          </p:cNvCxnSpPr>
          <p:nvPr/>
        </p:nvCxnSpPr>
        <p:spPr bwMode="auto">
          <a:xfrm>
            <a:off x="2550574" y="512651"/>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1600" y="4785996"/>
            <a:ext cx="6860790" cy="346158"/>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Přímá spojnice se šipkou 77"/>
          <p:cNvCxnSpPr/>
          <p:nvPr/>
        </p:nvCxnSpPr>
        <p:spPr>
          <a:xfrm>
            <a:off x="4197864" y="2294291"/>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9" name="Přímá spojnice se šipkou 78"/>
          <p:cNvCxnSpPr/>
          <p:nvPr/>
        </p:nvCxnSpPr>
        <p:spPr>
          <a:xfrm>
            <a:off x="3471414" y="393107"/>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0" name="Přímá spojnice se šipkou 79"/>
          <p:cNvCxnSpPr/>
          <p:nvPr/>
        </p:nvCxnSpPr>
        <p:spPr>
          <a:xfrm>
            <a:off x="3437323" y="838385"/>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2" name="Přímá spojnice se šipkou 81"/>
          <p:cNvCxnSpPr/>
          <p:nvPr/>
        </p:nvCxnSpPr>
        <p:spPr>
          <a:xfrm>
            <a:off x="4339255" y="2836886"/>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3895697" y="248345"/>
            <a:ext cx="1836204" cy="253916"/>
          </a:xfrm>
          <a:prstGeom prst="rect">
            <a:avLst/>
          </a:prstGeom>
          <a:noFill/>
        </p:spPr>
        <p:txBody>
          <a:bodyPr wrap="square" rtlCol="0">
            <a:spAutoFit/>
          </a:bodyPr>
          <a:lstStyle/>
          <a:p>
            <a:r>
              <a:rPr lang="cs-CZ" sz="1050" b="1" dirty="0"/>
              <a:t>OOP</a:t>
            </a:r>
          </a:p>
        </p:txBody>
      </p:sp>
      <p:sp>
        <p:nvSpPr>
          <p:cNvPr id="97" name="TextovéPole 96"/>
          <p:cNvSpPr txBox="1"/>
          <p:nvPr/>
        </p:nvSpPr>
        <p:spPr>
          <a:xfrm>
            <a:off x="4582921" y="2166579"/>
            <a:ext cx="1836204" cy="253916"/>
          </a:xfrm>
          <a:prstGeom prst="rect">
            <a:avLst/>
          </a:prstGeom>
          <a:noFill/>
        </p:spPr>
        <p:txBody>
          <a:bodyPr wrap="square" rtlCol="0">
            <a:spAutoFit/>
          </a:bodyPr>
          <a:lstStyle/>
          <a:p>
            <a:r>
              <a:rPr lang="cs-CZ" sz="1050" b="1" dirty="0"/>
              <a:t>R</a:t>
            </a:r>
          </a:p>
        </p:txBody>
      </p:sp>
      <p:sp>
        <p:nvSpPr>
          <p:cNvPr id="51" name="TextovéPole 50"/>
          <p:cNvSpPr txBox="1"/>
          <p:nvPr/>
        </p:nvSpPr>
        <p:spPr>
          <a:xfrm>
            <a:off x="3895697" y="687220"/>
            <a:ext cx="1836204" cy="276999"/>
          </a:xfrm>
          <a:prstGeom prst="rect">
            <a:avLst/>
          </a:prstGeom>
          <a:noFill/>
        </p:spPr>
        <p:txBody>
          <a:bodyPr wrap="square" rtlCol="0">
            <a:spAutoFit/>
          </a:bodyPr>
          <a:lstStyle/>
          <a:p>
            <a:r>
              <a:rPr lang="cs-CZ" sz="1200" b="1" dirty="0"/>
              <a:t>OOP</a:t>
            </a:r>
          </a:p>
        </p:txBody>
      </p:sp>
      <p:cxnSp>
        <p:nvCxnSpPr>
          <p:cNvPr id="56" name="AutoShape 18"/>
          <p:cNvCxnSpPr>
            <a:cxnSpLocks noChangeShapeType="1"/>
          </p:cNvCxnSpPr>
          <p:nvPr/>
        </p:nvCxnSpPr>
        <p:spPr bwMode="auto">
          <a:xfrm>
            <a:off x="3425871" y="2050183"/>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18"/>
          <p:cNvCxnSpPr>
            <a:cxnSpLocks noChangeShapeType="1"/>
          </p:cNvCxnSpPr>
          <p:nvPr/>
        </p:nvCxnSpPr>
        <p:spPr bwMode="auto">
          <a:xfrm>
            <a:off x="3430790" y="2515895"/>
            <a:ext cx="0" cy="25436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18"/>
          <p:cNvCxnSpPr>
            <a:cxnSpLocks noChangeShapeType="1"/>
          </p:cNvCxnSpPr>
          <p:nvPr/>
        </p:nvCxnSpPr>
        <p:spPr bwMode="auto">
          <a:xfrm flipH="1">
            <a:off x="3425871" y="3114492"/>
            <a:ext cx="4919" cy="21234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ovéPole 64"/>
          <p:cNvSpPr txBox="1"/>
          <p:nvPr/>
        </p:nvSpPr>
        <p:spPr>
          <a:xfrm>
            <a:off x="4690221" y="2677997"/>
            <a:ext cx="1836204" cy="253916"/>
          </a:xfrm>
          <a:prstGeom prst="rect">
            <a:avLst/>
          </a:prstGeom>
          <a:noFill/>
        </p:spPr>
        <p:txBody>
          <a:bodyPr wrap="square" rtlCol="0">
            <a:spAutoFit/>
          </a:bodyPr>
          <a:lstStyle/>
          <a:p>
            <a:r>
              <a:rPr lang="cs-CZ" sz="1050" b="1" dirty="0"/>
              <a:t>R</a:t>
            </a:r>
          </a:p>
        </p:txBody>
      </p:sp>
      <p:cxnSp>
        <p:nvCxnSpPr>
          <p:cNvPr id="69" name="Přímá spojnice se šipkou 68"/>
          <p:cNvCxnSpPr/>
          <p:nvPr/>
        </p:nvCxnSpPr>
        <p:spPr>
          <a:xfrm>
            <a:off x="4491064" y="3474374"/>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0" name="TextovéPole 69"/>
          <p:cNvSpPr txBox="1"/>
          <p:nvPr/>
        </p:nvSpPr>
        <p:spPr>
          <a:xfrm>
            <a:off x="4842030" y="3315484"/>
            <a:ext cx="1836204" cy="253916"/>
          </a:xfrm>
          <a:prstGeom prst="rect">
            <a:avLst/>
          </a:prstGeom>
          <a:noFill/>
        </p:spPr>
        <p:txBody>
          <a:bodyPr wrap="square" rtlCol="0">
            <a:spAutoFit/>
          </a:bodyPr>
          <a:lstStyle/>
          <a:p>
            <a:r>
              <a:rPr lang="cs-CZ" sz="1050" b="1" dirty="0"/>
              <a:t>R</a:t>
            </a:r>
          </a:p>
        </p:txBody>
      </p:sp>
      <p:cxnSp>
        <p:nvCxnSpPr>
          <p:cNvPr id="71" name="Přímá spojnice se šipkou 70"/>
          <p:cNvCxnSpPr/>
          <p:nvPr/>
        </p:nvCxnSpPr>
        <p:spPr>
          <a:xfrm>
            <a:off x="4504630" y="3713733"/>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2" name="TextovéPole 71"/>
          <p:cNvSpPr txBox="1"/>
          <p:nvPr/>
        </p:nvSpPr>
        <p:spPr>
          <a:xfrm>
            <a:off x="4855595" y="3554843"/>
            <a:ext cx="1836204" cy="253916"/>
          </a:xfrm>
          <a:prstGeom prst="rect">
            <a:avLst/>
          </a:prstGeom>
          <a:noFill/>
        </p:spPr>
        <p:txBody>
          <a:bodyPr wrap="square" rtlCol="0">
            <a:spAutoFit/>
          </a:bodyPr>
          <a:lstStyle/>
          <a:p>
            <a:r>
              <a:rPr lang="cs-CZ" sz="1050" b="1" dirty="0"/>
              <a:t>R</a:t>
            </a:r>
          </a:p>
        </p:txBody>
      </p:sp>
      <p:sp>
        <p:nvSpPr>
          <p:cNvPr id="58" name="Text Box 7"/>
          <p:cNvSpPr txBox="1">
            <a:spLocks noChangeArrowheads="1"/>
          </p:cNvSpPr>
          <p:nvPr/>
        </p:nvSpPr>
        <p:spPr bwMode="auto">
          <a:xfrm>
            <a:off x="5966777" y="2510498"/>
            <a:ext cx="1802480" cy="1358153"/>
          </a:xfrm>
          <a:prstGeom prst="rect">
            <a:avLst/>
          </a:prstGeom>
          <a:noFill/>
          <a:ln w="22225">
            <a:solidFill>
              <a:schemeClr val="tx1"/>
            </a:solidFill>
            <a:prstDash val="lgDashDotDot"/>
            <a:miter lim="800000"/>
            <a:headEnd/>
            <a:tailEnd/>
          </a:ln>
          <a:effectLst/>
        </p:spPr>
        <p:txBody>
          <a:bodyPr anchor="ctr"/>
          <a:lstStyle/>
          <a:p>
            <a:pPr eaLnBrk="0" hangingPunct="0">
              <a:spcBef>
                <a:spcPct val="50000"/>
              </a:spcBef>
              <a:buFontTx/>
              <a:buNone/>
            </a:pPr>
            <a:endParaRPr lang="cs-CZ" sz="1050" dirty="0">
              <a:latin typeface="Verdana" pitchFamily="34" charset="0"/>
            </a:endParaRPr>
          </a:p>
          <a:p>
            <a:pPr eaLnBrk="0" hangingPunct="0">
              <a:spcBef>
                <a:spcPct val="50000"/>
              </a:spcBef>
              <a:buFontTx/>
              <a:buNone/>
            </a:pPr>
            <a:r>
              <a:rPr lang="cs-CZ" sz="1050" dirty="0">
                <a:latin typeface="Verdana" pitchFamily="34" charset="0"/>
              </a:rPr>
              <a:t>Povolení, závazná stanoviska a stanoviska podle zvláštních předpisů (ZOPK, </a:t>
            </a:r>
            <a:r>
              <a:rPr lang="cs-CZ" sz="1050" dirty="0" err="1">
                <a:latin typeface="Verdana" pitchFamily="34" charset="0"/>
              </a:rPr>
              <a:t>OvzdZ</a:t>
            </a:r>
            <a:r>
              <a:rPr lang="cs-CZ" sz="1050" dirty="0">
                <a:latin typeface="Verdana" pitchFamily="34" charset="0"/>
              </a:rPr>
              <a:t>, </a:t>
            </a:r>
            <a:r>
              <a:rPr lang="cs-CZ" sz="1050" dirty="0" err="1">
                <a:latin typeface="Verdana" pitchFamily="34" charset="0"/>
              </a:rPr>
              <a:t>OdpZ</a:t>
            </a:r>
            <a:r>
              <a:rPr lang="cs-CZ" sz="1050" dirty="0">
                <a:latin typeface="Verdana" pitchFamily="34" charset="0"/>
              </a:rPr>
              <a:t>, </a:t>
            </a:r>
            <a:r>
              <a:rPr lang="cs-CZ" sz="1050" dirty="0" err="1">
                <a:latin typeface="Verdana" pitchFamily="34" charset="0"/>
              </a:rPr>
              <a:t>Vodz</a:t>
            </a:r>
            <a:r>
              <a:rPr lang="cs-CZ" sz="1050" dirty="0">
                <a:latin typeface="Verdana" pitchFamily="34" charset="0"/>
              </a:rPr>
              <a:t>, ZPF, </a:t>
            </a:r>
            <a:r>
              <a:rPr lang="cs-CZ" sz="1050" dirty="0" err="1">
                <a:latin typeface="Verdana" pitchFamily="34" charset="0"/>
              </a:rPr>
              <a:t>LesZ</a:t>
            </a:r>
            <a:r>
              <a:rPr lang="cs-CZ" sz="1050" dirty="0">
                <a:latin typeface="Verdana" pitchFamily="34" charset="0"/>
              </a:rPr>
              <a:t>)</a:t>
            </a:r>
            <a:endParaRPr lang="en-US" sz="1050" dirty="0">
              <a:latin typeface="Verdana" pitchFamily="34" charset="0"/>
            </a:endParaRPr>
          </a:p>
        </p:txBody>
      </p:sp>
      <p:pic>
        <p:nvPicPr>
          <p:cNvPr id="7170" name="Picture 2" descr="VÃ½sledek obrÃ¡zku pro factory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955" t="10243" r="1711" b="8045"/>
          <a:stretch/>
        </p:blipFill>
        <p:spPr bwMode="auto">
          <a:xfrm>
            <a:off x="631903" y="1030221"/>
            <a:ext cx="2062686" cy="173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880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0" name="Zástupný symbol pro číslo snímku 5"/>
          <p:cNvSpPr>
            <a:spLocks noGrp="1"/>
          </p:cNvSpPr>
          <p:nvPr>
            <p:ph type="sldNum" sz="quarter" idx="12"/>
          </p:nvPr>
        </p:nvSpPr>
        <p:spPr>
          <a:xfrm>
            <a:off x="6057900" y="4683919"/>
            <a:ext cx="1600200" cy="357188"/>
          </a:xfrm>
        </p:spPr>
        <p:txBody>
          <a:bodyPr/>
          <a:lstStyle/>
          <a:p>
            <a:fld id="{2BCE163F-7B9D-4840-A966-572BBA1EC294}" type="slidenum">
              <a:rPr lang="en-GB"/>
              <a:pPr/>
              <a:t>24</a:t>
            </a:fld>
            <a:endParaRPr lang="en-GB"/>
          </a:p>
        </p:txBody>
      </p:sp>
      <p:sp>
        <p:nvSpPr>
          <p:cNvPr id="11" name="Text Box 3"/>
          <p:cNvSpPr txBox="1">
            <a:spLocks noChangeArrowheads="1"/>
          </p:cNvSpPr>
          <p:nvPr/>
        </p:nvSpPr>
        <p:spPr bwMode="auto">
          <a:xfrm>
            <a:off x="1762359" y="109739"/>
            <a:ext cx="1576430" cy="402913"/>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800" dirty="0">
                <a:latin typeface="Verdana" pitchFamily="34" charset="0"/>
              </a:rPr>
              <a:t>ZÚR</a:t>
            </a:r>
            <a:endParaRPr lang="en-US" sz="1800" dirty="0">
              <a:latin typeface="Verdana" pitchFamily="34" charset="0"/>
            </a:endParaRPr>
          </a:p>
        </p:txBody>
      </p:sp>
      <p:sp>
        <p:nvSpPr>
          <p:cNvPr id="12" name="Text Box 4"/>
          <p:cNvSpPr txBox="1">
            <a:spLocks noChangeArrowheads="1"/>
          </p:cNvSpPr>
          <p:nvPr/>
        </p:nvSpPr>
        <p:spPr bwMode="auto">
          <a:xfrm>
            <a:off x="1771318" y="640324"/>
            <a:ext cx="1578185" cy="378756"/>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800" dirty="0">
                <a:latin typeface="Verdana" pitchFamily="34" charset="0"/>
              </a:rPr>
              <a:t>ÚP</a:t>
            </a:r>
            <a:endParaRPr lang="en-US" sz="1800" dirty="0">
              <a:latin typeface="Verdana" pitchFamily="34" charset="0"/>
            </a:endParaRPr>
          </a:p>
        </p:txBody>
      </p:sp>
      <p:sp>
        <p:nvSpPr>
          <p:cNvPr id="14" name="Text Box 5"/>
          <p:cNvSpPr txBox="1">
            <a:spLocks noChangeArrowheads="1"/>
          </p:cNvSpPr>
          <p:nvPr/>
        </p:nvSpPr>
        <p:spPr bwMode="auto">
          <a:xfrm>
            <a:off x="2773461" y="2146090"/>
            <a:ext cx="1390312" cy="364409"/>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050" dirty="0">
                <a:latin typeface="Verdana" pitchFamily="34" charset="0"/>
              </a:rPr>
              <a:t>Územní řízení</a:t>
            </a:r>
            <a:endParaRPr lang="en-US" sz="1050" dirty="0">
              <a:latin typeface="Verdana" pitchFamily="34" charset="0"/>
            </a:endParaRPr>
          </a:p>
        </p:txBody>
      </p:sp>
      <p:sp>
        <p:nvSpPr>
          <p:cNvPr id="15" name="Text Box 6"/>
          <p:cNvSpPr txBox="1">
            <a:spLocks noChangeArrowheads="1"/>
          </p:cNvSpPr>
          <p:nvPr/>
        </p:nvSpPr>
        <p:spPr bwMode="auto">
          <a:xfrm>
            <a:off x="2752351" y="2770257"/>
            <a:ext cx="1556391" cy="344236"/>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050" dirty="0">
                <a:latin typeface="Verdana" pitchFamily="34" charset="0"/>
              </a:rPr>
              <a:t>Stavební řízení</a:t>
            </a:r>
            <a:endParaRPr lang="en-US" sz="1050" dirty="0">
              <a:latin typeface="Verdana" pitchFamily="34" charset="0"/>
            </a:endParaRPr>
          </a:p>
        </p:txBody>
      </p:sp>
      <p:cxnSp>
        <p:nvCxnSpPr>
          <p:cNvPr id="27" name="AutoShape 18"/>
          <p:cNvCxnSpPr>
            <a:cxnSpLocks noChangeShapeType="1"/>
            <a:stCxn id="11" idx="2"/>
            <a:endCxn id="12" idx="0"/>
          </p:cNvCxnSpPr>
          <p:nvPr/>
        </p:nvCxnSpPr>
        <p:spPr bwMode="auto">
          <a:xfrm>
            <a:off x="2550574" y="512651"/>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1600" y="4785996"/>
            <a:ext cx="6860790" cy="346158"/>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Přímá spojnice se šipkou 77"/>
          <p:cNvCxnSpPr/>
          <p:nvPr/>
        </p:nvCxnSpPr>
        <p:spPr>
          <a:xfrm>
            <a:off x="4197864" y="2294291"/>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9" name="Přímá spojnice se šipkou 78"/>
          <p:cNvCxnSpPr/>
          <p:nvPr/>
        </p:nvCxnSpPr>
        <p:spPr>
          <a:xfrm>
            <a:off x="3471414" y="393107"/>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0" name="Přímá spojnice se šipkou 79"/>
          <p:cNvCxnSpPr/>
          <p:nvPr/>
        </p:nvCxnSpPr>
        <p:spPr>
          <a:xfrm>
            <a:off x="3437323" y="838385"/>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2" name="Přímá spojnice se šipkou 81"/>
          <p:cNvCxnSpPr/>
          <p:nvPr/>
        </p:nvCxnSpPr>
        <p:spPr>
          <a:xfrm>
            <a:off x="4339255" y="2836886"/>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3895697" y="248345"/>
            <a:ext cx="1836204" cy="253916"/>
          </a:xfrm>
          <a:prstGeom prst="rect">
            <a:avLst/>
          </a:prstGeom>
          <a:noFill/>
        </p:spPr>
        <p:txBody>
          <a:bodyPr wrap="square" rtlCol="0">
            <a:spAutoFit/>
          </a:bodyPr>
          <a:lstStyle/>
          <a:p>
            <a:r>
              <a:rPr lang="cs-CZ" sz="1050" b="1" dirty="0"/>
              <a:t>OOP</a:t>
            </a:r>
          </a:p>
        </p:txBody>
      </p:sp>
      <p:sp>
        <p:nvSpPr>
          <p:cNvPr id="97" name="TextovéPole 96"/>
          <p:cNvSpPr txBox="1"/>
          <p:nvPr/>
        </p:nvSpPr>
        <p:spPr>
          <a:xfrm>
            <a:off x="4582921" y="2166579"/>
            <a:ext cx="1836204" cy="253916"/>
          </a:xfrm>
          <a:prstGeom prst="rect">
            <a:avLst/>
          </a:prstGeom>
          <a:noFill/>
        </p:spPr>
        <p:txBody>
          <a:bodyPr wrap="square" rtlCol="0">
            <a:spAutoFit/>
          </a:bodyPr>
          <a:lstStyle/>
          <a:p>
            <a:r>
              <a:rPr lang="cs-CZ" sz="1050" b="1" dirty="0"/>
              <a:t>R</a:t>
            </a:r>
          </a:p>
        </p:txBody>
      </p:sp>
      <p:sp>
        <p:nvSpPr>
          <p:cNvPr id="51" name="TextovéPole 50"/>
          <p:cNvSpPr txBox="1"/>
          <p:nvPr/>
        </p:nvSpPr>
        <p:spPr>
          <a:xfrm>
            <a:off x="3895697" y="687220"/>
            <a:ext cx="1836204" cy="276999"/>
          </a:xfrm>
          <a:prstGeom prst="rect">
            <a:avLst/>
          </a:prstGeom>
          <a:noFill/>
        </p:spPr>
        <p:txBody>
          <a:bodyPr wrap="square" rtlCol="0">
            <a:spAutoFit/>
          </a:bodyPr>
          <a:lstStyle/>
          <a:p>
            <a:r>
              <a:rPr lang="cs-CZ" sz="1200" b="1" dirty="0"/>
              <a:t>OOP</a:t>
            </a:r>
          </a:p>
        </p:txBody>
      </p:sp>
      <p:cxnSp>
        <p:nvCxnSpPr>
          <p:cNvPr id="56" name="AutoShape 18"/>
          <p:cNvCxnSpPr>
            <a:cxnSpLocks noChangeShapeType="1"/>
          </p:cNvCxnSpPr>
          <p:nvPr/>
        </p:nvCxnSpPr>
        <p:spPr bwMode="auto">
          <a:xfrm>
            <a:off x="3425871" y="2050183"/>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18"/>
          <p:cNvCxnSpPr>
            <a:cxnSpLocks noChangeShapeType="1"/>
          </p:cNvCxnSpPr>
          <p:nvPr/>
        </p:nvCxnSpPr>
        <p:spPr bwMode="auto">
          <a:xfrm>
            <a:off x="3430790" y="2515895"/>
            <a:ext cx="0" cy="25436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18"/>
          <p:cNvCxnSpPr>
            <a:cxnSpLocks noChangeShapeType="1"/>
          </p:cNvCxnSpPr>
          <p:nvPr/>
        </p:nvCxnSpPr>
        <p:spPr bwMode="auto">
          <a:xfrm flipH="1">
            <a:off x="3425871" y="3114492"/>
            <a:ext cx="4919" cy="21234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ovéPole 64"/>
          <p:cNvSpPr txBox="1"/>
          <p:nvPr/>
        </p:nvSpPr>
        <p:spPr>
          <a:xfrm>
            <a:off x="4690221" y="2677997"/>
            <a:ext cx="1836204" cy="253916"/>
          </a:xfrm>
          <a:prstGeom prst="rect">
            <a:avLst/>
          </a:prstGeom>
          <a:noFill/>
        </p:spPr>
        <p:txBody>
          <a:bodyPr wrap="square" rtlCol="0">
            <a:spAutoFit/>
          </a:bodyPr>
          <a:lstStyle/>
          <a:p>
            <a:r>
              <a:rPr lang="cs-CZ" sz="1050" b="1" dirty="0"/>
              <a:t>R</a:t>
            </a:r>
          </a:p>
        </p:txBody>
      </p:sp>
      <p:sp>
        <p:nvSpPr>
          <p:cNvPr id="58" name="Text Box 7"/>
          <p:cNvSpPr txBox="1">
            <a:spLocks noChangeArrowheads="1"/>
          </p:cNvSpPr>
          <p:nvPr/>
        </p:nvSpPr>
        <p:spPr bwMode="auto">
          <a:xfrm>
            <a:off x="739193" y="2770256"/>
            <a:ext cx="1474979" cy="1629992"/>
          </a:xfrm>
          <a:prstGeom prst="rect">
            <a:avLst/>
          </a:prstGeom>
          <a:noFill/>
          <a:ln w="22225">
            <a:solidFill>
              <a:schemeClr val="tx1"/>
            </a:solidFill>
            <a:prstDash val="lgDashDotDot"/>
            <a:miter lim="800000"/>
            <a:headEnd/>
            <a:tailEnd/>
          </a:ln>
          <a:effectLst/>
        </p:spPr>
        <p:txBody>
          <a:bodyPr anchor="ctr"/>
          <a:lstStyle/>
          <a:p>
            <a:pPr eaLnBrk="0" hangingPunct="0">
              <a:spcBef>
                <a:spcPct val="50000"/>
              </a:spcBef>
              <a:buFontTx/>
              <a:buNone/>
            </a:pPr>
            <a:endParaRPr lang="cs-CZ" sz="1050" dirty="0">
              <a:latin typeface="Verdana" pitchFamily="34" charset="0"/>
            </a:endParaRPr>
          </a:p>
          <a:p>
            <a:pPr eaLnBrk="0" hangingPunct="0">
              <a:spcBef>
                <a:spcPct val="50000"/>
              </a:spcBef>
              <a:buFontTx/>
              <a:buNone/>
            </a:pPr>
            <a:r>
              <a:rPr lang="cs-CZ" sz="1050" dirty="0">
                <a:latin typeface="Verdana" pitchFamily="34" charset="0"/>
              </a:rPr>
              <a:t>Povolení, závazná stanoviska a stanoviska podle zvláštních předpisů (ZOPK, </a:t>
            </a:r>
            <a:r>
              <a:rPr lang="cs-CZ" sz="1050" dirty="0" err="1">
                <a:latin typeface="Verdana" pitchFamily="34" charset="0"/>
              </a:rPr>
              <a:t>OvzdZ</a:t>
            </a:r>
            <a:r>
              <a:rPr lang="cs-CZ" sz="1050" dirty="0">
                <a:latin typeface="Verdana" pitchFamily="34" charset="0"/>
              </a:rPr>
              <a:t>, </a:t>
            </a:r>
            <a:r>
              <a:rPr lang="cs-CZ" sz="1050" dirty="0" err="1">
                <a:latin typeface="Verdana" pitchFamily="34" charset="0"/>
              </a:rPr>
              <a:t>OdpZ</a:t>
            </a:r>
            <a:r>
              <a:rPr lang="cs-CZ" sz="1050" dirty="0">
                <a:latin typeface="Verdana" pitchFamily="34" charset="0"/>
              </a:rPr>
              <a:t>, </a:t>
            </a:r>
            <a:r>
              <a:rPr lang="cs-CZ" sz="1050" dirty="0" err="1">
                <a:latin typeface="Verdana" pitchFamily="34" charset="0"/>
              </a:rPr>
              <a:t>Vodz</a:t>
            </a:r>
            <a:r>
              <a:rPr lang="cs-CZ" sz="1050" dirty="0">
                <a:latin typeface="Verdana" pitchFamily="34" charset="0"/>
              </a:rPr>
              <a:t>, ZPF, </a:t>
            </a:r>
            <a:r>
              <a:rPr lang="cs-CZ" sz="1050" dirty="0" err="1">
                <a:latin typeface="Verdana" pitchFamily="34" charset="0"/>
              </a:rPr>
              <a:t>LesZ</a:t>
            </a:r>
            <a:r>
              <a:rPr lang="cs-CZ" sz="1050" dirty="0">
                <a:latin typeface="Verdana" pitchFamily="34" charset="0"/>
              </a:rPr>
              <a:t>)</a:t>
            </a:r>
            <a:endParaRPr lang="en-US" sz="1050" dirty="0">
              <a:latin typeface="Verdana" pitchFamily="34" charset="0"/>
            </a:endParaRPr>
          </a:p>
        </p:txBody>
      </p:sp>
      <p:cxnSp>
        <p:nvCxnSpPr>
          <p:cNvPr id="53" name="AutoShape 18"/>
          <p:cNvCxnSpPr>
            <a:cxnSpLocks noChangeShapeType="1"/>
          </p:cNvCxnSpPr>
          <p:nvPr/>
        </p:nvCxnSpPr>
        <p:spPr bwMode="auto">
          <a:xfrm flipH="1">
            <a:off x="3324996" y="1437612"/>
            <a:ext cx="4919" cy="21234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5">
            <a:extLst>
              <a:ext uri="{FF2B5EF4-FFF2-40B4-BE49-F238E27FC236}">
                <a16:creationId xmlns:a16="http://schemas.microsoft.com/office/drawing/2014/main" id="{3A39D0DC-D0EA-4562-9B90-111D644FF0B6}"/>
              </a:ext>
            </a:extLst>
          </p:cNvPr>
          <p:cNvSpPr txBox="1">
            <a:spLocks noChangeArrowheads="1"/>
          </p:cNvSpPr>
          <p:nvPr/>
        </p:nvSpPr>
        <p:spPr bwMode="auto">
          <a:xfrm>
            <a:off x="1299571" y="2453490"/>
            <a:ext cx="889514" cy="409099"/>
          </a:xfrm>
          <a:prstGeom prst="rect">
            <a:avLst/>
          </a:prstGeom>
          <a:solidFill>
            <a:schemeClr val="accent3">
              <a:lumMod val="40000"/>
              <a:lumOff val="60000"/>
            </a:schemeClr>
          </a:solidFill>
          <a:ln w="22225">
            <a:solidFill>
              <a:schemeClr val="tx1"/>
            </a:solidFill>
            <a:prstDash val="dash"/>
            <a:miter lim="800000"/>
            <a:headEnd/>
            <a:tailEnd/>
          </a:ln>
          <a:effectLst/>
        </p:spPr>
        <p:txBody>
          <a:bodyPr anchor="ctr"/>
          <a:lstStyle/>
          <a:p>
            <a:pPr eaLnBrk="0" hangingPunct="0">
              <a:spcBef>
                <a:spcPct val="50000"/>
              </a:spcBef>
              <a:buFontTx/>
              <a:buNone/>
            </a:pPr>
            <a:r>
              <a:rPr lang="cs-CZ" sz="1050" dirty="0">
                <a:latin typeface="Verdana" pitchFamily="34" charset="0"/>
              </a:rPr>
              <a:t>IPPC</a:t>
            </a:r>
            <a:endParaRPr lang="en-US" sz="1050" dirty="0">
              <a:latin typeface="Verdana" pitchFamily="34" charset="0"/>
            </a:endParaRPr>
          </a:p>
        </p:txBody>
      </p:sp>
      <p:cxnSp>
        <p:nvCxnSpPr>
          <p:cNvPr id="50" name="Přímá spojnice se šipkou 49"/>
          <p:cNvCxnSpPr/>
          <p:nvPr/>
        </p:nvCxnSpPr>
        <p:spPr>
          <a:xfrm>
            <a:off x="2241572" y="2669271"/>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9" name="TextovéPole 58"/>
          <p:cNvSpPr txBox="1"/>
          <p:nvPr/>
        </p:nvSpPr>
        <p:spPr>
          <a:xfrm>
            <a:off x="2248263" y="2713440"/>
            <a:ext cx="1836204" cy="253916"/>
          </a:xfrm>
          <a:prstGeom prst="rect">
            <a:avLst/>
          </a:prstGeom>
          <a:noFill/>
        </p:spPr>
        <p:txBody>
          <a:bodyPr wrap="square" rtlCol="0">
            <a:spAutoFit/>
          </a:bodyPr>
          <a:lstStyle/>
          <a:p>
            <a:r>
              <a:rPr lang="cs-CZ" sz="1050" b="1" dirty="0"/>
              <a:t>R</a:t>
            </a:r>
          </a:p>
        </p:txBody>
      </p:sp>
      <p:pic>
        <p:nvPicPr>
          <p:cNvPr id="62" name="Picture 2" descr="VÃ½sledek obrÃ¡zku pro factory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955" t="10243" r="1711" b="8045"/>
          <a:stretch/>
        </p:blipFill>
        <p:spPr bwMode="auto">
          <a:xfrm>
            <a:off x="4976804" y="203098"/>
            <a:ext cx="2576289" cy="216281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7">
            <a:extLst>
              <a:ext uri="{FF2B5EF4-FFF2-40B4-BE49-F238E27FC236}">
                <a16:creationId xmlns:a16="http://schemas.microsoft.com/office/drawing/2014/main" id="{52F697ED-820E-4F3F-A231-83F53025761C}"/>
              </a:ext>
            </a:extLst>
          </p:cNvPr>
          <p:cNvSpPr txBox="1">
            <a:spLocks noChangeArrowheads="1"/>
          </p:cNvSpPr>
          <p:nvPr/>
        </p:nvSpPr>
        <p:spPr bwMode="auto">
          <a:xfrm>
            <a:off x="2746350" y="3312850"/>
            <a:ext cx="1802480" cy="671043"/>
          </a:xfrm>
          <a:prstGeom prst="rect">
            <a:avLst/>
          </a:prstGeom>
          <a:solidFill>
            <a:schemeClr val="bg1"/>
          </a:solidFill>
          <a:ln w="22225">
            <a:solidFill>
              <a:schemeClr val="tx1"/>
            </a:solidFill>
            <a:prstDash val="lgDashDotDot"/>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900" dirty="0">
                <a:latin typeface="Verdana" pitchFamily="34" charset="0"/>
              </a:rPr>
              <a:t>Řízení o zkušebním provozu </a:t>
            </a:r>
          </a:p>
          <a:p>
            <a:pPr eaLnBrk="0" hangingPunct="0">
              <a:spcBef>
                <a:spcPct val="50000"/>
              </a:spcBef>
              <a:buFontTx/>
              <a:buNone/>
            </a:pPr>
            <a:r>
              <a:rPr lang="cs-CZ" sz="900" dirty="0">
                <a:latin typeface="Verdana" pitchFamily="34" charset="0"/>
              </a:rPr>
              <a:t>Kolaudační rozhodnutí  </a:t>
            </a:r>
          </a:p>
        </p:txBody>
      </p:sp>
      <p:cxnSp>
        <p:nvCxnSpPr>
          <p:cNvPr id="47" name="Přímá spojnice se šipkou 46">
            <a:extLst>
              <a:ext uri="{FF2B5EF4-FFF2-40B4-BE49-F238E27FC236}">
                <a16:creationId xmlns:a16="http://schemas.microsoft.com/office/drawing/2014/main" id="{4FE82911-F567-407C-B4D2-E43C1EBD02D4}"/>
              </a:ext>
            </a:extLst>
          </p:cNvPr>
          <p:cNvCxnSpPr/>
          <p:nvPr/>
        </p:nvCxnSpPr>
        <p:spPr>
          <a:xfrm>
            <a:off x="4491064" y="3474374"/>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TextovéPole 47">
            <a:extLst>
              <a:ext uri="{FF2B5EF4-FFF2-40B4-BE49-F238E27FC236}">
                <a16:creationId xmlns:a16="http://schemas.microsoft.com/office/drawing/2014/main" id="{0D922446-AE64-4A01-B7C8-7F142F0631F5}"/>
              </a:ext>
            </a:extLst>
          </p:cNvPr>
          <p:cNvSpPr txBox="1"/>
          <p:nvPr/>
        </p:nvSpPr>
        <p:spPr>
          <a:xfrm>
            <a:off x="4842030" y="3315484"/>
            <a:ext cx="1836204" cy="253916"/>
          </a:xfrm>
          <a:prstGeom prst="rect">
            <a:avLst/>
          </a:prstGeom>
          <a:noFill/>
        </p:spPr>
        <p:txBody>
          <a:bodyPr wrap="square" rtlCol="0">
            <a:spAutoFit/>
          </a:bodyPr>
          <a:lstStyle/>
          <a:p>
            <a:r>
              <a:rPr lang="cs-CZ" sz="1050" b="1" dirty="0"/>
              <a:t>R</a:t>
            </a:r>
          </a:p>
        </p:txBody>
      </p:sp>
      <p:cxnSp>
        <p:nvCxnSpPr>
          <p:cNvPr id="60" name="Přímá spojnice se šipkou 59">
            <a:extLst>
              <a:ext uri="{FF2B5EF4-FFF2-40B4-BE49-F238E27FC236}">
                <a16:creationId xmlns:a16="http://schemas.microsoft.com/office/drawing/2014/main" id="{49CB320E-27B7-4854-B794-A8AAE8C44925}"/>
              </a:ext>
            </a:extLst>
          </p:cNvPr>
          <p:cNvCxnSpPr/>
          <p:nvPr/>
        </p:nvCxnSpPr>
        <p:spPr>
          <a:xfrm>
            <a:off x="4504630" y="3713733"/>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TextovéPole 62">
            <a:extLst>
              <a:ext uri="{FF2B5EF4-FFF2-40B4-BE49-F238E27FC236}">
                <a16:creationId xmlns:a16="http://schemas.microsoft.com/office/drawing/2014/main" id="{E4590459-262A-419F-BB14-01FEEB44AA51}"/>
              </a:ext>
            </a:extLst>
          </p:cNvPr>
          <p:cNvSpPr txBox="1"/>
          <p:nvPr/>
        </p:nvSpPr>
        <p:spPr>
          <a:xfrm>
            <a:off x="4855595" y="3554843"/>
            <a:ext cx="1836204" cy="253916"/>
          </a:xfrm>
          <a:prstGeom prst="rect">
            <a:avLst/>
          </a:prstGeom>
          <a:noFill/>
        </p:spPr>
        <p:txBody>
          <a:bodyPr wrap="square" rtlCol="0">
            <a:spAutoFit/>
          </a:bodyPr>
          <a:lstStyle/>
          <a:p>
            <a:r>
              <a:rPr lang="cs-CZ" sz="1050" b="1" dirty="0"/>
              <a:t>R</a:t>
            </a:r>
          </a:p>
        </p:txBody>
      </p:sp>
    </p:spTree>
    <p:extLst>
      <p:ext uri="{BB962C8B-B14F-4D97-AF65-F5344CB8AC3E}">
        <p14:creationId xmlns:p14="http://schemas.microsoft.com/office/powerpoint/2010/main" val="4294423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0" name="Zástupný symbol pro číslo snímku 5"/>
          <p:cNvSpPr>
            <a:spLocks noGrp="1"/>
          </p:cNvSpPr>
          <p:nvPr>
            <p:ph type="sldNum" sz="quarter" idx="12"/>
          </p:nvPr>
        </p:nvSpPr>
        <p:spPr>
          <a:xfrm>
            <a:off x="6057900" y="4683919"/>
            <a:ext cx="1600200" cy="357188"/>
          </a:xfrm>
        </p:spPr>
        <p:txBody>
          <a:bodyPr/>
          <a:lstStyle/>
          <a:p>
            <a:fld id="{2BCE163F-7B9D-4840-A966-572BBA1EC294}" type="slidenum">
              <a:rPr lang="en-GB"/>
              <a:pPr/>
              <a:t>25</a:t>
            </a:fld>
            <a:endParaRPr lang="en-GB"/>
          </a:p>
        </p:txBody>
      </p:sp>
      <p:sp>
        <p:nvSpPr>
          <p:cNvPr id="11" name="Text Box 3"/>
          <p:cNvSpPr txBox="1">
            <a:spLocks noChangeArrowheads="1"/>
          </p:cNvSpPr>
          <p:nvPr/>
        </p:nvSpPr>
        <p:spPr bwMode="auto">
          <a:xfrm>
            <a:off x="1762359" y="109739"/>
            <a:ext cx="1576430" cy="402913"/>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800" dirty="0">
                <a:latin typeface="Verdana" pitchFamily="34" charset="0"/>
              </a:rPr>
              <a:t>ZÚR</a:t>
            </a:r>
            <a:endParaRPr lang="en-US" sz="1800" dirty="0">
              <a:latin typeface="Verdana" pitchFamily="34" charset="0"/>
            </a:endParaRPr>
          </a:p>
        </p:txBody>
      </p:sp>
      <p:sp>
        <p:nvSpPr>
          <p:cNvPr id="12" name="Text Box 4"/>
          <p:cNvSpPr txBox="1">
            <a:spLocks noChangeArrowheads="1"/>
          </p:cNvSpPr>
          <p:nvPr/>
        </p:nvSpPr>
        <p:spPr bwMode="auto">
          <a:xfrm>
            <a:off x="1771318" y="640324"/>
            <a:ext cx="1578185" cy="378756"/>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800" dirty="0">
                <a:latin typeface="Verdana" pitchFamily="34" charset="0"/>
              </a:rPr>
              <a:t>ÚP</a:t>
            </a:r>
            <a:endParaRPr lang="en-US" sz="1800" dirty="0">
              <a:latin typeface="Verdana" pitchFamily="34" charset="0"/>
            </a:endParaRPr>
          </a:p>
        </p:txBody>
      </p:sp>
      <p:sp>
        <p:nvSpPr>
          <p:cNvPr id="14" name="Text Box 5"/>
          <p:cNvSpPr txBox="1">
            <a:spLocks noChangeArrowheads="1"/>
          </p:cNvSpPr>
          <p:nvPr/>
        </p:nvSpPr>
        <p:spPr bwMode="auto">
          <a:xfrm>
            <a:off x="2773461" y="2146090"/>
            <a:ext cx="1390312" cy="364409"/>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050" dirty="0">
                <a:latin typeface="Verdana" pitchFamily="34" charset="0"/>
              </a:rPr>
              <a:t>Územní řízení</a:t>
            </a:r>
            <a:endParaRPr lang="en-US" sz="1050" dirty="0">
              <a:latin typeface="Verdana" pitchFamily="34" charset="0"/>
            </a:endParaRPr>
          </a:p>
        </p:txBody>
      </p:sp>
      <p:sp>
        <p:nvSpPr>
          <p:cNvPr id="15" name="Text Box 6"/>
          <p:cNvSpPr txBox="1">
            <a:spLocks noChangeArrowheads="1"/>
          </p:cNvSpPr>
          <p:nvPr/>
        </p:nvSpPr>
        <p:spPr bwMode="auto">
          <a:xfrm>
            <a:off x="2752351" y="2770257"/>
            <a:ext cx="1556391" cy="344236"/>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1050" dirty="0">
                <a:latin typeface="Verdana" pitchFamily="34" charset="0"/>
              </a:rPr>
              <a:t>Stavební řízení</a:t>
            </a:r>
            <a:endParaRPr lang="en-US" sz="1050" dirty="0">
              <a:latin typeface="Verdana" pitchFamily="34" charset="0"/>
            </a:endParaRPr>
          </a:p>
        </p:txBody>
      </p:sp>
      <p:cxnSp>
        <p:nvCxnSpPr>
          <p:cNvPr id="27" name="AutoShape 18"/>
          <p:cNvCxnSpPr>
            <a:cxnSpLocks noChangeShapeType="1"/>
            <a:stCxn id="11" idx="2"/>
            <a:endCxn id="12" idx="0"/>
          </p:cNvCxnSpPr>
          <p:nvPr/>
        </p:nvCxnSpPr>
        <p:spPr bwMode="auto">
          <a:xfrm>
            <a:off x="2550574" y="512651"/>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1600" y="478599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5"/>
          <p:cNvSpPr txBox="1">
            <a:spLocks noChangeArrowheads="1"/>
          </p:cNvSpPr>
          <p:nvPr/>
        </p:nvSpPr>
        <p:spPr bwMode="auto">
          <a:xfrm>
            <a:off x="2746350" y="1613793"/>
            <a:ext cx="1381946" cy="409099"/>
          </a:xfrm>
          <a:prstGeom prst="rect">
            <a:avLst/>
          </a:prstGeom>
          <a:ln>
            <a:prstDash val="dashDot"/>
            <a:headEnd/>
            <a:tailEnd/>
          </a:ln>
        </p:spPr>
        <p:style>
          <a:lnRef idx="1">
            <a:schemeClr val="accent3"/>
          </a:lnRef>
          <a:fillRef idx="2">
            <a:schemeClr val="accent3"/>
          </a:fillRef>
          <a:effectRef idx="1">
            <a:schemeClr val="accent3"/>
          </a:effectRef>
          <a:fontRef idx="minor">
            <a:schemeClr val="dk1"/>
          </a:fontRef>
        </p:style>
        <p:txBody>
          <a:bodyPr anchor="ctr"/>
          <a:lstStyle/>
          <a:p>
            <a:pPr eaLnBrk="0" hangingPunct="0">
              <a:spcBef>
                <a:spcPct val="50000"/>
              </a:spcBef>
              <a:buFontTx/>
              <a:buNone/>
            </a:pPr>
            <a:r>
              <a:rPr lang="cs-CZ" sz="1050" dirty="0">
                <a:latin typeface="Verdana" pitchFamily="34" charset="0"/>
              </a:rPr>
              <a:t>EIA</a:t>
            </a:r>
            <a:endParaRPr lang="en-US" sz="1050" dirty="0">
              <a:latin typeface="Verdana" pitchFamily="34" charset="0"/>
            </a:endParaRPr>
          </a:p>
        </p:txBody>
      </p:sp>
      <p:cxnSp>
        <p:nvCxnSpPr>
          <p:cNvPr id="77" name="Přímá spojnice se šipkou 76"/>
          <p:cNvCxnSpPr/>
          <p:nvPr/>
        </p:nvCxnSpPr>
        <p:spPr>
          <a:xfrm rot="10800000">
            <a:off x="2373804" y="1818342"/>
            <a:ext cx="350966" cy="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Přímá spojnice se šipkou 77"/>
          <p:cNvCxnSpPr/>
          <p:nvPr/>
        </p:nvCxnSpPr>
        <p:spPr>
          <a:xfrm>
            <a:off x="4197864" y="2294291"/>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9" name="Přímá spojnice se šipkou 78"/>
          <p:cNvCxnSpPr/>
          <p:nvPr/>
        </p:nvCxnSpPr>
        <p:spPr>
          <a:xfrm>
            <a:off x="3471414" y="393107"/>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0" name="Přímá spojnice se šipkou 79"/>
          <p:cNvCxnSpPr/>
          <p:nvPr/>
        </p:nvCxnSpPr>
        <p:spPr>
          <a:xfrm>
            <a:off x="3437323" y="838385"/>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2" name="Přímá spojnice se šipkou 81"/>
          <p:cNvCxnSpPr/>
          <p:nvPr/>
        </p:nvCxnSpPr>
        <p:spPr>
          <a:xfrm>
            <a:off x="4339255" y="2836886"/>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3895697" y="248345"/>
            <a:ext cx="1836204" cy="253916"/>
          </a:xfrm>
          <a:prstGeom prst="rect">
            <a:avLst/>
          </a:prstGeom>
          <a:noFill/>
        </p:spPr>
        <p:txBody>
          <a:bodyPr wrap="square" rtlCol="0">
            <a:spAutoFit/>
          </a:bodyPr>
          <a:lstStyle/>
          <a:p>
            <a:r>
              <a:rPr lang="cs-CZ" sz="1050" b="1" dirty="0"/>
              <a:t>OOP</a:t>
            </a:r>
          </a:p>
        </p:txBody>
      </p:sp>
      <p:sp>
        <p:nvSpPr>
          <p:cNvPr id="97" name="TextovéPole 96"/>
          <p:cNvSpPr txBox="1"/>
          <p:nvPr/>
        </p:nvSpPr>
        <p:spPr>
          <a:xfrm>
            <a:off x="4582921" y="2166579"/>
            <a:ext cx="1836204" cy="253916"/>
          </a:xfrm>
          <a:prstGeom prst="rect">
            <a:avLst/>
          </a:prstGeom>
          <a:noFill/>
        </p:spPr>
        <p:txBody>
          <a:bodyPr wrap="square" rtlCol="0">
            <a:spAutoFit/>
          </a:bodyPr>
          <a:lstStyle/>
          <a:p>
            <a:r>
              <a:rPr lang="cs-CZ" sz="1050" b="1" dirty="0"/>
              <a:t>R</a:t>
            </a:r>
          </a:p>
        </p:txBody>
      </p:sp>
      <p:sp>
        <p:nvSpPr>
          <p:cNvPr id="51" name="TextovéPole 50"/>
          <p:cNvSpPr txBox="1"/>
          <p:nvPr/>
        </p:nvSpPr>
        <p:spPr>
          <a:xfrm>
            <a:off x="3895697" y="687220"/>
            <a:ext cx="1836204" cy="276999"/>
          </a:xfrm>
          <a:prstGeom prst="rect">
            <a:avLst/>
          </a:prstGeom>
          <a:noFill/>
        </p:spPr>
        <p:txBody>
          <a:bodyPr wrap="square" rtlCol="0">
            <a:spAutoFit/>
          </a:bodyPr>
          <a:lstStyle/>
          <a:p>
            <a:r>
              <a:rPr lang="cs-CZ" sz="1200" b="1" dirty="0"/>
              <a:t>OOP</a:t>
            </a:r>
          </a:p>
        </p:txBody>
      </p:sp>
      <p:cxnSp>
        <p:nvCxnSpPr>
          <p:cNvPr id="56" name="AutoShape 18"/>
          <p:cNvCxnSpPr>
            <a:cxnSpLocks noChangeShapeType="1"/>
          </p:cNvCxnSpPr>
          <p:nvPr/>
        </p:nvCxnSpPr>
        <p:spPr bwMode="auto">
          <a:xfrm>
            <a:off x="3425871" y="2050183"/>
            <a:ext cx="9837" cy="127673"/>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18"/>
          <p:cNvCxnSpPr>
            <a:cxnSpLocks noChangeShapeType="1"/>
          </p:cNvCxnSpPr>
          <p:nvPr/>
        </p:nvCxnSpPr>
        <p:spPr bwMode="auto">
          <a:xfrm>
            <a:off x="3430790" y="2515895"/>
            <a:ext cx="0" cy="25436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18"/>
          <p:cNvCxnSpPr>
            <a:cxnSpLocks noChangeShapeType="1"/>
          </p:cNvCxnSpPr>
          <p:nvPr/>
        </p:nvCxnSpPr>
        <p:spPr bwMode="auto">
          <a:xfrm flipH="1">
            <a:off x="3425871" y="3114492"/>
            <a:ext cx="4919" cy="21234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ovéPole 64"/>
          <p:cNvSpPr txBox="1"/>
          <p:nvPr/>
        </p:nvSpPr>
        <p:spPr>
          <a:xfrm>
            <a:off x="4690221" y="2677997"/>
            <a:ext cx="1836204" cy="253916"/>
          </a:xfrm>
          <a:prstGeom prst="rect">
            <a:avLst/>
          </a:prstGeom>
          <a:noFill/>
        </p:spPr>
        <p:txBody>
          <a:bodyPr wrap="square" rtlCol="0">
            <a:spAutoFit/>
          </a:bodyPr>
          <a:lstStyle/>
          <a:p>
            <a:r>
              <a:rPr lang="cs-CZ" sz="1050" b="1" dirty="0"/>
              <a:t>R</a:t>
            </a:r>
          </a:p>
        </p:txBody>
      </p:sp>
      <p:cxnSp>
        <p:nvCxnSpPr>
          <p:cNvPr id="20" name="Zakřivená spojnice 19"/>
          <p:cNvCxnSpPr/>
          <p:nvPr/>
        </p:nvCxnSpPr>
        <p:spPr>
          <a:xfrm rot="10800000" flipV="1">
            <a:off x="1771223" y="1791742"/>
            <a:ext cx="575786" cy="627380"/>
          </a:xfrm>
          <a:prstGeom prst="curvedConnector2">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Zakřivená spojnice 86"/>
          <p:cNvCxnSpPr>
            <a:cxnSpLocks/>
          </p:cNvCxnSpPr>
          <p:nvPr/>
        </p:nvCxnSpPr>
        <p:spPr>
          <a:xfrm>
            <a:off x="2460950" y="1931043"/>
            <a:ext cx="263820" cy="215047"/>
          </a:xfrm>
          <a:prstGeom prst="curvedConnector3">
            <a:avLst>
              <a:gd name="adj1" fmla="val 50000"/>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Zakřivená spojnice 87"/>
          <p:cNvCxnSpPr/>
          <p:nvPr/>
        </p:nvCxnSpPr>
        <p:spPr>
          <a:xfrm rot="16200000" flipH="1">
            <a:off x="2061738" y="2023707"/>
            <a:ext cx="935618" cy="562567"/>
          </a:xfrm>
          <a:prstGeom prst="curvedConnector3">
            <a:avLst>
              <a:gd name="adj1" fmla="val 50000"/>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4" name="Text Box 5"/>
          <p:cNvSpPr txBox="1">
            <a:spLocks noChangeArrowheads="1"/>
          </p:cNvSpPr>
          <p:nvPr/>
        </p:nvSpPr>
        <p:spPr bwMode="auto">
          <a:xfrm>
            <a:off x="2886411" y="91241"/>
            <a:ext cx="511686" cy="409099"/>
          </a:xfrm>
          <a:prstGeom prst="rect">
            <a:avLst/>
          </a:prstGeom>
          <a:ln>
            <a:prstDash val="solid"/>
            <a:headEnd/>
            <a:tailEnd/>
          </a:ln>
        </p:spPr>
        <p:style>
          <a:lnRef idx="1">
            <a:schemeClr val="accent3"/>
          </a:lnRef>
          <a:fillRef idx="2">
            <a:schemeClr val="accent3"/>
          </a:fillRef>
          <a:effectRef idx="1">
            <a:schemeClr val="accent3"/>
          </a:effectRef>
          <a:fontRef idx="minor">
            <a:schemeClr val="dk1"/>
          </a:fontRef>
        </p:style>
        <p:txBody>
          <a:bodyPr anchor="ctr"/>
          <a:lstStyle/>
          <a:p>
            <a:pPr eaLnBrk="0" hangingPunct="0">
              <a:spcBef>
                <a:spcPct val="50000"/>
              </a:spcBef>
              <a:buFontTx/>
              <a:buNone/>
            </a:pPr>
            <a:r>
              <a:rPr lang="cs-CZ" sz="1200" dirty="0">
                <a:latin typeface="Verdana" pitchFamily="34" charset="0"/>
              </a:rPr>
              <a:t>SEA</a:t>
            </a:r>
            <a:endParaRPr lang="en-US" sz="1200" dirty="0">
              <a:latin typeface="Verdana" pitchFamily="34" charset="0"/>
            </a:endParaRPr>
          </a:p>
        </p:txBody>
      </p:sp>
      <p:sp>
        <p:nvSpPr>
          <p:cNvPr id="55" name="Text Box 5"/>
          <p:cNvSpPr txBox="1">
            <a:spLocks noChangeArrowheads="1"/>
          </p:cNvSpPr>
          <p:nvPr/>
        </p:nvSpPr>
        <p:spPr bwMode="auto">
          <a:xfrm>
            <a:off x="2889433" y="617387"/>
            <a:ext cx="536438" cy="401694"/>
          </a:xfrm>
          <a:prstGeom prst="rect">
            <a:avLst/>
          </a:prstGeom>
          <a:ln>
            <a:prstDash val="sysDash"/>
            <a:headEnd/>
            <a:tailEnd/>
          </a:ln>
        </p:spPr>
        <p:style>
          <a:lnRef idx="1">
            <a:schemeClr val="accent3"/>
          </a:lnRef>
          <a:fillRef idx="2">
            <a:schemeClr val="accent3"/>
          </a:fillRef>
          <a:effectRef idx="1">
            <a:schemeClr val="accent3"/>
          </a:effectRef>
          <a:fontRef idx="minor">
            <a:schemeClr val="dk1"/>
          </a:fontRef>
        </p:style>
        <p:txBody>
          <a:bodyPr anchor="ctr"/>
          <a:lstStyle/>
          <a:p>
            <a:pPr eaLnBrk="0" hangingPunct="0">
              <a:spcBef>
                <a:spcPct val="50000"/>
              </a:spcBef>
              <a:buFontTx/>
              <a:buNone/>
            </a:pPr>
            <a:r>
              <a:rPr lang="cs-CZ" sz="1050" dirty="0">
                <a:latin typeface="Verdana" pitchFamily="34" charset="0"/>
              </a:rPr>
              <a:t>SEA</a:t>
            </a:r>
            <a:endParaRPr lang="en-US" sz="1050" dirty="0">
              <a:latin typeface="Verdana" pitchFamily="34" charset="0"/>
            </a:endParaRPr>
          </a:p>
        </p:txBody>
      </p:sp>
      <p:sp>
        <p:nvSpPr>
          <p:cNvPr id="58" name="Text Box 7"/>
          <p:cNvSpPr txBox="1">
            <a:spLocks noChangeArrowheads="1"/>
          </p:cNvSpPr>
          <p:nvPr/>
        </p:nvSpPr>
        <p:spPr bwMode="auto">
          <a:xfrm>
            <a:off x="739193" y="2770256"/>
            <a:ext cx="1474979" cy="1629992"/>
          </a:xfrm>
          <a:prstGeom prst="rect">
            <a:avLst/>
          </a:prstGeom>
          <a:noFill/>
          <a:ln w="22225">
            <a:solidFill>
              <a:schemeClr val="tx1"/>
            </a:solidFill>
            <a:prstDash val="lgDashDotDot"/>
            <a:miter lim="800000"/>
            <a:headEnd/>
            <a:tailEnd/>
          </a:ln>
          <a:effectLst/>
        </p:spPr>
        <p:txBody>
          <a:bodyPr anchor="ctr"/>
          <a:lstStyle/>
          <a:p>
            <a:pPr eaLnBrk="0" hangingPunct="0">
              <a:spcBef>
                <a:spcPct val="50000"/>
              </a:spcBef>
              <a:buFontTx/>
              <a:buNone/>
            </a:pPr>
            <a:endParaRPr lang="cs-CZ" sz="1050" dirty="0">
              <a:latin typeface="Verdana" pitchFamily="34" charset="0"/>
            </a:endParaRPr>
          </a:p>
          <a:p>
            <a:pPr eaLnBrk="0" hangingPunct="0">
              <a:spcBef>
                <a:spcPct val="50000"/>
              </a:spcBef>
              <a:buFontTx/>
              <a:buNone/>
            </a:pPr>
            <a:r>
              <a:rPr lang="cs-CZ" sz="1050" dirty="0">
                <a:latin typeface="Verdana" pitchFamily="34" charset="0"/>
              </a:rPr>
              <a:t>Povolení, závazná stanoviska a stanoviska podle zvláštních předpisů (ZOPK, </a:t>
            </a:r>
            <a:r>
              <a:rPr lang="cs-CZ" sz="1050" dirty="0" err="1">
                <a:latin typeface="Verdana" pitchFamily="34" charset="0"/>
              </a:rPr>
              <a:t>OvzdZ</a:t>
            </a:r>
            <a:r>
              <a:rPr lang="cs-CZ" sz="1050" dirty="0">
                <a:latin typeface="Verdana" pitchFamily="34" charset="0"/>
              </a:rPr>
              <a:t>, </a:t>
            </a:r>
            <a:r>
              <a:rPr lang="cs-CZ" sz="1050" dirty="0" err="1">
                <a:latin typeface="Verdana" pitchFamily="34" charset="0"/>
              </a:rPr>
              <a:t>OdpZ</a:t>
            </a:r>
            <a:r>
              <a:rPr lang="cs-CZ" sz="1050" dirty="0">
                <a:latin typeface="Verdana" pitchFamily="34" charset="0"/>
              </a:rPr>
              <a:t>, </a:t>
            </a:r>
            <a:r>
              <a:rPr lang="cs-CZ" sz="1050" dirty="0" err="1">
                <a:latin typeface="Verdana" pitchFamily="34" charset="0"/>
              </a:rPr>
              <a:t>Vodz</a:t>
            </a:r>
            <a:r>
              <a:rPr lang="cs-CZ" sz="1050" dirty="0">
                <a:latin typeface="Verdana" pitchFamily="34" charset="0"/>
              </a:rPr>
              <a:t>, ZPF, </a:t>
            </a:r>
            <a:r>
              <a:rPr lang="cs-CZ" sz="1050" dirty="0" err="1">
                <a:latin typeface="Verdana" pitchFamily="34" charset="0"/>
              </a:rPr>
              <a:t>LesZ</a:t>
            </a:r>
            <a:r>
              <a:rPr lang="cs-CZ" sz="1050" dirty="0">
                <a:latin typeface="Verdana" pitchFamily="34" charset="0"/>
              </a:rPr>
              <a:t>)</a:t>
            </a:r>
            <a:endParaRPr lang="en-US" sz="1050" dirty="0">
              <a:latin typeface="Verdana" pitchFamily="34" charset="0"/>
            </a:endParaRPr>
          </a:p>
        </p:txBody>
      </p:sp>
      <p:sp>
        <p:nvSpPr>
          <p:cNvPr id="52" name="TextovéPole 51"/>
          <p:cNvSpPr txBox="1"/>
          <p:nvPr/>
        </p:nvSpPr>
        <p:spPr>
          <a:xfrm>
            <a:off x="2217438" y="1654043"/>
            <a:ext cx="2090385" cy="253916"/>
          </a:xfrm>
          <a:prstGeom prst="rect">
            <a:avLst/>
          </a:prstGeom>
          <a:noFill/>
        </p:spPr>
        <p:txBody>
          <a:bodyPr wrap="square" rtlCol="0">
            <a:spAutoFit/>
          </a:bodyPr>
          <a:lstStyle/>
          <a:p>
            <a:r>
              <a:rPr lang="cs-CZ" sz="1050" b="1" dirty="0"/>
              <a:t>ZS</a:t>
            </a:r>
          </a:p>
        </p:txBody>
      </p:sp>
      <p:cxnSp>
        <p:nvCxnSpPr>
          <p:cNvPr id="53" name="AutoShape 18"/>
          <p:cNvCxnSpPr>
            <a:cxnSpLocks noChangeShapeType="1"/>
          </p:cNvCxnSpPr>
          <p:nvPr/>
        </p:nvCxnSpPr>
        <p:spPr bwMode="auto">
          <a:xfrm flipH="1">
            <a:off x="3324996" y="1437612"/>
            <a:ext cx="4919" cy="21234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5">
            <a:extLst>
              <a:ext uri="{FF2B5EF4-FFF2-40B4-BE49-F238E27FC236}">
                <a16:creationId xmlns:a16="http://schemas.microsoft.com/office/drawing/2014/main" id="{3A39D0DC-D0EA-4562-9B90-111D644FF0B6}"/>
              </a:ext>
            </a:extLst>
          </p:cNvPr>
          <p:cNvSpPr txBox="1">
            <a:spLocks noChangeArrowheads="1"/>
          </p:cNvSpPr>
          <p:nvPr/>
        </p:nvSpPr>
        <p:spPr bwMode="auto">
          <a:xfrm>
            <a:off x="1299571" y="2453490"/>
            <a:ext cx="889514" cy="409099"/>
          </a:xfrm>
          <a:prstGeom prst="rect">
            <a:avLst/>
          </a:prstGeom>
          <a:solidFill>
            <a:schemeClr val="accent3">
              <a:lumMod val="40000"/>
              <a:lumOff val="60000"/>
            </a:schemeClr>
          </a:solidFill>
          <a:ln w="22225">
            <a:solidFill>
              <a:schemeClr val="tx1"/>
            </a:solidFill>
            <a:prstDash val="dash"/>
            <a:miter lim="800000"/>
            <a:headEnd/>
            <a:tailEnd/>
          </a:ln>
          <a:effectLst/>
        </p:spPr>
        <p:txBody>
          <a:bodyPr anchor="ctr"/>
          <a:lstStyle/>
          <a:p>
            <a:pPr eaLnBrk="0" hangingPunct="0">
              <a:spcBef>
                <a:spcPct val="50000"/>
              </a:spcBef>
              <a:buFontTx/>
              <a:buNone/>
            </a:pPr>
            <a:r>
              <a:rPr lang="cs-CZ" sz="1050" dirty="0">
                <a:latin typeface="Verdana" pitchFamily="34" charset="0"/>
              </a:rPr>
              <a:t>IPPC</a:t>
            </a:r>
            <a:endParaRPr lang="en-US" sz="1050" dirty="0">
              <a:latin typeface="Verdana" pitchFamily="34" charset="0"/>
            </a:endParaRPr>
          </a:p>
        </p:txBody>
      </p:sp>
      <p:cxnSp>
        <p:nvCxnSpPr>
          <p:cNvPr id="50" name="Přímá spojnice se šipkou 49"/>
          <p:cNvCxnSpPr/>
          <p:nvPr/>
        </p:nvCxnSpPr>
        <p:spPr>
          <a:xfrm>
            <a:off x="2241572" y="2669271"/>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9" name="TextovéPole 58"/>
          <p:cNvSpPr txBox="1"/>
          <p:nvPr/>
        </p:nvSpPr>
        <p:spPr>
          <a:xfrm>
            <a:off x="2248263" y="2713440"/>
            <a:ext cx="1836204" cy="253916"/>
          </a:xfrm>
          <a:prstGeom prst="rect">
            <a:avLst/>
          </a:prstGeom>
          <a:noFill/>
        </p:spPr>
        <p:txBody>
          <a:bodyPr wrap="square" rtlCol="0">
            <a:spAutoFit/>
          </a:bodyPr>
          <a:lstStyle/>
          <a:p>
            <a:r>
              <a:rPr lang="cs-CZ" sz="1050" b="1" dirty="0"/>
              <a:t>R</a:t>
            </a:r>
          </a:p>
        </p:txBody>
      </p:sp>
      <p:pic>
        <p:nvPicPr>
          <p:cNvPr id="62" name="Picture 2" descr="VÃ½sledek obrÃ¡zku pro factory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955" t="10243" r="1711" b="8045"/>
          <a:stretch/>
        </p:blipFill>
        <p:spPr bwMode="auto">
          <a:xfrm>
            <a:off x="4976804" y="203098"/>
            <a:ext cx="2576289" cy="216281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7">
            <a:extLst>
              <a:ext uri="{FF2B5EF4-FFF2-40B4-BE49-F238E27FC236}">
                <a16:creationId xmlns:a16="http://schemas.microsoft.com/office/drawing/2014/main" id="{52F697ED-820E-4F3F-A231-83F53025761C}"/>
              </a:ext>
            </a:extLst>
          </p:cNvPr>
          <p:cNvSpPr txBox="1">
            <a:spLocks noChangeArrowheads="1"/>
          </p:cNvSpPr>
          <p:nvPr/>
        </p:nvSpPr>
        <p:spPr bwMode="auto">
          <a:xfrm>
            <a:off x="2746350" y="3312850"/>
            <a:ext cx="1802480" cy="671043"/>
          </a:xfrm>
          <a:prstGeom prst="rect">
            <a:avLst/>
          </a:prstGeom>
          <a:solidFill>
            <a:schemeClr val="bg1"/>
          </a:solidFill>
          <a:ln w="22225">
            <a:solidFill>
              <a:schemeClr val="tx1"/>
            </a:solidFill>
            <a:prstDash val="lgDashDotDot"/>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0" hangingPunct="0">
              <a:spcBef>
                <a:spcPct val="50000"/>
              </a:spcBef>
              <a:buFontTx/>
              <a:buNone/>
            </a:pPr>
            <a:r>
              <a:rPr lang="cs-CZ" sz="900" dirty="0">
                <a:latin typeface="Verdana" pitchFamily="34" charset="0"/>
              </a:rPr>
              <a:t>Řízení o zkušebním provozu </a:t>
            </a:r>
          </a:p>
          <a:p>
            <a:pPr eaLnBrk="0" hangingPunct="0">
              <a:spcBef>
                <a:spcPct val="50000"/>
              </a:spcBef>
              <a:buFontTx/>
              <a:buNone/>
            </a:pPr>
            <a:r>
              <a:rPr lang="cs-CZ" sz="900" dirty="0">
                <a:latin typeface="Verdana" pitchFamily="34" charset="0"/>
              </a:rPr>
              <a:t>Kolaudační rozhodnutí  </a:t>
            </a:r>
          </a:p>
        </p:txBody>
      </p:sp>
      <p:cxnSp>
        <p:nvCxnSpPr>
          <p:cNvPr id="47" name="Přímá spojnice se šipkou 46">
            <a:extLst>
              <a:ext uri="{FF2B5EF4-FFF2-40B4-BE49-F238E27FC236}">
                <a16:creationId xmlns:a16="http://schemas.microsoft.com/office/drawing/2014/main" id="{4FE82911-F567-407C-B4D2-E43C1EBD02D4}"/>
              </a:ext>
            </a:extLst>
          </p:cNvPr>
          <p:cNvCxnSpPr/>
          <p:nvPr/>
        </p:nvCxnSpPr>
        <p:spPr>
          <a:xfrm>
            <a:off x="4491064" y="3474374"/>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TextovéPole 47">
            <a:extLst>
              <a:ext uri="{FF2B5EF4-FFF2-40B4-BE49-F238E27FC236}">
                <a16:creationId xmlns:a16="http://schemas.microsoft.com/office/drawing/2014/main" id="{0D922446-AE64-4A01-B7C8-7F142F0631F5}"/>
              </a:ext>
            </a:extLst>
          </p:cNvPr>
          <p:cNvSpPr txBox="1"/>
          <p:nvPr/>
        </p:nvSpPr>
        <p:spPr>
          <a:xfrm>
            <a:off x="4842030" y="3315484"/>
            <a:ext cx="1836204" cy="253916"/>
          </a:xfrm>
          <a:prstGeom prst="rect">
            <a:avLst/>
          </a:prstGeom>
          <a:noFill/>
        </p:spPr>
        <p:txBody>
          <a:bodyPr wrap="square" rtlCol="0">
            <a:spAutoFit/>
          </a:bodyPr>
          <a:lstStyle/>
          <a:p>
            <a:r>
              <a:rPr lang="cs-CZ" sz="1050" b="1" dirty="0"/>
              <a:t>R</a:t>
            </a:r>
          </a:p>
        </p:txBody>
      </p:sp>
      <p:cxnSp>
        <p:nvCxnSpPr>
          <p:cNvPr id="60" name="Přímá spojnice se šipkou 59">
            <a:extLst>
              <a:ext uri="{FF2B5EF4-FFF2-40B4-BE49-F238E27FC236}">
                <a16:creationId xmlns:a16="http://schemas.microsoft.com/office/drawing/2014/main" id="{49CB320E-27B7-4854-B794-A8AAE8C44925}"/>
              </a:ext>
            </a:extLst>
          </p:cNvPr>
          <p:cNvCxnSpPr/>
          <p:nvPr/>
        </p:nvCxnSpPr>
        <p:spPr>
          <a:xfrm>
            <a:off x="4504630" y="3713733"/>
            <a:ext cx="35096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3" name="TextovéPole 62">
            <a:extLst>
              <a:ext uri="{FF2B5EF4-FFF2-40B4-BE49-F238E27FC236}">
                <a16:creationId xmlns:a16="http://schemas.microsoft.com/office/drawing/2014/main" id="{E4590459-262A-419F-BB14-01FEEB44AA51}"/>
              </a:ext>
            </a:extLst>
          </p:cNvPr>
          <p:cNvSpPr txBox="1"/>
          <p:nvPr/>
        </p:nvSpPr>
        <p:spPr>
          <a:xfrm>
            <a:off x="4855595" y="3554843"/>
            <a:ext cx="1836204" cy="253916"/>
          </a:xfrm>
          <a:prstGeom prst="rect">
            <a:avLst/>
          </a:prstGeom>
          <a:noFill/>
        </p:spPr>
        <p:txBody>
          <a:bodyPr wrap="square" rtlCol="0">
            <a:spAutoFit/>
          </a:bodyPr>
          <a:lstStyle/>
          <a:p>
            <a:r>
              <a:rPr lang="cs-CZ" sz="1050" b="1" dirty="0"/>
              <a:t>R</a:t>
            </a:r>
          </a:p>
        </p:txBody>
      </p:sp>
    </p:spTree>
    <p:extLst>
      <p:ext uri="{BB962C8B-B14F-4D97-AF65-F5344CB8AC3E}">
        <p14:creationId xmlns:p14="http://schemas.microsoft.com/office/powerpoint/2010/main" val="3585884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p:cNvSpPr txBox="1">
            <a:spLocks/>
          </p:cNvSpPr>
          <p:nvPr/>
        </p:nvSpPr>
        <p:spPr>
          <a:xfrm>
            <a:off x="457200" y="617537"/>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b="1" dirty="0">
                <a:solidFill>
                  <a:schemeClr val="tx1"/>
                </a:solidFill>
                <a:latin typeface="Cambria" panose="02040503050406030204" pitchFamily="18" charset="0"/>
                <a:ea typeface="Cambria" panose="02040503050406030204" pitchFamily="18" charset="0"/>
              </a:rPr>
              <a:t>Příklad:</a:t>
            </a:r>
          </a:p>
          <a:p>
            <a:endParaRPr lang="cs-CZ" sz="1600" b="1" dirty="0">
              <a:solidFill>
                <a:schemeClr val="tx1"/>
              </a:solidFill>
              <a:latin typeface="Cambria" panose="02040503050406030204" pitchFamily="18" charset="0"/>
              <a:ea typeface="Cambria" panose="02040503050406030204" pitchFamily="18" charset="0"/>
            </a:endParaRPr>
          </a:p>
          <a:p>
            <a:pPr algn="just"/>
            <a:r>
              <a:rPr lang="cs-CZ" b="1" dirty="0">
                <a:solidFill>
                  <a:schemeClr val="tx1"/>
                </a:solidFill>
                <a:latin typeface="Cambria" panose="02040503050406030204" pitchFamily="18" charset="0"/>
                <a:ea typeface="Cambria" panose="02040503050406030204" pitchFamily="18" charset="0"/>
              </a:rPr>
              <a:t>Výstavba vepřína o kapacitě 500 prasnic </a:t>
            </a:r>
            <a:r>
              <a:rPr lang="cs-CZ" dirty="0">
                <a:solidFill>
                  <a:schemeClr val="tx1"/>
                </a:solidFill>
                <a:latin typeface="Cambria" panose="02040503050406030204" pitchFamily="18" charset="0"/>
                <a:ea typeface="Cambria" panose="02040503050406030204" pitchFamily="18" charset="0"/>
              </a:rPr>
              <a:t>(pod limitem zákona EIA a IPPC), umístěného ve vzdálenosti 30 m od lesa na zemědělské půdě, kde se nachází několik stromů a ohrožených živočichů; dojde k zásahu do krajinného rázu, je požadován odběr povrchové vody k užitkovým účelům (zavlažování zelené střechy staveb).</a:t>
            </a:r>
          </a:p>
          <a:p>
            <a:pPr algn="just"/>
            <a:r>
              <a:rPr lang="cs-CZ" b="1" dirty="0">
                <a:solidFill>
                  <a:schemeClr val="tx1"/>
                </a:solidFill>
                <a:latin typeface="Cambria" panose="02040503050406030204" pitchFamily="18" charset="0"/>
                <a:ea typeface="Cambria" panose="02040503050406030204" pitchFamily="18" charset="0"/>
              </a:rPr>
              <a:t>Vyžadované akty podle stávající úpravy (zjednodušeně): </a:t>
            </a:r>
            <a:r>
              <a:rPr lang="cs-CZ" dirty="0">
                <a:solidFill>
                  <a:schemeClr val="tx1"/>
                </a:solidFill>
                <a:latin typeface="Cambria" panose="02040503050406030204" pitchFamily="18" charset="0"/>
                <a:ea typeface="Cambria" panose="02040503050406030204" pitchFamily="18" charset="0"/>
              </a:rPr>
              <a:t>Odnětí ze ZPF (závazné stanovisko orgánu ochrany ZPF), souhlas k dotčení lesa (závazné stanovisko orgánu ochrany lesů), souhlas k zásahu do krajinného rázu (závazné stanovisko orgánu ochrany přírody), výjimka z ochrany ohroženého druhu živočicha (rozhodnutí orgánu ochrany přírody), povolení kácení dřevin (závazné stanovisko orgánu ochrany přírody), územní a stavební povolení (rozhodnutí stavebního úřadu), kolaudační souhlas (rozhodnutí stavebního úřadu), povolení k nakládání s vodami (rozhodnutí vodoprávního úřadu), povolení k provozování zařízení pro nakládání s odpady (rozhodnutí krajského úřadu).</a:t>
            </a:r>
          </a:p>
          <a:p>
            <a:endParaRPr lang="cs-CZ" dirty="0">
              <a:solidFill>
                <a:schemeClr val="tx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cs-CZ" dirty="0">
              <a:solidFill>
                <a:schemeClr val="tx1"/>
              </a:solidFill>
              <a:latin typeface="Cambria" panose="02040503050406030204" pitchFamily="18" charset="0"/>
              <a:ea typeface="Cambria" panose="02040503050406030204" pitchFamily="18" charset="0"/>
            </a:endParaRP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019875004"/>
      </p:ext>
    </p:extLst>
  </p:cSld>
  <p:clrMapOvr>
    <a:masterClrMapping/>
  </p:clrMapOvr>
  <mc:AlternateContent xmlns:mc="http://schemas.openxmlformats.org/markup-compatibility/2006" xmlns:p14="http://schemas.microsoft.com/office/powerpoint/2010/main">
    <mc:Choice Requires="p14">
      <p:transition spd="slow" p14:dur="2000" advTm="44593"/>
    </mc:Choice>
    <mc:Fallback xmlns="">
      <p:transition spd="slow" advTm="44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81BC10C-B225-4C09-B395-AF07813C719A}"/>
              </a:ext>
            </a:extLst>
          </p:cNvPr>
          <p:cNvPicPr>
            <a:picLocks noChangeAspect="1"/>
          </p:cNvPicPr>
          <p:nvPr/>
        </p:nvPicPr>
        <p:blipFill>
          <a:blip r:embed="rId4"/>
          <a:stretch>
            <a:fillRect/>
          </a:stretch>
        </p:blipFill>
        <p:spPr>
          <a:xfrm>
            <a:off x="1170112" y="732966"/>
            <a:ext cx="7096557" cy="3677568"/>
          </a:xfrm>
          <a:prstGeom prst="rect">
            <a:avLst/>
          </a:prstGeom>
        </p:spPr>
      </p:pic>
    </p:spTree>
    <p:custDataLst>
      <p:tags r:id="rId1"/>
    </p:custDataLst>
    <p:extLst>
      <p:ext uri="{BB962C8B-B14F-4D97-AF65-F5344CB8AC3E}">
        <p14:creationId xmlns:p14="http://schemas.microsoft.com/office/powerpoint/2010/main" val="283310445"/>
      </p:ext>
    </p:extLst>
  </p:cSld>
  <p:clrMapOvr>
    <a:masterClrMapping/>
  </p:clrMapOvr>
  <mc:AlternateContent xmlns:mc="http://schemas.openxmlformats.org/markup-compatibility/2006" xmlns:p14="http://schemas.microsoft.com/office/powerpoint/2010/main">
    <mc:Choice Requires="p14">
      <p:transition spd="slow" p14:dur="2000" advTm="44593"/>
    </mc:Choice>
    <mc:Fallback xmlns="">
      <p:transition spd="slow" advTm="4459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21105" y="71064"/>
            <a:ext cx="8536795" cy="4860758"/>
          </a:xfrm>
          <a:prstGeom prst="rect">
            <a:avLst/>
          </a:prstGeom>
          <a:noFill/>
          <a:ln>
            <a:noFill/>
          </a:ln>
        </p:spPr>
        <p:txBody>
          <a:bodyPr lIns="91425" tIns="91425" rIns="91425" bIns="91425" anchor="t" anchorCtr="0">
            <a:noAutofit/>
          </a:bodyPr>
          <a:lstStyle/>
          <a:p>
            <a:pPr algn="just"/>
            <a:r>
              <a:rPr lang="cs-CZ" sz="1600" b="1" dirty="0">
                <a:solidFill>
                  <a:schemeClr val="tx1"/>
                </a:solidFill>
                <a:latin typeface="Cambria" pitchFamily="18" charset="0"/>
              </a:rPr>
              <a:t>Obecný rámec správního procesu</a:t>
            </a:r>
          </a:p>
          <a:p>
            <a:pPr algn="just"/>
            <a:r>
              <a:rPr lang="cs-CZ" dirty="0">
                <a:solidFill>
                  <a:schemeClr val="tx1"/>
                </a:solidFill>
                <a:latin typeface="Cambria" pitchFamily="18" charset="0"/>
              </a:rPr>
              <a:t>Viz např. rozsudek NSS ze dne 26. 9. 2012, č. j. 9 As 74/2012 – 39: </a:t>
            </a:r>
            <a:r>
              <a:rPr lang="cs-CZ" i="1" dirty="0">
                <a:solidFill>
                  <a:schemeClr val="tx1"/>
                </a:solidFill>
                <a:latin typeface="Cambria" pitchFamily="18" charset="0"/>
              </a:rPr>
              <a:t>„Veřejný zájem na ochraně přírody a krajiny, potažmo životního prostředí, je jistě legitimním zájmem, neboť jeho vyhodnocení a ochrana je povinnou součástí předmětných procesů. </a:t>
            </a:r>
            <a:r>
              <a:rPr lang="cs-CZ" b="1" i="1" dirty="0">
                <a:solidFill>
                  <a:schemeClr val="tx1"/>
                </a:solidFill>
                <a:latin typeface="Cambria" pitchFamily="18" charset="0"/>
              </a:rPr>
              <a:t>To lze ostatně odvodit již ze samotného stavebního zákona</a:t>
            </a:r>
            <a:r>
              <a:rPr lang="cs-CZ" i="1" dirty="0">
                <a:solidFill>
                  <a:schemeClr val="tx1"/>
                </a:solidFill>
                <a:latin typeface="Cambria" pitchFamily="18" charset="0"/>
              </a:rPr>
              <a:t>, který na ochranu veřejných zájmů výslovně pamatuje v úvodním ustanovení § 1 odst. 3, jakož i v dalších ustanoveních včetně § 115 odst. 1, v němž hovoří o tom, že stavební úřad ve stavebním povolení podmínkami pro provedení stavby zabezpečí ochranu veřejných zájmů. Vymezení veřejného zájmu a jeho aplikace však závisí na posouzení každého jednotlivého případu, přičemž v konkrétním správním řízení může stát a často také stojí několik jednotlivých parciálních veřejných zájmů proti sobě, jako je tomu i v této věci.“</a:t>
            </a:r>
          </a:p>
          <a:p>
            <a:pPr algn="just"/>
            <a:endParaRPr lang="cs-CZ" i="1" dirty="0">
              <a:solidFill>
                <a:schemeClr val="tx1"/>
              </a:solidFill>
              <a:latin typeface="Cambria" pitchFamily="18" charset="0"/>
            </a:endParaRPr>
          </a:p>
          <a:p>
            <a:pPr algn="just"/>
            <a:r>
              <a:rPr lang="cs-CZ" i="1" dirty="0">
                <a:solidFill>
                  <a:schemeClr val="tx1"/>
                </a:solidFill>
                <a:latin typeface="Cambria" pitchFamily="18" charset="0"/>
              </a:rPr>
              <a:t>„Formulace "soulad přijatého řešení s veřejným zájmem" pak znamená </a:t>
            </a:r>
            <a:r>
              <a:rPr lang="cs-CZ" b="1" i="1" dirty="0">
                <a:solidFill>
                  <a:schemeClr val="accent6"/>
                </a:solidFill>
                <a:latin typeface="Cambria" pitchFamily="18" charset="0"/>
              </a:rPr>
              <a:t>aplikaci ustanovení zákonů vyjadřujících obecně jednotlivé veřejné zájmy v konkrétních případech</a:t>
            </a:r>
            <a:r>
              <a:rPr lang="cs-CZ" i="1" dirty="0">
                <a:solidFill>
                  <a:schemeClr val="tx1"/>
                </a:solidFill>
                <a:latin typeface="Cambria" pitchFamily="18" charset="0"/>
              </a:rPr>
              <a:t>. Přitom ve správním řízení mnohdy stojí několik veřejných zájmů proti sobě (či alespoň nejsou zcela v souladu) a není možné, aby nakonec přijaté řešení bylo v souladu se všemi veřejnými zájmy, které s rozhodovanou věcí souvisejí.“</a:t>
            </a:r>
          </a:p>
          <a:p>
            <a:pPr algn="r"/>
            <a:r>
              <a:rPr lang="cs-CZ" sz="1200" dirty="0">
                <a:solidFill>
                  <a:schemeClr val="tx1"/>
                </a:solidFill>
                <a:latin typeface="Cambria" pitchFamily="18" charset="0"/>
              </a:rPr>
              <a:t>(</a:t>
            </a:r>
            <a:r>
              <a:rPr lang="pl-PL" sz="1200" dirty="0">
                <a:solidFill>
                  <a:schemeClr val="tx1"/>
                </a:solidFill>
                <a:latin typeface="Cambria" pitchFamily="18" charset="0"/>
              </a:rPr>
              <a:t>Rozsudek NSS ze dne 10. 5. 2013, č. j. 6 As 65/2012 - 161, č. 2879/2013 Sb. NSS</a:t>
            </a:r>
            <a:r>
              <a:rPr lang="cs-CZ" sz="1200" dirty="0">
                <a:solidFill>
                  <a:schemeClr val="tx1"/>
                </a:solidFill>
                <a:latin typeface="Cambria" pitchFamily="18" charset="0"/>
              </a:rPr>
              <a:t>)</a:t>
            </a:r>
          </a:p>
          <a:p>
            <a:pPr algn="just"/>
            <a:endParaRPr lang="cs-CZ" i="1" dirty="0">
              <a:solidFill>
                <a:schemeClr val="tx1"/>
              </a:solidFill>
              <a:latin typeface="Cambria" pitchFamily="18" charset="0"/>
            </a:endParaRPr>
          </a:p>
          <a:p>
            <a:pPr algn="just"/>
            <a:r>
              <a:rPr lang="cs-CZ" i="1" dirty="0">
                <a:solidFill>
                  <a:schemeClr val="tx1"/>
                </a:solidFill>
                <a:latin typeface="Cambria" pitchFamily="18" charset="0"/>
              </a:rPr>
              <a:t>„Správní orgány rozhodující na úseku ochrany přírody a krajiny jsou povinny především </a:t>
            </a:r>
            <a:r>
              <a:rPr lang="cs-CZ" b="1" i="1" dirty="0">
                <a:solidFill>
                  <a:schemeClr val="accent6"/>
                </a:solidFill>
                <a:latin typeface="Cambria" pitchFamily="18" charset="0"/>
              </a:rPr>
              <a:t>střežit veřejný zájem na ochraně životního prostředí a vyvažovat zájmy vlastníků, které mohou být protichůdné k zájmu veřejnému</a:t>
            </a:r>
            <a:r>
              <a:rPr lang="cs-CZ" i="1" dirty="0">
                <a:solidFill>
                  <a:schemeClr val="tx1"/>
                </a:solidFill>
                <a:latin typeface="Cambria" pitchFamily="18" charset="0"/>
              </a:rPr>
              <a:t>.“</a:t>
            </a:r>
          </a:p>
          <a:p>
            <a:pPr algn="r"/>
            <a:r>
              <a:rPr lang="cs-CZ" sz="1200" dirty="0">
                <a:solidFill>
                  <a:schemeClr val="tx1"/>
                </a:solidFill>
                <a:latin typeface="Cambria" pitchFamily="18" charset="0"/>
              </a:rPr>
              <a:t>(Rozsudek NSS ze dne </a:t>
            </a:r>
            <a:r>
              <a:rPr lang="pt-BR" sz="1200" dirty="0">
                <a:solidFill>
                  <a:schemeClr val="tx1"/>
                </a:solidFill>
                <a:latin typeface="Cambria" pitchFamily="18" charset="0"/>
              </a:rPr>
              <a:t>21. 8. 2008, č. j. 4 As 20/2008 – 84</a:t>
            </a:r>
            <a:r>
              <a:rPr lang="cs-CZ" sz="1200" dirty="0">
                <a:solidFill>
                  <a:schemeClr val="tx1"/>
                </a:solidFill>
                <a:latin typeface="Cambria" pitchFamily="18" charset="0"/>
              </a:rPr>
              <a:t>)</a:t>
            </a:r>
          </a:p>
        </p:txBody>
      </p:sp>
    </p:spTree>
    <p:extLst>
      <p:ext uri="{BB962C8B-B14F-4D97-AF65-F5344CB8AC3E}">
        <p14:creationId xmlns:p14="http://schemas.microsoft.com/office/powerpoint/2010/main" val="35350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21105" y="71064"/>
            <a:ext cx="8536795" cy="4860758"/>
          </a:xfrm>
          <a:prstGeom prst="rect">
            <a:avLst/>
          </a:prstGeom>
          <a:noFill/>
          <a:ln>
            <a:noFill/>
          </a:ln>
        </p:spPr>
        <p:txBody>
          <a:bodyPr lIns="91425" tIns="91425" rIns="91425" bIns="91425" anchor="t" anchorCtr="0">
            <a:noAutofit/>
          </a:bodyPr>
          <a:lstStyle/>
          <a:p>
            <a:pPr algn="just"/>
            <a:r>
              <a:rPr lang="cs-CZ" sz="1600" b="1" dirty="0">
                <a:solidFill>
                  <a:schemeClr val="tx1"/>
                </a:solidFill>
                <a:latin typeface="Cambria" pitchFamily="18" charset="0"/>
              </a:rPr>
              <a:t>Obecný rámec správního procesu</a:t>
            </a:r>
          </a:p>
          <a:p>
            <a:pPr algn="just"/>
            <a:r>
              <a:rPr lang="cs-CZ" dirty="0">
                <a:solidFill>
                  <a:schemeClr val="tx1"/>
                </a:solidFill>
                <a:latin typeface="Cambria" pitchFamily="18" charset="0"/>
              </a:rPr>
              <a:t>Povinnost dbát, aby přijaté řešení bylo v souladu s veřejným zájmem, je v § 2 odst. 4 </a:t>
            </a:r>
            <a:r>
              <a:rPr lang="cs-CZ" dirty="0" err="1">
                <a:solidFill>
                  <a:schemeClr val="tx1"/>
                </a:solidFill>
                <a:latin typeface="Cambria" pitchFamily="18" charset="0"/>
              </a:rPr>
              <a:t>SpŘ</a:t>
            </a:r>
            <a:r>
              <a:rPr lang="cs-CZ" dirty="0">
                <a:solidFill>
                  <a:schemeClr val="tx1"/>
                </a:solidFill>
                <a:latin typeface="Cambria" pitchFamily="18" charset="0"/>
              </a:rPr>
              <a:t> uvedena vedle zásady </a:t>
            </a:r>
            <a:r>
              <a:rPr lang="cs-CZ" sz="1600" b="1" dirty="0">
                <a:solidFill>
                  <a:schemeClr val="accent4"/>
                </a:solidFill>
                <a:latin typeface="Cambria" pitchFamily="18" charset="0"/>
              </a:rPr>
              <a:t>stejného postupu při rozhodování skutkově shodných nebo podobných případů:</a:t>
            </a:r>
          </a:p>
          <a:p>
            <a:pPr algn="just"/>
            <a:endParaRPr lang="cs-CZ" b="1" dirty="0">
              <a:solidFill>
                <a:schemeClr val="accent4"/>
              </a:solidFill>
              <a:latin typeface="Cambria" pitchFamily="18" charset="0"/>
            </a:endParaRPr>
          </a:p>
          <a:p>
            <a:pPr algn="just"/>
            <a:r>
              <a:rPr lang="cs-CZ" sz="1200" dirty="0">
                <a:solidFill>
                  <a:schemeClr val="tx1"/>
                </a:solidFill>
                <a:latin typeface="Cambria" pitchFamily="18" charset="0"/>
              </a:rPr>
              <a:t>Rozsudek NSS ze dne 21. 5. 2018, č. j. 4 As 126/2018 – 70, v souvislosti s ochranou živočichů při provádění stavebních prací: </a:t>
            </a:r>
            <a:r>
              <a:rPr lang="cs-CZ" sz="1600" i="1" dirty="0">
                <a:solidFill>
                  <a:schemeClr val="tx1"/>
                </a:solidFill>
                <a:latin typeface="Cambria" pitchFamily="18" charset="0"/>
              </a:rPr>
              <a:t>„Skutečnost, že v určitých případech, na které odkazuje v kasační stížnosti stěžovatel, bylo období zákazu zásahů vymezeno konkrétně, sama o sobě </a:t>
            </a:r>
            <a:r>
              <a:rPr lang="cs-CZ" sz="1600" b="1" i="1" dirty="0">
                <a:solidFill>
                  <a:schemeClr val="accent3"/>
                </a:solidFill>
                <a:latin typeface="Cambria" pitchFamily="18" charset="0"/>
              </a:rPr>
              <a:t>neznamená, že tak musí být činěno vždy</a:t>
            </a:r>
            <a:r>
              <a:rPr lang="cs-CZ" sz="1600" i="1" dirty="0">
                <a:solidFill>
                  <a:schemeClr val="tx1"/>
                </a:solidFill>
                <a:latin typeface="Cambria" pitchFamily="18" charset="0"/>
              </a:rPr>
              <a:t>. Argumentace krajského soudu, že ochrana jednotlivých živočichů musí být individualizovaná a musí vycházet z přesné znalosti počasí a stavu populace chráněného živočicha v době, kdy má ke konkrétnímu zásahu stavebníka dojít, je racionální. Stejně tak lze přisvědčit argumentu, že v současné době dochází ke zcela zásadním rozdílům v počasí v průběhu jednotlivých let a od toho se odvíjí i životní cykly chráněných živočichů, které nelze předem předvídat. Obdobnou argumentaci uvedl v napadeném rozhodnutí také žalovaný. </a:t>
            </a:r>
            <a:r>
              <a:rPr lang="cs-CZ" sz="1600" b="1" i="1" dirty="0">
                <a:solidFill>
                  <a:schemeClr val="accent1"/>
                </a:solidFill>
                <a:latin typeface="Cambria" pitchFamily="18" charset="0"/>
              </a:rPr>
              <a:t>Nelze tedy konstatovat, že by se jednalo o situaci, kdy dochází při rozhodování skutkově stejných nebo obdobných případů k nedůvodným rozdílům (§ 2 odst. 4 správního řádu), jelikož způsob vymezení zákazu zásahů byl v tomto případě odůvodněn (…) trvání vegetačního klidu ani období rozmnožování živočichů a hnízdění ptáků nejsou nijak závislé na rozhodnutí správního orgánu</a:t>
            </a:r>
            <a:r>
              <a:rPr lang="cs-CZ" sz="1600" i="1" dirty="0">
                <a:solidFill>
                  <a:schemeClr val="tx1"/>
                </a:solidFill>
                <a:latin typeface="Cambria" pitchFamily="18" charset="0"/>
              </a:rPr>
              <a:t>.“</a:t>
            </a:r>
          </a:p>
        </p:txBody>
      </p:sp>
    </p:spTree>
    <p:extLst>
      <p:ext uri="{BB962C8B-B14F-4D97-AF65-F5344CB8AC3E}">
        <p14:creationId xmlns:p14="http://schemas.microsoft.com/office/powerpoint/2010/main" val="159092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latin typeface="Cambria" panose="02040503050406030204" pitchFamily="18" charset="0"/>
              </a:rPr>
              <a:t>Předmět práva životního prostředí</a:t>
            </a:r>
          </a:p>
        </p:txBody>
      </p:sp>
      <p:sp>
        <p:nvSpPr>
          <p:cNvPr id="6" name="TextovéPole 5"/>
          <p:cNvSpPr txBox="1"/>
          <p:nvPr/>
        </p:nvSpPr>
        <p:spPr>
          <a:xfrm>
            <a:off x="685800" y="846138"/>
            <a:ext cx="7772400" cy="5016758"/>
          </a:xfrm>
          <a:prstGeom prst="rect">
            <a:avLst/>
          </a:prstGeom>
          <a:noFill/>
        </p:spPr>
        <p:txBody>
          <a:bodyPr wrap="square" rtlCol="0">
            <a:spAutoFit/>
          </a:bodyPr>
          <a:lstStyle/>
          <a:p>
            <a:r>
              <a:rPr lang="cs-CZ" sz="1800" dirty="0">
                <a:latin typeface="Cambria" panose="02040503050406030204" pitchFamily="18" charset="0"/>
              </a:rPr>
              <a:t>Společenské vztahy, jejichž předmětem je životní prostředí  -  </a:t>
            </a:r>
            <a:r>
              <a:rPr lang="cs-CZ" sz="1800" b="1" dirty="0">
                <a:solidFill>
                  <a:schemeClr val="accent3"/>
                </a:solidFill>
                <a:latin typeface="Cambria" panose="02040503050406030204" pitchFamily="18" charset="0"/>
              </a:rPr>
              <a:t>„environmentální právní vztahy“</a:t>
            </a:r>
          </a:p>
          <a:p>
            <a:endParaRPr lang="cs-CZ" sz="1000" b="1" dirty="0">
              <a:latin typeface="Cambria" panose="02040503050406030204" pitchFamily="18" charset="0"/>
            </a:endParaRPr>
          </a:p>
          <a:p>
            <a:r>
              <a:rPr lang="cs-CZ" sz="1800" b="1" dirty="0">
                <a:latin typeface="Cambria" panose="02040503050406030204" pitchFamily="18" charset="0"/>
              </a:rPr>
              <a:t>Pojem: </a:t>
            </a:r>
            <a:r>
              <a:rPr lang="cs-CZ" sz="1800" i="1" dirty="0">
                <a:latin typeface="Cambria" panose="02040503050406030204" pitchFamily="18" charset="0"/>
              </a:rPr>
              <a:t>„životním prostředím je vše, </a:t>
            </a:r>
            <a:r>
              <a:rPr lang="cs-CZ" sz="1800" b="1" i="1" dirty="0">
                <a:solidFill>
                  <a:schemeClr val="accent6"/>
                </a:solidFill>
                <a:latin typeface="Cambria" panose="02040503050406030204" pitchFamily="18" charset="0"/>
              </a:rPr>
              <a:t>co vytváří přirozené podmínky existence organismů včetně člověka</a:t>
            </a:r>
            <a:r>
              <a:rPr lang="cs-CZ" sz="1800" i="1" dirty="0">
                <a:latin typeface="Cambria" panose="02040503050406030204" pitchFamily="18" charset="0"/>
              </a:rPr>
              <a:t> a je předpokladem jejich dalšího vývoje. Jeho složkami jsou zejména ovzduší, voda, horniny, půda, organismy, ekosystémy a energie“ </a:t>
            </a:r>
            <a:r>
              <a:rPr lang="cs-CZ" sz="1600" dirty="0">
                <a:latin typeface="Cambria" panose="02040503050406030204" pitchFamily="18" charset="0"/>
              </a:rPr>
              <a:t>(§ 2 zákona č. 17/1992 Sb., o životním prostředí)</a:t>
            </a:r>
          </a:p>
          <a:p>
            <a:endParaRPr lang="cs-CZ" sz="800" dirty="0">
              <a:latin typeface="Cambria" panose="02040503050406030204" pitchFamily="18" charset="0"/>
            </a:endParaRPr>
          </a:p>
          <a:p>
            <a:r>
              <a:rPr lang="cs-CZ" sz="1800" b="1" dirty="0">
                <a:solidFill>
                  <a:schemeClr val="accent4"/>
                </a:solidFill>
                <a:latin typeface="Cambria" panose="02040503050406030204" pitchFamily="18" charset="0"/>
              </a:rPr>
              <a:t>Dle metody právní  regulace lze rozlišit: </a:t>
            </a:r>
          </a:p>
          <a:p>
            <a:pPr marL="285750" indent="-285750">
              <a:buFont typeface="Arial" panose="020B0604020202020204" pitchFamily="34" charset="0"/>
              <a:buChar char="•"/>
            </a:pPr>
            <a:r>
              <a:rPr lang="cs-CZ" sz="1800" dirty="0">
                <a:latin typeface="Cambria" panose="02040503050406030204" pitchFamily="18" charset="0"/>
              </a:rPr>
              <a:t> veřejnoprávní environmentální vztahy (převažující)</a:t>
            </a:r>
          </a:p>
          <a:p>
            <a:pPr marL="285750" indent="-285750">
              <a:buFont typeface="Arial" panose="020B0604020202020204" pitchFamily="34" charset="0"/>
              <a:buChar char="•"/>
            </a:pPr>
            <a:r>
              <a:rPr lang="cs-CZ" sz="1800" dirty="0">
                <a:latin typeface="Cambria" panose="02040503050406030204" pitchFamily="18" charset="0"/>
              </a:rPr>
              <a:t> soukromoprávní environmetální vztahy</a:t>
            </a:r>
          </a:p>
          <a:p>
            <a:endParaRPr lang="cs-CZ" sz="800" dirty="0">
              <a:latin typeface="Cambria" panose="02040503050406030204" pitchFamily="18" charset="0"/>
            </a:endParaRPr>
          </a:p>
          <a:p>
            <a:r>
              <a:rPr lang="cs-CZ" sz="1800" dirty="0">
                <a:latin typeface="Cambria" panose="02040503050406030204" pitchFamily="18" charset="0"/>
              </a:rPr>
              <a:t>PRÁVO ŽIVOTNÍHO PROSTŘEDÍ = SMÍŠENÉ PRÁVNÍ ODVĚTVÍ</a:t>
            </a:r>
          </a:p>
          <a:p>
            <a:endParaRPr lang="cs-CZ" sz="800" dirty="0">
              <a:latin typeface="Cambria" panose="02040503050406030204" pitchFamily="18" charset="0"/>
            </a:endParaRPr>
          </a:p>
          <a:p>
            <a:r>
              <a:rPr lang="cs-CZ" sz="1800" b="1" dirty="0">
                <a:latin typeface="Cambria" panose="02040503050406030204" pitchFamily="18" charset="0"/>
              </a:rPr>
              <a:t>Vztah veřejnoprávních a soukromoprávních vztahů </a:t>
            </a:r>
            <a:r>
              <a:rPr lang="cs-CZ" sz="1800" dirty="0">
                <a:latin typeface="Cambria" panose="02040503050406030204" pitchFamily="18" charset="0"/>
              </a:rPr>
              <a:t>–  východisko: vztah veřejného a soukromého práva</a:t>
            </a:r>
          </a:p>
          <a:p>
            <a:r>
              <a:rPr lang="cs-CZ" sz="1800" i="1" dirty="0">
                <a:latin typeface="Cambria" panose="02040503050406030204" pitchFamily="18" charset="0"/>
              </a:rPr>
              <a:t>Příklad: Veřejnoprávní smlouvy, odpovědnostní aspekty a náhrada újmy.</a:t>
            </a:r>
          </a:p>
          <a:p>
            <a:endParaRPr lang="cs-CZ" sz="800" i="1" dirty="0">
              <a:latin typeface="Cambria" panose="02040503050406030204" pitchFamily="18" charset="0"/>
            </a:endParaRPr>
          </a:p>
          <a:p>
            <a:endParaRPr lang="cs-CZ" sz="1800" i="1" dirty="0">
              <a:latin typeface="Cambria" panose="02040503050406030204" pitchFamily="18" charset="0"/>
            </a:endParaRPr>
          </a:p>
          <a:p>
            <a:pPr marL="285750" indent="-285750">
              <a:buFont typeface="Arial" panose="020B0604020202020204" pitchFamily="34" charset="0"/>
              <a:buChar char="•"/>
            </a:pPr>
            <a:endParaRPr lang="cs-CZ" sz="1800" dirty="0">
              <a:latin typeface="Cambria" panose="02040503050406030204" pitchFamily="18" charset="0"/>
            </a:endParaRPr>
          </a:p>
        </p:txBody>
      </p:sp>
    </p:spTree>
    <p:custDataLst>
      <p:tags r:id="rId1"/>
    </p:custDataLst>
    <p:extLst>
      <p:ext uri="{BB962C8B-B14F-4D97-AF65-F5344CB8AC3E}">
        <p14:creationId xmlns:p14="http://schemas.microsoft.com/office/powerpoint/2010/main" val="139364265"/>
      </p:ext>
    </p:extLst>
  </p:cSld>
  <p:clrMapOvr>
    <a:masterClrMapping/>
  </p:clrMapOvr>
  <mc:AlternateContent xmlns:mc="http://schemas.openxmlformats.org/markup-compatibility/2006" xmlns:p14="http://schemas.microsoft.com/office/powerpoint/2010/main">
    <mc:Choice Requires="p14">
      <p:transition spd="slow" p14:dur="2000" advTm="160240"/>
    </mc:Choice>
    <mc:Fallback xmlns="">
      <p:transition spd="slow" advTm="160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500"/>
                                        <p:tgtEl>
                                          <p:spTgt spid="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fade">
                                      <p:cBhvr>
                                        <p:cTn id="37" dur="500"/>
                                        <p:tgtEl>
                                          <p:spTgt spid="6">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1" end="11"/>
                                            </p:txEl>
                                          </p:spTgt>
                                        </p:tgtEl>
                                        <p:attrNameLst>
                                          <p:attrName>style.visibility</p:attrName>
                                        </p:attrNameLst>
                                      </p:cBhvr>
                                      <p:to>
                                        <p:strVal val="visible"/>
                                      </p:to>
                                    </p:set>
                                    <p:animEffect transition="in" filter="fade">
                                      <p:cBhvr>
                                        <p:cTn id="4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45170" y="901378"/>
            <a:ext cx="8482262" cy="3000284"/>
          </a:xfrm>
          <a:prstGeom prst="rect">
            <a:avLst/>
          </a:prstGeom>
          <a:noFill/>
          <a:ln>
            <a:noFill/>
          </a:ln>
        </p:spPr>
        <p:txBody>
          <a:bodyPr lIns="91425" tIns="91425" rIns="91425" bIns="91425" anchor="t" anchorCtr="0">
            <a:noAutofit/>
          </a:bodyPr>
          <a:lstStyle/>
          <a:p>
            <a:pPr algn="just"/>
            <a:r>
              <a:rPr lang="cs-CZ" sz="1600" i="1" dirty="0">
                <a:latin typeface="Cambria" panose="02040503050406030204" pitchFamily="18" charset="0"/>
              </a:rPr>
              <a:t>„Kontinuita závazných stanovisek pak znamená, že dotčené orgány jsou vázány svým stanoviskem vydaným v předchozích etapách. Měnit je mohou pouze v případě, že se změnily podmínky nebo poměry v předmětném území. To klade </a:t>
            </a:r>
            <a:r>
              <a:rPr lang="cs-CZ" sz="1600" b="1" i="1" dirty="0">
                <a:latin typeface="Cambria" panose="02040503050406030204" pitchFamily="18" charset="0"/>
              </a:rPr>
              <a:t>zvýšené požadavky na dotčené orgány, které musí věnovat pozornost každému záměru již od počátku a ne až v závěrečných fázích povolovacích procesů </a:t>
            </a:r>
            <a:r>
              <a:rPr lang="cs-CZ" sz="1600" i="1" dirty="0">
                <a:latin typeface="Cambria" panose="02040503050406030204" pitchFamily="18" charset="0"/>
              </a:rPr>
              <a:t>a dodatečně pak přicházet s novými požadavky, kterými by se vlastně neustále celý proces vracel zpět.</a:t>
            </a:r>
          </a:p>
          <a:p>
            <a:pPr algn="just"/>
            <a:endParaRPr lang="cs-CZ" sz="1600" i="1" dirty="0">
              <a:latin typeface="Cambria" panose="02040503050406030204" pitchFamily="18" charset="0"/>
            </a:endParaRPr>
          </a:p>
          <a:p>
            <a:pPr algn="just"/>
            <a:r>
              <a:rPr lang="cs-CZ" sz="1600" i="1" dirty="0">
                <a:latin typeface="Cambria" panose="02040503050406030204" pitchFamily="18" charset="0"/>
              </a:rPr>
              <a:t>To plyne </a:t>
            </a:r>
            <a:r>
              <a:rPr lang="cs-CZ" sz="1600" b="1" i="1" dirty="0">
                <a:latin typeface="Cambria" panose="02040503050406030204" pitchFamily="18" charset="0"/>
              </a:rPr>
              <a:t>nejen z obecných zásad činnosti správních orgánů</a:t>
            </a:r>
            <a:r>
              <a:rPr lang="cs-CZ" sz="1600" i="1" dirty="0">
                <a:latin typeface="Cambria" panose="02040503050406030204" pitchFamily="18" charset="0"/>
              </a:rPr>
              <a:t>, jako je zásada legitimního očekávání účastníka, který v dobré víře očekává dodržení určitého postupu správního orgánu (blíže přiměřeně viz rozsudek Nejvyššího správního soudu ze dne 20. 7. 2006, č. j. 6 A 25/2002 - 59, </a:t>
            </a:r>
            <a:r>
              <a:rPr lang="cs-CZ" sz="1600" i="1" dirty="0" err="1">
                <a:latin typeface="Cambria" panose="02040503050406030204" pitchFamily="18" charset="0"/>
              </a:rPr>
              <a:t>publ</a:t>
            </a:r>
            <a:r>
              <a:rPr lang="cs-CZ" sz="1600" i="1" dirty="0">
                <a:latin typeface="Cambria" panose="02040503050406030204" pitchFamily="18" charset="0"/>
              </a:rPr>
              <a:t>. pod č. 950/2006 Sb. NSS). Zároveň a především povinnost </a:t>
            </a:r>
            <a:r>
              <a:rPr lang="cs-CZ" sz="1600" b="1" i="1" dirty="0">
                <a:latin typeface="Cambria" panose="02040503050406030204" pitchFamily="18" charset="0"/>
              </a:rPr>
              <a:t>odůvodnit rozhodnutí (a přiměřeně též závazné stanovisko) a vypořádat se s námitkami účastníků plyne i z dikce § 68 odst. 3 nového správního řádu…“</a:t>
            </a:r>
          </a:p>
          <a:p>
            <a:pPr algn="just"/>
            <a:endParaRPr lang="cs-CZ" sz="1600" i="1" dirty="0">
              <a:latin typeface="Cambria" panose="02040503050406030204" pitchFamily="18" charset="0"/>
            </a:endParaRPr>
          </a:p>
          <a:p>
            <a:pPr algn="r"/>
            <a:r>
              <a:rPr lang="cs-CZ" sz="1600" dirty="0">
                <a:latin typeface="Cambria" panose="02040503050406030204" pitchFamily="18" charset="0"/>
              </a:rPr>
              <a:t>(2 As 40/2013 – 32)</a:t>
            </a:r>
          </a:p>
          <a:p>
            <a:pPr algn="just"/>
            <a:endParaRPr lang="cs-CZ" sz="1600" i="1" dirty="0">
              <a:latin typeface="Cambria" panose="02040503050406030204" pitchFamily="18" charset="0"/>
            </a:endParaRPr>
          </a:p>
          <a:p>
            <a:r>
              <a:rPr lang="cs-CZ" sz="1800" b="1" dirty="0">
                <a:latin typeface="Cambria" pitchFamily="18" charset="0"/>
              </a:rPr>
              <a:t> </a:t>
            </a:r>
          </a:p>
          <a:p>
            <a:pPr marL="285750" indent="-285750">
              <a:buFontTx/>
              <a:buChar char="-"/>
            </a:pPr>
            <a:endParaRPr lang="cs-CZ" dirty="0">
              <a:latin typeface="Cambria" pitchFamily="18" charset="0"/>
            </a:endParaRPr>
          </a:p>
          <a:p>
            <a:endParaRPr lang="cs-CZ" dirty="0">
              <a:latin typeface="Cambria" pitchFamily="18" charset="0"/>
            </a:endParaRPr>
          </a:p>
          <a:p>
            <a:endParaRPr lang="cs-CZ" sz="1000" dirty="0">
              <a:latin typeface="Cambria" pitchFamily="18" charset="0"/>
            </a:endParaRPr>
          </a:p>
          <a:p>
            <a:r>
              <a:rPr lang="cs-CZ" sz="1000" dirty="0">
                <a:latin typeface="Cambria" pitchFamily="18" charset="0"/>
              </a:rPr>
              <a:t> </a:t>
            </a:r>
          </a:p>
        </p:txBody>
      </p:sp>
      <p:sp>
        <p:nvSpPr>
          <p:cNvPr id="3" name="Shape 111"/>
          <p:cNvSpPr txBox="1">
            <a:spLocks/>
          </p:cNvSpPr>
          <p:nvPr/>
        </p:nvSpPr>
        <p:spPr>
          <a:xfrm>
            <a:off x="355550" y="229775"/>
            <a:ext cx="5732028" cy="1028700"/>
          </a:xfrm>
          <a:prstGeom prst="rect">
            <a:avLst/>
          </a:prstGeom>
        </p:spPr>
        <p:txBody>
          <a:bodyPr lIns="91425" tIns="91425" rIns="91425" bIns="91425" anchor="ctr" anchorCtr="0">
            <a:noAutofit/>
          </a:bodyPr>
          <a:lstStyle/>
          <a:p>
            <a:r>
              <a:rPr lang="cs-CZ" sz="1800" b="1" dirty="0">
                <a:solidFill>
                  <a:schemeClr val="accent3"/>
                </a:solidFill>
                <a:latin typeface="Cambria" pitchFamily="18" charset="0"/>
              </a:rPr>
              <a:t>Kontinuita závazných stanovisek</a:t>
            </a:r>
          </a:p>
        </p:txBody>
      </p:sp>
    </p:spTree>
    <p:extLst>
      <p:ext uri="{BB962C8B-B14F-4D97-AF65-F5344CB8AC3E}">
        <p14:creationId xmlns:p14="http://schemas.microsoft.com/office/powerpoint/2010/main" val="3803605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Subjekty práva životního prostředí</a:t>
            </a:r>
          </a:p>
        </p:txBody>
      </p:sp>
      <p:sp>
        <p:nvSpPr>
          <p:cNvPr id="4" name="Zástupný symbol pro obsah 2"/>
          <p:cNvSpPr txBox="1">
            <a:spLocks/>
          </p:cNvSpPr>
          <p:nvPr/>
        </p:nvSpPr>
        <p:spPr>
          <a:xfrm>
            <a:off x="457200" y="846138"/>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800" dirty="0">
                <a:solidFill>
                  <a:schemeClr val="accent2"/>
                </a:solidFill>
                <a:latin typeface="Cambria" panose="02040503050406030204" pitchFamily="18" charset="0"/>
                <a:ea typeface="Cambria" panose="02040503050406030204" pitchFamily="18" charset="0"/>
              </a:rPr>
              <a:t>A. nositelé pravomocí (vykonavatelé veřejné moci)</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Státní orgány</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Veřejnoprávní korporace</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Veřejné stráže</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Jiné subjekty </a:t>
            </a:r>
          </a:p>
          <a:p>
            <a:pPr marL="285750" indent="-285750">
              <a:buFont typeface="Arial" panose="020B0604020202020204" pitchFamily="34" charset="0"/>
              <a:buChar char="•"/>
            </a:pPr>
            <a:endParaRPr lang="cs-CZ" sz="1200" dirty="0">
              <a:solidFill>
                <a:schemeClr val="accent2"/>
              </a:solidFill>
              <a:latin typeface="Cambria" panose="02040503050406030204" pitchFamily="18" charset="0"/>
              <a:ea typeface="Cambria" panose="02040503050406030204" pitchFamily="18" charset="0"/>
            </a:endParaRPr>
          </a:p>
          <a:p>
            <a:r>
              <a:rPr lang="cs-CZ" sz="1800" dirty="0">
                <a:solidFill>
                  <a:schemeClr val="accent2"/>
                </a:solidFill>
                <a:latin typeface="Cambria" panose="02040503050406030204" pitchFamily="18" charset="0"/>
                <a:ea typeface="Cambria" panose="02040503050406030204" pitchFamily="18" charset="0"/>
              </a:rPr>
              <a:t>B. subjekty  práv a povinností a  adresáti veřejnoprávního působení  (dotčené osoby)</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fyzické osoby</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právnické osoby</a:t>
            </a:r>
          </a:p>
          <a:p>
            <a:pPr marL="285750" indent="-285750">
              <a:buFont typeface="Arial" panose="020B0604020202020204" pitchFamily="34" charset="0"/>
              <a:buChar char="•"/>
            </a:pPr>
            <a:endParaRPr lang="cs-CZ" sz="1050" dirty="0">
              <a:solidFill>
                <a:schemeClr val="accent2"/>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specifické postavení: . participanti – „podíl - účast“ při ochraně životního prostředí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veřejnost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dotčená veřejnost - např. spolky (dříve občanská sdružení)  obecně prospěšné společnosti, zástupce veřejnosti,  nadace</a:t>
            </a: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3481350"/>
      </p:ext>
    </p:extLst>
  </p:cSld>
  <p:clrMapOvr>
    <a:masterClrMapping/>
  </p:clrMapOvr>
  <mc:AlternateContent xmlns:mc="http://schemas.openxmlformats.org/markup-compatibility/2006" xmlns:p14="http://schemas.microsoft.com/office/powerpoint/2010/main">
    <mc:Choice Requires="p14">
      <p:transition spd="slow" p14:dur="2000" advTm="81383"/>
    </mc:Choice>
    <mc:Fallback xmlns="">
      <p:transition spd="slow" advTm="813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
        <p:nvSpPr>
          <p:cNvPr id="6" name="Zástupný symbol pro obsah 2"/>
          <p:cNvSpPr txBox="1">
            <a:spLocks/>
          </p:cNvSpPr>
          <p:nvPr/>
        </p:nvSpPr>
        <p:spPr>
          <a:xfrm>
            <a:off x="382556" y="132832"/>
            <a:ext cx="8229600" cy="54954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b="1" dirty="0">
                <a:latin typeface="Cambria" panose="02040503050406030204" pitchFamily="18" charset="0"/>
                <a:ea typeface="Cambria" panose="02040503050406030204" pitchFamily="18" charset="0"/>
              </a:rPr>
              <a:t>Veřejnost x dotčená veřejnost</a:t>
            </a:r>
          </a:p>
          <a:p>
            <a:endParaRPr lang="cs-CZ" sz="1800" b="1" dirty="0">
              <a:latin typeface="Cambria" panose="02040503050406030204" pitchFamily="18" charset="0"/>
              <a:ea typeface="Cambria" panose="02040503050406030204" pitchFamily="18" charset="0"/>
            </a:endParaRPr>
          </a:p>
          <a:p>
            <a:r>
              <a:rPr lang="cs-CZ" sz="1800" b="1" dirty="0">
                <a:latin typeface="Cambria" panose="02040503050406030204" pitchFamily="18" charset="0"/>
                <a:ea typeface="Cambria" panose="02040503050406030204" pitchFamily="18" charset="0"/>
              </a:rPr>
              <a:t>„veřejnost”</a:t>
            </a:r>
            <a:r>
              <a:rPr lang="cs-CZ" sz="1800" dirty="0">
                <a:latin typeface="Cambria" panose="02040503050406030204" pitchFamily="18" charset="0"/>
                <a:ea typeface="Cambria" panose="02040503050406030204" pitchFamily="18" charset="0"/>
              </a:rPr>
              <a:t> znamená jednu nebo více fyzických nebo právnických osob a - v souladu s vnitrostátní právní úpravou nebo praxí - jejich sdružení, organizace nebo skupiny;</a:t>
            </a:r>
          </a:p>
          <a:p>
            <a:pPr algn="just"/>
            <a:r>
              <a:rPr lang="cs-CZ" sz="1800" b="1" dirty="0">
                <a:latin typeface="Cambria" panose="02040503050406030204" pitchFamily="18" charset="0"/>
                <a:ea typeface="Cambria" panose="02040503050406030204" pitchFamily="18" charset="0"/>
              </a:rPr>
              <a:t>„dotčená veřejnost”</a:t>
            </a:r>
            <a:r>
              <a:rPr lang="cs-CZ" sz="1800" dirty="0">
                <a:latin typeface="Cambria" panose="02040503050406030204" pitchFamily="18" charset="0"/>
                <a:ea typeface="Cambria" panose="02040503050406030204" pitchFamily="18" charset="0"/>
              </a:rPr>
              <a:t> je veřejnost, </a:t>
            </a:r>
            <a:r>
              <a:rPr lang="cs-CZ" sz="1800" b="1" dirty="0">
                <a:solidFill>
                  <a:srgbClr val="FF0000"/>
                </a:solidFill>
                <a:latin typeface="Cambria" panose="02040503050406030204" pitchFamily="18" charset="0"/>
                <a:ea typeface="Cambria" panose="02040503050406030204" pitchFamily="18" charset="0"/>
              </a:rPr>
              <a:t>která je - nebo může být – ovlivněna environmentálním rozhodováním, anebo která má na tomto rozhodování určitý zájem; pro účely této definice se u nevládních organizací  odporujících ochranu životního prostředí a splňujících požadavky vnitrostátních právních předpisů předpokládá, že mají na environmentálním rozhodování zájem</a:t>
            </a:r>
            <a:r>
              <a:rPr lang="cs-CZ" sz="1800" dirty="0">
                <a:latin typeface="Cambria" panose="02040503050406030204" pitchFamily="18" charset="0"/>
                <a:ea typeface="Cambria" panose="02040503050406030204" pitchFamily="18" charset="0"/>
              </a:rPr>
              <a:t>.</a:t>
            </a:r>
          </a:p>
          <a:p>
            <a:endParaRPr lang="cs-CZ" sz="1800" b="1" i="1" dirty="0">
              <a:solidFill>
                <a:schemeClr val="accent5"/>
              </a:solidFill>
              <a:latin typeface="Cambria" panose="02040503050406030204" pitchFamily="18" charset="0"/>
              <a:ea typeface="Cambria" panose="02040503050406030204" pitchFamily="18" charset="0"/>
            </a:endParaRPr>
          </a:p>
          <a:p>
            <a:r>
              <a:rPr lang="cs-CZ" sz="1800" b="1" i="1" dirty="0">
                <a:solidFill>
                  <a:schemeClr val="accent5"/>
                </a:solidFill>
                <a:latin typeface="Cambria" panose="02040503050406030204" pitchFamily="18" charset="0"/>
                <a:ea typeface="Cambria" panose="02040503050406030204" pitchFamily="18" charset="0"/>
              </a:rPr>
              <a:t>Výbor pro dodržování </a:t>
            </a:r>
            <a:r>
              <a:rPr lang="cs-CZ" sz="1800" b="1" i="1" dirty="0" err="1">
                <a:solidFill>
                  <a:schemeClr val="accent5"/>
                </a:solidFill>
                <a:latin typeface="Cambria" panose="02040503050406030204" pitchFamily="18" charset="0"/>
                <a:ea typeface="Cambria" panose="02040503050406030204" pitchFamily="18" charset="0"/>
              </a:rPr>
              <a:t>Aarhuské</a:t>
            </a:r>
            <a:r>
              <a:rPr lang="cs-CZ" sz="1800" b="1" i="1" dirty="0">
                <a:solidFill>
                  <a:schemeClr val="accent5"/>
                </a:solidFill>
                <a:latin typeface="Cambria" panose="02040503050406030204" pitchFamily="18" charset="0"/>
                <a:ea typeface="Cambria" panose="02040503050406030204" pitchFamily="18" charset="0"/>
              </a:rPr>
              <a:t> úmluvy:  Česko porušuje čl. 9, EU rovněž</a:t>
            </a:r>
          </a:p>
          <a:p>
            <a:pPr marL="285750" indent="-285750">
              <a:buFontTx/>
              <a:buChar char="-"/>
            </a:pPr>
            <a:endParaRPr lang="cs-CZ" sz="1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16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846138"/>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800" b="1" dirty="0">
                <a:solidFill>
                  <a:schemeClr val="accent2"/>
                </a:solidFill>
                <a:latin typeface="Cambria" panose="02040503050406030204" pitchFamily="18" charset="0"/>
                <a:ea typeface="Cambria" panose="02040503050406030204" pitchFamily="18" charset="0"/>
              </a:rPr>
              <a:t>Vláda ČR</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vrcholný orgán výkonné moci</a:t>
            </a:r>
          </a:p>
          <a:p>
            <a:pPr marL="285750" indent="-285750">
              <a:buFont typeface="Arial" panose="020B0604020202020204" pitchFamily="34" charset="0"/>
              <a:buChar char="•"/>
              <a:defRPr/>
            </a:pPr>
            <a:r>
              <a:rPr lang="cs-CZ" altLang="cs-CZ" sz="1800" b="1" dirty="0">
                <a:latin typeface="Cambria" panose="02040503050406030204" pitchFamily="18" charset="0"/>
                <a:ea typeface="Cambria" panose="02040503050406030204" pitchFamily="18" charset="0"/>
              </a:rPr>
              <a:t>zákonodárná iniciativa </a:t>
            </a:r>
          </a:p>
          <a:p>
            <a:pPr marL="285750" indent="-285750">
              <a:buFont typeface="Arial" panose="020B0604020202020204" pitchFamily="34" charset="0"/>
              <a:buChar char="•"/>
              <a:defRPr/>
            </a:pPr>
            <a:r>
              <a:rPr lang="cs-CZ" altLang="cs-CZ" sz="1800" b="1" dirty="0">
                <a:latin typeface="Cambria" panose="02040503050406030204" pitchFamily="18" charset="0"/>
                <a:ea typeface="Cambria" panose="02040503050406030204" pitchFamily="18" charset="0"/>
              </a:rPr>
              <a:t>krizové řízení </a:t>
            </a:r>
            <a:r>
              <a:rPr lang="cs-CZ" altLang="cs-CZ" sz="1800" dirty="0">
                <a:latin typeface="Cambria" panose="02040503050406030204" pitchFamily="18" charset="0"/>
                <a:ea typeface="Cambria" panose="02040503050406030204" pitchFamily="18" charset="0"/>
              </a:rPr>
              <a:t>- nouzové stavy způsobené mj. živelními pohromami, ekologickými nebo průmyslovými haváriemi. Čl. 5  ústavního zákona č.100/1998 Sb. o bezpečnosti České republiky: Vláda může vyhlásit nouzový stav v případě, živelních pohrom, ekologických nebo průmyslových havárií, nehod  nebo  jiného nebezpečí, které ve značném rozsahu ohrožují životy, zdraví nebo majetkové hodnoty nebo vnitřní pořádek a bezpečnost</a:t>
            </a:r>
          </a:p>
          <a:p>
            <a:pPr marL="285750" indent="-285750">
              <a:buFont typeface="Arial" panose="020B0604020202020204" pitchFamily="34" charset="0"/>
              <a:buChar char="•"/>
              <a:defRPr/>
            </a:pPr>
            <a:r>
              <a:rPr lang="cs-CZ" altLang="cs-CZ" sz="1800" b="1" dirty="0">
                <a:latin typeface="Cambria" panose="02040503050406030204" pitchFamily="18" charset="0"/>
                <a:ea typeface="Cambria" panose="02040503050406030204" pitchFamily="18" charset="0"/>
              </a:rPr>
              <a:t>koncepční činnost </a:t>
            </a:r>
            <a:r>
              <a:rPr lang="cs-CZ" altLang="cs-CZ" sz="1800" dirty="0">
                <a:latin typeface="Cambria" panose="02040503050406030204" pitchFamily="18" charset="0"/>
                <a:ea typeface="Cambria" panose="02040503050406030204" pitchFamily="18" charset="0"/>
              </a:rPr>
              <a:t>–  různé povahy: Politika územního rozvoje, závazná část plánu odpadového hospodářství ČR ve srovnání se státní politikou životního prostředí či surovinovou politikou</a:t>
            </a:r>
          </a:p>
          <a:p>
            <a:pPr marL="285750" indent="-285750">
              <a:buFont typeface="Arial" panose="020B0604020202020204" pitchFamily="34" charset="0"/>
              <a:buChar char="•"/>
              <a:defRPr/>
            </a:pPr>
            <a:r>
              <a:rPr lang="cs-CZ" altLang="cs-CZ" sz="1800" b="1" dirty="0">
                <a:latin typeface="Cambria" panose="02040503050406030204" pitchFamily="18" charset="0"/>
                <a:ea typeface="Cambria" panose="02040503050406030204" pitchFamily="18" charset="0"/>
              </a:rPr>
              <a:t>nařizovací činnost </a:t>
            </a:r>
          </a:p>
          <a:p>
            <a:pPr marL="285750" indent="-285750">
              <a:buFont typeface="Arial" panose="020B0604020202020204" pitchFamily="34" charset="0"/>
              <a:buChar char="•"/>
              <a:defRPr/>
            </a:pPr>
            <a:r>
              <a:rPr lang="cs-CZ" altLang="cs-CZ" sz="1800" b="1" dirty="0">
                <a:latin typeface="Cambria" panose="02040503050406030204" pitchFamily="18" charset="0"/>
                <a:ea typeface="Cambria" panose="02040503050406030204" pitchFamily="18" charset="0"/>
              </a:rPr>
              <a:t>rozhodovací činnost </a:t>
            </a:r>
          </a:p>
          <a:p>
            <a:pPr marL="640080" lvl="1" indent="-274320">
              <a:buFont typeface="Wingdings 2"/>
              <a:buChar char=""/>
              <a:defRPr/>
            </a:pPr>
            <a:r>
              <a:rPr lang="cs-CZ" altLang="cs-CZ" sz="1600" dirty="0">
                <a:latin typeface="Cambria" panose="02040503050406030204" pitchFamily="18" charset="0"/>
                <a:ea typeface="Cambria" panose="02040503050406030204" pitchFamily="18" charset="0"/>
              </a:rPr>
              <a:t>výjimečná – např. výjimky ze zákazů ve zvláště chráněných územích (2004-2009)</a:t>
            </a: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518894107"/>
      </p:ext>
    </p:extLst>
  </p:cSld>
  <p:clrMapOvr>
    <a:masterClrMapping/>
  </p:clrMapOvr>
  <mc:AlternateContent xmlns:mc="http://schemas.openxmlformats.org/markup-compatibility/2006" xmlns:p14="http://schemas.microsoft.com/office/powerpoint/2010/main">
    <mc:Choice Requires="p14">
      <p:transition spd="slow" p14:dur="2000" advTm="45071"/>
    </mc:Choice>
    <mc:Fallback xmlns="">
      <p:transition spd="slow" advTm="450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846138"/>
            <a:ext cx="8229600" cy="4525963"/>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800" b="1" dirty="0">
                <a:solidFill>
                  <a:schemeClr val="accent2"/>
                </a:solidFill>
                <a:latin typeface="Cambria" panose="02040503050406030204" pitchFamily="18" charset="0"/>
                <a:ea typeface="Cambria" panose="02040503050406030204" pitchFamily="18" charset="0"/>
              </a:rPr>
              <a:t>Ministerstva</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Ústavní základ – čl. 79</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Ministerstva a jiné správní úřady lze zřídit a jejich působnost stanovit pouze zákonem</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Ministerstva mohou na základě a v mezích zákona vydávat právní předpisy, jsou-li k tomu zákonem zmocněna (zák. č. 2/1969 Sb. – kompetenční zákon)</a:t>
            </a:r>
          </a:p>
          <a:p>
            <a:r>
              <a:rPr lang="cs-CZ" sz="1800" b="1" dirty="0">
                <a:solidFill>
                  <a:schemeClr val="accent6"/>
                </a:solidFill>
                <a:latin typeface="Cambria" panose="02040503050406030204" pitchFamily="18" charset="0"/>
                <a:ea typeface="Cambria" panose="02040503050406030204" pitchFamily="18" charset="0"/>
              </a:rPr>
              <a:t>MINISTERSTVO ŽIVOTNÍHO PROSTŘEDÍ</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„exkluzivní“ postavení ve vztahu k ochraně životního prostředí</a:t>
            </a:r>
          </a:p>
          <a:p>
            <a:r>
              <a:rPr lang="cs-CZ" sz="1800" b="1" dirty="0">
                <a:solidFill>
                  <a:schemeClr val="accent6"/>
                </a:solidFill>
                <a:latin typeface="Cambria" panose="02040503050406030204" pitchFamily="18" charset="0"/>
                <a:ea typeface="Cambria" panose="02040503050406030204" pitchFamily="18" charset="0"/>
              </a:rPr>
              <a:t>OSTATNÍ MINISTERSTVA </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s </a:t>
            </a:r>
            <a:r>
              <a:rPr lang="cs-CZ" sz="1800" b="1" dirty="0">
                <a:solidFill>
                  <a:schemeClr val="tx1"/>
                </a:solidFill>
                <a:latin typeface="Cambria" panose="02040503050406030204" pitchFamily="18" charset="0"/>
                <a:ea typeface="Cambria" panose="02040503050406030204" pitchFamily="18" charset="0"/>
              </a:rPr>
              <a:t>„přímými“ kompetencemi </a:t>
            </a:r>
            <a:r>
              <a:rPr lang="cs-CZ" sz="1800" dirty="0">
                <a:solidFill>
                  <a:schemeClr val="tx1"/>
                </a:solidFill>
                <a:latin typeface="Cambria" panose="02040503050406030204" pitchFamily="18" charset="0"/>
                <a:ea typeface="Cambria" panose="02040503050406030204" pitchFamily="18" charset="0"/>
              </a:rPr>
              <a:t>ve vztahu k životnímu prostředí</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Ministerstvo zemědělství, Ministerstvo pro místní rozvoj, Ministerstvo obrany, Ministerstvo průmyslu a obchodu, Ministerstvo vnitra, Ministerstvo kultury, Ministerstvo práce a sociálních věcí</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s kompetencemi </a:t>
            </a:r>
            <a:r>
              <a:rPr lang="cs-CZ" sz="1800" b="1" dirty="0">
                <a:solidFill>
                  <a:schemeClr val="tx1"/>
                </a:solidFill>
                <a:latin typeface="Cambria" panose="02040503050406030204" pitchFamily="18" charset="0"/>
                <a:ea typeface="Cambria" panose="02040503050406030204" pitchFamily="18" charset="0"/>
              </a:rPr>
              <a:t>ve vztahu k veřejnému zdraví</a:t>
            </a:r>
            <a:r>
              <a:rPr lang="cs-CZ" sz="1800" dirty="0">
                <a:solidFill>
                  <a:schemeClr val="tx1"/>
                </a:solidFill>
                <a:latin typeface="Cambria" panose="02040503050406030204" pitchFamily="18" charset="0"/>
                <a:ea typeface="Cambria" panose="02040503050406030204" pitchFamily="18" charset="0"/>
              </a:rPr>
              <a:t>- Ministerstvo zdravotnictví</a:t>
            </a:r>
          </a:p>
          <a:p>
            <a:pPr marL="285750" indent="-285750">
              <a:buFont typeface="Arial" panose="020B0604020202020204" pitchFamily="34" charset="0"/>
              <a:buChar char="•"/>
            </a:pPr>
            <a:r>
              <a:rPr lang="cs-CZ" sz="1800" dirty="0">
                <a:solidFill>
                  <a:schemeClr val="tx1"/>
                </a:solidFill>
                <a:latin typeface="Cambria" panose="02040503050406030204" pitchFamily="18" charset="0"/>
                <a:ea typeface="Cambria" panose="02040503050406030204" pitchFamily="18" charset="0"/>
              </a:rPr>
              <a:t>s kompetencemi </a:t>
            </a:r>
            <a:r>
              <a:rPr lang="cs-CZ" sz="1800" b="1" dirty="0">
                <a:solidFill>
                  <a:schemeClr val="tx1"/>
                </a:solidFill>
                <a:latin typeface="Cambria" panose="02040503050406030204" pitchFamily="18" charset="0"/>
                <a:ea typeface="Cambria" panose="02040503050406030204" pitchFamily="18" charset="0"/>
              </a:rPr>
              <a:t>souvisejícími</a:t>
            </a:r>
            <a:r>
              <a:rPr lang="cs-CZ" sz="1800" dirty="0">
                <a:solidFill>
                  <a:schemeClr val="tx1"/>
                </a:solidFill>
                <a:latin typeface="Cambria" panose="02040503050406030204" pitchFamily="18" charset="0"/>
                <a:ea typeface="Cambria" panose="02040503050406030204" pitchFamily="18" charset="0"/>
              </a:rPr>
              <a:t> se zajištěním  ochrany životního prostředí a otázek souvisejících - např. Ministerstvo financí, Ministerstvo zahraničních věcí, Ministerstvo spravedlnosti, Ministerstvo školství a mládeže</a:t>
            </a: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10537034"/>
      </p:ext>
    </p:extLst>
  </p:cSld>
  <p:clrMapOvr>
    <a:masterClrMapping/>
  </p:clrMapOvr>
  <mc:AlternateContent xmlns:mc="http://schemas.openxmlformats.org/markup-compatibility/2006" xmlns:p14="http://schemas.microsoft.com/office/powerpoint/2010/main">
    <mc:Choice Requires="p14">
      <p:transition spd="slow" p14:dur="2000" advTm="48882"/>
    </mc:Choice>
    <mc:Fallback xmlns="">
      <p:transition spd="slow" advTm="488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846138"/>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b="1" dirty="0">
                <a:solidFill>
                  <a:schemeClr val="accent2"/>
                </a:solidFill>
                <a:latin typeface="Cambria" panose="02040503050406030204" pitchFamily="18" charset="0"/>
                <a:ea typeface="Cambria" panose="02040503050406030204" pitchFamily="18" charset="0"/>
              </a:rPr>
              <a:t>Ministerstvo životního prostředí</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orgán vrchního státní </a:t>
            </a:r>
            <a:r>
              <a:rPr lang="cs-CZ" b="1" dirty="0">
                <a:solidFill>
                  <a:schemeClr val="accent6"/>
                </a:solidFill>
                <a:latin typeface="Cambria" panose="02040503050406030204" pitchFamily="18" charset="0"/>
                <a:ea typeface="Cambria" panose="02040503050406030204" pitchFamily="18" charset="0"/>
              </a:rPr>
              <a:t>dozoru</a:t>
            </a:r>
            <a:r>
              <a:rPr lang="cs-CZ" dirty="0">
                <a:solidFill>
                  <a:schemeClr val="tx1"/>
                </a:solidFill>
                <a:latin typeface="Cambria" panose="02040503050406030204" pitchFamily="18" charset="0"/>
                <a:ea typeface="Cambria" panose="02040503050406030204" pitchFamily="18" charset="0"/>
              </a:rPr>
              <a:t> (§ 19/1 </a:t>
            </a:r>
            <a:r>
              <a:rPr lang="cs-CZ" dirty="0" err="1">
                <a:solidFill>
                  <a:schemeClr val="tx1"/>
                </a:solidFill>
                <a:latin typeface="Cambria" panose="02040503050406030204" pitchFamily="18" charset="0"/>
                <a:ea typeface="Cambria" panose="02040503050406030204" pitchFamily="18" charset="0"/>
              </a:rPr>
              <a:t>komp.z</a:t>
            </a:r>
            <a:r>
              <a:rPr lang="cs-CZ" dirty="0">
                <a:solidFill>
                  <a:schemeClr val="tx1"/>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cs-CZ" b="1" dirty="0">
                <a:solidFill>
                  <a:schemeClr val="accent6"/>
                </a:solidFill>
                <a:latin typeface="Cambria" panose="02040503050406030204" pitchFamily="18" charset="0"/>
                <a:ea typeface="Cambria" panose="02040503050406030204" pitchFamily="18" charset="0"/>
              </a:rPr>
              <a:t>ústřední orgán státní správy </a:t>
            </a:r>
            <a:r>
              <a:rPr lang="cs-CZ" dirty="0">
                <a:solidFill>
                  <a:schemeClr val="tx1"/>
                </a:solidFill>
                <a:latin typeface="Cambria" panose="02040503050406030204" pitchFamily="18" charset="0"/>
                <a:ea typeface="Cambria" panose="02040503050406030204" pitchFamily="18" charset="0"/>
              </a:rPr>
              <a:t>pro kompetence (dle § 19/2 </a:t>
            </a:r>
            <a:r>
              <a:rPr lang="cs-CZ" dirty="0" err="1">
                <a:solidFill>
                  <a:schemeClr val="tx1"/>
                </a:solidFill>
                <a:latin typeface="Cambria" panose="02040503050406030204" pitchFamily="18" charset="0"/>
                <a:ea typeface="Cambria" panose="02040503050406030204" pitchFamily="18" charset="0"/>
              </a:rPr>
              <a:t>kom.z</a:t>
            </a:r>
            <a:r>
              <a:rPr lang="cs-CZ" dirty="0">
                <a:solidFill>
                  <a:schemeClr val="tx1"/>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ochranu přirozené akumulace vod, ochranu vodních zdrojů a ochranu jakosti povrchových a podzemních vod,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ochranu ovzduší,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ochranu přírody a krajiny,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oblast provozování zoologických zahrad,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ochranu zemědělského půdního fondu,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výkon státní geologické služby,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ochranu horninového prostředí, včetně ochrany nerostných zdrojů a podzemních vod,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geologické práce a pro ekologický dohled nad těžbou,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odpadové hospodářství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posuzování vlivů činností a jejich důsledků na životní prostředí, včetně těch, které přesahují státní hranice.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myslivost, rybářství a lesní hospodářství v národních parcích.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státní ekologickou politiku ,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systém značení ekologicky šetrných výrobků a služeb  </a:t>
            </a:r>
          </a:p>
          <a:p>
            <a:pPr marL="285750" indent="-285750">
              <a:buFont typeface="Arial" panose="020B0604020202020204" pitchFamily="34" charset="0"/>
              <a:buChar char="•"/>
            </a:pPr>
            <a:r>
              <a:rPr lang="cs-CZ" sz="1000" dirty="0">
                <a:solidFill>
                  <a:schemeClr val="tx1"/>
                </a:solidFill>
                <a:latin typeface="Cambria" panose="02040503050406030204" pitchFamily="18" charset="0"/>
                <a:ea typeface="Cambria" panose="02040503050406030204" pitchFamily="18" charset="0"/>
              </a:rPr>
              <a:t>pro program podporující dobrovolnou účast v systému řízení podniku a auditu z hlediska ochrany životního prostředí (Program EMAS)</a:t>
            </a:r>
          </a:p>
          <a:p>
            <a:pPr marL="285750" indent="-285750">
              <a:buFont typeface="Arial" panose="020B0604020202020204" pitchFamily="34" charset="0"/>
              <a:buChar char="•"/>
            </a:pPr>
            <a:r>
              <a:rPr lang="cs-CZ" sz="1200" dirty="0">
                <a:solidFill>
                  <a:schemeClr val="tx1"/>
                </a:solidFill>
                <a:latin typeface="Cambria" panose="02040503050406030204" pitchFamily="18" charset="0"/>
                <a:ea typeface="Cambria" panose="02040503050406030204" pitchFamily="18" charset="0"/>
              </a:rPr>
              <a:t>+ dle zvláštních předpisů</a:t>
            </a:r>
          </a:p>
          <a:p>
            <a:pPr marL="285750" indent="-285750">
              <a:buFont typeface="Arial" panose="020B0604020202020204" pitchFamily="34" charset="0"/>
              <a:buChar char="•"/>
            </a:pPr>
            <a:r>
              <a:rPr lang="cs-CZ" sz="1050" dirty="0">
                <a:solidFill>
                  <a:schemeClr val="tx1"/>
                </a:solidFill>
                <a:latin typeface="Cambria" panose="02040503050406030204" pitchFamily="18" charset="0"/>
                <a:ea typeface="Cambria" panose="02040503050406030204" pitchFamily="18" charset="0"/>
              </a:rPr>
              <a:t>Např. pro oblast  integrované prevence a omezení znečištění vznikajícího činnostmi podle § 29 písm. a) </a:t>
            </a:r>
            <a:r>
              <a:rPr lang="cs-CZ" sz="1050" dirty="0" err="1">
                <a:solidFill>
                  <a:schemeClr val="tx1"/>
                </a:solidFill>
                <a:latin typeface="Cambria" panose="02040503050406030204" pitchFamily="18" charset="0"/>
                <a:ea typeface="Cambria" panose="02040503050406030204" pitchFamily="18" charset="0"/>
              </a:rPr>
              <a:t>zák.č</a:t>
            </a:r>
            <a:r>
              <a:rPr lang="cs-CZ" sz="1050" dirty="0">
                <a:solidFill>
                  <a:schemeClr val="tx1"/>
                </a:solidFill>
                <a:latin typeface="Cambria" panose="02040503050406030204" pitchFamily="18" charset="0"/>
                <a:ea typeface="Cambria" panose="02040503050406030204" pitchFamily="18" charset="0"/>
              </a:rPr>
              <a:t>. 76/2002 Sb.</a:t>
            </a:r>
          </a:p>
          <a:p>
            <a:pPr marL="285750" indent="-285750">
              <a:buFont typeface="Arial" panose="020B0604020202020204" pitchFamily="34" charset="0"/>
              <a:buChar char="•"/>
            </a:pPr>
            <a:r>
              <a:rPr lang="cs-CZ" sz="1050" dirty="0">
                <a:solidFill>
                  <a:schemeClr val="tx1"/>
                </a:solidFill>
                <a:latin typeface="Cambria" panose="02040503050406030204" pitchFamily="18" charset="0"/>
                <a:ea typeface="Cambria" panose="02040503050406030204" pitchFamily="18" charset="0"/>
              </a:rPr>
              <a:t>pro oblast závažných havárií podle § 44 písm. a) zákona č. 224/2015 Sb. o prevenci závažných havárií  </a:t>
            </a:r>
          </a:p>
          <a:p>
            <a:pPr marL="285750" indent="-285750">
              <a:buFont typeface="Arial" panose="020B0604020202020204" pitchFamily="34" charset="0"/>
              <a:buChar char="•"/>
            </a:pPr>
            <a:r>
              <a:rPr lang="cs-CZ" sz="1050" dirty="0">
                <a:solidFill>
                  <a:schemeClr val="tx1"/>
                </a:solidFill>
                <a:latin typeface="Cambria" panose="02040503050406030204" pitchFamily="18" charset="0"/>
                <a:ea typeface="Cambria" panose="02040503050406030204" pitchFamily="18" charset="0"/>
              </a:rPr>
              <a:t>pro předcházení a nápravu ekologické újmy podle § 16 odst. 2 písm. a) </a:t>
            </a:r>
            <a:r>
              <a:rPr lang="cs-CZ" sz="1050" dirty="0" err="1">
                <a:solidFill>
                  <a:schemeClr val="tx1"/>
                </a:solidFill>
                <a:latin typeface="Cambria" panose="02040503050406030204" pitchFamily="18" charset="0"/>
                <a:ea typeface="Cambria" panose="02040503050406030204" pitchFamily="18" charset="0"/>
              </a:rPr>
              <a:t>zák.č</a:t>
            </a:r>
            <a:r>
              <a:rPr lang="cs-CZ" sz="1050" dirty="0">
                <a:solidFill>
                  <a:schemeClr val="tx1"/>
                </a:solidFill>
                <a:latin typeface="Cambria" panose="02040503050406030204" pitchFamily="18" charset="0"/>
                <a:ea typeface="Cambria" panose="02040503050406030204" pitchFamily="18" charset="0"/>
              </a:rPr>
              <a:t>. 167/2008 </a:t>
            </a:r>
            <a:r>
              <a:rPr lang="cs-CZ" sz="1050" dirty="0" err="1">
                <a:solidFill>
                  <a:schemeClr val="tx1"/>
                </a:solidFill>
                <a:latin typeface="Cambria" panose="02040503050406030204" pitchFamily="18" charset="0"/>
                <a:ea typeface="Cambria" panose="02040503050406030204" pitchFamily="18" charset="0"/>
              </a:rPr>
              <a:t>Sb</a:t>
            </a:r>
            <a:endParaRPr lang="cs-CZ" sz="1050" dirty="0">
              <a:solidFill>
                <a:schemeClr val="tx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b="1" dirty="0">
                <a:solidFill>
                  <a:schemeClr val="accent6"/>
                </a:solidFill>
                <a:latin typeface="Cambria" panose="02040503050406030204" pitchFamily="18" charset="0"/>
                <a:ea typeface="Cambria" panose="02040503050406030204" pitchFamily="18" charset="0"/>
              </a:rPr>
              <a:t>koordinační funkce   </a:t>
            </a:r>
            <a:r>
              <a:rPr lang="cs-CZ" dirty="0">
                <a:solidFill>
                  <a:schemeClr val="tx1"/>
                </a:solidFill>
                <a:latin typeface="Cambria" panose="02040503050406030204" pitchFamily="18" charset="0"/>
                <a:ea typeface="Cambria" panose="02040503050406030204" pitchFamily="18" charset="0"/>
              </a:rPr>
              <a:t>(§ 19 odst. 3 </a:t>
            </a:r>
            <a:r>
              <a:rPr lang="cs-CZ" dirty="0" err="1">
                <a:solidFill>
                  <a:schemeClr val="tx1"/>
                </a:solidFill>
                <a:latin typeface="Cambria" panose="02040503050406030204" pitchFamily="18" charset="0"/>
                <a:ea typeface="Cambria" panose="02040503050406030204" pitchFamily="18" charset="0"/>
              </a:rPr>
              <a:t>kom.z</a:t>
            </a:r>
            <a:r>
              <a:rPr lang="cs-CZ" dirty="0">
                <a:solidFill>
                  <a:schemeClr val="tx1"/>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cs-CZ" b="1" dirty="0">
                <a:solidFill>
                  <a:schemeClr val="accent6"/>
                </a:solidFill>
                <a:latin typeface="Cambria" panose="02040503050406030204" pitchFamily="18" charset="0"/>
                <a:ea typeface="Cambria" panose="02040503050406030204" pitchFamily="18" charset="0"/>
              </a:rPr>
              <a:t>zabezpečení informační systém </a:t>
            </a:r>
            <a:r>
              <a:rPr lang="cs-CZ" dirty="0">
                <a:solidFill>
                  <a:schemeClr val="tx1"/>
                </a:solidFill>
                <a:latin typeface="Cambria" panose="02040503050406030204" pitchFamily="18" charset="0"/>
                <a:ea typeface="Cambria" panose="02040503050406030204" pitchFamily="18" charset="0"/>
              </a:rPr>
              <a:t>o ŽP, vč. plošného monitoringu na území ČR, vč. vazeb na mezinárodní dohody</a:t>
            </a: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91297756"/>
      </p:ext>
    </p:extLst>
  </p:cSld>
  <p:clrMapOvr>
    <a:masterClrMapping/>
  </p:clrMapOvr>
  <mc:AlternateContent xmlns:mc="http://schemas.openxmlformats.org/markup-compatibility/2006" xmlns:p14="http://schemas.microsoft.com/office/powerpoint/2010/main">
    <mc:Choice Requires="p14">
      <p:transition spd="slow" p14:dur="2000" advTm="70147"/>
    </mc:Choice>
    <mc:Fallback xmlns="">
      <p:transition spd="slow" advTm="701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fade">
                                      <p:cBhvr>
                                        <p:cTn id="57" dur="500"/>
                                        <p:tgtEl>
                                          <p:spTgt spid="4">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2" end="12"/>
                                            </p:txEl>
                                          </p:spTgt>
                                        </p:tgtEl>
                                        <p:attrNameLst>
                                          <p:attrName>style.visibility</p:attrName>
                                        </p:attrNameLst>
                                      </p:cBhvr>
                                      <p:to>
                                        <p:strVal val="visible"/>
                                      </p:to>
                                    </p:set>
                                    <p:animEffect transition="in" filter="fade">
                                      <p:cBhvr>
                                        <p:cTn id="62" dur="500"/>
                                        <p:tgtEl>
                                          <p:spTgt spid="4">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animEffect transition="in" filter="fade">
                                      <p:cBhvr>
                                        <p:cTn id="67" dur="500"/>
                                        <p:tgtEl>
                                          <p:spTgt spid="4">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14" end="14"/>
                                            </p:txEl>
                                          </p:spTgt>
                                        </p:tgtEl>
                                        <p:attrNameLst>
                                          <p:attrName>style.visibility</p:attrName>
                                        </p:attrNameLst>
                                      </p:cBhvr>
                                      <p:to>
                                        <p:strVal val="visible"/>
                                      </p:to>
                                    </p:set>
                                    <p:animEffect transition="in" filter="fade">
                                      <p:cBhvr>
                                        <p:cTn id="72" dur="500"/>
                                        <p:tgtEl>
                                          <p:spTgt spid="4">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15" end="15"/>
                                            </p:txEl>
                                          </p:spTgt>
                                        </p:tgtEl>
                                        <p:attrNameLst>
                                          <p:attrName>style.visibility</p:attrName>
                                        </p:attrNameLst>
                                      </p:cBhvr>
                                      <p:to>
                                        <p:strVal val="visible"/>
                                      </p:to>
                                    </p:set>
                                    <p:animEffect transition="in" filter="fade">
                                      <p:cBhvr>
                                        <p:cTn id="77" dur="500"/>
                                        <p:tgtEl>
                                          <p:spTgt spid="4">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16" end="16"/>
                                            </p:txEl>
                                          </p:spTgt>
                                        </p:tgtEl>
                                        <p:attrNameLst>
                                          <p:attrName>style.visibility</p:attrName>
                                        </p:attrNameLst>
                                      </p:cBhvr>
                                      <p:to>
                                        <p:strVal val="visible"/>
                                      </p:to>
                                    </p:set>
                                    <p:animEffect transition="in" filter="fade">
                                      <p:cBhvr>
                                        <p:cTn id="82" dur="500"/>
                                        <p:tgtEl>
                                          <p:spTgt spid="4">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17" end="17"/>
                                            </p:txEl>
                                          </p:spTgt>
                                        </p:tgtEl>
                                        <p:attrNameLst>
                                          <p:attrName>style.visibility</p:attrName>
                                        </p:attrNameLst>
                                      </p:cBhvr>
                                      <p:to>
                                        <p:strVal val="visible"/>
                                      </p:to>
                                    </p:set>
                                    <p:animEffect transition="in" filter="fade">
                                      <p:cBhvr>
                                        <p:cTn id="87" dur="500"/>
                                        <p:tgtEl>
                                          <p:spTgt spid="4">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18" end="18"/>
                                            </p:txEl>
                                          </p:spTgt>
                                        </p:tgtEl>
                                        <p:attrNameLst>
                                          <p:attrName>style.visibility</p:attrName>
                                        </p:attrNameLst>
                                      </p:cBhvr>
                                      <p:to>
                                        <p:strVal val="visible"/>
                                      </p:to>
                                    </p:set>
                                    <p:animEffect transition="in" filter="fade">
                                      <p:cBhvr>
                                        <p:cTn id="92" dur="500"/>
                                        <p:tgtEl>
                                          <p:spTgt spid="4">
                                            <p:txEl>
                                              <p:pRg st="18" end="1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xEl>
                                              <p:pRg st="19" end="19"/>
                                            </p:txEl>
                                          </p:spTgt>
                                        </p:tgtEl>
                                        <p:attrNameLst>
                                          <p:attrName>style.visibility</p:attrName>
                                        </p:attrNameLst>
                                      </p:cBhvr>
                                      <p:to>
                                        <p:strVal val="visible"/>
                                      </p:to>
                                    </p:set>
                                    <p:animEffect transition="in" filter="fade">
                                      <p:cBhvr>
                                        <p:cTn id="97" dur="500"/>
                                        <p:tgtEl>
                                          <p:spTgt spid="4">
                                            <p:txEl>
                                              <p:pRg st="19" end="1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xEl>
                                              <p:pRg st="20" end="20"/>
                                            </p:txEl>
                                          </p:spTgt>
                                        </p:tgtEl>
                                        <p:attrNameLst>
                                          <p:attrName>style.visibility</p:attrName>
                                        </p:attrNameLst>
                                      </p:cBhvr>
                                      <p:to>
                                        <p:strVal val="visible"/>
                                      </p:to>
                                    </p:set>
                                    <p:animEffect transition="in" filter="fade">
                                      <p:cBhvr>
                                        <p:cTn id="102" dur="500"/>
                                        <p:tgtEl>
                                          <p:spTgt spid="4">
                                            <p:txEl>
                                              <p:pRg st="20" end="2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
                                            <p:txEl>
                                              <p:pRg st="21" end="21"/>
                                            </p:txEl>
                                          </p:spTgt>
                                        </p:tgtEl>
                                        <p:attrNameLst>
                                          <p:attrName>style.visibility</p:attrName>
                                        </p:attrNameLst>
                                      </p:cBhvr>
                                      <p:to>
                                        <p:strVal val="visible"/>
                                      </p:to>
                                    </p:set>
                                    <p:animEffect transition="in" filter="fade">
                                      <p:cBhvr>
                                        <p:cTn id="107" dur="500"/>
                                        <p:tgtEl>
                                          <p:spTgt spid="4">
                                            <p:txEl>
                                              <p:pRg st="21" end="21"/>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
                                            <p:txEl>
                                              <p:pRg st="22" end="22"/>
                                            </p:txEl>
                                          </p:spTgt>
                                        </p:tgtEl>
                                        <p:attrNameLst>
                                          <p:attrName>style.visibility</p:attrName>
                                        </p:attrNameLst>
                                      </p:cBhvr>
                                      <p:to>
                                        <p:strVal val="visible"/>
                                      </p:to>
                                    </p:set>
                                    <p:animEffect transition="in" filter="fade">
                                      <p:cBhvr>
                                        <p:cTn id="112" dur="500"/>
                                        <p:tgtEl>
                                          <p:spTgt spid="4">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846138"/>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b="1" dirty="0">
                <a:solidFill>
                  <a:schemeClr val="accent2"/>
                </a:solidFill>
                <a:latin typeface="Cambria" panose="02040503050406030204" pitchFamily="18" charset="0"/>
                <a:ea typeface="Cambria" panose="02040503050406030204" pitchFamily="18" charset="0"/>
              </a:rPr>
              <a:t>Subjekty podřízené Ministerstvu životního prostředí</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rozdílnosti v právní povaze a předmětu činnosti</a:t>
            </a:r>
          </a:p>
          <a:p>
            <a:pPr marL="285750" indent="-285750">
              <a:buFont typeface="Arial" panose="020B0604020202020204" pitchFamily="34" charset="0"/>
              <a:buChar char="•"/>
            </a:pPr>
            <a:endParaRPr lang="cs-CZ" dirty="0">
              <a:solidFill>
                <a:schemeClr val="tx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b="1" dirty="0">
                <a:solidFill>
                  <a:schemeClr val="accent3"/>
                </a:solidFill>
                <a:latin typeface="Cambria" panose="02040503050406030204" pitchFamily="18" charset="0"/>
                <a:ea typeface="Cambria" panose="02040503050406030204" pitchFamily="18" charset="0"/>
              </a:rPr>
              <a:t>Státní fond ŽP </a:t>
            </a:r>
            <a:r>
              <a:rPr lang="cs-CZ" dirty="0">
                <a:solidFill>
                  <a:schemeClr val="tx1"/>
                </a:solidFill>
                <a:latin typeface="Cambria" panose="02040503050406030204" pitchFamily="18" charset="0"/>
                <a:ea typeface="Cambria" panose="02040503050406030204" pitchFamily="18" charset="0"/>
              </a:rPr>
              <a:t>(zák. č. 388/1991 Sb. o SFŽP), právnická osoba zřízená zákonem (veřejný fond), MŽP jej spravuje</a:t>
            </a:r>
          </a:p>
          <a:p>
            <a:pPr marL="285750" indent="-285750">
              <a:buFont typeface="Arial" panose="020B0604020202020204" pitchFamily="34" charset="0"/>
              <a:buChar char="•"/>
            </a:pPr>
            <a:r>
              <a:rPr lang="cs-CZ" b="1" dirty="0">
                <a:solidFill>
                  <a:schemeClr val="accent3"/>
                </a:solidFill>
                <a:latin typeface="Cambria" panose="02040503050406030204" pitchFamily="18" charset="0"/>
                <a:ea typeface="Cambria" panose="02040503050406030204" pitchFamily="18" charset="0"/>
              </a:rPr>
              <a:t>Česká inspekce životního prostředí </a:t>
            </a:r>
            <a:r>
              <a:rPr lang="cs-CZ" dirty="0">
                <a:solidFill>
                  <a:schemeClr val="tx1"/>
                </a:solidFill>
                <a:latin typeface="Cambria" panose="02040503050406030204" pitchFamily="18" charset="0"/>
                <a:ea typeface="Cambria" panose="02040503050406030204" pitchFamily="18" charset="0"/>
              </a:rPr>
              <a:t>(komp. z. + zák. č. 282/1991 Sb. + zvláštní zákony)</a:t>
            </a:r>
          </a:p>
          <a:p>
            <a:pPr marL="285750" indent="-285750">
              <a:buFont typeface="Arial" panose="020B0604020202020204" pitchFamily="34" charset="0"/>
              <a:buChar char="•"/>
            </a:pPr>
            <a:r>
              <a:rPr lang="cs-CZ" b="1" dirty="0">
                <a:solidFill>
                  <a:schemeClr val="accent3"/>
                </a:solidFill>
                <a:latin typeface="Cambria" panose="02040503050406030204" pitchFamily="18" charset="0"/>
                <a:ea typeface="Cambria" panose="02040503050406030204" pitchFamily="18" charset="0"/>
              </a:rPr>
              <a:t>Český </a:t>
            </a:r>
            <a:r>
              <a:rPr lang="cs-CZ" b="1" dirty="0" err="1">
                <a:solidFill>
                  <a:schemeClr val="accent3"/>
                </a:solidFill>
                <a:latin typeface="Cambria" panose="02040503050406030204" pitchFamily="18" charset="0"/>
                <a:ea typeface="Cambria" panose="02040503050406030204" pitchFamily="18" charset="0"/>
              </a:rPr>
              <a:t>hydrometerologický</a:t>
            </a:r>
            <a:r>
              <a:rPr lang="cs-CZ" b="1" dirty="0">
                <a:solidFill>
                  <a:schemeClr val="accent3"/>
                </a:solidFill>
                <a:latin typeface="Cambria" panose="02040503050406030204" pitchFamily="18" charset="0"/>
                <a:ea typeface="Cambria" panose="02040503050406030204" pitchFamily="18" charset="0"/>
              </a:rPr>
              <a:t> ústav</a:t>
            </a:r>
            <a:r>
              <a:rPr lang="cs-CZ" dirty="0">
                <a:solidFill>
                  <a:schemeClr val="tx1"/>
                </a:solidFill>
                <a:latin typeface="Cambria" panose="02040503050406030204" pitchFamily="18" charset="0"/>
                <a:ea typeface="Cambria" panose="02040503050406030204" pitchFamily="18" charset="0"/>
              </a:rPr>
              <a:t>, státní příspěvková organizace</a:t>
            </a:r>
          </a:p>
          <a:p>
            <a:pPr marL="285750" indent="-285750">
              <a:buFont typeface="Arial" panose="020B0604020202020204" pitchFamily="34" charset="0"/>
              <a:buChar char="•"/>
            </a:pPr>
            <a:r>
              <a:rPr lang="cs-CZ" b="1" dirty="0" err="1">
                <a:solidFill>
                  <a:schemeClr val="accent4"/>
                </a:solidFill>
                <a:latin typeface="Cambria" panose="02040503050406030204" pitchFamily="18" charset="0"/>
                <a:ea typeface="Cambria" panose="02040503050406030204" pitchFamily="18" charset="0"/>
              </a:rPr>
              <a:t>Cenia</a:t>
            </a:r>
            <a:r>
              <a:rPr lang="cs-CZ" dirty="0">
                <a:solidFill>
                  <a:schemeClr val="tx1"/>
                </a:solidFill>
                <a:latin typeface="Cambria" panose="02040503050406030204" pitchFamily="18" charset="0"/>
                <a:ea typeface="Cambria" panose="02040503050406030204" pitchFamily="18" charset="0"/>
              </a:rPr>
              <a:t> (Česká informační agentura ŽP),státní příspěvková organizace</a:t>
            </a:r>
          </a:p>
          <a:p>
            <a:pPr marL="285750" indent="-285750">
              <a:buFont typeface="Arial" panose="020B0604020202020204" pitchFamily="34" charset="0"/>
              <a:buChar char="•"/>
            </a:pPr>
            <a:r>
              <a:rPr lang="cs-CZ" b="1" dirty="0">
                <a:solidFill>
                  <a:schemeClr val="accent4"/>
                </a:solidFill>
                <a:latin typeface="Cambria" panose="02040503050406030204" pitchFamily="18" charset="0"/>
                <a:ea typeface="Cambria" panose="02040503050406030204" pitchFamily="18" charset="0"/>
              </a:rPr>
              <a:t>Agentura ochrany přírody a krajiny</a:t>
            </a:r>
            <a:r>
              <a:rPr lang="cs-CZ" dirty="0">
                <a:solidFill>
                  <a:schemeClr val="tx1"/>
                </a:solidFill>
                <a:latin typeface="Cambria" panose="02040503050406030204" pitchFamily="18" charset="0"/>
                <a:ea typeface="Cambria" panose="02040503050406030204" pitchFamily="18" charset="0"/>
              </a:rPr>
              <a:t>, organizační složka státu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správní orgán (CHKO kromě CHKO Šumava)</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odborné a vědecké funkce</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Hospodaření s majetkem</a:t>
            </a:r>
          </a:p>
          <a:p>
            <a:pPr marL="285750" indent="-285750">
              <a:buFont typeface="Arial" panose="020B0604020202020204" pitchFamily="34" charset="0"/>
              <a:buChar char="•"/>
            </a:pPr>
            <a:r>
              <a:rPr lang="cs-CZ" b="1" dirty="0">
                <a:solidFill>
                  <a:schemeClr val="accent4"/>
                </a:solidFill>
                <a:latin typeface="Cambria" panose="02040503050406030204" pitchFamily="18" charset="0"/>
                <a:ea typeface="Cambria" panose="02040503050406030204" pitchFamily="18" charset="0"/>
              </a:rPr>
              <a:t>Správy národních parků</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správní orgán</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odborné a vědecké funkce</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příslušnost hospodařit s majetkem </a:t>
            </a:r>
          </a:p>
          <a:p>
            <a:pPr marL="285750" indent="-285750">
              <a:buFont typeface="Arial" panose="020B0604020202020204" pitchFamily="34" charset="0"/>
              <a:buChar char="•"/>
            </a:pPr>
            <a:r>
              <a:rPr lang="cs-CZ" b="1" dirty="0">
                <a:solidFill>
                  <a:schemeClr val="accent6"/>
                </a:solidFill>
                <a:latin typeface="Cambria" panose="02040503050406030204" pitchFamily="18" charset="0"/>
                <a:ea typeface="Cambria" panose="02040503050406030204" pitchFamily="18" charset="0"/>
              </a:rPr>
              <a:t>Správa jeskyní ČR</a:t>
            </a:r>
            <a:r>
              <a:rPr lang="cs-CZ" dirty="0">
                <a:solidFill>
                  <a:schemeClr val="tx1"/>
                </a:solidFill>
                <a:latin typeface="Cambria" panose="02040503050406030204" pitchFamily="18" charset="0"/>
                <a:ea typeface="Cambria" panose="02040503050406030204" pitchFamily="18" charset="0"/>
              </a:rPr>
              <a:t>, státní příspěvková organizace</a:t>
            </a:r>
          </a:p>
          <a:p>
            <a:pPr marL="285750" indent="-285750">
              <a:buFont typeface="Arial" panose="020B0604020202020204" pitchFamily="34" charset="0"/>
              <a:buChar char="•"/>
            </a:pPr>
            <a:r>
              <a:rPr lang="cs-CZ" b="1" dirty="0">
                <a:solidFill>
                  <a:schemeClr val="accent6"/>
                </a:solidFill>
                <a:latin typeface="Cambria" panose="02040503050406030204" pitchFamily="18" charset="0"/>
                <a:ea typeface="Cambria" panose="02040503050406030204" pitchFamily="18" charset="0"/>
              </a:rPr>
              <a:t>Česká geologická služba </a:t>
            </a:r>
            <a:r>
              <a:rPr lang="cs-CZ" dirty="0">
                <a:solidFill>
                  <a:schemeClr val="tx1"/>
                </a:solidFill>
                <a:latin typeface="Cambria" panose="02040503050406030204" pitchFamily="18" charset="0"/>
                <a:ea typeface="Cambria" panose="02040503050406030204" pitchFamily="18" charset="0"/>
              </a:rPr>
              <a:t>– GEOFOND, organizační složka státu</a:t>
            </a:r>
          </a:p>
          <a:p>
            <a:pPr marL="285750" indent="-285750">
              <a:buFont typeface="Arial" panose="020B0604020202020204" pitchFamily="34" charset="0"/>
              <a:buChar char="•"/>
            </a:pPr>
            <a:r>
              <a:rPr lang="cs-CZ" b="1" dirty="0">
                <a:solidFill>
                  <a:schemeClr val="accent6"/>
                </a:solidFill>
                <a:latin typeface="Cambria" panose="02040503050406030204" pitchFamily="18" charset="0"/>
                <a:ea typeface="Cambria" panose="02040503050406030204" pitchFamily="18" charset="0"/>
              </a:rPr>
              <a:t>Výzkumný ústav vodohospodářský T.G.M., </a:t>
            </a:r>
            <a:r>
              <a:rPr lang="cs-CZ" dirty="0">
                <a:solidFill>
                  <a:schemeClr val="tx1"/>
                </a:solidFill>
                <a:latin typeface="Cambria" panose="02040503050406030204" pitchFamily="18" charset="0"/>
                <a:ea typeface="Cambria" panose="02040503050406030204" pitchFamily="18" charset="0"/>
              </a:rPr>
              <a:t>státní příspěvkový organizace</a:t>
            </a: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79168467"/>
      </p:ext>
    </p:extLst>
  </p:cSld>
  <p:clrMapOvr>
    <a:masterClrMapping/>
  </p:clrMapOvr>
  <mc:AlternateContent xmlns:mc="http://schemas.openxmlformats.org/markup-compatibility/2006" xmlns:p14="http://schemas.microsoft.com/office/powerpoint/2010/main">
    <mc:Choice Requires="p14">
      <p:transition spd="slow" p14:dur="2000" advTm="66942"/>
    </mc:Choice>
    <mc:Fallback xmlns="">
      <p:transition spd="slow" advTm="66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500"/>
                                        <p:tgtEl>
                                          <p:spTgt spid="4">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3" end="13"/>
                                            </p:txEl>
                                          </p:spTgt>
                                        </p:tgtEl>
                                        <p:attrNameLst>
                                          <p:attrName>style.visibility</p:attrName>
                                        </p:attrNameLst>
                                      </p:cBhvr>
                                      <p:to>
                                        <p:strVal val="visible"/>
                                      </p:to>
                                    </p:set>
                                    <p:animEffect transition="in" filter="fade">
                                      <p:cBhvr>
                                        <p:cTn id="62" dur="500"/>
                                        <p:tgtEl>
                                          <p:spTgt spid="4">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4" end="14"/>
                                            </p:txEl>
                                          </p:spTgt>
                                        </p:tgtEl>
                                        <p:attrNameLst>
                                          <p:attrName>style.visibility</p:attrName>
                                        </p:attrNameLst>
                                      </p:cBhvr>
                                      <p:to>
                                        <p:strVal val="visible"/>
                                      </p:to>
                                    </p:set>
                                    <p:animEffect transition="in" filter="fade">
                                      <p:cBhvr>
                                        <p:cTn id="67" dur="500"/>
                                        <p:tgtEl>
                                          <p:spTgt spid="4">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15" end="15"/>
                                            </p:txEl>
                                          </p:spTgt>
                                        </p:tgtEl>
                                        <p:attrNameLst>
                                          <p:attrName>style.visibility</p:attrName>
                                        </p:attrNameLst>
                                      </p:cBhvr>
                                      <p:to>
                                        <p:strVal val="visible"/>
                                      </p:to>
                                    </p:set>
                                    <p:animEffect transition="in" filter="fade">
                                      <p:cBhvr>
                                        <p:cTn id="72" dur="500"/>
                                        <p:tgtEl>
                                          <p:spTgt spid="4">
                                            <p:txEl>
                                              <p:pRg st="15" end="1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16" end="16"/>
                                            </p:txEl>
                                          </p:spTgt>
                                        </p:tgtEl>
                                        <p:attrNameLst>
                                          <p:attrName>style.visibility</p:attrName>
                                        </p:attrNameLst>
                                      </p:cBhvr>
                                      <p:to>
                                        <p:strVal val="visible"/>
                                      </p:to>
                                    </p:set>
                                    <p:animEffect transition="in" filter="fade">
                                      <p:cBhvr>
                                        <p:cTn id="77" dur="500"/>
                                        <p:tgtEl>
                                          <p:spTgt spid="4">
                                            <p:txEl>
                                              <p:pRg st="16" end="1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17" end="17"/>
                                            </p:txEl>
                                          </p:spTgt>
                                        </p:tgtEl>
                                        <p:attrNameLst>
                                          <p:attrName>style.visibility</p:attrName>
                                        </p:attrNameLst>
                                      </p:cBhvr>
                                      <p:to>
                                        <p:strVal val="visible"/>
                                      </p:to>
                                    </p:set>
                                    <p:animEffect transition="in" filter="fade">
                                      <p:cBhvr>
                                        <p:cTn id="82" dur="5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846138"/>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b="1" dirty="0">
                <a:solidFill>
                  <a:schemeClr val="accent2"/>
                </a:solidFill>
                <a:latin typeface="Cambria" panose="02040503050406030204" pitchFamily="18" charset="0"/>
                <a:ea typeface="Cambria" panose="02040503050406030204" pitchFamily="18" charset="0"/>
              </a:rPr>
              <a:t>Ministerstvo zemědělství</a:t>
            </a:r>
          </a:p>
          <a:p>
            <a:r>
              <a:rPr lang="cs-CZ" dirty="0">
                <a:solidFill>
                  <a:schemeClr val="tx1"/>
                </a:solidFill>
                <a:latin typeface="Cambria" panose="02040503050406030204" pitchFamily="18" charset="0"/>
                <a:ea typeface="Cambria" panose="02040503050406030204" pitchFamily="18" charset="0"/>
              </a:rPr>
              <a:t>ústřední orgán státní správy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pro zemědělství, s výjimkou ochrany zemědělského půdního fondu,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pro vodní hospodářství, s výjimkou ochrany přirozené akumulace vod, ochrany vodních zdrojů a ochrany jakosti povrchových a podzemních vod,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lesů, myslivosti a rybářství, s výjimkou území národních parků</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ve věcech veterinární péče,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ve věcech rostlinolékařské péče,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ve věcech péče o potraviny,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ve věcech péče o ochranu zvířat proti týrání</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pro ochranu práv k novým odrůdám rostlin a plemenům zvířat.</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pro potravinářský průmysl</a:t>
            </a:r>
          </a:p>
          <a:p>
            <a:endParaRPr lang="cs-CZ" sz="1050" dirty="0">
              <a:solidFill>
                <a:schemeClr val="tx1"/>
              </a:solidFill>
              <a:latin typeface="Cambria" panose="02040503050406030204" pitchFamily="18" charset="0"/>
              <a:ea typeface="Cambria" panose="02040503050406030204" pitchFamily="18" charset="0"/>
            </a:endParaRPr>
          </a:p>
          <a:p>
            <a:r>
              <a:rPr lang="cs-CZ" dirty="0">
                <a:solidFill>
                  <a:schemeClr val="tx1"/>
                </a:solidFill>
                <a:latin typeface="Cambria" panose="02040503050406030204" pitchFamily="18" charset="0"/>
                <a:ea typeface="Cambria" panose="02040503050406030204" pitchFamily="18" charset="0"/>
              </a:rPr>
              <a:t>Pozn. „s výjimkou“: kompetence MŽP</a:t>
            </a:r>
          </a:p>
          <a:p>
            <a:endParaRPr lang="cs-CZ" sz="1050" dirty="0">
              <a:solidFill>
                <a:schemeClr val="tx1"/>
              </a:solidFill>
              <a:latin typeface="Cambria" panose="02040503050406030204" pitchFamily="18" charset="0"/>
              <a:ea typeface="Cambria" panose="02040503050406030204" pitchFamily="18" charset="0"/>
            </a:endParaRPr>
          </a:p>
          <a:p>
            <a:r>
              <a:rPr lang="cs-CZ" b="1" dirty="0">
                <a:solidFill>
                  <a:schemeClr val="tx1"/>
                </a:solidFill>
                <a:latin typeface="Cambria" panose="02040503050406030204" pitchFamily="18" charset="0"/>
                <a:ea typeface="Cambria" panose="02040503050406030204" pitchFamily="18" charset="0"/>
              </a:rPr>
              <a:t>Ministerstvo zemědělství řídí </a:t>
            </a:r>
          </a:p>
          <a:p>
            <a:r>
              <a:rPr lang="cs-CZ" dirty="0">
                <a:solidFill>
                  <a:schemeClr val="tx1"/>
                </a:solidFill>
                <a:latin typeface="Cambria" panose="02040503050406030204" pitchFamily="18" charset="0"/>
                <a:ea typeface="Cambria" panose="02040503050406030204" pitchFamily="18" charset="0"/>
              </a:rPr>
              <a:t>Státní zemědělskou a potravinářskou inspekci, </a:t>
            </a:r>
          </a:p>
          <a:p>
            <a:r>
              <a:rPr lang="cs-CZ" dirty="0">
                <a:solidFill>
                  <a:schemeClr val="tx1"/>
                </a:solidFill>
                <a:latin typeface="Cambria" panose="02040503050406030204" pitchFamily="18" charset="0"/>
                <a:ea typeface="Cambria" panose="02040503050406030204" pitchFamily="18" charset="0"/>
              </a:rPr>
              <a:t>Státní veterinární správu České republiky, </a:t>
            </a:r>
          </a:p>
          <a:p>
            <a:r>
              <a:rPr lang="cs-CZ" dirty="0">
                <a:solidFill>
                  <a:schemeClr val="tx1"/>
                </a:solidFill>
                <a:latin typeface="Cambria" panose="02040503050406030204" pitchFamily="18" charset="0"/>
                <a:ea typeface="Cambria" panose="02040503050406030204" pitchFamily="18" charset="0"/>
              </a:rPr>
              <a:t>Ústřední kontrolní a zkušební ústav zemědělský  </a:t>
            </a:r>
          </a:p>
          <a:p>
            <a:r>
              <a:rPr lang="cs-CZ" dirty="0">
                <a:solidFill>
                  <a:schemeClr val="tx1"/>
                </a:solidFill>
                <a:latin typeface="Cambria" panose="02040503050406030204" pitchFamily="18" charset="0"/>
                <a:ea typeface="Cambria" panose="02040503050406030204" pitchFamily="18" charset="0"/>
              </a:rPr>
              <a:t>Českou plemenářskou inspekci.</a:t>
            </a:r>
          </a:p>
          <a:p>
            <a:pPr marL="285750" indent="-285750">
              <a:buFont typeface="Arial" panose="020B0604020202020204" pitchFamily="34" charset="0"/>
              <a:buChar char="•"/>
            </a:pPr>
            <a:endParaRPr lang="cs-CZ" dirty="0">
              <a:solidFill>
                <a:schemeClr val="tx1"/>
              </a:solidFill>
              <a:latin typeface="Cambria" panose="02040503050406030204" pitchFamily="18" charset="0"/>
              <a:ea typeface="Cambria" panose="02040503050406030204" pitchFamily="18" charset="0"/>
            </a:endParaRP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5850460"/>
      </p:ext>
    </p:extLst>
  </p:cSld>
  <p:clrMapOvr>
    <a:masterClrMapping/>
  </p:clrMapOvr>
  <mc:AlternateContent xmlns:mc="http://schemas.openxmlformats.org/markup-compatibility/2006" xmlns:p14="http://schemas.microsoft.com/office/powerpoint/2010/main">
    <mc:Choice Requires="p14">
      <p:transition spd="slow" p14:dur="2000" advTm="37121"/>
    </mc:Choice>
    <mc:Fallback xmlns="">
      <p:transition spd="slow" advTm="37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500"/>
                                        <p:tgtEl>
                                          <p:spTgt spid="4">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4" end="14"/>
                                            </p:txEl>
                                          </p:spTgt>
                                        </p:tgtEl>
                                        <p:attrNameLst>
                                          <p:attrName>style.visibility</p:attrName>
                                        </p:attrNameLst>
                                      </p:cBhvr>
                                      <p:to>
                                        <p:strVal val="visible"/>
                                      </p:to>
                                    </p:set>
                                    <p:animEffect transition="in" filter="fade">
                                      <p:cBhvr>
                                        <p:cTn id="62" dur="500"/>
                                        <p:tgtEl>
                                          <p:spTgt spid="4">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animEffect transition="in" filter="fade">
                                      <p:cBhvr>
                                        <p:cTn id="67" dur="500"/>
                                        <p:tgtEl>
                                          <p:spTgt spid="4">
                                            <p:txEl>
                                              <p:pRg st="15" end="1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16" end="16"/>
                                            </p:txEl>
                                          </p:spTgt>
                                        </p:tgtEl>
                                        <p:attrNameLst>
                                          <p:attrName>style.visibility</p:attrName>
                                        </p:attrNameLst>
                                      </p:cBhvr>
                                      <p:to>
                                        <p:strVal val="visible"/>
                                      </p:to>
                                    </p:set>
                                    <p:animEffect transition="in" filter="fade">
                                      <p:cBhvr>
                                        <p:cTn id="72" dur="500"/>
                                        <p:tgtEl>
                                          <p:spTgt spid="4">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17" end="17"/>
                                            </p:txEl>
                                          </p:spTgt>
                                        </p:tgtEl>
                                        <p:attrNameLst>
                                          <p:attrName>style.visibility</p:attrName>
                                        </p:attrNameLst>
                                      </p:cBhvr>
                                      <p:to>
                                        <p:strVal val="visible"/>
                                      </p:to>
                                    </p:set>
                                    <p:animEffect transition="in" filter="fade">
                                      <p:cBhvr>
                                        <p:cTn id="77" dur="500"/>
                                        <p:tgtEl>
                                          <p:spTgt spid="4">
                                            <p:txEl>
                                              <p:pRg st="17" end="1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18" end="18"/>
                                            </p:txEl>
                                          </p:spTgt>
                                        </p:tgtEl>
                                        <p:attrNameLst>
                                          <p:attrName>style.visibility</p:attrName>
                                        </p:attrNameLst>
                                      </p:cBhvr>
                                      <p:to>
                                        <p:strVal val="visible"/>
                                      </p:to>
                                    </p:set>
                                    <p:animEffect transition="in" filter="fade">
                                      <p:cBhvr>
                                        <p:cTn id="82" dur="500"/>
                                        <p:tgtEl>
                                          <p:spTgt spid="4">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846138"/>
            <a:ext cx="8229600" cy="4525963"/>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b="1" dirty="0">
                <a:solidFill>
                  <a:schemeClr val="accent2"/>
                </a:solidFill>
                <a:latin typeface="Cambria" panose="02040503050406030204" pitchFamily="18" charset="0"/>
                <a:ea typeface="Cambria" panose="02040503050406030204" pitchFamily="18" charset="0"/>
              </a:rPr>
              <a:t>Ministerstvo pro místní rozvoj</a:t>
            </a:r>
          </a:p>
          <a:p>
            <a:r>
              <a:rPr lang="cs-CZ" dirty="0">
                <a:solidFill>
                  <a:schemeClr val="tx1"/>
                </a:solidFill>
                <a:latin typeface="Cambria" panose="02040503050406030204" pitchFamily="18" charset="0"/>
                <a:ea typeface="Cambria" panose="02040503050406030204" pitchFamily="18" charset="0"/>
              </a:rPr>
              <a:t>ústřední orgán státní správy</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ve věcech regionální politiky,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územního plánování a stavebního řádu, vyvlastnění,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investiční politiky</a:t>
            </a:r>
          </a:p>
          <a:p>
            <a:endParaRPr lang="cs-CZ" dirty="0">
              <a:solidFill>
                <a:schemeClr val="tx1"/>
              </a:solidFill>
              <a:latin typeface="Cambria" panose="02040503050406030204" pitchFamily="18" charset="0"/>
              <a:ea typeface="Cambria" panose="02040503050406030204" pitchFamily="18" charset="0"/>
            </a:endParaRPr>
          </a:p>
          <a:p>
            <a:r>
              <a:rPr lang="cs-CZ" b="1" dirty="0">
                <a:solidFill>
                  <a:schemeClr val="accent2"/>
                </a:solidFill>
                <a:latin typeface="Cambria" panose="02040503050406030204" pitchFamily="18" charset="0"/>
                <a:ea typeface="Cambria" panose="02040503050406030204" pitchFamily="18" charset="0"/>
              </a:rPr>
              <a:t>Ministerstvo vnitra</a:t>
            </a:r>
          </a:p>
          <a:p>
            <a:r>
              <a:rPr lang="cs-CZ" dirty="0">
                <a:solidFill>
                  <a:schemeClr val="tx1"/>
                </a:solidFill>
                <a:latin typeface="Cambria" panose="02040503050406030204" pitchFamily="18" charset="0"/>
                <a:ea typeface="Cambria" panose="02040503050406030204" pitchFamily="18" charset="0"/>
              </a:rPr>
              <a:t>ústřední orgán státní správy</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pro krizové řízení, civilní nouzové plánování, ochranu obyvatelstva a integrovaný záchranný systém,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požární ochranu,</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pro oblast informačních systémů veřejné správy</a:t>
            </a:r>
          </a:p>
          <a:p>
            <a:endParaRPr lang="cs-CZ" dirty="0">
              <a:solidFill>
                <a:schemeClr val="tx1"/>
              </a:solidFill>
              <a:latin typeface="Cambria" panose="02040503050406030204" pitchFamily="18" charset="0"/>
              <a:ea typeface="Cambria" panose="02040503050406030204" pitchFamily="18" charset="0"/>
            </a:endParaRPr>
          </a:p>
          <a:p>
            <a:r>
              <a:rPr lang="cs-CZ" b="1" dirty="0">
                <a:solidFill>
                  <a:schemeClr val="accent2"/>
                </a:solidFill>
                <a:latin typeface="Cambria" panose="02040503050406030204" pitchFamily="18" charset="0"/>
                <a:ea typeface="Cambria" panose="02040503050406030204" pitchFamily="18" charset="0"/>
              </a:rPr>
              <a:t>Ministerstvo zdravotnictví</a:t>
            </a:r>
          </a:p>
          <a:p>
            <a:r>
              <a:rPr lang="cs-CZ" dirty="0">
                <a:solidFill>
                  <a:schemeClr val="tx1"/>
                </a:solidFill>
                <a:latin typeface="Cambria" panose="02040503050406030204" pitchFamily="18" charset="0"/>
                <a:ea typeface="Cambria" panose="02040503050406030204" pitchFamily="18" charset="0"/>
              </a:rPr>
              <a:t>ústřední orgán státní správy</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ochranu veřejného zdraví,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používání biocidních přípravků a uvádění biocidních přípravků a účinných látek na trh.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ochranu a využívání přírodních léčivých zdrojů, přírodních léčebných lázní a zdrojů přírodních minerálních vod, </a:t>
            </a:r>
          </a:p>
          <a:p>
            <a:endParaRPr lang="cs-CZ" dirty="0">
              <a:solidFill>
                <a:schemeClr val="tx1"/>
              </a:solidFill>
              <a:latin typeface="Cambria" panose="02040503050406030204" pitchFamily="18" charset="0"/>
              <a:ea typeface="Cambria" panose="02040503050406030204" pitchFamily="18" charset="0"/>
            </a:endParaRPr>
          </a:p>
          <a:p>
            <a:r>
              <a:rPr lang="cs-CZ" dirty="0">
                <a:solidFill>
                  <a:schemeClr val="tx1"/>
                </a:solidFill>
                <a:latin typeface="Cambria" panose="02040503050406030204" pitchFamily="18" charset="0"/>
                <a:ea typeface="Cambria" panose="02040503050406030204" pitchFamily="18" charset="0"/>
              </a:rPr>
              <a:t>součástí Ministerstva zdravotnictví je Český inspektorát lázní a zřídel.</a:t>
            </a:r>
          </a:p>
          <a:p>
            <a:r>
              <a:rPr lang="cs-CZ" dirty="0">
                <a:solidFill>
                  <a:schemeClr val="tx1"/>
                </a:solidFill>
                <a:latin typeface="Cambria" panose="02040503050406030204" pitchFamily="18" charset="0"/>
                <a:ea typeface="Cambria" panose="02040503050406030204" pitchFamily="18" charset="0"/>
              </a:rPr>
              <a:t>v rámci Ministerstva zdravotnictví – funkce Hlavního hygienika. </a:t>
            </a:r>
          </a:p>
          <a:p>
            <a:endParaRPr lang="cs-CZ" dirty="0">
              <a:solidFill>
                <a:schemeClr val="tx1"/>
              </a:solidFill>
              <a:latin typeface="Cambria" panose="02040503050406030204" pitchFamily="18" charset="0"/>
              <a:ea typeface="Cambria" panose="02040503050406030204" pitchFamily="18" charset="0"/>
            </a:endParaRPr>
          </a:p>
          <a:p>
            <a:r>
              <a:rPr lang="cs-CZ" dirty="0">
                <a:solidFill>
                  <a:schemeClr val="tx1"/>
                </a:solidFill>
                <a:latin typeface="Cambria" panose="02040503050406030204" pitchFamily="18" charset="0"/>
                <a:ea typeface="Cambria" panose="02040503050406030204" pitchFamily="18" charset="0"/>
              </a:rPr>
              <a:t> </a:t>
            </a:r>
          </a:p>
          <a:p>
            <a:pPr marL="285750" indent="-285750">
              <a:buFont typeface="Arial" panose="020B0604020202020204" pitchFamily="34" charset="0"/>
              <a:buChar char="•"/>
            </a:pPr>
            <a:endParaRPr lang="cs-CZ" dirty="0">
              <a:solidFill>
                <a:schemeClr val="tx1"/>
              </a:solidFill>
              <a:latin typeface="Cambria" panose="02040503050406030204" pitchFamily="18" charset="0"/>
              <a:ea typeface="Cambria" panose="02040503050406030204" pitchFamily="18" charset="0"/>
            </a:endParaRP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911950412"/>
      </p:ext>
    </p:extLst>
  </p:cSld>
  <p:clrMapOvr>
    <a:masterClrMapping/>
  </p:clrMapOvr>
  <mc:AlternateContent xmlns:mc="http://schemas.openxmlformats.org/markup-compatibility/2006" xmlns:p14="http://schemas.microsoft.com/office/powerpoint/2010/main">
    <mc:Choice Requires="p14">
      <p:transition spd="slow" p14:dur="2000" advTm="46297"/>
    </mc:Choice>
    <mc:Fallback xmlns="">
      <p:transition spd="slow" advTm="462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5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animEffect transition="in" filter="fade">
                                      <p:cBhvr>
                                        <p:cTn id="47" dur="500"/>
                                        <p:tgtEl>
                                          <p:spTgt spid="4">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4" end="14"/>
                                            </p:txEl>
                                          </p:spTgt>
                                        </p:tgtEl>
                                        <p:attrNameLst>
                                          <p:attrName>style.visibility</p:attrName>
                                        </p:attrNameLst>
                                      </p:cBhvr>
                                      <p:to>
                                        <p:strVal val="visible"/>
                                      </p:to>
                                    </p:set>
                                    <p:animEffect transition="in" filter="fade">
                                      <p:cBhvr>
                                        <p:cTn id="52" dur="500"/>
                                        <p:tgtEl>
                                          <p:spTgt spid="4">
                                            <p:txEl>
                                              <p:pRg st="14" end="1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5" end="15"/>
                                            </p:txEl>
                                          </p:spTgt>
                                        </p:tgtEl>
                                        <p:attrNameLst>
                                          <p:attrName>style.visibility</p:attrName>
                                        </p:attrNameLst>
                                      </p:cBhvr>
                                      <p:to>
                                        <p:strVal val="visible"/>
                                      </p:to>
                                    </p:set>
                                    <p:animEffect transition="in" filter="fade">
                                      <p:cBhvr>
                                        <p:cTn id="57" dur="500"/>
                                        <p:tgtEl>
                                          <p:spTgt spid="4">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6" end="16"/>
                                            </p:txEl>
                                          </p:spTgt>
                                        </p:tgtEl>
                                        <p:attrNameLst>
                                          <p:attrName>style.visibility</p:attrName>
                                        </p:attrNameLst>
                                      </p:cBhvr>
                                      <p:to>
                                        <p:strVal val="visible"/>
                                      </p:to>
                                    </p:set>
                                    <p:animEffect transition="in" filter="fade">
                                      <p:cBhvr>
                                        <p:cTn id="62" dur="500"/>
                                        <p:tgtEl>
                                          <p:spTgt spid="4">
                                            <p:txEl>
                                              <p:pRg st="16" end="1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8" end="18"/>
                                            </p:txEl>
                                          </p:spTgt>
                                        </p:tgtEl>
                                        <p:attrNameLst>
                                          <p:attrName>style.visibility</p:attrName>
                                        </p:attrNameLst>
                                      </p:cBhvr>
                                      <p:to>
                                        <p:strVal val="visible"/>
                                      </p:to>
                                    </p:set>
                                    <p:animEffect transition="in" filter="fade">
                                      <p:cBhvr>
                                        <p:cTn id="67" dur="500"/>
                                        <p:tgtEl>
                                          <p:spTgt spid="4">
                                            <p:txEl>
                                              <p:pRg st="18" end="1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19" end="19"/>
                                            </p:txEl>
                                          </p:spTgt>
                                        </p:tgtEl>
                                        <p:attrNameLst>
                                          <p:attrName>style.visibility</p:attrName>
                                        </p:attrNameLst>
                                      </p:cBhvr>
                                      <p:to>
                                        <p:strVal val="visible"/>
                                      </p:to>
                                    </p:set>
                                    <p:animEffect transition="in" filter="fade">
                                      <p:cBhvr>
                                        <p:cTn id="72" dur="500"/>
                                        <p:tgtEl>
                                          <p:spTgt spid="4">
                                            <p:txEl>
                                              <p:pRg st="19" end="1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21" end="21"/>
                                            </p:txEl>
                                          </p:spTgt>
                                        </p:tgtEl>
                                        <p:attrNameLst>
                                          <p:attrName>style.visibility</p:attrName>
                                        </p:attrNameLst>
                                      </p:cBhvr>
                                      <p:to>
                                        <p:strVal val="visible"/>
                                      </p:to>
                                    </p:set>
                                    <p:animEffect transition="in" filter="fade">
                                      <p:cBhvr>
                                        <p:cTn id="77" dur="500"/>
                                        <p:tgtEl>
                                          <p:spTgt spid="4">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846138"/>
            <a:ext cx="8229600" cy="452596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300" b="1" dirty="0">
                <a:solidFill>
                  <a:schemeClr val="accent2"/>
                </a:solidFill>
                <a:latin typeface="Cambria" panose="02040503050406030204" pitchFamily="18" charset="0"/>
                <a:ea typeface="Cambria" panose="02040503050406030204" pitchFamily="18" charset="0"/>
              </a:rPr>
              <a:t>Ministerstvo průmyslu a obchodu</a:t>
            </a:r>
          </a:p>
          <a:p>
            <a:r>
              <a:rPr lang="cs-CZ" sz="1300" dirty="0">
                <a:solidFill>
                  <a:schemeClr val="tx1"/>
                </a:solidFill>
                <a:latin typeface="Cambria" panose="02040503050406030204" pitchFamily="18" charset="0"/>
                <a:ea typeface="Cambria" panose="02040503050406030204" pitchFamily="18" charset="0"/>
              </a:rPr>
              <a:t>průmysl a životní prostředí obecně</a:t>
            </a:r>
          </a:p>
          <a:p>
            <a:r>
              <a:rPr lang="cs-CZ" sz="1300" dirty="0">
                <a:solidFill>
                  <a:schemeClr val="tx1"/>
                </a:solidFill>
                <a:latin typeface="Cambria" panose="02040503050406030204" pitchFamily="18" charset="0"/>
                <a:ea typeface="Cambria" panose="02040503050406030204" pitchFamily="18" charset="0"/>
              </a:rPr>
              <a:t> speciálně vazba na integrované povolování (IPPC – nejlepší dostupné techniky (BAT)</a:t>
            </a:r>
          </a:p>
          <a:p>
            <a:r>
              <a:rPr lang="cs-CZ" sz="1300" dirty="0">
                <a:solidFill>
                  <a:schemeClr val="tx1"/>
                </a:solidFill>
                <a:latin typeface="Cambria" panose="02040503050406030204" pitchFamily="18" charset="0"/>
                <a:ea typeface="Cambria" panose="02040503050406030204" pitchFamily="18" charset="0"/>
              </a:rPr>
              <a:t>podřízené subjekty: Česká obchodní inspekce, Správa úložišť radioaktivního odpadu</a:t>
            </a:r>
          </a:p>
          <a:p>
            <a:endParaRPr lang="cs-CZ" sz="1300" dirty="0">
              <a:solidFill>
                <a:schemeClr val="tx1"/>
              </a:solidFill>
              <a:latin typeface="Cambria" panose="02040503050406030204" pitchFamily="18" charset="0"/>
              <a:ea typeface="Cambria" panose="02040503050406030204" pitchFamily="18" charset="0"/>
            </a:endParaRPr>
          </a:p>
          <a:p>
            <a:r>
              <a:rPr lang="cs-CZ" sz="1300" b="1" dirty="0">
                <a:solidFill>
                  <a:schemeClr val="accent2"/>
                </a:solidFill>
                <a:latin typeface="Cambria" panose="02040503050406030204" pitchFamily="18" charset="0"/>
                <a:ea typeface="Cambria" panose="02040503050406030204" pitchFamily="18" charset="0"/>
              </a:rPr>
              <a:t>Ministerstvo kultury</a:t>
            </a:r>
          </a:p>
          <a:p>
            <a:r>
              <a:rPr lang="cs-CZ" sz="1300" dirty="0">
                <a:solidFill>
                  <a:schemeClr val="tx1"/>
                </a:solidFill>
                <a:latin typeface="Cambria" panose="02040503050406030204" pitchFamily="18" charset="0"/>
                <a:ea typeface="Cambria" panose="02040503050406030204" pitchFamily="18" charset="0"/>
              </a:rPr>
              <a:t>ústřední orgán státní správy</a:t>
            </a:r>
          </a:p>
          <a:p>
            <a:pPr marL="285750" indent="-285750">
              <a:buFont typeface="Arial" panose="020B0604020202020204" pitchFamily="34" charset="0"/>
              <a:buChar char="•"/>
            </a:pPr>
            <a:r>
              <a:rPr lang="cs-CZ" sz="1300" dirty="0">
                <a:solidFill>
                  <a:schemeClr val="tx1"/>
                </a:solidFill>
                <a:latin typeface="Cambria" panose="02040503050406030204" pitchFamily="18" charset="0"/>
                <a:ea typeface="Cambria" panose="02040503050406030204" pitchFamily="18" charset="0"/>
              </a:rPr>
              <a:t>pro ochranu kulturních památek</a:t>
            </a:r>
          </a:p>
          <a:p>
            <a:endParaRPr lang="cs-CZ" sz="1300" dirty="0">
              <a:solidFill>
                <a:schemeClr val="tx1"/>
              </a:solidFill>
              <a:latin typeface="Cambria" panose="02040503050406030204" pitchFamily="18" charset="0"/>
              <a:ea typeface="Cambria" panose="02040503050406030204" pitchFamily="18" charset="0"/>
            </a:endParaRPr>
          </a:p>
          <a:p>
            <a:r>
              <a:rPr lang="cs-CZ" sz="1300" b="1" dirty="0">
                <a:solidFill>
                  <a:schemeClr val="accent2"/>
                </a:solidFill>
                <a:latin typeface="Cambria" panose="02040503050406030204" pitchFamily="18" charset="0"/>
                <a:ea typeface="Cambria" panose="02040503050406030204" pitchFamily="18" charset="0"/>
              </a:rPr>
              <a:t>Ostatní ústřední orgány státní správy</a:t>
            </a:r>
          </a:p>
          <a:p>
            <a:r>
              <a:rPr lang="cs-CZ" sz="1300" dirty="0">
                <a:solidFill>
                  <a:schemeClr val="tx1"/>
                </a:solidFill>
                <a:latin typeface="Cambria" panose="02040503050406030204" pitchFamily="18" charset="0"/>
                <a:ea typeface="Cambria" panose="02040503050406030204" pitchFamily="18" charset="0"/>
              </a:rPr>
              <a:t>Např. Státní úřad pro jadernou bezpečnost, český báňský úřad</a:t>
            </a:r>
          </a:p>
          <a:p>
            <a:endParaRPr lang="cs-CZ" sz="1300" dirty="0">
              <a:solidFill>
                <a:schemeClr val="tx1"/>
              </a:solidFill>
              <a:latin typeface="Cambria" panose="02040503050406030204" pitchFamily="18" charset="0"/>
              <a:ea typeface="Cambria" panose="02040503050406030204" pitchFamily="18" charset="0"/>
            </a:endParaRPr>
          </a:p>
          <a:p>
            <a:r>
              <a:rPr lang="cs-CZ" altLang="cs-CZ" sz="1300" b="1" dirty="0">
                <a:solidFill>
                  <a:srgbClr val="00B050"/>
                </a:solidFill>
                <a:latin typeface="Cambria" panose="02040503050406030204" pitchFamily="18" charset="0"/>
                <a:ea typeface="Cambria" panose="02040503050406030204" pitchFamily="18" charset="0"/>
              </a:rPr>
              <a:t>Specializované orgány státní správy ve vztahu k ochraně životního prostředí</a:t>
            </a:r>
            <a:br>
              <a:rPr lang="cs-CZ" altLang="cs-CZ" sz="1300" b="1" dirty="0">
                <a:solidFill>
                  <a:srgbClr val="00B050"/>
                </a:solidFill>
                <a:latin typeface="Cambria" panose="02040503050406030204" pitchFamily="18" charset="0"/>
                <a:ea typeface="Cambria" panose="02040503050406030204" pitchFamily="18" charset="0"/>
              </a:rPr>
            </a:br>
            <a:r>
              <a:rPr lang="cs-CZ" altLang="cs-CZ" sz="1300" b="1" dirty="0">
                <a:solidFill>
                  <a:srgbClr val="00B050"/>
                </a:solidFill>
                <a:latin typeface="Cambria" panose="02040503050406030204" pitchFamily="18" charset="0"/>
                <a:ea typeface="Cambria" panose="02040503050406030204" pitchFamily="18" charset="0"/>
              </a:rPr>
              <a:t>(podřízené příslušným ministerstvům)</a:t>
            </a:r>
          </a:p>
          <a:p>
            <a:pPr marL="285750" indent="-285750">
              <a:buFont typeface="Arial" panose="020B0604020202020204" pitchFamily="34" charset="0"/>
              <a:buChar char="•"/>
            </a:pPr>
            <a:r>
              <a:rPr lang="cs-CZ" altLang="cs-CZ" sz="1300" b="1" dirty="0">
                <a:solidFill>
                  <a:schemeClr val="tx1"/>
                </a:solidFill>
                <a:latin typeface="Cambria" panose="02040503050406030204" pitchFamily="18" charset="0"/>
                <a:ea typeface="Cambria" panose="02040503050406030204" pitchFamily="18" charset="0"/>
              </a:rPr>
              <a:t>Česká inspekce životního prostředí</a:t>
            </a:r>
          </a:p>
          <a:p>
            <a:pPr marL="285750" indent="-285750">
              <a:buFont typeface="Arial" panose="020B0604020202020204" pitchFamily="34" charset="0"/>
              <a:buChar char="•"/>
            </a:pPr>
            <a:r>
              <a:rPr lang="cs-CZ" altLang="cs-CZ" sz="1300" b="1" dirty="0">
                <a:solidFill>
                  <a:schemeClr val="tx1"/>
                </a:solidFill>
                <a:latin typeface="Cambria" panose="02040503050406030204" pitchFamily="18" charset="0"/>
                <a:ea typeface="Cambria" panose="02040503050406030204" pitchFamily="18" charset="0"/>
              </a:rPr>
              <a:t>Státní zemědělská a potravinářská inspekce</a:t>
            </a:r>
          </a:p>
          <a:p>
            <a:pPr marL="285750" indent="-285750">
              <a:buFont typeface="Arial" panose="020B0604020202020204" pitchFamily="34" charset="0"/>
              <a:buChar char="•"/>
            </a:pPr>
            <a:r>
              <a:rPr lang="cs-CZ" altLang="cs-CZ" sz="1300" b="1" dirty="0">
                <a:solidFill>
                  <a:schemeClr val="tx1"/>
                </a:solidFill>
                <a:latin typeface="Cambria" panose="02040503050406030204" pitchFamily="18" charset="0"/>
                <a:ea typeface="Cambria" panose="02040503050406030204" pitchFamily="18" charset="0"/>
              </a:rPr>
              <a:t>Ústřední kontrolní a zkušební ústav zemědělský </a:t>
            </a:r>
          </a:p>
          <a:p>
            <a:pPr marL="285750" indent="-285750">
              <a:buFont typeface="Arial" panose="020B0604020202020204" pitchFamily="34" charset="0"/>
              <a:buChar char="•"/>
            </a:pPr>
            <a:r>
              <a:rPr lang="cs-CZ" altLang="cs-CZ" sz="1300" b="1" dirty="0">
                <a:solidFill>
                  <a:schemeClr val="tx1"/>
                </a:solidFill>
                <a:latin typeface="Cambria" panose="02040503050406030204" pitchFamily="18" charset="0"/>
                <a:ea typeface="Cambria" panose="02040503050406030204" pitchFamily="18" charset="0"/>
              </a:rPr>
              <a:t>Státní veterinární správa České republiky</a:t>
            </a:r>
          </a:p>
          <a:p>
            <a:pPr marL="285750" indent="-285750">
              <a:buFont typeface="Arial" panose="020B0604020202020204" pitchFamily="34" charset="0"/>
              <a:buChar char="•"/>
            </a:pPr>
            <a:r>
              <a:rPr lang="cs-CZ" altLang="cs-CZ" sz="1300" b="1" dirty="0">
                <a:solidFill>
                  <a:schemeClr val="tx1"/>
                </a:solidFill>
                <a:latin typeface="Cambria" panose="02040503050406030204" pitchFamily="18" charset="0"/>
                <a:ea typeface="Cambria" panose="02040503050406030204" pitchFamily="18" charset="0"/>
              </a:rPr>
              <a:t>Česká obchodní inspekce</a:t>
            </a:r>
            <a:endParaRPr lang="cs-CZ" sz="1300" dirty="0">
              <a:solidFill>
                <a:schemeClr val="tx1"/>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cs-CZ" sz="1300" dirty="0">
              <a:solidFill>
                <a:schemeClr val="tx1"/>
              </a:solidFill>
              <a:latin typeface="Cambria" panose="02040503050406030204" pitchFamily="18" charset="0"/>
              <a:ea typeface="Cambria" panose="02040503050406030204" pitchFamily="18" charset="0"/>
            </a:endParaRPr>
          </a:p>
          <a:p>
            <a:pPr marL="285750" indent="-285750">
              <a:buFontTx/>
              <a:buChar char="-"/>
            </a:pPr>
            <a:endParaRPr lang="cs-CZ" sz="1300" b="1" dirty="0">
              <a:solidFill>
                <a:schemeClr val="accent2"/>
              </a:solidFill>
              <a:latin typeface="Cambria" panose="02040503050406030204" pitchFamily="18" charset="0"/>
              <a:ea typeface="Cambria" panose="02040503050406030204" pitchFamily="18" charset="0"/>
            </a:endParaRPr>
          </a:p>
          <a:p>
            <a:endParaRPr lang="cs-CZ" sz="1300" dirty="0">
              <a:latin typeface="Cambria" panose="02040503050406030204" pitchFamily="18" charset="0"/>
              <a:ea typeface="Cambria" panose="02040503050406030204" pitchFamily="18" charset="0"/>
            </a:endParaRPr>
          </a:p>
          <a:p>
            <a:endParaRPr lang="cs-CZ" sz="1300" dirty="0">
              <a:latin typeface="Cambria" panose="02040503050406030204" pitchFamily="18" charset="0"/>
              <a:ea typeface="Cambria" panose="02040503050406030204" pitchFamily="18" charset="0"/>
            </a:endParaRPr>
          </a:p>
          <a:p>
            <a:endParaRPr lang="cs-CZ" sz="1300" b="1" dirty="0">
              <a:latin typeface="Cambria" panose="02040503050406030204" pitchFamily="18" charset="0"/>
              <a:ea typeface="Cambria" panose="02040503050406030204" pitchFamily="18" charset="0"/>
            </a:endParaRPr>
          </a:p>
          <a:p>
            <a:endParaRPr lang="cs-CZ" sz="1300" dirty="0">
              <a:latin typeface="Cambria" panose="02040503050406030204" pitchFamily="18" charset="0"/>
              <a:ea typeface="Cambria" panose="02040503050406030204" pitchFamily="18" charset="0"/>
            </a:endParaRPr>
          </a:p>
          <a:p>
            <a:endParaRPr lang="cs-CZ" sz="13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402018706"/>
      </p:ext>
    </p:extLst>
  </p:cSld>
  <p:clrMapOvr>
    <a:masterClrMapping/>
  </p:clrMapOvr>
  <mc:AlternateContent xmlns:mc="http://schemas.openxmlformats.org/markup-compatibility/2006" xmlns:p14="http://schemas.microsoft.com/office/powerpoint/2010/main">
    <mc:Choice Requires="p14">
      <p:transition spd="slow" p14:dur="2000" advTm="41164"/>
    </mc:Choice>
    <mc:Fallback xmlns="">
      <p:transition spd="slow" advTm="411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fade">
                                      <p:cBhvr>
                                        <p:cTn id="12" dur="500"/>
                                        <p:tgtEl>
                                          <p:spTgt spid="4">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animEffect transition="in" filter="fade">
                                      <p:cBhvr>
                                        <p:cTn id="17" dur="500"/>
                                        <p:tgtEl>
                                          <p:spTgt spid="4">
                                            <p:txEl>
                                              <p:pRg st="10" end="1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3" end="13"/>
                                            </p:txEl>
                                          </p:spTgt>
                                        </p:tgtEl>
                                        <p:attrNameLst>
                                          <p:attrName>style.visibility</p:attrName>
                                        </p:attrNameLst>
                                      </p:cBhvr>
                                      <p:to>
                                        <p:strVal val="visible"/>
                                      </p:to>
                                    </p:set>
                                    <p:animEffect transition="in" filter="fade">
                                      <p:cBhvr>
                                        <p:cTn id="22" dur="500"/>
                                        <p:tgtEl>
                                          <p:spTgt spid="4">
                                            <p:txEl>
                                              <p:pRg st="13" end="1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14" end="14"/>
                                            </p:txEl>
                                          </p:spTgt>
                                        </p:tgtEl>
                                        <p:attrNameLst>
                                          <p:attrName>style.visibility</p:attrName>
                                        </p:attrNameLst>
                                      </p:cBhvr>
                                      <p:to>
                                        <p:strVal val="visible"/>
                                      </p:to>
                                    </p:set>
                                    <p:animEffect transition="in" filter="fade">
                                      <p:cBhvr>
                                        <p:cTn id="27" dur="500"/>
                                        <p:tgtEl>
                                          <p:spTgt spid="4">
                                            <p:txEl>
                                              <p:pRg st="14" end="1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5" end="15"/>
                                            </p:txEl>
                                          </p:spTgt>
                                        </p:tgtEl>
                                        <p:attrNameLst>
                                          <p:attrName>style.visibility</p:attrName>
                                        </p:attrNameLst>
                                      </p:cBhvr>
                                      <p:to>
                                        <p:strVal val="visible"/>
                                      </p:to>
                                    </p:set>
                                    <p:animEffect transition="in" filter="fade">
                                      <p:cBhvr>
                                        <p:cTn id="32" dur="500"/>
                                        <p:tgtEl>
                                          <p:spTgt spid="4">
                                            <p:txEl>
                                              <p:pRg st="15" end="1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6" end="16"/>
                                            </p:txEl>
                                          </p:spTgt>
                                        </p:tgtEl>
                                        <p:attrNameLst>
                                          <p:attrName>style.visibility</p:attrName>
                                        </p:attrNameLst>
                                      </p:cBhvr>
                                      <p:to>
                                        <p:strVal val="visible"/>
                                      </p:to>
                                    </p:set>
                                    <p:animEffect transition="in" filter="fade">
                                      <p:cBhvr>
                                        <p:cTn id="37" dur="500"/>
                                        <p:tgtEl>
                                          <p:spTgt spid="4">
                                            <p:txEl>
                                              <p:pRg st="16" end="1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17" end="17"/>
                                            </p:txEl>
                                          </p:spTgt>
                                        </p:tgtEl>
                                        <p:attrNameLst>
                                          <p:attrName>style.visibility</p:attrName>
                                        </p:attrNameLst>
                                      </p:cBhvr>
                                      <p:to>
                                        <p:strVal val="visible"/>
                                      </p:to>
                                    </p:set>
                                    <p:animEffect transition="in" filter="fade">
                                      <p:cBhvr>
                                        <p:cTn id="42" dur="5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a:p>
          <a:p>
            <a:endParaRPr lang="cs-CZ" dirty="0"/>
          </a:p>
        </p:txBody>
      </p:sp>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Pojetí práva</a:t>
            </a:r>
          </a:p>
        </p:txBody>
      </p:sp>
      <p:pic>
        <p:nvPicPr>
          <p:cNvPr id="5" name="Picture 2" descr="C:\Users\Vojtech\Desktop\seacoast-wallpapers-couple-screensaver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730" y="199439"/>
            <a:ext cx="7698679" cy="481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147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120813"/>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617537"/>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b="1" dirty="0">
                <a:solidFill>
                  <a:schemeClr val="accent2"/>
                </a:solidFill>
                <a:latin typeface="Cambria" panose="02040503050406030204" pitchFamily="18" charset="0"/>
                <a:ea typeface="Cambria" panose="02040503050406030204" pitchFamily="18" charset="0"/>
              </a:rPr>
              <a:t>Územní veřejná správa</a:t>
            </a:r>
          </a:p>
          <a:p>
            <a:endParaRPr lang="cs-CZ" dirty="0">
              <a:solidFill>
                <a:schemeClr val="tx1"/>
              </a:solidFill>
              <a:latin typeface="Cambria" panose="02040503050406030204" pitchFamily="18" charset="0"/>
              <a:ea typeface="Cambria" panose="02040503050406030204" pitchFamily="18" charset="0"/>
            </a:endParaRPr>
          </a:p>
          <a:p>
            <a:r>
              <a:rPr lang="cs-CZ" b="1" dirty="0">
                <a:solidFill>
                  <a:schemeClr val="tx1"/>
                </a:solidFill>
                <a:latin typeface="Cambria" panose="02040503050406030204" pitchFamily="18" charset="0"/>
                <a:ea typeface="Cambria" panose="02040503050406030204" pitchFamily="18" charset="0"/>
              </a:rPr>
              <a:t>Všeobecná územní správa</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kraje – samostatná působnost, přenesená působnost</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obce – samostatná působnost, přenesená působnost </a:t>
            </a:r>
          </a:p>
          <a:p>
            <a:endParaRPr lang="cs-CZ" dirty="0">
              <a:solidFill>
                <a:schemeClr val="tx1"/>
              </a:solidFill>
              <a:latin typeface="Cambria" panose="02040503050406030204" pitchFamily="18" charset="0"/>
              <a:ea typeface="Cambria" panose="02040503050406030204" pitchFamily="18" charset="0"/>
            </a:endParaRPr>
          </a:p>
          <a:p>
            <a:r>
              <a:rPr lang="cs-CZ" b="1" dirty="0">
                <a:solidFill>
                  <a:schemeClr val="tx1"/>
                </a:solidFill>
                <a:latin typeface="Cambria" panose="02040503050406030204" pitchFamily="18" charset="0"/>
                <a:ea typeface="Cambria" panose="02040503050406030204" pitchFamily="18" charset="0"/>
              </a:rPr>
              <a:t>Základní prameny: </a:t>
            </a:r>
          </a:p>
          <a:p>
            <a:r>
              <a:rPr lang="cs-CZ" dirty="0">
                <a:solidFill>
                  <a:schemeClr val="tx1"/>
                </a:solidFill>
                <a:latin typeface="Cambria" panose="02040503050406030204" pitchFamily="18" charset="0"/>
                <a:ea typeface="Cambria" panose="02040503050406030204" pitchFamily="18" charset="0"/>
              </a:rPr>
              <a:t>Ústava, zákon o obcích, zákon o krajích, jednotlivé zákony a další předpisy z oblasti životního prostředí</a:t>
            </a:r>
          </a:p>
          <a:p>
            <a:endParaRPr lang="cs-CZ" dirty="0">
              <a:solidFill>
                <a:schemeClr val="tx1"/>
              </a:solidFill>
              <a:latin typeface="Cambria" panose="02040503050406030204" pitchFamily="18" charset="0"/>
              <a:ea typeface="Cambria" panose="02040503050406030204" pitchFamily="18" charset="0"/>
            </a:endParaRPr>
          </a:p>
          <a:p>
            <a:r>
              <a:rPr lang="cs-CZ" b="1" dirty="0">
                <a:solidFill>
                  <a:schemeClr val="tx1"/>
                </a:solidFill>
                <a:latin typeface="Cambria" panose="02040503050406030204" pitchFamily="18" charset="0"/>
                <a:ea typeface="Cambria" panose="02040503050406030204" pitchFamily="18" charset="0"/>
              </a:rPr>
              <a:t>Specializovaná územní správa</a:t>
            </a:r>
            <a:r>
              <a:rPr lang="cs-CZ" dirty="0">
                <a:solidFill>
                  <a:schemeClr val="tx1"/>
                </a:solidFill>
                <a:latin typeface="Cambria" panose="02040503050406030204" pitchFamily="18" charset="0"/>
                <a:ea typeface="Cambria" panose="02040503050406030204" pitchFamily="18" charset="0"/>
              </a:rPr>
              <a:t>	</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krajské hygienické stanice</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obvodní báňské správy</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krajské veterinární správy</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krajské, regionální a oblastní orgány specializovaných státních inspekcí</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správy národních parků</a:t>
            </a:r>
          </a:p>
          <a:p>
            <a:pPr marL="285750" indent="-285750">
              <a:buFont typeface="Arial" panose="020B0604020202020204" pitchFamily="34" charset="0"/>
              <a:buChar char="•"/>
            </a:pPr>
            <a:r>
              <a:rPr lang="cs-CZ" dirty="0">
                <a:solidFill>
                  <a:schemeClr val="tx1"/>
                </a:solidFill>
                <a:latin typeface="Cambria" panose="02040503050406030204" pitchFamily="18" charset="0"/>
                <a:ea typeface="Cambria" panose="02040503050406030204" pitchFamily="18" charset="0"/>
              </a:rPr>
              <a:t>Regionální pracoviště Agentury ochrany přírody</a:t>
            </a:r>
          </a:p>
          <a:p>
            <a:pPr marL="285750" indent="-285750">
              <a:buFont typeface="Arial" panose="020B0604020202020204" pitchFamily="34" charset="0"/>
              <a:buChar char="•"/>
            </a:pPr>
            <a:endParaRPr lang="cs-CZ" dirty="0">
              <a:solidFill>
                <a:schemeClr val="tx1"/>
              </a:solidFill>
              <a:latin typeface="Cambria" panose="02040503050406030204" pitchFamily="18" charset="0"/>
              <a:ea typeface="Cambria" panose="02040503050406030204" pitchFamily="18" charset="0"/>
            </a:endParaRP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00736602"/>
      </p:ext>
    </p:extLst>
  </p:cSld>
  <p:clrMapOvr>
    <a:masterClrMapping/>
  </p:clrMapOvr>
  <mc:AlternateContent xmlns:mc="http://schemas.openxmlformats.org/markup-compatibility/2006" xmlns:p14="http://schemas.microsoft.com/office/powerpoint/2010/main">
    <mc:Choice Requires="p14">
      <p:transition spd="slow" p14:dur="2000" advTm="44593"/>
    </mc:Choice>
    <mc:Fallback xmlns="">
      <p:transition spd="slow" advTm="44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500"/>
                                        <p:tgtEl>
                                          <p:spTgt spid="4">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11" end="11"/>
                                            </p:txEl>
                                          </p:spTgt>
                                        </p:tgtEl>
                                        <p:attrNameLst>
                                          <p:attrName>style.visibility</p:attrName>
                                        </p:attrNameLst>
                                      </p:cBhvr>
                                      <p:to>
                                        <p:strVal val="visible"/>
                                      </p:to>
                                    </p:set>
                                    <p:animEffect transition="in" filter="fade">
                                      <p:cBhvr>
                                        <p:cTn id="42" dur="500"/>
                                        <p:tgtEl>
                                          <p:spTgt spid="4">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3" end="13"/>
                                            </p:txEl>
                                          </p:spTgt>
                                        </p:tgtEl>
                                        <p:attrNameLst>
                                          <p:attrName>style.visibility</p:attrName>
                                        </p:attrNameLst>
                                      </p:cBhvr>
                                      <p:to>
                                        <p:strVal val="visible"/>
                                      </p:to>
                                    </p:set>
                                    <p:animEffect transition="in" filter="fade">
                                      <p:cBhvr>
                                        <p:cTn id="52" dur="500"/>
                                        <p:tgtEl>
                                          <p:spTgt spid="4">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4" end="14"/>
                                            </p:txEl>
                                          </p:spTgt>
                                        </p:tgtEl>
                                        <p:attrNameLst>
                                          <p:attrName>style.visibility</p:attrName>
                                        </p:attrNameLst>
                                      </p:cBhvr>
                                      <p:to>
                                        <p:strVal val="visible"/>
                                      </p:to>
                                    </p:set>
                                    <p:animEffect transition="in" filter="fade">
                                      <p:cBhvr>
                                        <p:cTn id="57" dur="500"/>
                                        <p:tgtEl>
                                          <p:spTgt spid="4">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5" end="15"/>
                                            </p:txEl>
                                          </p:spTgt>
                                        </p:tgtEl>
                                        <p:attrNameLst>
                                          <p:attrName>style.visibility</p:attrName>
                                        </p:attrNameLst>
                                      </p:cBhvr>
                                      <p:to>
                                        <p:strVal val="visible"/>
                                      </p:to>
                                    </p:set>
                                    <p:animEffect transition="in" filter="fade">
                                      <p:cBhvr>
                                        <p:cTn id="62"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120813"/>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4"/>
                </a:solidFill>
                <a:latin typeface="Cambria" panose="02040503050406030204" pitchFamily="18" charset="0"/>
              </a:rPr>
              <a:t>Organizace veřejné správy v oblasti životního prostředí</a:t>
            </a:r>
          </a:p>
        </p:txBody>
      </p:sp>
      <p:sp>
        <p:nvSpPr>
          <p:cNvPr id="4" name="Zástupný symbol pro obsah 2"/>
          <p:cNvSpPr txBox="1">
            <a:spLocks/>
          </p:cNvSpPr>
          <p:nvPr/>
        </p:nvSpPr>
        <p:spPr>
          <a:xfrm>
            <a:off x="457200" y="617537"/>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600" b="1" dirty="0">
                <a:solidFill>
                  <a:schemeClr val="accent2"/>
                </a:solidFill>
                <a:latin typeface="Cambria" panose="02040503050406030204" pitchFamily="18" charset="0"/>
                <a:ea typeface="Cambria" panose="02040503050406030204" pitchFamily="18" charset="0"/>
              </a:rPr>
              <a:t>Veřejné stráže</a:t>
            </a:r>
          </a:p>
          <a:p>
            <a:endParaRPr lang="cs-CZ" dirty="0">
              <a:solidFill>
                <a:schemeClr val="tx1"/>
              </a:solidFill>
              <a:latin typeface="Cambria" panose="02040503050406030204" pitchFamily="18" charset="0"/>
              <a:ea typeface="Cambria" panose="02040503050406030204" pitchFamily="18" charset="0"/>
            </a:endParaRPr>
          </a:p>
          <a:p>
            <a:r>
              <a:rPr lang="cs-CZ" b="1" dirty="0">
                <a:solidFill>
                  <a:schemeClr val="tx1"/>
                </a:solidFill>
                <a:latin typeface="Cambria" panose="02040503050406030204" pitchFamily="18" charset="0"/>
                <a:ea typeface="Cambria" panose="02040503050406030204" pitchFamily="18" charset="0"/>
              </a:rPr>
              <a:t>Lesní stráž </a:t>
            </a:r>
          </a:p>
          <a:p>
            <a:r>
              <a:rPr lang="cs-CZ" dirty="0">
                <a:solidFill>
                  <a:schemeClr val="tx1"/>
                </a:solidFill>
                <a:latin typeface="Cambria" panose="02040503050406030204" pitchFamily="18" charset="0"/>
                <a:ea typeface="Cambria" panose="02040503050406030204" pitchFamily="18" charset="0"/>
              </a:rPr>
              <a:t>(lesní zákon)</a:t>
            </a:r>
          </a:p>
          <a:p>
            <a:r>
              <a:rPr lang="cs-CZ" b="1" dirty="0">
                <a:solidFill>
                  <a:schemeClr val="tx1"/>
                </a:solidFill>
                <a:latin typeface="Cambria" panose="02040503050406030204" pitchFamily="18" charset="0"/>
                <a:ea typeface="Cambria" panose="02040503050406030204" pitchFamily="18" charset="0"/>
              </a:rPr>
              <a:t>Stráž ochrany přírody </a:t>
            </a:r>
          </a:p>
          <a:p>
            <a:r>
              <a:rPr lang="cs-CZ" dirty="0">
                <a:solidFill>
                  <a:schemeClr val="tx1"/>
                </a:solidFill>
                <a:latin typeface="Cambria" panose="02040503050406030204" pitchFamily="18" charset="0"/>
                <a:ea typeface="Cambria" panose="02040503050406030204" pitchFamily="18" charset="0"/>
              </a:rPr>
              <a:t>(zákon o ochraně přírody a krajiny)</a:t>
            </a:r>
          </a:p>
          <a:p>
            <a:r>
              <a:rPr lang="cs-CZ" b="1" dirty="0">
                <a:solidFill>
                  <a:schemeClr val="tx1"/>
                </a:solidFill>
                <a:latin typeface="Cambria" panose="02040503050406030204" pitchFamily="18" charset="0"/>
                <a:ea typeface="Cambria" panose="02040503050406030204" pitchFamily="18" charset="0"/>
              </a:rPr>
              <a:t>Rybářská stráž </a:t>
            </a:r>
          </a:p>
          <a:p>
            <a:r>
              <a:rPr lang="cs-CZ" dirty="0">
                <a:solidFill>
                  <a:schemeClr val="tx1"/>
                </a:solidFill>
                <a:latin typeface="Cambria" panose="02040503050406030204" pitchFamily="18" charset="0"/>
                <a:ea typeface="Cambria" panose="02040503050406030204" pitchFamily="18" charset="0"/>
              </a:rPr>
              <a:t>(rybářský zákon)</a:t>
            </a:r>
          </a:p>
          <a:p>
            <a:r>
              <a:rPr lang="cs-CZ" b="1" dirty="0">
                <a:solidFill>
                  <a:schemeClr val="tx1"/>
                </a:solidFill>
                <a:latin typeface="Cambria" panose="02040503050406030204" pitchFamily="18" charset="0"/>
                <a:ea typeface="Cambria" panose="02040503050406030204" pitchFamily="18" charset="0"/>
              </a:rPr>
              <a:t>Myslivecká stráž </a:t>
            </a:r>
          </a:p>
          <a:p>
            <a:r>
              <a:rPr lang="cs-CZ" dirty="0">
                <a:solidFill>
                  <a:schemeClr val="tx1"/>
                </a:solidFill>
                <a:latin typeface="Cambria" panose="02040503050406030204" pitchFamily="18" charset="0"/>
                <a:ea typeface="Cambria" panose="02040503050406030204" pitchFamily="18" charset="0"/>
              </a:rPr>
              <a:t>(zákon o myslivosti)</a:t>
            </a:r>
          </a:p>
          <a:p>
            <a:endParaRPr lang="cs-CZ" b="1" dirty="0">
              <a:solidFill>
                <a:schemeClr val="tx1"/>
              </a:solidFill>
              <a:latin typeface="Cambria" panose="02040503050406030204" pitchFamily="18" charset="0"/>
              <a:ea typeface="Cambria" panose="02040503050406030204" pitchFamily="18" charset="0"/>
            </a:endParaRPr>
          </a:p>
          <a:p>
            <a:r>
              <a:rPr lang="cs-CZ" b="1" dirty="0">
                <a:solidFill>
                  <a:schemeClr val="tx1"/>
                </a:solidFill>
                <a:latin typeface="Cambria" panose="02040503050406030204" pitchFamily="18" charset="0"/>
                <a:ea typeface="Cambria" panose="02040503050406030204" pitchFamily="18" charset="0"/>
              </a:rPr>
              <a:t>TZ – úřední osoba (§ 127 odst. 1 písm. a) TZ)</a:t>
            </a:r>
          </a:p>
          <a:p>
            <a:r>
              <a:rPr lang="cs-CZ" dirty="0">
                <a:solidFill>
                  <a:schemeClr val="tx1"/>
                </a:solidFill>
                <a:latin typeface="Cambria" panose="02040503050406030204" pitchFamily="18" charset="0"/>
                <a:ea typeface="Cambria" panose="02040503050406030204" pitchFamily="18" charset="0"/>
              </a:rPr>
              <a:t>Úřední osobou je fyzická osoba, která byla ustanovena lesní stráží, stráží přírody, mysliveckou stráží nebo rybářskou stráží, pokud plní úkoly státu nebo společnosti a používá přitom svěřené pravomoci pro splnění těchto úkolů</a:t>
            </a:r>
          </a:p>
          <a:p>
            <a:endParaRPr lang="cs-CZ" b="1" dirty="0">
              <a:solidFill>
                <a:schemeClr val="tx1"/>
              </a:solidFill>
              <a:latin typeface="Cambria" panose="02040503050406030204" pitchFamily="18" charset="0"/>
              <a:ea typeface="Cambria" panose="02040503050406030204" pitchFamily="18" charset="0"/>
            </a:endParaRPr>
          </a:p>
          <a:p>
            <a:r>
              <a:rPr lang="cs-CZ" b="1" dirty="0">
                <a:solidFill>
                  <a:schemeClr val="tx1"/>
                </a:solidFill>
                <a:latin typeface="Cambria" panose="02040503050406030204" pitchFamily="18" charset="0"/>
                <a:ea typeface="Cambria" panose="02040503050406030204" pitchFamily="18" charset="0"/>
              </a:rPr>
              <a:t>Bližší vymezení  vždy v rámci „složkového předpisu“</a:t>
            </a:r>
          </a:p>
          <a:p>
            <a:pPr marL="285750" indent="-285750">
              <a:buFont typeface="Arial" panose="020B0604020202020204" pitchFamily="34" charset="0"/>
              <a:buChar char="•"/>
            </a:pPr>
            <a:endParaRPr lang="cs-CZ" dirty="0">
              <a:solidFill>
                <a:schemeClr val="tx1"/>
              </a:solidFill>
              <a:latin typeface="Cambria" panose="02040503050406030204" pitchFamily="18" charset="0"/>
              <a:ea typeface="Cambria" panose="02040503050406030204" pitchFamily="18" charset="0"/>
            </a:endParaRPr>
          </a:p>
          <a:p>
            <a:pPr marL="285750" indent="-285750">
              <a:buFontTx/>
              <a:buChar char="-"/>
            </a:pPr>
            <a:endParaRPr lang="cs-CZ" sz="1800" b="1" dirty="0">
              <a:solidFill>
                <a:schemeClr val="accent2"/>
              </a:solidFill>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dirty="0">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4463055"/>
      </p:ext>
    </p:extLst>
  </p:cSld>
  <p:clrMapOvr>
    <a:masterClrMapping/>
  </p:clrMapOvr>
  <mc:AlternateContent xmlns:mc="http://schemas.openxmlformats.org/markup-compatibility/2006" xmlns:p14="http://schemas.microsoft.com/office/powerpoint/2010/main">
    <mc:Choice Requires="p14">
      <p:transition spd="slow" p14:dur="2000" advTm="37105"/>
    </mc:Choice>
    <mc:Fallback xmlns="">
      <p:transition spd="slow" advTm="3710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Obrázek 5" descr="Obsah obrázku osoba, fotka, exteriér, stojící&#10;&#10;Popis byl vytvořen automaticky">
            <a:extLst>
              <a:ext uri="{FF2B5EF4-FFF2-40B4-BE49-F238E27FC236}">
                <a16:creationId xmlns:a16="http://schemas.microsoft.com/office/drawing/2014/main" id="{306543F1-EB4F-4A2E-9121-7C0E217AAF97}"/>
              </a:ext>
            </a:extLst>
          </p:cNvPr>
          <p:cNvPicPr>
            <a:picLocks noChangeAspect="1"/>
          </p:cNvPicPr>
          <p:nvPr/>
        </p:nvPicPr>
        <p:blipFill>
          <a:blip r:embed="rId3"/>
          <a:stretch>
            <a:fillRect/>
          </a:stretch>
        </p:blipFill>
        <p:spPr>
          <a:xfrm>
            <a:off x="730421" y="218174"/>
            <a:ext cx="7950974" cy="4394601"/>
          </a:xfrm>
          <a:prstGeom prst="rect">
            <a:avLst/>
          </a:prstGeom>
        </p:spPr>
      </p:pic>
      <p:sp>
        <p:nvSpPr>
          <p:cNvPr id="7" name="TextovéPole 6">
            <a:extLst>
              <a:ext uri="{FF2B5EF4-FFF2-40B4-BE49-F238E27FC236}">
                <a16:creationId xmlns:a16="http://schemas.microsoft.com/office/drawing/2014/main" id="{BB16840C-8BD5-4E55-88BA-402CA7BE33F3}"/>
              </a:ext>
            </a:extLst>
          </p:cNvPr>
          <p:cNvSpPr txBox="1"/>
          <p:nvPr/>
        </p:nvSpPr>
        <p:spPr>
          <a:xfrm>
            <a:off x="1230413" y="4612775"/>
            <a:ext cx="6950989" cy="338554"/>
          </a:xfrm>
          <a:prstGeom prst="rect">
            <a:avLst/>
          </a:prstGeom>
          <a:noFill/>
        </p:spPr>
        <p:txBody>
          <a:bodyPr wrap="square" rtlCol="0">
            <a:spAutoFit/>
          </a:bodyPr>
          <a:lstStyle/>
          <a:p>
            <a:r>
              <a:rPr lang="cs-CZ" sz="1600" dirty="0">
                <a:latin typeface="Cambria" panose="02040503050406030204" pitchFamily="18" charset="0"/>
                <a:ea typeface="Cambria" panose="02040503050406030204" pitchFamily="18" charset="0"/>
              </a:rPr>
              <a:t>Teplice 11. – 13. 11. 1989</a:t>
            </a:r>
          </a:p>
        </p:txBody>
      </p:sp>
    </p:spTree>
    <p:extLst>
      <p:ext uri="{BB962C8B-B14F-4D97-AF65-F5344CB8AC3E}">
        <p14:creationId xmlns:p14="http://schemas.microsoft.com/office/powerpoint/2010/main" val="1786151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pic>
        <p:nvPicPr>
          <p:cNvPr id="5" name="Obrázek 4"/>
          <p:cNvPicPr>
            <a:picLocks noChangeAspect="1"/>
          </p:cNvPicPr>
          <p:nvPr/>
        </p:nvPicPr>
        <p:blipFill>
          <a:blip r:embed="rId3"/>
          <a:stretch>
            <a:fillRect/>
          </a:stretch>
        </p:blipFill>
        <p:spPr>
          <a:xfrm>
            <a:off x="649804" y="-1"/>
            <a:ext cx="8207229" cy="4900613"/>
          </a:xfrm>
          <a:prstGeom prst="rect">
            <a:avLst/>
          </a:prstGeom>
        </p:spPr>
      </p:pic>
    </p:spTree>
    <p:extLst>
      <p:ext uri="{BB962C8B-B14F-4D97-AF65-F5344CB8AC3E}">
        <p14:creationId xmlns:p14="http://schemas.microsoft.com/office/powerpoint/2010/main" val="11128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eru Kleinbauer Saúl Luciano Lliuya (priv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438" y="776535"/>
            <a:ext cx="6058125" cy="34098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166438" y="4423402"/>
            <a:ext cx="3282732" cy="307777"/>
          </a:xfrm>
          <a:prstGeom prst="rect">
            <a:avLst/>
          </a:prstGeom>
          <a:noFill/>
        </p:spPr>
        <p:txBody>
          <a:bodyPr wrap="square" rtlCol="0">
            <a:spAutoFit/>
          </a:bodyPr>
          <a:lstStyle/>
          <a:p>
            <a:r>
              <a:rPr lang="cs-CZ" dirty="0">
                <a:latin typeface="Cambria" panose="02040503050406030204" pitchFamily="18" charset="0"/>
              </a:rPr>
              <a:t>Saul Luciano </a:t>
            </a:r>
            <a:r>
              <a:rPr lang="cs-CZ" dirty="0" err="1">
                <a:latin typeface="Cambria" panose="02040503050406030204" pitchFamily="18" charset="0"/>
              </a:rPr>
              <a:t>Lliuya</a:t>
            </a:r>
            <a:endParaRPr lang="cs-CZ" dirty="0">
              <a:latin typeface="Cambria" panose="02040503050406030204" pitchFamily="18" charset="0"/>
            </a:endParaRPr>
          </a:p>
        </p:txBody>
      </p:sp>
      <p:pic>
        <p:nvPicPr>
          <p:cNvPr id="9" name="Obrázek 8"/>
          <p:cNvPicPr>
            <a:picLocks noChangeAspect="1"/>
          </p:cNvPicPr>
          <p:nvPr/>
        </p:nvPicPr>
        <p:blipFill>
          <a:blip r:embed="rId4"/>
          <a:stretch>
            <a:fillRect/>
          </a:stretch>
        </p:blipFill>
        <p:spPr>
          <a:xfrm>
            <a:off x="1312836" y="606456"/>
            <a:ext cx="6272668" cy="4189494"/>
          </a:xfrm>
          <a:prstGeom prst="rect">
            <a:avLst/>
          </a:prstGeom>
        </p:spPr>
      </p:pic>
      <p:pic>
        <p:nvPicPr>
          <p:cNvPr id="10" name="Picture 2" descr="Deutschland Klage gegen RWE - peruanischer Bauer Saúl Luciano Lliuya (picture-alliance/dpa/R. Weihrau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420" y="978328"/>
            <a:ext cx="6667500" cy="37528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Výsledok vyhľadávania obrázkov pre dopyt peru germany farm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9585" y="776535"/>
            <a:ext cx="5595995" cy="372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57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en-US" sz="2000" b="1" dirty="0" err="1">
                <a:solidFill>
                  <a:schemeClr val="tx1"/>
                </a:solidFill>
                <a:latin typeface="Cambria" panose="02040503050406030204" pitchFamily="18" charset="0"/>
                <a:ea typeface="Cambria" panose="02040503050406030204" pitchFamily="18" charset="0"/>
              </a:rPr>
              <a:t>Účast</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veřejnosti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na</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ochraně</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životního</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prostředí</a:t>
            </a:r>
            <a:r>
              <a:rPr lang="en-US" sz="2000" b="1" dirty="0">
                <a:solidFill>
                  <a:schemeClr val="tx1"/>
                </a:solidFill>
                <a:latin typeface="Cambria" panose="02040503050406030204" pitchFamily="18" charset="0"/>
                <a:ea typeface="Cambria" panose="02040503050406030204" pitchFamily="18" charset="0"/>
              </a:rPr>
              <a:t> – </a:t>
            </a:r>
            <a:r>
              <a:rPr lang="en-US" sz="2000" b="1" dirty="0" err="1">
                <a:solidFill>
                  <a:schemeClr val="tx1"/>
                </a:solidFill>
                <a:latin typeface="Cambria" panose="02040503050406030204" pitchFamily="18" charset="0"/>
                <a:ea typeface="Cambria" panose="02040503050406030204" pitchFamily="18" charset="0"/>
              </a:rPr>
              <a:t>proč</a:t>
            </a:r>
            <a:r>
              <a:rPr lang="en-US" sz="2000" b="1" dirty="0">
                <a:solidFill>
                  <a:schemeClr val="tx1"/>
                </a:solidFill>
                <a:latin typeface="Cambria" panose="02040503050406030204" pitchFamily="18" charset="0"/>
                <a:ea typeface="Cambria" panose="02040503050406030204" pitchFamily="18" charset="0"/>
              </a:rPr>
              <a:t>?</a:t>
            </a: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b="1"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b="1" dirty="0">
                <a:solidFill>
                  <a:schemeClr val="accent2"/>
                </a:solidFill>
                <a:latin typeface="Cambria" panose="02040503050406030204" pitchFamily="18" charset="0"/>
                <a:ea typeface="Cambria" panose="02040503050406030204" pitchFamily="18" charset="0"/>
              </a:rPr>
              <a:t>Je to nutné? </a:t>
            </a:r>
          </a:p>
          <a:p>
            <a:endParaRPr lang="cs-CZ" sz="1200" b="1" dirty="0">
              <a:solidFill>
                <a:schemeClr val="accent2"/>
              </a:solidFill>
              <a:latin typeface="Cambria" panose="02040503050406030204" pitchFamily="18" charset="0"/>
              <a:ea typeface="Cambria" panose="02040503050406030204" pitchFamily="18" charset="0"/>
            </a:endParaRPr>
          </a:p>
          <a:p>
            <a:r>
              <a:rPr lang="cs-CZ" sz="2000" b="1" dirty="0">
                <a:solidFill>
                  <a:schemeClr val="accent3"/>
                </a:solidFill>
                <a:latin typeface="Cambria" panose="02040503050406030204" pitchFamily="18" charset="0"/>
                <a:ea typeface="Cambria" panose="02040503050406030204" pitchFamily="18" charset="0"/>
              </a:rPr>
              <a:t>Klady</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Environmentální demokracie – odpovědnost, transparentnost</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Znalost poměrů a blízkost ke zdroji</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Pomocná ruka</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Veřejná podpora rozhodnutí</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Rozvoj environmentální výchovy a vzdělání</a:t>
            </a:r>
          </a:p>
          <a:p>
            <a:pPr marL="342900" indent="-342900">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endParaRPr>
          </a:p>
          <a:p>
            <a:r>
              <a:rPr lang="cs-CZ" sz="2000" b="1" dirty="0">
                <a:solidFill>
                  <a:schemeClr val="accent3"/>
                </a:solidFill>
                <a:latin typeface="Cambria" panose="02040503050406030204" pitchFamily="18" charset="0"/>
                <a:ea typeface="Cambria" panose="02040503050406030204" pitchFamily="18" charset="0"/>
              </a:rPr>
              <a:t>Zápory</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Pouze procesní práva, široký rozsah, bezplatné nebo takřka bezplatné, ne nutně ochrana životního prostředí – osobní zájmy…</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Platonická láska</a:t>
            </a:r>
          </a:p>
          <a:p>
            <a:pPr marL="342900" indent="-342900">
              <a:buFont typeface="Arial" panose="020B0604020202020204" pitchFamily="34" charset="0"/>
              <a:buChar char="•"/>
            </a:pP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54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9" end="9"/>
                                            </p:txEl>
                                          </p:spTgt>
                                        </p:tgtEl>
                                        <p:attrNameLst>
                                          <p:attrName>style.visibility</p:attrName>
                                        </p:attrNameLst>
                                      </p:cBhvr>
                                      <p:to>
                                        <p:strVal val="visible"/>
                                      </p:to>
                                    </p:set>
                                    <p:animEffect transition="in" filter="fade">
                                      <p:cBhvr>
                                        <p:cTn id="42" dur="500"/>
                                        <p:tgtEl>
                                          <p:spTgt spid="8">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500"/>
                                        <p:tgtEl>
                                          <p:spTgt spid="8">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11" end="11"/>
                                            </p:txEl>
                                          </p:spTgt>
                                        </p:tgtEl>
                                        <p:attrNameLst>
                                          <p:attrName>style.visibility</p:attrName>
                                        </p:attrNameLst>
                                      </p:cBhvr>
                                      <p:to>
                                        <p:strVal val="visible"/>
                                      </p:to>
                                    </p:set>
                                    <p:animEffect transition="in" filter="fade">
                                      <p:cBhvr>
                                        <p:cTn id="52" dur="500"/>
                                        <p:tgtEl>
                                          <p:spTgt spid="8">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8">
                                            <p:txEl>
                                              <p:pRg st="3" end="3"/>
                                            </p:txEl>
                                          </p:spTgt>
                                        </p:tgtEl>
                                        <p:attrNameLst>
                                          <p:attrName>style.visibility</p:attrName>
                                        </p:attrNameLst>
                                      </p:cBhvr>
                                      <p:to>
                                        <p:strVal val="visible"/>
                                      </p:to>
                                    </p:set>
                                    <p:animEffect transition="in" filter="fade">
                                      <p:cBhvr>
                                        <p:cTn id="65" dur="500"/>
                                        <p:tgtEl>
                                          <p:spTgt spid="8">
                                            <p:txEl>
                                              <p:pRg st="3" end="3"/>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fade">
                                      <p:cBhvr>
                                        <p:cTn id="68" dur="500"/>
                                        <p:tgtEl>
                                          <p:spTgt spid="8">
                                            <p:txEl>
                                              <p:pRg st="4" end="4"/>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animEffect transition="in" filter="fade">
                                      <p:cBhvr>
                                        <p:cTn id="71" dur="500"/>
                                        <p:tgtEl>
                                          <p:spTgt spid="8">
                                            <p:txEl>
                                              <p:pRg st="5" end="5"/>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8">
                                            <p:txEl>
                                              <p:pRg st="6" end="6"/>
                                            </p:txEl>
                                          </p:spTgt>
                                        </p:tgtEl>
                                        <p:attrNameLst>
                                          <p:attrName>style.visibility</p:attrName>
                                        </p:attrNameLst>
                                      </p:cBhvr>
                                      <p:to>
                                        <p:strVal val="visible"/>
                                      </p:to>
                                    </p:set>
                                    <p:animEffect transition="in" filter="fade">
                                      <p:cBhvr>
                                        <p:cTn id="74" dur="500"/>
                                        <p:tgtEl>
                                          <p:spTgt spid="8">
                                            <p:txEl>
                                              <p:pRg st="6" end="6"/>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8">
                                            <p:txEl>
                                              <p:pRg st="7" end="7"/>
                                            </p:txEl>
                                          </p:spTgt>
                                        </p:tgtEl>
                                        <p:attrNameLst>
                                          <p:attrName>style.visibility</p:attrName>
                                        </p:attrNameLst>
                                      </p:cBhvr>
                                      <p:to>
                                        <p:strVal val="visible"/>
                                      </p:to>
                                    </p:set>
                                    <p:animEffect transition="in" filter="fade">
                                      <p:cBhvr>
                                        <p:cTn id="77" dur="500"/>
                                        <p:tgtEl>
                                          <p:spTgt spid="8">
                                            <p:txEl>
                                              <p:pRg st="7" end="7"/>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8">
                                            <p:txEl>
                                              <p:pRg st="9" end="9"/>
                                            </p:txEl>
                                          </p:spTgt>
                                        </p:tgtEl>
                                        <p:attrNameLst>
                                          <p:attrName>style.visibility</p:attrName>
                                        </p:attrNameLst>
                                      </p:cBhvr>
                                      <p:to>
                                        <p:strVal val="visible"/>
                                      </p:to>
                                    </p:set>
                                    <p:animEffect transition="in" filter="fade">
                                      <p:cBhvr>
                                        <p:cTn id="80" dur="500"/>
                                        <p:tgtEl>
                                          <p:spTgt spid="8">
                                            <p:txEl>
                                              <p:pRg st="9" end="9"/>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8">
                                            <p:txEl>
                                              <p:pRg st="10" end="10"/>
                                            </p:txEl>
                                          </p:spTgt>
                                        </p:tgtEl>
                                        <p:attrNameLst>
                                          <p:attrName>style.visibility</p:attrName>
                                        </p:attrNameLst>
                                      </p:cBhvr>
                                      <p:to>
                                        <p:strVal val="visible"/>
                                      </p:to>
                                    </p:set>
                                    <p:animEffect transition="in" filter="fade">
                                      <p:cBhvr>
                                        <p:cTn id="83" dur="500"/>
                                        <p:tgtEl>
                                          <p:spTgt spid="8">
                                            <p:txEl>
                                              <p:pRg st="10" end="10"/>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8">
                                            <p:txEl>
                                              <p:pRg st="11" end="11"/>
                                            </p:txEl>
                                          </p:spTgt>
                                        </p:tgtEl>
                                        <p:attrNameLst>
                                          <p:attrName>style.visibility</p:attrName>
                                        </p:attrNameLst>
                                      </p:cBhvr>
                                      <p:to>
                                        <p:strVal val="visible"/>
                                      </p:to>
                                    </p:set>
                                    <p:animEffect transition="in" filter="fade">
                                      <p:cBhvr>
                                        <p:cTn id="86"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en-US" sz="2000" b="1" dirty="0" err="1">
                <a:solidFill>
                  <a:schemeClr val="tx1"/>
                </a:solidFill>
                <a:latin typeface="Cambria" panose="02040503050406030204" pitchFamily="18" charset="0"/>
                <a:ea typeface="Cambria" panose="02040503050406030204" pitchFamily="18" charset="0"/>
              </a:rPr>
              <a:t>Účast</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veřejnosti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na</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ochraně</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životního</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prostředí</a:t>
            </a:r>
            <a:r>
              <a:rPr lang="en-US" sz="2000" b="1" dirty="0">
                <a:solidFill>
                  <a:schemeClr val="tx1"/>
                </a:solidFill>
                <a:latin typeface="Cambria" panose="02040503050406030204" pitchFamily="18" charset="0"/>
                <a:ea typeface="Cambria" panose="02040503050406030204" pitchFamily="18" charset="0"/>
              </a:rPr>
              <a:t> – </a:t>
            </a:r>
            <a:r>
              <a:rPr lang="en-US" sz="2000" b="1" dirty="0" err="1">
                <a:solidFill>
                  <a:schemeClr val="tx1"/>
                </a:solidFill>
                <a:latin typeface="Cambria" panose="02040503050406030204" pitchFamily="18" charset="0"/>
                <a:ea typeface="Cambria" panose="02040503050406030204" pitchFamily="18" charset="0"/>
              </a:rPr>
              <a:t>proč</a:t>
            </a:r>
            <a:r>
              <a:rPr lang="en-US" sz="2000" b="1" dirty="0">
                <a:solidFill>
                  <a:schemeClr val="tx1"/>
                </a:solidFill>
                <a:latin typeface="Cambria" panose="02040503050406030204" pitchFamily="18" charset="0"/>
                <a:ea typeface="Cambria" panose="02040503050406030204" pitchFamily="18" charset="0"/>
              </a:rPr>
              <a:t>?</a:t>
            </a: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b="1"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b="1" dirty="0">
                <a:solidFill>
                  <a:schemeClr val="accent2"/>
                </a:solidFill>
                <a:latin typeface="Cambria" panose="02040503050406030204" pitchFamily="18" charset="0"/>
                <a:ea typeface="Cambria" panose="02040503050406030204" pitchFamily="18" charset="0"/>
              </a:rPr>
              <a:t>Obejdeme se bez veřejnosti?</a:t>
            </a:r>
          </a:p>
          <a:p>
            <a:endParaRPr lang="cs-CZ" sz="2000" b="1" dirty="0">
              <a:solidFill>
                <a:schemeClr val="accent2"/>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Preventivní průřezové procesy</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Povinnosti správních orgánů příslušných k vedení různých procesů a řízení ex offo</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Činnost dotčených orgánů (stanoviska a závazná stanoviska – odborné hledisko)</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Přezkumné řízení, obnova řízení a další mimořádné opravné prostředky</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Povinnosti orgánů činných v trestním řízení</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Aktivní legitimace Veřejného ochránce práv a Nejvyššího státního zástupce</a:t>
            </a: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r>
              <a:rPr lang="cs-CZ" sz="2000" b="1" dirty="0">
                <a:solidFill>
                  <a:schemeClr val="accent2"/>
                </a:solidFill>
                <a:latin typeface="Cambria" panose="02040503050406030204" pitchFamily="18" charset="0"/>
                <a:ea typeface="Cambria" panose="02040503050406030204" pitchFamily="18" charset="0"/>
              </a:rPr>
              <a:t>Ale když se věci nevyvíjí podle zákona? </a:t>
            </a:r>
          </a:p>
          <a:p>
            <a:pPr marL="342900" indent="-342900">
              <a:buFont typeface="Arial" panose="020B0604020202020204" pitchFamily="34" charset="0"/>
              <a:buChar char="•"/>
            </a:pP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529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0" end="10"/>
                                            </p:txEl>
                                          </p:spTgt>
                                        </p:tgtEl>
                                        <p:attrNameLst>
                                          <p:attrName>style.visibility</p:attrName>
                                        </p:attrNameLst>
                                      </p:cBhvr>
                                      <p:to>
                                        <p:strVal val="visible"/>
                                      </p:to>
                                    </p:set>
                                    <p:animEffect transition="in" filter="fade">
                                      <p:cBhvr>
                                        <p:cTn id="42"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en-US" sz="2000" b="1" dirty="0" err="1">
                <a:solidFill>
                  <a:schemeClr val="tx1"/>
                </a:solidFill>
                <a:latin typeface="Cambria" panose="02040503050406030204" pitchFamily="18" charset="0"/>
                <a:ea typeface="Cambria" panose="02040503050406030204" pitchFamily="18" charset="0"/>
              </a:rPr>
              <a:t>Účast</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veřejnosti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na</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ochraně</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životního</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prostředí</a:t>
            </a:r>
            <a:r>
              <a:rPr lang="en-US" sz="2000" b="1" dirty="0">
                <a:solidFill>
                  <a:schemeClr val="tx1"/>
                </a:solidFill>
                <a:latin typeface="Cambria" panose="02040503050406030204" pitchFamily="18" charset="0"/>
                <a:ea typeface="Cambria" panose="02040503050406030204" pitchFamily="18" charset="0"/>
              </a:rPr>
              <a:t> – </a:t>
            </a:r>
            <a:r>
              <a:rPr lang="en-US" sz="2000" b="1" dirty="0" err="1">
                <a:solidFill>
                  <a:schemeClr val="tx1"/>
                </a:solidFill>
                <a:latin typeface="Cambria" panose="02040503050406030204" pitchFamily="18" charset="0"/>
                <a:ea typeface="Cambria" panose="02040503050406030204" pitchFamily="18" charset="0"/>
              </a:rPr>
              <a:t>proč</a:t>
            </a:r>
            <a:r>
              <a:rPr lang="en-US" sz="2000" b="1" dirty="0">
                <a:solidFill>
                  <a:schemeClr val="tx1"/>
                </a:solidFill>
                <a:latin typeface="Cambria" panose="02040503050406030204" pitchFamily="18" charset="0"/>
                <a:ea typeface="Cambria" panose="02040503050406030204" pitchFamily="18" charset="0"/>
              </a:rPr>
              <a:t>?</a:t>
            </a: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b="1"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b="1" dirty="0">
                <a:solidFill>
                  <a:schemeClr val="accent2"/>
                </a:solidFill>
                <a:latin typeface="Cambria" panose="02040503050406030204" pitchFamily="18" charset="0"/>
                <a:ea typeface="Cambria" panose="02040503050406030204" pitchFamily="18" charset="0"/>
              </a:rPr>
              <a:t>Nastavení systému účasti veřejnosti:</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Definice veřejnosti</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Rozsah práv</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Procesní možnosti </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Dostupnost, rozsah, účinnost soudní ochrany (</a:t>
            </a:r>
            <a:r>
              <a:rPr lang="cs-CZ" sz="2000" b="1" i="1" dirty="0" err="1">
                <a:solidFill>
                  <a:schemeClr val="tx1"/>
                </a:solidFill>
                <a:latin typeface="Cambria" panose="02040503050406030204" pitchFamily="18" charset="0"/>
                <a:ea typeface="Cambria" panose="02040503050406030204" pitchFamily="18" charset="0"/>
              </a:rPr>
              <a:t>actio</a:t>
            </a:r>
            <a:r>
              <a:rPr lang="cs-CZ" sz="2000" b="1" i="1" dirty="0">
                <a:solidFill>
                  <a:schemeClr val="tx1"/>
                </a:solidFill>
                <a:latin typeface="Cambria" panose="02040503050406030204" pitchFamily="18" charset="0"/>
                <a:ea typeface="Cambria" panose="02040503050406030204" pitchFamily="18" charset="0"/>
              </a:rPr>
              <a:t> </a:t>
            </a:r>
            <a:r>
              <a:rPr lang="cs-CZ" sz="2000" b="1" i="1" dirty="0" err="1">
                <a:solidFill>
                  <a:schemeClr val="tx1"/>
                </a:solidFill>
                <a:latin typeface="Cambria" panose="02040503050406030204" pitchFamily="18" charset="0"/>
                <a:ea typeface="Cambria" panose="02040503050406030204" pitchFamily="18" charset="0"/>
              </a:rPr>
              <a:t>popularis</a:t>
            </a:r>
            <a:r>
              <a:rPr lang="cs-CZ" sz="2000" b="1" dirty="0">
                <a:solidFill>
                  <a:schemeClr val="tx1"/>
                </a:solidFill>
                <a:latin typeface="Cambria" panose="02040503050406030204" pitchFamily="18" charset="0"/>
                <a:ea typeface="Cambria" panose="02040503050406030204" pitchFamily="18" charset="0"/>
              </a:rPr>
              <a:t>, hromadné žaloby)</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Právní pomoc, moderace nákladů řízení…</a:t>
            </a:r>
          </a:p>
          <a:p>
            <a:endParaRPr lang="cs-CZ" sz="2000" b="1" dirty="0">
              <a:solidFill>
                <a:schemeClr val="accent2"/>
              </a:solidFill>
              <a:latin typeface="Cambria" panose="02040503050406030204" pitchFamily="18" charset="0"/>
              <a:ea typeface="Cambria" panose="02040503050406030204" pitchFamily="18" charset="0"/>
            </a:endParaRPr>
          </a:p>
          <a:p>
            <a:r>
              <a:rPr lang="cs-CZ" sz="2000" b="1" dirty="0">
                <a:solidFill>
                  <a:schemeClr val="accent2"/>
                </a:solidFill>
                <a:latin typeface="Cambria" panose="02040503050406030204" pitchFamily="18" charset="0"/>
                <a:ea typeface="Cambria" panose="02040503050406030204" pitchFamily="18" charset="0"/>
              </a:rPr>
              <a:t>Ale i komplexní nástroje:</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Vyjednávání</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Jednotné povolovací řízení</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Přehledná pravidla</a:t>
            </a:r>
          </a:p>
          <a:p>
            <a:pPr marL="342900" indent="-342900">
              <a:buFont typeface="Arial" panose="020B0604020202020204" pitchFamily="34" charset="0"/>
              <a:buChar char="•"/>
            </a:pPr>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5108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en-US" sz="2000" b="1" dirty="0" err="1">
                <a:solidFill>
                  <a:schemeClr val="tx1"/>
                </a:solidFill>
                <a:latin typeface="Cambria" panose="02040503050406030204" pitchFamily="18" charset="0"/>
                <a:ea typeface="Cambria" panose="02040503050406030204" pitchFamily="18" charset="0"/>
              </a:rPr>
              <a:t>Účast</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veřejnosti</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na</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ochraně</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životního</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prostředí</a:t>
            </a:r>
            <a:r>
              <a:rPr lang="en-US" sz="2000" b="1" dirty="0">
                <a:solidFill>
                  <a:schemeClr val="tx1"/>
                </a:solidFill>
                <a:latin typeface="Cambria" panose="02040503050406030204" pitchFamily="18" charset="0"/>
                <a:ea typeface="Cambria" panose="02040503050406030204" pitchFamily="18" charset="0"/>
              </a:rPr>
              <a:t> – </a:t>
            </a:r>
            <a:r>
              <a:rPr lang="en-US" sz="2000" b="1" dirty="0" err="1">
                <a:solidFill>
                  <a:schemeClr val="tx1"/>
                </a:solidFill>
                <a:latin typeface="Cambria" panose="02040503050406030204" pitchFamily="18" charset="0"/>
                <a:ea typeface="Cambria" panose="02040503050406030204" pitchFamily="18" charset="0"/>
              </a:rPr>
              <a:t>proč</a:t>
            </a:r>
            <a:r>
              <a:rPr lang="en-US" sz="2000" b="1" dirty="0">
                <a:solidFill>
                  <a:schemeClr val="tx1"/>
                </a:solidFill>
                <a:latin typeface="Cambria" panose="02040503050406030204" pitchFamily="18" charset="0"/>
                <a:ea typeface="Cambria" panose="02040503050406030204" pitchFamily="18" charset="0"/>
              </a:rPr>
              <a:t>?</a:t>
            </a: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b="1"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b="1" dirty="0">
                <a:solidFill>
                  <a:schemeClr val="accent2"/>
                </a:solidFill>
                <a:latin typeface="Cambria" panose="02040503050406030204" pitchFamily="18" charset="0"/>
                <a:ea typeface="Cambria" panose="02040503050406030204" pitchFamily="18" charset="0"/>
              </a:rPr>
              <a:t>Nedostatky českého systému</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Fragmentace podmínek účasti veřejnosti a časté novelizace (soudy řeší mrtvé právo)</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Neschopnost celkového nastavení a propojení povolovacích řízení</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Minimalistický přístup k harmonizačním požadavkům a rozpor s unijním/mezinárodním právem</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Vnímání účasti veřejnosti jako nežádoucí</a:t>
            </a: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Nepropojení s náhradou újmy </a:t>
            </a: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a:p>
            <a:endParaRPr lang="cs-CZ" sz="2000" b="1" dirty="0">
              <a:solidFill>
                <a:schemeClr val="accent2"/>
              </a:solidFill>
              <a:latin typeface="Cambria" panose="02040503050406030204" pitchFamily="18" charset="0"/>
              <a:ea typeface="Cambria" panose="02040503050406030204" pitchFamily="18" charset="0"/>
            </a:endParaRPr>
          </a:p>
        </p:txBody>
      </p:sp>
      <p:sp>
        <p:nvSpPr>
          <p:cNvPr id="4" name="TextovéPole 3"/>
          <p:cNvSpPr txBox="1"/>
          <p:nvPr/>
        </p:nvSpPr>
        <p:spPr>
          <a:xfrm>
            <a:off x="833519" y="3511279"/>
            <a:ext cx="7992888" cy="1384995"/>
          </a:xfrm>
          <a:prstGeom prst="rect">
            <a:avLst/>
          </a:prstGeom>
          <a:noFill/>
        </p:spPr>
        <p:txBody>
          <a:bodyPr wrap="square" rtlCol="0">
            <a:spAutoFit/>
          </a:bodyPr>
          <a:lstStyle/>
          <a:p>
            <a:pPr algn="just"/>
            <a:r>
              <a:rPr lang="cs-CZ" i="1" dirty="0">
                <a:latin typeface="Cambria" panose="02040503050406030204" pitchFamily="18" charset="0"/>
                <a:ea typeface="Cambria" panose="02040503050406030204" pitchFamily="18" charset="0"/>
              </a:rPr>
              <a:t>„Smyslem a účelem jejich účasti ve stavebních řízení není blokace, zdržování a protahování realizace stavebního záměru procesními obstrukcemi, nýbrž to, aby kvalifikovaně, tj. odbornými argumenty z oblasti ochrany životního prostředí, urbanismu apod., hájila dotčené (veřejné) zájmy ochrany přírody a krajiny v konkurenci jiných veřejných zájmů a zájmů soukromých.“</a:t>
            </a:r>
          </a:p>
          <a:p>
            <a:endParaRPr lang="cs-CZ" dirty="0">
              <a:latin typeface="Cambria" panose="02040503050406030204" pitchFamily="18" charset="0"/>
              <a:ea typeface="Cambria" panose="02040503050406030204" pitchFamily="18" charset="0"/>
            </a:endParaRPr>
          </a:p>
          <a:p>
            <a:pPr algn="r"/>
            <a:r>
              <a:rPr lang="cs-CZ" dirty="0">
                <a:latin typeface="Cambria" panose="02040503050406030204" pitchFamily="18" charset="0"/>
                <a:ea typeface="Cambria" panose="02040503050406030204" pitchFamily="18" charset="0"/>
              </a:rPr>
              <a:t>(rozsudek NSS ze dne 4. 5. 2011, č. j. 7 As 2/2011 – 52)</a:t>
            </a:r>
          </a:p>
        </p:txBody>
      </p:sp>
    </p:spTree>
    <p:extLst>
      <p:ext uri="{BB962C8B-B14F-4D97-AF65-F5344CB8AC3E}">
        <p14:creationId xmlns:p14="http://schemas.microsoft.com/office/powerpoint/2010/main" val="411922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Způsoby účasti veřejnosti</a:t>
            </a:r>
            <a:endParaRPr lang="en-US" sz="2400" b="1" dirty="0">
              <a:solidFill>
                <a:schemeClr val="tx1"/>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r>
              <a:rPr lang="cs-CZ" sz="2400" b="1" dirty="0">
                <a:solidFill>
                  <a:schemeClr val="accent6"/>
                </a:solidFill>
                <a:latin typeface="Cambria" panose="02040503050406030204" pitchFamily="18" charset="0"/>
                <a:ea typeface="Cambria" panose="02040503050406030204" pitchFamily="18" charset="0"/>
              </a:rPr>
              <a:t>Různé přímé/nepřímé, formální/neformální způsoby</a:t>
            </a:r>
          </a:p>
          <a:p>
            <a:endParaRPr lang="cs-CZ" sz="2400" b="1" dirty="0">
              <a:solidFill>
                <a:schemeClr val="accent6"/>
              </a:solidFill>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cs-CZ" sz="2400" b="1" dirty="0">
                <a:solidFill>
                  <a:schemeClr val="tx1"/>
                </a:solidFill>
                <a:latin typeface="Cambria" panose="02040503050406030204" pitchFamily="18" charset="0"/>
                <a:ea typeface="Cambria" panose="02040503050406030204" pitchFamily="18" charset="0"/>
              </a:rPr>
              <a:t>Petiční právo</a:t>
            </a:r>
          </a:p>
          <a:p>
            <a:pPr marL="342900" indent="-342900">
              <a:buFont typeface="Arial" panose="020B0604020202020204" pitchFamily="34" charset="0"/>
              <a:buChar char="•"/>
            </a:pPr>
            <a:r>
              <a:rPr lang="cs-CZ" sz="2400" b="1" dirty="0">
                <a:solidFill>
                  <a:schemeClr val="tx1"/>
                </a:solidFill>
                <a:latin typeface="Cambria" panose="02040503050406030204" pitchFamily="18" charset="0"/>
                <a:ea typeface="Cambria" panose="02040503050406030204" pitchFamily="18" charset="0"/>
              </a:rPr>
              <a:t>Shromažďovací právo</a:t>
            </a:r>
          </a:p>
          <a:p>
            <a:pPr marL="342900" indent="-342900">
              <a:buFont typeface="Arial" panose="020B0604020202020204" pitchFamily="34" charset="0"/>
              <a:buChar char="•"/>
            </a:pPr>
            <a:r>
              <a:rPr lang="cs-CZ" sz="2400" b="1" dirty="0">
                <a:solidFill>
                  <a:schemeClr val="tx1"/>
                </a:solidFill>
                <a:latin typeface="Cambria" panose="02040503050406030204" pitchFamily="18" charset="0"/>
                <a:ea typeface="Cambria" panose="02040503050406030204" pitchFamily="18" charset="0"/>
              </a:rPr>
              <a:t>Sdružovací právo</a:t>
            </a:r>
          </a:p>
          <a:p>
            <a:pPr marL="342900" indent="-342900">
              <a:buFont typeface="Arial" panose="020B0604020202020204" pitchFamily="34" charset="0"/>
              <a:buChar char="•"/>
            </a:pPr>
            <a:r>
              <a:rPr lang="cs-CZ" sz="2400" b="1" dirty="0">
                <a:solidFill>
                  <a:schemeClr val="tx1"/>
                </a:solidFill>
                <a:latin typeface="Cambria" panose="02040503050406030204" pitchFamily="18" charset="0"/>
                <a:ea typeface="Cambria" panose="02040503050406030204" pitchFamily="18" charset="0"/>
              </a:rPr>
              <a:t>Referendum</a:t>
            </a:r>
          </a:p>
          <a:p>
            <a:pPr marL="342900" indent="-342900">
              <a:buFont typeface="Arial" panose="020B0604020202020204" pitchFamily="34" charset="0"/>
              <a:buChar char="•"/>
            </a:pPr>
            <a:r>
              <a:rPr lang="cs-CZ" sz="2400" b="1" dirty="0">
                <a:solidFill>
                  <a:schemeClr val="accent3"/>
                </a:solidFill>
                <a:latin typeface="Cambria" panose="02040503050406030204" pitchFamily="18" charset="0"/>
                <a:ea typeface="Cambria" panose="02040503050406030204" pitchFamily="18" charset="0"/>
              </a:rPr>
              <a:t>Informace</a:t>
            </a:r>
          </a:p>
          <a:p>
            <a:pPr marL="342900" indent="-342900">
              <a:buFont typeface="Arial" panose="020B0604020202020204" pitchFamily="34" charset="0"/>
              <a:buChar char="•"/>
            </a:pPr>
            <a:r>
              <a:rPr lang="cs-CZ" sz="2400" b="1" dirty="0">
                <a:solidFill>
                  <a:schemeClr val="accent3"/>
                </a:solidFill>
                <a:latin typeface="Cambria" panose="02040503050406030204" pitchFamily="18" charset="0"/>
                <a:ea typeface="Cambria" panose="02040503050406030204" pitchFamily="18" charset="0"/>
              </a:rPr>
              <a:t>Účast veřejnosti na rozhodování, na tvorbě plánů, programů, politik a na přípravě právních předpisů</a:t>
            </a:r>
          </a:p>
          <a:p>
            <a:pPr marL="342900" indent="-342900">
              <a:buFont typeface="Arial" panose="020B0604020202020204" pitchFamily="34" charset="0"/>
              <a:buChar char="•"/>
            </a:pPr>
            <a:r>
              <a:rPr lang="cs-CZ" sz="2400" b="1" dirty="0">
                <a:solidFill>
                  <a:schemeClr val="accent3"/>
                </a:solidFill>
                <a:latin typeface="Cambria" panose="02040503050406030204" pitchFamily="18" charset="0"/>
                <a:ea typeface="Cambria" panose="02040503050406030204" pitchFamily="18" charset="0"/>
              </a:rPr>
              <a:t>Soudní ochrana</a:t>
            </a: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b="1"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7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a:p>
          <a:p>
            <a:endParaRPr lang="cs-CZ" dirty="0"/>
          </a:p>
        </p:txBody>
      </p:sp>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Pojetí práva</a:t>
            </a:r>
          </a:p>
        </p:txBody>
      </p:sp>
      <p:pic>
        <p:nvPicPr>
          <p:cNvPr id="1026" name="Picture 2" descr="C:\Users\Vojtech\Desktop\seacoast-wallpapers-couple-screensaver-summer-nature-random-948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353" y="197268"/>
            <a:ext cx="7664253" cy="479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104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Pojem účasti veřejnosti</a:t>
            </a:r>
            <a:endParaRPr lang="en-US" sz="2400" b="1" dirty="0">
              <a:solidFill>
                <a:schemeClr val="tx1"/>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algn="just"/>
            <a:r>
              <a:rPr lang="cs-CZ" sz="1600" dirty="0">
                <a:latin typeface="Cambria" panose="02040503050406030204" pitchFamily="18" charset="0"/>
                <a:ea typeface="Cambria" panose="02040503050406030204" pitchFamily="18" charset="0"/>
              </a:rPr>
              <a:t>V </a:t>
            </a:r>
            <a:r>
              <a:rPr lang="cs-CZ" sz="2000" b="1" dirty="0">
                <a:latin typeface="Cambria" panose="02040503050406030204" pitchFamily="18" charset="0"/>
                <a:ea typeface="Cambria" panose="02040503050406030204" pitchFamily="18" charset="0"/>
              </a:rPr>
              <a:t>širším smyslu </a:t>
            </a:r>
            <a:r>
              <a:rPr lang="cs-CZ" sz="1600" b="1" dirty="0">
                <a:solidFill>
                  <a:srgbClr val="FF0000"/>
                </a:solidFill>
                <a:latin typeface="Cambria" panose="02040503050406030204" pitchFamily="18" charset="0"/>
                <a:ea typeface="Cambria" panose="02040503050406030204" pitchFamily="18" charset="0"/>
              </a:rPr>
              <a:t>výkon politických práv</a:t>
            </a:r>
            <a:r>
              <a:rPr lang="cs-CZ" sz="1600" dirty="0">
                <a:latin typeface="Cambria" panose="02040503050406030204" pitchFamily="18" charset="0"/>
                <a:ea typeface="Cambria" panose="02040503050406030204" pitchFamily="18" charset="0"/>
              </a:rPr>
              <a:t>, zejména práva sdružovacího, shromažďovacího, petičního, uskutečňování práva podílet se na správě věcí veřejných, a to buď přímo nebo prostřednictvím volených zástupců (aktivní i pasivní volební právo do zastupitelských a samosprávných orgánů všech stupňů, účast v referendu), </a:t>
            </a:r>
            <a:r>
              <a:rPr lang="cs-CZ" sz="1600" b="1" dirty="0">
                <a:solidFill>
                  <a:srgbClr val="00B050"/>
                </a:solidFill>
                <a:latin typeface="Cambria" panose="02040503050406030204" pitchFamily="18" charset="0"/>
                <a:ea typeface="Cambria" panose="02040503050406030204" pitchFamily="18" charset="0"/>
              </a:rPr>
              <a:t>uskutečňování práva na informace</a:t>
            </a:r>
            <a:r>
              <a:rPr lang="cs-CZ" sz="1600" dirty="0">
                <a:latin typeface="Cambria" panose="02040503050406030204" pitchFamily="18" charset="0"/>
                <a:ea typeface="Cambria" panose="02040503050406030204" pitchFamily="18" charset="0"/>
              </a:rPr>
              <a:t>, </a:t>
            </a:r>
            <a:r>
              <a:rPr lang="cs-CZ" sz="1600" b="1" dirty="0">
                <a:solidFill>
                  <a:srgbClr val="00B0F0"/>
                </a:solidFill>
                <a:latin typeface="Cambria" panose="02040503050406030204" pitchFamily="18" charset="0"/>
                <a:ea typeface="Cambria" panose="02040503050406030204" pitchFamily="18" charset="0"/>
              </a:rPr>
              <a:t>podávání podnětů a stížností</a:t>
            </a:r>
            <a:r>
              <a:rPr lang="cs-CZ" sz="1600" dirty="0">
                <a:latin typeface="Cambria" panose="02040503050406030204" pitchFamily="18" charset="0"/>
                <a:ea typeface="Cambria" panose="02040503050406030204" pitchFamily="18" charset="0"/>
              </a:rPr>
              <a:t>, účast v řízeních, která nejsou správními řízeními, a ve správních řízeních, </a:t>
            </a:r>
            <a:r>
              <a:rPr lang="cs-CZ" sz="1600" b="1" dirty="0">
                <a:solidFill>
                  <a:srgbClr val="92D050"/>
                </a:solidFill>
                <a:latin typeface="Cambria" panose="02040503050406030204" pitchFamily="18" charset="0"/>
                <a:ea typeface="Cambria" panose="02040503050406030204" pitchFamily="18" charset="0"/>
              </a:rPr>
              <a:t>účast v občanskoprávních řízeních</a:t>
            </a:r>
            <a:r>
              <a:rPr lang="cs-CZ" sz="1600" dirty="0">
                <a:latin typeface="Cambria" panose="02040503050406030204" pitchFamily="18" charset="0"/>
                <a:ea typeface="Cambria" panose="02040503050406030204" pitchFamily="18" charset="0"/>
              </a:rPr>
              <a:t>, účast </a:t>
            </a:r>
            <a:r>
              <a:rPr lang="cs-CZ" sz="1600" dirty="0" err="1">
                <a:latin typeface="Cambria" panose="02040503050406030204" pitchFamily="18" charset="0"/>
                <a:ea typeface="Cambria" panose="02040503050406030204" pitchFamily="18" charset="0"/>
              </a:rPr>
              <a:t>institucializované</a:t>
            </a:r>
            <a:r>
              <a:rPr lang="cs-CZ" sz="1600" dirty="0">
                <a:latin typeface="Cambria" panose="02040503050406030204" pitchFamily="18" charset="0"/>
                <a:ea typeface="Cambria" panose="02040503050406030204" pitchFamily="18" charset="0"/>
              </a:rPr>
              <a:t> povahy (výkon funkce veřejných stráží), </a:t>
            </a:r>
            <a:r>
              <a:rPr lang="cs-CZ" sz="1600" b="1" dirty="0">
                <a:solidFill>
                  <a:schemeClr val="accent6">
                    <a:lumMod val="75000"/>
                  </a:schemeClr>
                </a:solidFill>
                <a:latin typeface="Cambria" panose="02040503050406030204" pitchFamily="18" charset="0"/>
                <a:ea typeface="Cambria" panose="02040503050406030204" pitchFamily="18" charset="0"/>
              </a:rPr>
              <a:t>výkon vlastnického práva </a:t>
            </a:r>
            <a:r>
              <a:rPr lang="cs-CZ" sz="1600" dirty="0">
                <a:latin typeface="Cambria" panose="02040503050406030204" pitchFamily="18" charset="0"/>
                <a:ea typeface="Cambria" panose="02040503050406030204" pitchFamily="18" charset="0"/>
              </a:rPr>
              <a:t>a uzavírání dohod a ostatní formy spolupráce s orgány veřejné správy.</a:t>
            </a:r>
          </a:p>
          <a:p>
            <a:pPr algn="just"/>
            <a:r>
              <a:rPr lang="cs-CZ" sz="1600" dirty="0">
                <a:latin typeface="Cambria" panose="02040503050406030204" pitchFamily="18" charset="0"/>
                <a:ea typeface="Cambria" panose="02040503050406030204" pitchFamily="18" charset="0"/>
              </a:rPr>
              <a:t>V </a:t>
            </a:r>
            <a:r>
              <a:rPr lang="cs-CZ" sz="2000" b="1" dirty="0">
                <a:latin typeface="Cambria" panose="02040503050406030204" pitchFamily="18" charset="0"/>
                <a:ea typeface="Cambria" panose="02040503050406030204" pitchFamily="18" charset="0"/>
              </a:rPr>
              <a:t>užším smyslu </a:t>
            </a:r>
            <a:r>
              <a:rPr lang="cs-CZ" sz="1600" dirty="0">
                <a:latin typeface="Cambria" panose="02040503050406030204" pitchFamily="18" charset="0"/>
                <a:ea typeface="Cambria" panose="02040503050406030204" pitchFamily="18" charset="0"/>
              </a:rPr>
              <a:t>jako </a:t>
            </a:r>
            <a:r>
              <a:rPr lang="cs-CZ" sz="1600" b="1" dirty="0">
                <a:solidFill>
                  <a:srgbClr val="FF0000"/>
                </a:solidFill>
                <a:latin typeface="Cambria" panose="02040503050406030204" pitchFamily="18" charset="0"/>
                <a:ea typeface="Cambria" panose="02040503050406030204" pitchFamily="18" charset="0"/>
              </a:rPr>
              <a:t>účast ve správních řízeních a procesech</a:t>
            </a:r>
            <a:r>
              <a:rPr lang="cs-CZ" sz="1600" dirty="0">
                <a:latin typeface="Cambria" panose="02040503050406030204" pitchFamily="18" charset="0"/>
                <a:ea typeface="Cambria" panose="02040503050406030204" pitchFamily="18" charset="0"/>
              </a:rPr>
              <a:t>, které s životním prostředím souvisejí. Ta může nabývat různé intenzity v závislosti na procesním postavení konkrétního subjektu, od slabších forem (</a:t>
            </a:r>
            <a:r>
              <a:rPr lang="cs-CZ" sz="1800" b="1" dirty="0">
                <a:latin typeface="Cambria" panose="02040503050406030204" pitchFamily="18" charset="0"/>
                <a:ea typeface="Cambria" panose="02040503050406030204" pitchFamily="18" charset="0"/>
              </a:rPr>
              <a:t>konzultativní účast</a:t>
            </a:r>
            <a:r>
              <a:rPr lang="cs-CZ" sz="1600" dirty="0">
                <a:latin typeface="Cambria" panose="02040503050406030204" pitchFamily="18" charset="0"/>
                <a:ea typeface="Cambria" panose="02040503050406030204" pitchFamily="18" charset="0"/>
              </a:rPr>
              <a:t>) podání připomínek bez větší možnosti ovlivnit finální rozhodnutí až po silnou formu (</a:t>
            </a:r>
            <a:r>
              <a:rPr lang="cs-CZ" sz="1800" b="1" dirty="0">
                <a:latin typeface="Cambria" panose="02040503050406030204" pitchFamily="18" charset="0"/>
                <a:ea typeface="Cambria" panose="02040503050406030204" pitchFamily="18" charset="0"/>
              </a:rPr>
              <a:t>plnoprávná účast</a:t>
            </a:r>
            <a:r>
              <a:rPr lang="cs-CZ" sz="1600" dirty="0">
                <a:latin typeface="Cambria" panose="02040503050406030204" pitchFamily="18" charset="0"/>
                <a:ea typeface="Cambria" panose="02040503050406030204" pitchFamily="18" charset="0"/>
              </a:rPr>
              <a:t>) postavení účastníka řízení, jemuž svědčí možnost podávání námitek i obrany proti vydanému rozhodnutí.</a:t>
            </a: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b="1"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1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Pojem veřejnosti a dotčené veřejnosti</a:t>
            </a:r>
            <a:endParaRPr lang="en-US" sz="2400" b="1" dirty="0">
              <a:solidFill>
                <a:schemeClr val="tx1"/>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algn="just"/>
            <a:r>
              <a:rPr lang="cs-CZ" sz="2000" b="1" dirty="0">
                <a:latin typeface="Cambria" panose="02040503050406030204" pitchFamily="18" charset="0"/>
                <a:ea typeface="Cambria" panose="02040503050406030204" pitchFamily="18" charset="0"/>
              </a:rPr>
              <a:t>Pojem veřejnost </a:t>
            </a:r>
            <a:r>
              <a:rPr lang="cs-CZ" sz="1600" dirty="0">
                <a:latin typeface="Cambria" panose="02040503050406030204" pitchFamily="18" charset="0"/>
                <a:ea typeface="Cambria" panose="02040503050406030204" pitchFamily="18" charset="0"/>
              </a:rPr>
              <a:t>je užíván ve smyslu </a:t>
            </a:r>
            <a:r>
              <a:rPr lang="cs-CZ" sz="1600" b="1" dirty="0">
                <a:solidFill>
                  <a:schemeClr val="accent6"/>
                </a:solidFill>
                <a:latin typeface="Cambria" panose="02040503050406030204" pitchFamily="18" charset="0"/>
                <a:ea typeface="Cambria" panose="02040503050406030204" pitchFamily="18" charset="0"/>
              </a:rPr>
              <a:t>„každý“</a:t>
            </a:r>
            <a:r>
              <a:rPr lang="cs-CZ" sz="1600" dirty="0">
                <a:latin typeface="Cambria" panose="02040503050406030204" pitchFamily="18" charset="0"/>
                <a:ea typeface="Cambria" panose="02040503050406030204" pitchFamily="18" charset="0"/>
              </a:rPr>
              <a:t>, zejména v rámci úpravy práva na přístup k environmentálním informacím, které musí být přístupné všem osobám bez jakékoliv povinnosti prokazovat zájem. Objevuje se ale též v úpravě účasti na rozhodovacích procesech jako například v čl. 6 odst. 7 </a:t>
            </a:r>
            <a:r>
              <a:rPr lang="cs-CZ" sz="1600" dirty="0" err="1">
                <a:latin typeface="Cambria" panose="02040503050406030204" pitchFamily="18" charset="0"/>
                <a:ea typeface="Cambria" panose="02040503050406030204" pitchFamily="18" charset="0"/>
              </a:rPr>
              <a:t>Aarhuské</a:t>
            </a:r>
            <a:r>
              <a:rPr lang="cs-CZ" sz="1600" dirty="0">
                <a:latin typeface="Cambria" panose="02040503050406030204" pitchFamily="18" charset="0"/>
                <a:ea typeface="Cambria" panose="02040503050406030204" pitchFamily="18" charset="0"/>
              </a:rPr>
              <a:t> úmluvy, který přiznává právo předkládat připomínky, informace, rozbory nebo stanoviska v rámci řízení o specifických činnostech všem příslušníkům veřejnosti.</a:t>
            </a:r>
          </a:p>
          <a:p>
            <a:pPr algn="just"/>
            <a:r>
              <a:rPr lang="cs-CZ" sz="2000" b="1" dirty="0">
                <a:latin typeface="Cambria" panose="02040503050406030204" pitchFamily="18" charset="0"/>
                <a:ea typeface="Cambria" panose="02040503050406030204" pitchFamily="18" charset="0"/>
              </a:rPr>
              <a:t>Pojem dotčená veřejnost </a:t>
            </a:r>
            <a:r>
              <a:rPr lang="cs-CZ" sz="1600" dirty="0">
                <a:latin typeface="Cambria" panose="02040503050406030204" pitchFamily="18" charset="0"/>
                <a:ea typeface="Cambria" panose="02040503050406030204" pitchFamily="18" charset="0"/>
              </a:rPr>
              <a:t>zahrnuje </a:t>
            </a:r>
            <a:r>
              <a:rPr lang="cs-CZ" sz="1600" b="1" dirty="0">
                <a:solidFill>
                  <a:schemeClr val="accent6"/>
                </a:solidFill>
                <a:latin typeface="Cambria" panose="02040503050406030204" pitchFamily="18" charset="0"/>
                <a:ea typeface="Cambria" panose="02040503050406030204" pitchFamily="18" charset="0"/>
              </a:rPr>
              <a:t>dotčené osoby</a:t>
            </a:r>
            <a:r>
              <a:rPr lang="cs-CZ" sz="1600" dirty="0">
                <a:latin typeface="Cambria" panose="02040503050406030204" pitchFamily="18" charset="0"/>
                <a:ea typeface="Cambria" panose="02040503050406030204" pitchFamily="18" charset="0"/>
              </a:rPr>
              <a:t>, </a:t>
            </a:r>
            <a:r>
              <a:rPr lang="cs-CZ" sz="1600" b="1" dirty="0">
                <a:solidFill>
                  <a:schemeClr val="accent5"/>
                </a:solidFill>
                <a:latin typeface="Cambria" panose="02040503050406030204" pitchFamily="18" charset="0"/>
                <a:ea typeface="Cambria" panose="02040503050406030204" pitchFamily="18" charset="0"/>
              </a:rPr>
              <a:t>což jsou v českém pojetí zejména dotčení vlastníci a také ekologické spolky</a:t>
            </a:r>
            <a:r>
              <a:rPr lang="cs-CZ" sz="1600" dirty="0">
                <a:latin typeface="Cambria" panose="02040503050406030204" pitchFamily="18" charset="0"/>
                <a:ea typeface="Cambria" panose="02040503050406030204" pitchFamily="18" charset="0"/>
              </a:rPr>
              <a:t>. Jedná se o pojem typický pro plnohodnotnou úpravu účasti na rozhodovacích procesech a možnost domáhat se soudní ochrany. Dotčená veřejnost nemusí být definována vnitrostátní úpravou, ale musí dotčené veřejnosti v pojetí </a:t>
            </a:r>
            <a:r>
              <a:rPr lang="cs-CZ" sz="1600" dirty="0" err="1">
                <a:latin typeface="Cambria" panose="02040503050406030204" pitchFamily="18" charset="0"/>
                <a:ea typeface="Cambria" panose="02040503050406030204" pitchFamily="18" charset="0"/>
              </a:rPr>
              <a:t>Aarhuské</a:t>
            </a:r>
            <a:r>
              <a:rPr lang="cs-CZ" sz="1600" dirty="0">
                <a:latin typeface="Cambria" panose="02040503050406030204" pitchFamily="18" charset="0"/>
                <a:ea typeface="Cambria" panose="02040503050406030204" pitchFamily="18" charset="0"/>
              </a:rPr>
              <a:t> úmluvy, mezi kterou budou vždy patřit i ekologické spolky, umožnit širokou účast na rozhodování a přístup k soudní ochraně.</a:t>
            </a:r>
          </a:p>
          <a:p>
            <a:pPr algn="just"/>
            <a:endParaRPr lang="cs-CZ" sz="1600" dirty="0">
              <a:latin typeface="Cambria" panose="02040503050406030204" pitchFamily="18" charset="0"/>
              <a:ea typeface="Cambria" panose="02040503050406030204" pitchFamily="18" charset="0"/>
            </a:endParaRPr>
          </a:p>
          <a:p>
            <a:pPr algn="just"/>
            <a:r>
              <a:rPr lang="cs-CZ" sz="1600" dirty="0">
                <a:latin typeface="Cambria" panose="02040503050406030204" pitchFamily="18" charset="0"/>
                <a:ea typeface="Cambria" panose="02040503050406030204" pitchFamily="18" charset="0"/>
              </a:rPr>
              <a:t>Pro všechny procesy obecně platí, že jednotlivcům v nich bývá zásadně přiznána pouze účast konzultativní, pokud jim nesvědčí výhodnější pozice například z titulu dotčení vlastnických práv. </a:t>
            </a: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b="1"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946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Výkon práva petičního</a:t>
            </a:r>
            <a:endParaRPr lang="en-US" sz="2400" b="1" dirty="0">
              <a:solidFill>
                <a:schemeClr val="tx1"/>
              </a:solidFill>
              <a:latin typeface="Cambria" panose="02040503050406030204" pitchFamily="18" charset="0"/>
              <a:ea typeface="Cambria" panose="02040503050406030204" pitchFamily="18" charset="0"/>
            </a:endParaRPr>
          </a:p>
          <a:p>
            <a:endParaRPr lang="cs-CZ" sz="1200" b="1" dirty="0">
              <a:solidFill>
                <a:schemeClr val="accent6"/>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čl. 18 Listiny a zákon č. 85/1990 Sb., o právu petičním. </a:t>
            </a: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Podle § 5 zákona o právu petičním musí být petice písemná a musí pod ní být uvedeno jméno, příjmení a bydliště toho, kdo ji podává. V praxi se stále častěji lze setkat i s různými elektronickými peticemi.</a:t>
            </a: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Zákon stanoví, že petice musí obsahovat: • požadavek (žádost, návrh, stížnost s označením „text petice“), • petiční archy, • informace o tom, kdo petici sestavil (petiční výbor, jednotlivec, nevládní organizace).</a:t>
            </a: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Petice se může týkat v zásadě jakéhokoliv tématu s výjimkou zasahování do nezávislosti soudu, vyzývání k porušování ústavy a zákonů, popírání nebo omezování osobních, politických nebo jiných práv občanů pro jejich národnost, pohlaví, rasu, původ, politické nebo jiné smýšlení, náboženské vyznání a sociální postavení nebo k podněcování nenávisti a nesnášenlivosti z těchto důvodů, anebo k násilí nebo hrubé neslušnosti.</a:t>
            </a:r>
          </a:p>
          <a:p>
            <a:pPr marL="285750" indent="-285750">
              <a:buFont typeface="Arial" panose="020B0604020202020204" pitchFamily="34" charset="0"/>
              <a:buChar char="•"/>
            </a:pPr>
            <a:endParaRPr lang="cs-CZ" sz="1600" dirty="0">
              <a:latin typeface="Cambria" panose="02040503050406030204" pitchFamily="18" charset="0"/>
              <a:ea typeface="Cambria" panose="02040503050406030204" pitchFamily="18" charset="0"/>
            </a:endParaRPr>
          </a:p>
          <a:p>
            <a:endParaRPr lang="cs-CZ" sz="2000" dirty="0"/>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73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8405" y="284457"/>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Výkon práva petičního</a:t>
            </a:r>
            <a:endParaRPr lang="en-US" sz="2400" b="1" dirty="0">
              <a:solidFill>
                <a:schemeClr val="tx1"/>
              </a:solidFill>
              <a:latin typeface="Cambria" panose="02040503050406030204" pitchFamily="18" charset="0"/>
              <a:ea typeface="Cambria" panose="02040503050406030204" pitchFamily="18" charset="0"/>
            </a:endParaRPr>
          </a:p>
          <a:p>
            <a:endParaRPr lang="cs-CZ" sz="1200" b="1" dirty="0">
              <a:solidFill>
                <a:schemeClr val="accent6"/>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Správní orgán, jemuž je petice adresována, je povinen ji přijmout, a pokud obsah petice patří do jeho působnosti, je povinen jej posoudit  a </a:t>
            </a:r>
            <a:r>
              <a:rPr lang="cs-CZ" sz="1800" b="1" dirty="0">
                <a:solidFill>
                  <a:schemeClr val="accent3"/>
                </a:solidFill>
                <a:latin typeface="Cambria" panose="02040503050406030204" pitchFamily="18" charset="0"/>
                <a:ea typeface="Cambria" panose="02040503050406030204" pitchFamily="18" charset="0"/>
              </a:rPr>
              <a:t>do 30 odpovědět</a:t>
            </a:r>
            <a:r>
              <a:rPr lang="cs-CZ" sz="1800" dirty="0">
                <a:latin typeface="Cambria" panose="02040503050406030204" pitchFamily="18" charset="0"/>
                <a:ea typeface="Cambria" panose="02040503050406030204" pitchFamily="18" charset="0"/>
              </a:rPr>
              <a:t> tomu, kdo petici podal, anebo tomu, kdo zastupuje členy petičního výboru.</a:t>
            </a: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V odpovědi uvede stanovisko k obsahu petice a způsob jejího vyřízení. Požadavek petice není bez ohledu na velikost jeho podpory závazný a neexistuje právní nárok na to, aby mu správní orgán vyhověl.</a:t>
            </a:r>
          </a:p>
          <a:p>
            <a:pPr marL="285750" indent="-285750">
              <a:buFont typeface="Arial" panose="020B0604020202020204" pitchFamily="34" charset="0"/>
              <a:buChar char="•"/>
            </a:pPr>
            <a:endParaRPr lang="cs-CZ" sz="1800" dirty="0">
              <a:latin typeface="Cambria" panose="02040503050406030204" pitchFamily="18" charset="0"/>
              <a:ea typeface="Cambria" panose="02040503050406030204" pitchFamily="18" charset="0"/>
            </a:endParaRPr>
          </a:p>
          <a:p>
            <a:pPr algn="just"/>
            <a:r>
              <a:rPr lang="cs-CZ" sz="1800" i="1" dirty="0">
                <a:latin typeface="Cambria" panose="02040503050406030204" pitchFamily="18" charset="0"/>
                <a:ea typeface="Cambria" panose="02040503050406030204" pitchFamily="18" charset="0"/>
              </a:rPr>
              <a:t>„Soud souhlasí se závěrem orgánu ochrany přírody, že </a:t>
            </a:r>
            <a:r>
              <a:rPr lang="cs-CZ" sz="1800" b="1" i="1" dirty="0">
                <a:solidFill>
                  <a:schemeClr val="accent2"/>
                </a:solidFill>
                <a:latin typeface="Cambria" panose="02040503050406030204" pitchFamily="18" charset="0"/>
                <a:ea typeface="Cambria" panose="02040503050406030204" pitchFamily="18" charset="0"/>
              </a:rPr>
              <a:t>při umístění sochařského díla do otevřené krajiny měl být zkoumán názor veřejnosti</a:t>
            </a:r>
            <a:r>
              <a:rPr lang="cs-CZ" sz="1800" i="1" dirty="0">
                <a:latin typeface="Cambria" panose="02040503050406030204" pitchFamily="18" charset="0"/>
                <a:ea typeface="Cambria" panose="02040503050406030204" pitchFamily="18" charset="0"/>
              </a:rPr>
              <a:t>. Uvedený požadavek se opírá o základní východiska Evropské úmluvy o krajině vyhlášené pod č. 13/2005 Sb. m. s., podle jejíž preambule je krajina důležitou součástí kvality života lidí, proto by lidé měli hrát aktivní úlohu při jejím rozvoji. </a:t>
            </a:r>
            <a:r>
              <a:rPr lang="cs-CZ" sz="1800" dirty="0">
                <a:latin typeface="Cambria" panose="02040503050406030204" pitchFamily="18" charset="0"/>
                <a:ea typeface="Cambria" panose="02040503050406030204" pitchFamily="18" charset="0"/>
              </a:rPr>
              <a:t>“    (rozsudek KS v Brně ze dne 11. 12. 2018, č. j. 29 A 119/2016-78)</a:t>
            </a:r>
          </a:p>
          <a:p>
            <a:endParaRPr lang="cs-CZ" sz="1600" dirty="0">
              <a:latin typeface="Cambria" panose="02040503050406030204" pitchFamily="18" charset="0"/>
              <a:ea typeface="Cambria" panose="02040503050406030204" pitchFamily="18" charset="0"/>
            </a:endParaRPr>
          </a:p>
          <a:p>
            <a:endParaRPr lang="cs-CZ" sz="2000" dirty="0"/>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28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pic>
        <p:nvPicPr>
          <p:cNvPr id="4" name="Obrázek 3"/>
          <p:cNvPicPr>
            <a:picLocks noChangeAspect="1"/>
          </p:cNvPicPr>
          <p:nvPr/>
        </p:nvPicPr>
        <p:blipFill>
          <a:blip r:embed="rId3"/>
          <a:stretch>
            <a:fillRect/>
          </a:stretch>
        </p:blipFill>
        <p:spPr>
          <a:xfrm>
            <a:off x="-27705" y="102571"/>
            <a:ext cx="9171705" cy="4786313"/>
          </a:xfrm>
          <a:prstGeom prst="rect">
            <a:avLst/>
          </a:prstGeom>
        </p:spPr>
      </p:pic>
    </p:spTree>
    <p:extLst>
      <p:ext uri="{BB962C8B-B14F-4D97-AF65-F5344CB8AC3E}">
        <p14:creationId xmlns:p14="http://schemas.microsoft.com/office/powerpoint/2010/main" val="18536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41402" y="0"/>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Evropská občanská iniciativa</a:t>
            </a:r>
          </a:p>
          <a:p>
            <a:endParaRPr lang="cs-CZ" sz="1200" b="1" dirty="0">
              <a:solidFill>
                <a:schemeClr val="accent6"/>
              </a:solidFill>
              <a:latin typeface="Cambria" panose="02040503050406030204" pitchFamily="18" charset="0"/>
              <a:ea typeface="Cambria" panose="02040503050406030204" pitchFamily="18" charset="0"/>
            </a:endParaRPr>
          </a:p>
          <a:p>
            <a:endParaRPr lang="cs-CZ" sz="1600" dirty="0">
              <a:latin typeface="Cambria" panose="02040503050406030204" pitchFamily="18" charset="0"/>
              <a:ea typeface="Cambria" panose="02040503050406030204" pitchFamily="18" charset="0"/>
            </a:endParaRPr>
          </a:p>
          <a:p>
            <a:endParaRPr lang="cs-CZ" sz="2000" dirty="0"/>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pic>
        <p:nvPicPr>
          <p:cNvPr id="4" name="Obrázek 3"/>
          <p:cNvPicPr>
            <a:picLocks noChangeAspect="1"/>
          </p:cNvPicPr>
          <p:nvPr/>
        </p:nvPicPr>
        <p:blipFill>
          <a:blip r:embed="rId3"/>
          <a:stretch>
            <a:fillRect/>
          </a:stretch>
        </p:blipFill>
        <p:spPr>
          <a:xfrm>
            <a:off x="1082351" y="517195"/>
            <a:ext cx="6307494" cy="4533770"/>
          </a:xfrm>
          <a:prstGeom prst="rect">
            <a:avLst/>
          </a:prstGeom>
        </p:spPr>
      </p:pic>
    </p:spTree>
    <p:extLst>
      <p:ext uri="{BB962C8B-B14F-4D97-AF65-F5344CB8AC3E}">
        <p14:creationId xmlns:p14="http://schemas.microsoft.com/office/powerpoint/2010/main" val="374032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41402" y="0"/>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Výkon práva shromažďovacího</a:t>
            </a:r>
          </a:p>
          <a:p>
            <a:endParaRPr lang="cs-CZ" sz="1200" b="1" dirty="0">
              <a:solidFill>
                <a:schemeClr val="accent6"/>
              </a:solidFill>
              <a:latin typeface="Cambria" panose="02040503050406030204" pitchFamily="18" charset="0"/>
              <a:ea typeface="Cambria" panose="02040503050406030204" pitchFamily="18" charset="0"/>
            </a:endParaRPr>
          </a:p>
          <a:p>
            <a:endParaRPr lang="cs-CZ" sz="8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čl. 19 Listiny a zákon č. 84/1990 Sb., o právu shromažďovacím</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Výkon práva shromažďovacího vychází z oznamovacího principu (minimálně 5 dnů předem a maximálně 6 měsíců před konáním shromáždění).</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Shromáždění je možné ze zákonných důvodů omezit, a to v případě shromáždění na veřejných místech a za podmínky, že je to nezbytné pro ochranu práv a svobod druhých, ochranu veřejného pořádku, zdraví, mravnosti, majetku nebo pro bezpečnost státu.</a:t>
            </a:r>
          </a:p>
          <a:p>
            <a:pPr marL="342900" indent="-342900">
              <a:buFont typeface="Arial" panose="020B0604020202020204" pitchFamily="34" charset="0"/>
              <a:buChar char="•"/>
            </a:pPr>
            <a:endParaRPr lang="cs-CZ" sz="20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cs-CZ" sz="2000" b="1" dirty="0">
                <a:solidFill>
                  <a:schemeClr val="tx1"/>
                </a:solidFill>
                <a:latin typeface="Cambria" panose="02040503050406030204" pitchFamily="18" charset="0"/>
                <a:ea typeface="Cambria" panose="02040503050406030204" pitchFamily="18" charset="0"/>
              </a:rPr>
              <a:t>Výkon práva sdružovacího</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čl. 20 Listiny a zejm. zákon č. 89/2012 Sb., občanský zákoník.</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V oblasti ochrany životního prostředí se uplatňují vedle ekologických spolků i různá specifická sdružení, například </a:t>
            </a:r>
            <a:r>
              <a:rPr lang="cs-CZ" sz="2000" b="1" dirty="0">
                <a:solidFill>
                  <a:schemeClr val="accent2"/>
                </a:solidFill>
                <a:latin typeface="Cambria" panose="02040503050406030204" pitchFamily="18" charset="0"/>
                <a:ea typeface="Cambria" panose="02040503050406030204" pitchFamily="18" charset="0"/>
              </a:rPr>
              <a:t>honební společenstva </a:t>
            </a:r>
            <a:r>
              <a:rPr lang="cs-CZ" sz="2000" dirty="0">
                <a:latin typeface="Cambria" panose="02040503050406030204" pitchFamily="18" charset="0"/>
                <a:ea typeface="Cambria" panose="02040503050406030204" pitchFamily="18" charset="0"/>
              </a:rPr>
              <a:t>zakládaná na základě zákona č. 449/2001 Sb., o myslivosti.</a:t>
            </a:r>
          </a:p>
          <a:p>
            <a:endParaRPr lang="cs-CZ" sz="2000" dirty="0">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338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ktivisté Greenpeace obsadili věž elektrárny Chvaletice">
            <a:extLst>
              <a:ext uri="{FF2B5EF4-FFF2-40B4-BE49-F238E27FC236}">
                <a16:creationId xmlns:a16="http://schemas.microsoft.com/office/drawing/2014/main" id="{88F9B499-085B-4B6E-95AE-9A8D69E65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1329613"/>
            <a:ext cx="4714875" cy="265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824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a:stretch>
            <a:fillRect/>
          </a:stretch>
        </p:blipFill>
        <p:spPr>
          <a:xfrm>
            <a:off x="2195736" y="1151052"/>
            <a:ext cx="4590510" cy="3515051"/>
          </a:xfrm>
          <a:prstGeom prst="rect">
            <a:avLst/>
          </a:prstGeom>
        </p:spPr>
      </p:pic>
      <p:pic>
        <p:nvPicPr>
          <p:cNvPr id="8194" name="Picture 2" descr="https://upload.wikimedia.org/wikipedia/commons/1/1b/Znak_m%C4%9Bsta_Chvaleti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276" y="1383618"/>
            <a:ext cx="692944" cy="81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841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411760" y="288410"/>
            <a:ext cx="5238582" cy="738664"/>
          </a:xfrm>
          <a:prstGeom prst="rect">
            <a:avLst/>
          </a:prstGeom>
          <a:noFill/>
        </p:spPr>
        <p:txBody>
          <a:bodyPr wrap="square" rtlCol="0">
            <a:spAutoFit/>
          </a:bodyPr>
          <a:lstStyle/>
          <a:p>
            <a:r>
              <a:rPr lang="cs-CZ" sz="2100" b="1" dirty="0"/>
              <a:t>Chvaletice – opakování z minulého semestru</a:t>
            </a:r>
          </a:p>
        </p:txBody>
      </p:sp>
      <p:pic>
        <p:nvPicPr>
          <p:cNvPr id="3" name="Obrázek 2"/>
          <p:cNvPicPr>
            <a:picLocks noChangeAspect="1"/>
          </p:cNvPicPr>
          <p:nvPr/>
        </p:nvPicPr>
        <p:blipFill>
          <a:blip r:embed="rId4"/>
          <a:stretch>
            <a:fillRect/>
          </a:stretch>
        </p:blipFill>
        <p:spPr>
          <a:xfrm>
            <a:off x="1763335" y="1086357"/>
            <a:ext cx="5887007" cy="3540780"/>
          </a:xfrm>
          <a:prstGeom prst="rect">
            <a:avLst/>
          </a:prstGeom>
        </p:spPr>
      </p:pic>
      <p:sp>
        <p:nvSpPr>
          <p:cNvPr id="5" name="TextovéPole 4"/>
          <p:cNvSpPr txBox="1"/>
          <p:nvPr/>
        </p:nvSpPr>
        <p:spPr>
          <a:xfrm>
            <a:off x="1331640" y="4648128"/>
            <a:ext cx="6156684" cy="646331"/>
          </a:xfrm>
          <a:prstGeom prst="rect">
            <a:avLst/>
          </a:prstGeom>
          <a:noFill/>
        </p:spPr>
        <p:txBody>
          <a:bodyPr wrap="square" rtlCol="0">
            <a:spAutoFit/>
          </a:bodyPr>
          <a:lstStyle/>
          <a:p>
            <a:r>
              <a:rPr lang="cs-CZ" sz="1200" dirty="0">
                <a:hlinkClick r:id="rId5"/>
              </a:rPr>
              <a:t>http://www.ceskatelevize.cz/ivysilani/10118379000-udalosti-v-regionech-praha/216411000140719-udalosti-v-regionech/obsah/484172-demonstrace-proti-chvaleticke-elektrarne</a:t>
            </a:r>
            <a:r>
              <a:rPr lang="cs-CZ" sz="1200" dirty="0"/>
              <a:t> </a:t>
            </a:r>
          </a:p>
        </p:txBody>
      </p:sp>
    </p:spTree>
    <p:extLst>
      <p:ext uri="{BB962C8B-B14F-4D97-AF65-F5344CB8AC3E}">
        <p14:creationId xmlns:p14="http://schemas.microsoft.com/office/powerpoint/2010/main" val="3569862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aoblený obdélník 8"/>
          <p:cNvSpPr/>
          <p:nvPr/>
        </p:nvSpPr>
        <p:spPr>
          <a:xfrm>
            <a:off x="808330" y="90702"/>
            <a:ext cx="5616624" cy="753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cs-CZ" sz="3600" dirty="0">
                <a:latin typeface="Cambria" panose="02040503050406030204" pitchFamily="18" charset="0"/>
              </a:rPr>
              <a:t>Ústavní právo</a:t>
            </a:r>
          </a:p>
        </p:txBody>
      </p:sp>
      <p:sp>
        <p:nvSpPr>
          <p:cNvPr id="10" name="Zaoblený obdélník 9"/>
          <p:cNvSpPr/>
          <p:nvPr/>
        </p:nvSpPr>
        <p:spPr>
          <a:xfrm>
            <a:off x="826759" y="981490"/>
            <a:ext cx="5616624" cy="6767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3600" dirty="0">
                <a:latin typeface="Cambria" panose="02040503050406030204" pitchFamily="18" charset="0"/>
              </a:rPr>
              <a:t>Trestní právo</a:t>
            </a:r>
          </a:p>
        </p:txBody>
      </p:sp>
      <p:sp>
        <p:nvSpPr>
          <p:cNvPr id="11" name="Zaoblený obdélník 10"/>
          <p:cNvSpPr/>
          <p:nvPr/>
        </p:nvSpPr>
        <p:spPr>
          <a:xfrm>
            <a:off x="881256" y="1859369"/>
            <a:ext cx="5562126" cy="135084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cs-CZ" sz="3600" dirty="0">
                <a:latin typeface="Cambria" panose="02040503050406030204" pitchFamily="18" charset="0"/>
              </a:rPr>
              <a:t>Správní právo</a:t>
            </a:r>
          </a:p>
        </p:txBody>
      </p:sp>
      <p:sp>
        <p:nvSpPr>
          <p:cNvPr id="12" name="Zaoblený obdélník 11"/>
          <p:cNvSpPr/>
          <p:nvPr/>
        </p:nvSpPr>
        <p:spPr>
          <a:xfrm>
            <a:off x="830946" y="3367066"/>
            <a:ext cx="5594008"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sz="3600" dirty="0">
                <a:latin typeface="Cambria" panose="02040503050406030204" pitchFamily="18" charset="0"/>
              </a:rPr>
              <a:t>Civilní právo</a:t>
            </a:r>
          </a:p>
        </p:txBody>
      </p:sp>
      <p:sp>
        <p:nvSpPr>
          <p:cNvPr id="13" name="Zaoblený obdélník 12"/>
          <p:cNvSpPr/>
          <p:nvPr/>
        </p:nvSpPr>
        <p:spPr>
          <a:xfrm>
            <a:off x="845187" y="4457091"/>
            <a:ext cx="5598195" cy="62518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cs-CZ" sz="3600" dirty="0">
                <a:latin typeface="Cambria" panose="02040503050406030204" pitchFamily="18" charset="0"/>
              </a:rPr>
              <a:t>Další odvětví</a:t>
            </a:r>
          </a:p>
        </p:txBody>
      </p:sp>
      <p:sp>
        <p:nvSpPr>
          <p:cNvPr id="14" name="Zaoblený obdélník 13"/>
          <p:cNvSpPr/>
          <p:nvPr/>
        </p:nvSpPr>
        <p:spPr>
          <a:xfrm>
            <a:off x="3815877" y="1977986"/>
            <a:ext cx="1889783" cy="789064"/>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a:latin typeface="Cambria" panose="02040503050406030204" pitchFamily="18" charset="0"/>
              </a:rPr>
              <a:t>Právo životního prostředí v užším pojetí</a:t>
            </a:r>
          </a:p>
        </p:txBody>
      </p:sp>
      <p:sp>
        <p:nvSpPr>
          <p:cNvPr id="15" name="Zaoblený obdélník 14"/>
          <p:cNvSpPr/>
          <p:nvPr/>
        </p:nvSpPr>
        <p:spPr>
          <a:xfrm>
            <a:off x="7402937" y="2526067"/>
            <a:ext cx="492306" cy="7008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sp>
        <p:nvSpPr>
          <p:cNvPr id="16" name="TextovéPole 15"/>
          <p:cNvSpPr txBox="1"/>
          <p:nvPr/>
        </p:nvSpPr>
        <p:spPr>
          <a:xfrm>
            <a:off x="7111011" y="1572441"/>
            <a:ext cx="2125671" cy="461665"/>
          </a:xfrm>
          <a:prstGeom prst="rect">
            <a:avLst/>
          </a:prstGeom>
          <a:noFill/>
        </p:spPr>
        <p:txBody>
          <a:bodyPr wrap="square" rtlCol="0">
            <a:spAutoFit/>
          </a:bodyPr>
          <a:lstStyle/>
          <a:p>
            <a:pPr algn="ctr"/>
            <a:r>
              <a:rPr lang="cs-CZ" sz="2400" b="1" dirty="0">
                <a:latin typeface="Cambria" panose="02040503050406030204" pitchFamily="18" charset="0"/>
              </a:rPr>
              <a:t>NORMY PŽP</a:t>
            </a:r>
          </a:p>
        </p:txBody>
      </p:sp>
      <p:sp>
        <p:nvSpPr>
          <p:cNvPr id="17" name="Zaoblený obdélník 16"/>
          <p:cNvSpPr/>
          <p:nvPr/>
        </p:nvSpPr>
        <p:spPr>
          <a:xfrm>
            <a:off x="5884262" y="131243"/>
            <a:ext cx="504056" cy="662613"/>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sp>
        <p:nvSpPr>
          <p:cNvPr id="18" name="Zaoblený obdélník 17"/>
          <p:cNvSpPr/>
          <p:nvPr/>
        </p:nvSpPr>
        <p:spPr>
          <a:xfrm>
            <a:off x="5890018" y="994158"/>
            <a:ext cx="501064" cy="611537"/>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sp>
        <p:nvSpPr>
          <p:cNvPr id="19" name="Zaoblený obdélník 18"/>
          <p:cNvSpPr/>
          <p:nvPr/>
        </p:nvSpPr>
        <p:spPr>
          <a:xfrm>
            <a:off x="5877421" y="3443482"/>
            <a:ext cx="504056" cy="690026"/>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sp>
        <p:nvSpPr>
          <p:cNvPr id="20" name="Zaoblený obdélník 19"/>
          <p:cNvSpPr/>
          <p:nvPr/>
        </p:nvSpPr>
        <p:spPr>
          <a:xfrm>
            <a:off x="5822831" y="4471642"/>
            <a:ext cx="504056" cy="551458"/>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sp>
        <p:nvSpPr>
          <p:cNvPr id="21" name="Zaoblený obdélník 20"/>
          <p:cNvSpPr/>
          <p:nvPr/>
        </p:nvSpPr>
        <p:spPr>
          <a:xfrm>
            <a:off x="5888522" y="2016571"/>
            <a:ext cx="504056" cy="690026"/>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cxnSp>
        <p:nvCxnSpPr>
          <p:cNvPr id="22" name="Přímá spojnice se šipkou 21"/>
          <p:cNvCxnSpPr/>
          <p:nvPr/>
        </p:nvCxnSpPr>
        <p:spPr>
          <a:xfrm flipH="1" flipV="1">
            <a:off x="6209718" y="551484"/>
            <a:ext cx="1439372" cy="20594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flipV="1">
            <a:off x="6388318" y="1700977"/>
            <a:ext cx="1295356" cy="1088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6309345" y="2562144"/>
            <a:ext cx="1374329" cy="288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a:off x="6064699" y="3216723"/>
            <a:ext cx="1660941" cy="4680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H="1">
            <a:off x="6099894" y="3252170"/>
            <a:ext cx="1625746" cy="1596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flipV="1">
            <a:off x="5416842" y="2610982"/>
            <a:ext cx="2088232" cy="3009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877819"/>
      </p:ext>
    </p:extLst>
  </p:cSld>
  <p:clrMapOvr>
    <a:masterClrMapping/>
  </p:clrMapOvr>
  <mc:AlternateContent xmlns:mc="http://schemas.openxmlformats.org/markup-compatibility/2006" xmlns:p14="http://schemas.microsoft.com/office/powerpoint/2010/main">
    <mc:Choice Requires="p14">
      <p:transition spd="slow" p14:dur="2000" advTm="32394"/>
    </mc:Choice>
    <mc:Fallback xmlns="">
      <p:transition spd="slow" advTm="32394"/>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Zajímavý fakt </a:t>
            </a:r>
          </a:p>
        </p:txBody>
      </p:sp>
      <p:pic>
        <p:nvPicPr>
          <p:cNvPr id="9218" name="Picture 2" descr="Výsledok vyhľadávania obrázkov pre dopyt chvalet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676" y="1335826"/>
            <a:ext cx="4500563" cy="2786063"/>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4">
            <a:extLst>
              <a:ext uri="{FF2B5EF4-FFF2-40B4-BE49-F238E27FC236}">
                <a16:creationId xmlns:a16="http://schemas.microsoft.com/office/drawing/2014/main" id="{7AB9C750-23AE-4FA2-BDFB-1B6915BFFCE7}"/>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433844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Zajímavý fakt </a:t>
            </a:r>
          </a:p>
        </p:txBody>
      </p:sp>
      <p:pic>
        <p:nvPicPr>
          <p:cNvPr id="10244" name="Picture 4" descr="Výsledok vyhľadávania obrázkov pre dopyt slovenia tallest chim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813796"/>
            <a:ext cx="3942438" cy="409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130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Zajímavý fakt </a:t>
            </a:r>
          </a:p>
        </p:txBody>
      </p:sp>
      <p:pic>
        <p:nvPicPr>
          <p:cNvPr id="1026" name="Picture 2" descr="Image result for battersea pink floy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1707654"/>
            <a:ext cx="2500313" cy="2500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sesofcinema.com/wp-content/uploads/2014/06/theo-piggy-ban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58" y="2087801"/>
            <a:ext cx="3585985" cy="194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992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Zajímavý fakt </a:t>
            </a:r>
          </a:p>
        </p:txBody>
      </p:sp>
      <p:pic>
        <p:nvPicPr>
          <p:cNvPr id="3" name="Picture 2" descr="Image result for gres 2 chim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742" y="1114409"/>
            <a:ext cx="4414838"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921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Zajímavý fakt </a:t>
            </a:r>
          </a:p>
        </p:txBody>
      </p:sp>
      <p:pic>
        <p:nvPicPr>
          <p:cNvPr id="10242" name="Picture 2" descr="Výsledok vyhľadávania obrázkov pre dopyt slovenia tallest chim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694" y="1062872"/>
            <a:ext cx="5346594" cy="393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160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2411760" y="197293"/>
            <a:ext cx="4806534" cy="553998"/>
          </a:xfrm>
          <a:prstGeom prst="rect">
            <a:avLst/>
          </a:prstGeom>
          <a:noFill/>
        </p:spPr>
        <p:txBody>
          <a:bodyPr wrap="square" rtlCol="0">
            <a:spAutoFit/>
          </a:bodyPr>
          <a:lstStyle/>
          <a:p>
            <a:r>
              <a:rPr lang="cs-CZ" sz="3000" b="1" dirty="0"/>
              <a:t>IPPC x EIA</a:t>
            </a:r>
          </a:p>
        </p:txBody>
      </p:sp>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pic>
        <p:nvPicPr>
          <p:cNvPr id="1026" name="Picture 2" descr="Výsledek obrázku pro spalovna chotík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700" y="1265412"/>
            <a:ext cx="4865229" cy="32366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5706126" y="685964"/>
            <a:ext cx="1767087" cy="253916"/>
          </a:xfrm>
          <a:prstGeom prst="rect">
            <a:avLst/>
          </a:prstGeom>
          <a:noFill/>
        </p:spPr>
        <p:txBody>
          <a:bodyPr wrap="square" rtlCol="0">
            <a:spAutoFit/>
          </a:bodyPr>
          <a:lstStyle/>
          <a:p>
            <a:r>
              <a:rPr lang="cs-CZ" sz="1050" dirty="0"/>
              <a:t>Chotíkov</a:t>
            </a:r>
          </a:p>
        </p:txBody>
      </p:sp>
    </p:spTree>
    <p:extLst>
      <p:ext uri="{BB962C8B-B14F-4D97-AF65-F5344CB8AC3E}">
        <p14:creationId xmlns:p14="http://schemas.microsoft.com/office/powerpoint/2010/main" val="1666555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2411760" y="197293"/>
            <a:ext cx="4806534" cy="553998"/>
          </a:xfrm>
          <a:prstGeom prst="rect">
            <a:avLst/>
          </a:prstGeom>
          <a:noFill/>
        </p:spPr>
        <p:txBody>
          <a:bodyPr wrap="square" rtlCol="0">
            <a:spAutoFit/>
          </a:bodyPr>
          <a:lstStyle/>
          <a:p>
            <a:r>
              <a:rPr lang="cs-CZ" sz="3000" b="1" dirty="0"/>
              <a:t>IPPC x EIA</a:t>
            </a:r>
          </a:p>
        </p:txBody>
      </p:sp>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10" name="TextovéPole 9"/>
          <p:cNvSpPr txBox="1"/>
          <p:nvPr/>
        </p:nvSpPr>
        <p:spPr>
          <a:xfrm>
            <a:off x="5706126" y="685964"/>
            <a:ext cx="1767087" cy="253916"/>
          </a:xfrm>
          <a:prstGeom prst="rect">
            <a:avLst/>
          </a:prstGeom>
          <a:noFill/>
        </p:spPr>
        <p:txBody>
          <a:bodyPr wrap="square" rtlCol="0">
            <a:spAutoFit/>
          </a:bodyPr>
          <a:lstStyle/>
          <a:p>
            <a:r>
              <a:rPr lang="cs-CZ" sz="1050" dirty="0"/>
              <a:t>Chotíkov</a:t>
            </a:r>
          </a:p>
        </p:txBody>
      </p:sp>
      <p:sp>
        <p:nvSpPr>
          <p:cNvPr id="4" name="TextovéPole 3"/>
          <p:cNvSpPr txBox="1"/>
          <p:nvPr/>
        </p:nvSpPr>
        <p:spPr>
          <a:xfrm>
            <a:off x="1385646" y="1208194"/>
            <a:ext cx="6272454" cy="3323987"/>
          </a:xfrm>
          <a:prstGeom prst="rect">
            <a:avLst/>
          </a:prstGeom>
          <a:noFill/>
        </p:spPr>
        <p:txBody>
          <a:bodyPr wrap="square" rtlCol="0">
            <a:spAutoFit/>
          </a:bodyPr>
          <a:lstStyle/>
          <a:p>
            <a:r>
              <a:rPr lang="cs-CZ" sz="1200" b="1" dirty="0"/>
              <a:t>Náměstek MŽP: Spalovna u Plzně je nejlépe připravená ze všech v ČR</a:t>
            </a:r>
          </a:p>
          <a:p>
            <a:endParaRPr lang="cs-CZ" sz="1200" dirty="0"/>
          </a:p>
          <a:p>
            <a:r>
              <a:rPr lang="cs-CZ" sz="1200" dirty="0"/>
              <a:t>17.01.2013 09:02</a:t>
            </a:r>
          </a:p>
          <a:p>
            <a:r>
              <a:rPr lang="cs-CZ" sz="1200" dirty="0"/>
              <a:t>Připravovaná spalovna komunálních odpadů v Chotíkově u Plzně je nejlépe připraveným projektem z několika plánovaných zařízení na energetické využití odpadu v ČR.</a:t>
            </a:r>
          </a:p>
          <a:p>
            <a:r>
              <a:rPr lang="cs-CZ" sz="1200" dirty="0"/>
              <a:t>Projekt za dvě miliardy korun má velkou šanci získat až čtvrtinu dotací z EU. Zastupitelům Plzně to řekl první náměstek ministerstva životního prostředí (MŽP) Martin </a:t>
            </a:r>
            <a:r>
              <a:rPr lang="cs-CZ" sz="1200" dirty="0" err="1"/>
              <a:t>Frélich</a:t>
            </a:r>
            <a:r>
              <a:rPr lang="cs-CZ" sz="1200" dirty="0"/>
              <a:t>. Zastupitelé budou 24. ledna schvalovat, zda má městská teplárna spalovnu stavět, případně i bez podpory EU.</a:t>
            </a:r>
          </a:p>
          <a:p>
            <a:endParaRPr lang="cs-CZ" sz="1200" dirty="0"/>
          </a:p>
          <a:p>
            <a:r>
              <a:rPr lang="cs-CZ" sz="1200" dirty="0"/>
              <a:t>„Z pohledu MŽP má projekt má velkou šanci na dotaci EU. Důvodem je dlouhodobá příprava, která trvala více než dva roky. Byla předjednána s Evropskou komisí (EK). Veškeré dotazy byly zodpovězeny, argumenty, které zpochybňovaly některé věci, byly vyvráceny. Žadatel udělal maximum a projekt je připraven k realizaci,“ uvedl </a:t>
            </a:r>
            <a:r>
              <a:rPr lang="cs-CZ" sz="1200" dirty="0" err="1"/>
              <a:t>Frélich</a:t>
            </a:r>
            <a:r>
              <a:rPr lang="cs-CZ" sz="1200" dirty="0"/>
              <a:t>.</a:t>
            </a:r>
          </a:p>
          <a:p>
            <a:endParaRPr lang="cs-CZ" sz="1200" dirty="0"/>
          </a:p>
          <a:p>
            <a:r>
              <a:rPr lang="cs-CZ" sz="1200" dirty="0"/>
              <a:t>Více zde: </a:t>
            </a:r>
            <a:r>
              <a:rPr lang="cs-CZ" sz="1200" dirty="0">
                <a:hlinkClick r:id="rId4"/>
              </a:rPr>
              <a:t>http://www.tretiruka.cz/news/namestek-mzp-spalovna-u-plzne-je-nejlepe-pripravena-ze-vsech-v-cr-/</a:t>
            </a:r>
            <a:r>
              <a:rPr lang="cs-CZ" sz="1200" dirty="0"/>
              <a:t> </a:t>
            </a:r>
          </a:p>
        </p:txBody>
      </p:sp>
    </p:spTree>
    <p:extLst>
      <p:ext uri="{BB962C8B-B14F-4D97-AF65-F5344CB8AC3E}">
        <p14:creationId xmlns:p14="http://schemas.microsoft.com/office/powerpoint/2010/main" val="3682287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10" name="TextovéPole 9"/>
          <p:cNvSpPr txBox="1"/>
          <p:nvPr/>
        </p:nvSpPr>
        <p:spPr>
          <a:xfrm>
            <a:off x="5706126" y="736893"/>
            <a:ext cx="1767087" cy="253916"/>
          </a:xfrm>
          <a:prstGeom prst="rect">
            <a:avLst/>
          </a:prstGeom>
          <a:noFill/>
        </p:spPr>
        <p:txBody>
          <a:bodyPr wrap="square" rtlCol="0">
            <a:spAutoFit/>
          </a:bodyPr>
          <a:lstStyle/>
          <a:p>
            <a:r>
              <a:rPr lang="cs-CZ" sz="1050" dirty="0"/>
              <a:t>Chotíkov</a:t>
            </a:r>
          </a:p>
        </p:txBody>
      </p:sp>
      <p:pic>
        <p:nvPicPr>
          <p:cNvPr id="5" name="Obrázek 4"/>
          <p:cNvPicPr>
            <a:picLocks noChangeAspect="1"/>
          </p:cNvPicPr>
          <p:nvPr/>
        </p:nvPicPr>
        <p:blipFill>
          <a:blip r:embed="rId4"/>
          <a:stretch>
            <a:fillRect/>
          </a:stretch>
        </p:blipFill>
        <p:spPr>
          <a:xfrm>
            <a:off x="1478548" y="754755"/>
            <a:ext cx="5682029" cy="3679577"/>
          </a:xfrm>
          <a:prstGeom prst="rect">
            <a:avLst/>
          </a:prstGeom>
        </p:spPr>
      </p:pic>
    </p:spTree>
    <p:extLst>
      <p:ext uri="{BB962C8B-B14F-4D97-AF65-F5344CB8AC3E}">
        <p14:creationId xmlns:p14="http://schemas.microsoft.com/office/powerpoint/2010/main" val="1900261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10" name="TextovéPole 9"/>
          <p:cNvSpPr txBox="1"/>
          <p:nvPr/>
        </p:nvSpPr>
        <p:spPr>
          <a:xfrm>
            <a:off x="5706126" y="736893"/>
            <a:ext cx="1767087" cy="253916"/>
          </a:xfrm>
          <a:prstGeom prst="rect">
            <a:avLst/>
          </a:prstGeom>
          <a:noFill/>
        </p:spPr>
        <p:txBody>
          <a:bodyPr wrap="square" rtlCol="0">
            <a:spAutoFit/>
          </a:bodyPr>
          <a:lstStyle/>
          <a:p>
            <a:r>
              <a:rPr lang="cs-CZ" sz="1050" dirty="0"/>
              <a:t>Chotíkov</a:t>
            </a:r>
          </a:p>
        </p:txBody>
      </p:sp>
      <p:pic>
        <p:nvPicPr>
          <p:cNvPr id="4" name="Obrázek 3"/>
          <p:cNvPicPr>
            <a:picLocks noChangeAspect="1"/>
          </p:cNvPicPr>
          <p:nvPr/>
        </p:nvPicPr>
        <p:blipFill>
          <a:blip r:embed="rId4"/>
          <a:stretch>
            <a:fillRect/>
          </a:stretch>
        </p:blipFill>
        <p:spPr>
          <a:xfrm>
            <a:off x="1601671" y="746509"/>
            <a:ext cx="5401568" cy="3837575"/>
          </a:xfrm>
          <a:prstGeom prst="rect">
            <a:avLst/>
          </a:prstGeom>
        </p:spPr>
      </p:pic>
    </p:spTree>
    <p:extLst>
      <p:ext uri="{BB962C8B-B14F-4D97-AF65-F5344CB8AC3E}">
        <p14:creationId xmlns:p14="http://schemas.microsoft.com/office/powerpoint/2010/main" val="3748601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10" name="TextovéPole 9"/>
          <p:cNvSpPr txBox="1"/>
          <p:nvPr/>
        </p:nvSpPr>
        <p:spPr>
          <a:xfrm>
            <a:off x="5706126" y="736893"/>
            <a:ext cx="1767087" cy="253916"/>
          </a:xfrm>
          <a:prstGeom prst="rect">
            <a:avLst/>
          </a:prstGeom>
          <a:noFill/>
        </p:spPr>
        <p:txBody>
          <a:bodyPr wrap="square" rtlCol="0">
            <a:spAutoFit/>
          </a:bodyPr>
          <a:lstStyle/>
          <a:p>
            <a:r>
              <a:rPr lang="cs-CZ" sz="1050" dirty="0"/>
              <a:t>Chotíkov</a:t>
            </a:r>
          </a:p>
        </p:txBody>
      </p:sp>
      <p:pic>
        <p:nvPicPr>
          <p:cNvPr id="5" name="Obrázek 4"/>
          <p:cNvPicPr>
            <a:picLocks noChangeAspect="1"/>
          </p:cNvPicPr>
          <p:nvPr/>
        </p:nvPicPr>
        <p:blipFill>
          <a:blip r:embed="rId4"/>
          <a:stretch>
            <a:fillRect/>
          </a:stretch>
        </p:blipFill>
        <p:spPr>
          <a:xfrm>
            <a:off x="1397851" y="819293"/>
            <a:ext cx="6156058" cy="3783655"/>
          </a:xfrm>
          <a:prstGeom prst="rect">
            <a:avLst/>
          </a:prstGeom>
        </p:spPr>
      </p:pic>
    </p:spTree>
    <p:extLst>
      <p:ext uri="{BB962C8B-B14F-4D97-AF65-F5344CB8AC3E}">
        <p14:creationId xmlns:p14="http://schemas.microsoft.com/office/powerpoint/2010/main" val="1899020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457200" y="274638"/>
            <a:ext cx="8229600" cy="11430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cs-CZ" sz="2400" b="1" dirty="0">
                <a:solidFill>
                  <a:schemeClr val="accent5"/>
                </a:solidFill>
                <a:latin typeface="Cambria" panose="02040503050406030204" pitchFamily="18" charset="0"/>
              </a:rPr>
              <a:t>Právní terminologie ~ odborná terminologie</a:t>
            </a:r>
          </a:p>
        </p:txBody>
      </p:sp>
      <p:sp>
        <p:nvSpPr>
          <p:cNvPr id="6" name="TextovéPole 5"/>
          <p:cNvSpPr txBox="1"/>
          <p:nvPr/>
        </p:nvSpPr>
        <p:spPr>
          <a:xfrm>
            <a:off x="685800" y="743268"/>
            <a:ext cx="7772400" cy="5093702"/>
          </a:xfrm>
          <a:prstGeom prst="rect">
            <a:avLst/>
          </a:prstGeom>
          <a:noFill/>
        </p:spPr>
        <p:txBody>
          <a:bodyPr wrap="square" rtlCol="0">
            <a:spAutoFit/>
          </a:bodyPr>
          <a:lstStyle/>
          <a:p>
            <a:r>
              <a:rPr lang="cs-CZ" sz="1600" dirty="0">
                <a:latin typeface="Cambria" panose="02040503050406030204" pitchFamily="18" charset="0"/>
              </a:rPr>
              <a:t>Právo využívá odbornou terminologii z jiných oblastí  -  </a:t>
            </a:r>
            <a:r>
              <a:rPr lang="cs-CZ" sz="1600" b="1" dirty="0">
                <a:solidFill>
                  <a:schemeClr val="accent3"/>
                </a:solidFill>
                <a:latin typeface="Cambria" panose="02040503050406030204" pitchFamily="18" charset="0"/>
              </a:rPr>
              <a:t>ale ne vždy přesně.</a:t>
            </a:r>
          </a:p>
          <a:p>
            <a:endParaRPr lang="cs-CZ" sz="900" b="1" dirty="0">
              <a:latin typeface="Cambria" panose="02040503050406030204" pitchFamily="18" charset="0"/>
            </a:endParaRPr>
          </a:p>
          <a:p>
            <a:r>
              <a:rPr lang="cs-CZ" sz="1600" b="1" dirty="0">
                <a:latin typeface="Cambria" panose="02040503050406030204" pitchFamily="18" charset="0"/>
              </a:rPr>
              <a:t>Příklad: Krajinný ráz (§ 12 ZOPK), biologický druh (C-507/04)</a:t>
            </a:r>
          </a:p>
          <a:p>
            <a:endParaRPr lang="cs-CZ" b="1" i="1" dirty="0">
              <a:latin typeface="Cambria" panose="02040503050406030204" pitchFamily="18" charset="0"/>
            </a:endParaRPr>
          </a:p>
          <a:p>
            <a:r>
              <a:rPr lang="cs-CZ" sz="1800" b="1" dirty="0">
                <a:solidFill>
                  <a:schemeClr val="accent2"/>
                </a:solidFill>
                <a:latin typeface="Cambria" panose="02040503050406030204" pitchFamily="18" charset="0"/>
              </a:rPr>
              <a:t>Používání právních zkratek: </a:t>
            </a:r>
          </a:p>
          <a:p>
            <a:pPr marL="285750" indent="-285750">
              <a:buFont typeface="Arial" panose="020B0604020202020204" pitchFamily="34" charset="0"/>
              <a:buChar char="•"/>
            </a:pPr>
            <a:r>
              <a:rPr lang="cs-CZ" i="1" dirty="0">
                <a:solidFill>
                  <a:schemeClr val="tx1"/>
                </a:solidFill>
                <a:latin typeface="Cambria" panose="02040503050406030204" pitchFamily="18" charset="0"/>
              </a:rPr>
              <a:t>„Pro účely tohoto zákona se rozumí </a:t>
            </a:r>
            <a:r>
              <a:rPr lang="cs-CZ" b="1" i="1" dirty="0">
                <a:solidFill>
                  <a:schemeClr val="accent1"/>
                </a:solidFill>
                <a:latin typeface="Cambria" panose="02040503050406030204" pitchFamily="18" charset="0"/>
              </a:rPr>
              <a:t>volně žijícím zvířetem </a:t>
            </a:r>
            <a:r>
              <a:rPr lang="cs-CZ" i="1" dirty="0">
                <a:solidFill>
                  <a:schemeClr val="tx1"/>
                </a:solidFill>
                <a:latin typeface="Cambria" panose="02040503050406030204" pitchFamily="18" charset="0"/>
              </a:rPr>
              <a:t>zvíře, </a:t>
            </a:r>
            <a:r>
              <a:rPr lang="cs-CZ" i="1" u="sng" dirty="0">
                <a:solidFill>
                  <a:schemeClr val="tx1"/>
                </a:solidFill>
                <a:latin typeface="Cambria" panose="02040503050406030204" pitchFamily="18" charset="0"/>
              </a:rPr>
              <a:t>patřící k druhu</a:t>
            </a:r>
            <a:r>
              <a:rPr lang="cs-CZ" i="1" dirty="0">
                <a:solidFill>
                  <a:schemeClr val="tx1"/>
                </a:solidFill>
                <a:latin typeface="Cambria" panose="02040503050406030204" pitchFamily="18" charset="0"/>
              </a:rPr>
              <a:t>, jehož populace se udržuje v přírodě samovolně, a to i v případě jeho chovu v zajetí“ - § 3 písm. b) zákona č. 246/1992 Sb., na ochranu zvířat proti týrání</a:t>
            </a:r>
          </a:p>
          <a:p>
            <a:pPr marL="285750" indent="-285750">
              <a:buFont typeface="Arial" panose="020B0604020202020204" pitchFamily="34" charset="0"/>
              <a:buChar char="•"/>
            </a:pPr>
            <a:endParaRPr lang="cs-CZ" sz="800" i="1" dirty="0">
              <a:solidFill>
                <a:schemeClr val="accent2"/>
              </a:solidFill>
              <a:latin typeface="Cambria" panose="02040503050406030204" pitchFamily="18" charset="0"/>
            </a:endParaRPr>
          </a:p>
          <a:p>
            <a:pPr marL="285750" indent="-285750">
              <a:buFont typeface="Arial" panose="020B0604020202020204" pitchFamily="34" charset="0"/>
              <a:buChar char="•"/>
            </a:pPr>
            <a:r>
              <a:rPr lang="cs-CZ" i="1" dirty="0">
                <a:solidFill>
                  <a:schemeClr val="tx1"/>
                </a:solidFill>
                <a:latin typeface="Cambria" panose="02040503050406030204" pitchFamily="18" charset="0"/>
              </a:rPr>
              <a:t>„Pro účely tohoto nařízení </a:t>
            </a:r>
            <a:r>
              <a:rPr lang="cs-CZ" i="1" u="sng" dirty="0">
                <a:solidFill>
                  <a:schemeClr val="tx1"/>
                </a:solidFill>
                <a:latin typeface="Cambria" panose="02040503050406030204" pitchFamily="18" charset="0"/>
              </a:rPr>
              <a:t>se rozumí „</a:t>
            </a:r>
            <a:r>
              <a:rPr lang="cs-CZ" b="1" i="1" u="sng" dirty="0">
                <a:solidFill>
                  <a:schemeClr val="accent1"/>
                </a:solidFill>
                <a:latin typeface="Cambria" panose="02040503050406030204" pitchFamily="18" charset="0"/>
              </a:rPr>
              <a:t>tuleněm</a:t>
            </a:r>
            <a:r>
              <a:rPr lang="cs-CZ" i="1" u="sng" dirty="0">
                <a:solidFill>
                  <a:schemeClr val="tx1"/>
                </a:solidFill>
                <a:latin typeface="Cambria" panose="02040503050406030204" pitchFamily="18" charset="0"/>
              </a:rPr>
              <a:t>“ jedinec všech druhů ploutvonožců</a:t>
            </a:r>
            <a:r>
              <a:rPr lang="cs-CZ" i="1" dirty="0">
                <a:solidFill>
                  <a:schemeClr val="tx1"/>
                </a:solidFill>
                <a:latin typeface="Cambria" panose="02040503050406030204" pitchFamily="18" charset="0"/>
              </a:rPr>
              <a:t>“ – čl. 2 odst. 1 n</a:t>
            </a:r>
            <a:r>
              <a:rPr lang="pl-PL" i="1" dirty="0">
                <a:solidFill>
                  <a:schemeClr val="tx1"/>
                </a:solidFill>
                <a:latin typeface="Cambria" panose="02040503050406030204" pitchFamily="18" charset="0"/>
              </a:rPr>
              <a:t>ařízení č. 1007/2009 o obchodování s produkty z tuleňů</a:t>
            </a:r>
          </a:p>
          <a:p>
            <a:pPr marL="285750" indent="-285750">
              <a:buFont typeface="Arial" panose="020B0604020202020204" pitchFamily="34" charset="0"/>
              <a:buChar char="•"/>
            </a:pPr>
            <a:endParaRPr lang="pl-PL" sz="1000" i="1" dirty="0">
              <a:solidFill>
                <a:schemeClr val="tx1"/>
              </a:solidFill>
              <a:latin typeface="Cambria" panose="02040503050406030204" pitchFamily="18" charset="0"/>
            </a:endParaRPr>
          </a:p>
          <a:p>
            <a:pPr marL="285750" indent="-285750">
              <a:buFont typeface="Arial" panose="020B0604020202020204" pitchFamily="34" charset="0"/>
              <a:buChar char="•"/>
            </a:pPr>
            <a:r>
              <a:rPr lang="cs-CZ" i="1" dirty="0">
                <a:solidFill>
                  <a:schemeClr val="tx1"/>
                </a:solidFill>
                <a:latin typeface="Cambria" panose="02040503050406030204" pitchFamily="18" charset="0"/>
              </a:rPr>
              <a:t>§ 2 písm. a) dnes již neplatné vyhlášky Ministerstva zemědělství č. 40/1997 Sb.: „Pro účely této vyhlášky se rozumí a) </a:t>
            </a:r>
            <a:r>
              <a:rPr lang="cs-CZ" b="1" i="1" dirty="0">
                <a:solidFill>
                  <a:schemeClr val="accent1"/>
                </a:solidFill>
                <a:latin typeface="Cambria" panose="02040503050406030204" pitchFamily="18" charset="0"/>
              </a:rPr>
              <a:t>včelami</a:t>
            </a:r>
            <a:r>
              <a:rPr lang="cs-CZ" i="1" dirty="0">
                <a:solidFill>
                  <a:schemeClr val="tx1"/>
                </a:solidFill>
                <a:latin typeface="Cambria" panose="02040503050406030204" pitchFamily="18" charset="0"/>
              </a:rPr>
              <a:t> včela medonosná a opylující rody </a:t>
            </a:r>
            <a:r>
              <a:rPr lang="cs-CZ" i="1" u="sng" dirty="0">
                <a:solidFill>
                  <a:schemeClr val="tx1"/>
                </a:solidFill>
                <a:latin typeface="Cambria" panose="02040503050406030204" pitchFamily="18" charset="0"/>
              </a:rPr>
              <a:t>čmeláků</a:t>
            </a:r>
            <a:r>
              <a:rPr lang="cs-CZ" i="1" dirty="0">
                <a:solidFill>
                  <a:schemeClr val="tx1"/>
                </a:solidFill>
                <a:latin typeface="Cambria" panose="02040503050406030204" pitchFamily="18" charset="0"/>
              </a:rPr>
              <a:t> a samotářských včel….“</a:t>
            </a:r>
          </a:p>
          <a:p>
            <a:endParaRPr lang="cs-CZ" sz="1200" i="1" dirty="0">
              <a:solidFill>
                <a:schemeClr val="tx1"/>
              </a:solidFill>
              <a:latin typeface="Cambria" panose="02040503050406030204" pitchFamily="18" charset="0"/>
            </a:endParaRPr>
          </a:p>
          <a:p>
            <a:r>
              <a:rPr lang="cs-CZ" sz="1600" b="1" dirty="0">
                <a:solidFill>
                  <a:schemeClr val="accent3"/>
                </a:solidFill>
                <a:latin typeface="Cambria" panose="02040503050406030204" pitchFamily="18" charset="0"/>
              </a:rPr>
              <a:t>Přebírání terminologie: </a:t>
            </a:r>
          </a:p>
          <a:p>
            <a:pPr marL="285750" indent="-285750">
              <a:buFont typeface="Arial" panose="020B0604020202020204" pitchFamily="34" charset="0"/>
              <a:buChar char="•"/>
            </a:pPr>
            <a:r>
              <a:rPr lang="cs-CZ" sz="1600" dirty="0">
                <a:solidFill>
                  <a:schemeClr val="tx1"/>
                </a:solidFill>
                <a:latin typeface="Cambria" panose="02040503050406030204" pitchFamily="18" charset="0"/>
              </a:rPr>
              <a:t>Skutkové podstaty v trestním zákoníku přebírají pojmy</a:t>
            </a:r>
            <a:r>
              <a:rPr lang="cs-CZ" sz="1200" dirty="0">
                <a:solidFill>
                  <a:schemeClr val="tx1"/>
                </a:solidFill>
                <a:latin typeface="Cambria" panose="02040503050406030204" pitchFamily="18" charset="0"/>
              </a:rPr>
              <a:t> ze ZOPK (neoprávněné nakládání s chráněnými volně žijícími živočichy a planě rostoucími rostlinami, poškození chráněných částí přírody), zákona na ochranu zvířat proti týrání (týrání zvířat), zákona o myslivosti (pytláctví), lesního zákona (poškození lesa) apod.</a:t>
            </a:r>
          </a:p>
          <a:p>
            <a:pPr marL="171450" indent="-171450">
              <a:buFont typeface="Arial" panose="020B0604020202020204" pitchFamily="34" charset="0"/>
              <a:buChar char="•"/>
            </a:pPr>
            <a:r>
              <a:rPr lang="cs-CZ" sz="1200" dirty="0">
                <a:solidFill>
                  <a:schemeClr val="tx1"/>
                </a:solidFill>
                <a:latin typeface="Cambria" panose="02040503050406030204" pitchFamily="18" charset="0"/>
              </a:rPr>
              <a:t>Někdy obtížné: viz „umisťování, povolování nebo provádění staveb“ v CHKO, prasnice v IPPC</a:t>
            </a:r>
          </a:p>
          <a:p>
            <a:endParaRPr lang="cs-CZ" sz="800" i="1" dirty="0">
              <a:latin typeface="Cambria" panose="02040503050406030204" pitchFamily="18" charset="0"/>
            </a:endParaRPr>
          </a:p>
          <a:p>
            <a:endParaRPr lang="cs-CZ" sz="1800" i="1" dirty="0">
              <a:latin typeface="Cambria" panose="02040503050406030204" pitchFamily="18" charset="0"/>
            </a:endParaRPr>
          </a:p>
          <a:p>
            <a:pPr marL="285750" indent="-285750">
              <a:buFont typeface="Arial" panose="020B0604020202020204" pitchFamily="34" charset="0"/>
              <a:buChar char="•"/>
            </a:pPr>
            <a:endParaRPr lang="cs-CZ" sz="1800" dirty="0">
              <a:latin typeface="Cambria" panose="02040503050406030204" pitchFamily="18" charset="0"/>
            </a:endParaRPr>
          </a:p>
        </p:txBody>
      </p:sp>
    </p:spTree>
    <p:custDataLst>
      <p:tags r:id="rId1"/>
    </p:custDataLst>
    <p:extLst>
      <p:ext uri="{BB962C8B-B14F-4D97-AF65-F5344CB8AC3E}">
        <p14:creationId xmlns:p14="http://schemas.microsoft.com/office/powerpoint/2010/main" val="1396954884"/>
      </p:ext>
    </p:extLst>
  </p:cSld>
  <p:clrMapOvr>
    <a:masterClrMapping/>
  </p:clrMapOvr>
  <mc:AlternateContent xmlns:mc="http://schemas.openxmlformats.org/markup-compatibility/2006" xmlns:p14="http://schemas.microsoft.com/office/powerpoint/2010/main">
    <mc:Choice Requires="p14">
      <p:transition spd="slow" p14:dur="2000" advTm="220286"/>
    </mc:Choice>
    <mc:Fallback xmlns="">
      <p:transition spd="slow" advTm="220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fade">
                                      <p:cBhvr>
                                        <p:cTn id="37" dur="500"/>
                                        <p:tgtEl>
                                          <p:spTgt spid="6">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Effect transition="in" filter="fade">
                                      <p:cBhvr>
                                        <p:cTn id="42" dur="500"/>
                                        <p:tgtEl>
                                          <p:spTgt spid="6">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3" end="13"/>
                                            </p:txEl>
                                          </p:spTgt>
                                        </p:tgtEl>
                                        <p:attrNameLst>
                                          <p:attrName>style.visibility</p:attrName>
                                        </p:attrNameLst>
                                      </p:cBhvr>
                                      <p:to>
                                        <p:strVal val="visible"/>
                                      </p:to>
                                    </p:set>
                                    <p:animEffect transition="in" filter="fade">
                                      <p:cBhvr>
                                        <p:cTn id="47"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2411760" y="197293"/>
            <a:ext cx="4806534" cy="553998"/>
          </a:xfrm>
          <a:prstGeom prst="rect">
            <a:avLst/>
          </a:prstGeom>
          <a:noFill/>
        </p:spPr>
        <p:txBody>
          <a:bodyPr wrap="square" rtlCol="0">
            <a:spAutoFit/>
          </a:bodyPr>
          <a:lstStyle/>
          <a:p>
            <a:r>
              <a:rPr lang="cs-CZ" sz="3000" b="1" dirty="0"/>
              <a:t>IPPC x EIA</a:t>
            </a:r>
          </a:p>
        </p:txBody>
      </p:sp>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pic>
        <p:nvPicPr>
          <p:cNvPr id="9218" name="Picture 2" descr="Výsledek obrázku pro chotík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547" y="1695644"/>
            <a:ext cx="2794608" cy="18825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ýsledek obrázku pro chotíko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4101" y="1221580"/>
            <a:ext cx="2988367" cy="23906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5706126" y="736893"/>
            <a:ext cx="1767087" cy="253916"/>
          </a:xfrm>
          <a:prstGeom prst="rect">
            <a:avLst/>
          </a:prstGeom>
          <a:noFill/>
        </p:spPr>
        <p:txBody>
          <a:bodyPr wrap="square" rtlCol="0">
            <a:spAutoFit/>
          </a:bodyPr>
          <a:lstStyle/>
          <a:p>
            <a:r>
              <a:rPr lang="cs-CZ" sz="1050" dirty="0"/>
              <a:t>Chotíkov</a:t>
            </a:r>
          </a:p>
        </p:txBody>
      </p:sp>
      <p:sp>
        <p:nvSpPr>
          <p:cNvPr id="4" name="TextovéPole 3"/>
          <p:cNvSpPr txBox="1"/>
          <p:nvPr/>
        </p:nvSpPr>
        <p:spPr>
          <a:xfrm>
            <a:off x="1478547" y="3968782"/>
            <a:ext cx="5976568" cy="923330"/>
          </a:xfrm>
          <a:prstGeom prst="rect">
            <a:avLst/>
          </a:prstGeom>
          <a:noFill/>
        </p:spPr>
        <p:txBody>
          <a:bodyPr wrap="square" rtlCol="0">
            <a:spAutoFit/>
          </a:bodyPr>
          <a:lstStyle/>
          <a:p>
            <a:r>
              <a:rPr lang="cs-CZ" sz="1800" i="1" dirty="0"/>
              <a:t>Začátkem října 2016 přešla spalovna do plného provozu, zatím však pouze zkušebního. Neměla však platné územní ani stavební povolení, natož dotaci z EU.</a:t>
            </a:r>
            <a:endParaRPr lang="cs-CZ" sz="1800" b="1" dirty="0"/>
          </a:p>
        </p:txBody>
      </p:sp>
    </p:spTree>
    <p:extLst>
      <p:ext uri="{BB962C8B-B14F-4D97-AF65-F5344CB8AC3E}">
        <p14:creationId xmlns:p14="http://schemas.microsoft.com/office/powerpoint/2010/main" val="27720266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2411760" y="197293"/>
            <a:ext cx="4806534" cy="553998"/>
          </a:xfrm>
          <a:prstGeom prst="rect">
            <a:avLst/>
          </a:prstGeom>
          <a:noFill/>
        </p:spPr>
        <p:txBody>
          <a:bodyPr wrap="square" rtlCol="0">
            <a:spAutoFit/>
          </a:bodyPr>
          <a:lstStyle/>
          <a:p>
            <a:r>
              <a:rPr lang="cs-CZ" sz="3000" b="1" dirty="0"/>
              <a:t>IPPC x EIA</a:t>
            </a:r>
          </a:p>
        </p:txBody>
      </p:sp>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10" name="TextovéPole 9"/>
          <p:cNvSpPr txBox="1"/>
          <p:nvPr/>
        </p:nvSpPr>
        <p:spPr>
          <a:xfrm>
            <a:off x="5706126" y="685964"/>
            <a:ext cx="1767087" cy="253916"/>
          </a:xfrm>
          <a:prstGeom prst="rect">
            <a:avLst/>
          </a:prstGeom>
          <a:noFill/>
        </p:spPr>
        <p:txBody>
          <a:bodyPr wrap="square" rtlCol="0">
            <a:spAutoFit/>
          </a:bodyPr>
          <a:lstStyle/>
          <a:p>
            <a:r>
              <a:rPr lang="cs-CZ" sz="1050" dirty="0"/>
              <a:t>Chotíkov</a:t>
            </a:r>
          </a:p>
        </p:txBody>
      </p:sp>
      <p:pic>
        <p:nvPicPr>
          <p:cNvPr id="5" name="Obrázek 4"/>
          <p:cNvPicPr>
            <a:picLocks noChangeAspect="1"/>
          </p:cNvPicPr>
          <p:nvPr/>
        </p:nvPicPr>
        <p:blipFill>
          <a:blip r:embed="rId4"/>
          <a:stretch>
            <a:fillRect/>
          </a:stretch>
        </p:blipFill>
        <p:spPr>
          <a:xfrm>
            <a:off x="1875821" y="221397"/>
            <a:ext cx="5392359" cy="4747621"/>
          </a:xfrm>
          <a:prstGeom prst="rect">
            <a:avLst/>
          </a:prstGeom>
        </p:spPr>
      </p:pic>
    </p:spTree>
    <p:extLst>
      <p:ext uri="{BB962C8B-B14F-4D97-AF65-F5344CB8AC3E}">
        <p14:creationId xmlns:p14="http://schemas.microsoft.com/office/powerpoint/2010/main" val="2718557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2411760" y="197293"/>
            <a:ext cx="4806534" cy="553998"/>
          </a:xfrm>
          <a:prstGeom prst="rect">
            <a:avLst/>
          </a:prstGeom>
          <a:noFill/>
        </p:spPr>
        <p:txBody>
          <a:bodyPr wrap="square" rtlCol="0">
            <a:spAutoFit/>
          </a:bodyPr>
          <a:lstStyle/>
          <a:p>
            <a:r>
              <a:rPr lang="cs-CZ" sz="3000" b="1" dirty="0"/>
              <a:t>Chotíkov - EIA</a:t>
            </a:r>
          </a:p>
        </p:txBody>
      </p:sp>
      <p:pic>
        <p:nvPicPr>
          <p:cNvPr id="5" name="Obrázek 4"/>
          <p:cNvPicPr>
            <a:picLocks noChangeAspect="1"/>
          </p:cNvPicPr>
          <p:nvPr/>
        </p:nvPicPr>
        <p:blipFill>
          <a:blip r:embed="rId4"/>
          <a:stretch>
            <a:fillRect/>
          </a:stretch>
        </p:blipFill>
        <p:spPr>
          <a:xfrm>
            <a:off x="1189435" y="1939528"/>
            <a:ext cx="6765131" cy="1264444"/>
          </a:xfrm>
          <a:prstGeom prst="rect">
            <a:avLst/>
          </a:prstGeom>
        </p:spPr>
      </p:pic>
    </p:spTree>
    <p:extLst>
      <p:ext uri="{BB962C8B-B14F-4D97-AF65-F5344CB8AC3E}">
        <p14:creationId xmlns:p14="http://schemas.microsoft.com/office/powerpoint/2010/main" val="758198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2411760" y="197293"/>
            <a:ext cx="4806534" cy="553998"/>
          </a:xfrm>
          <a:prstGeom prst="rect">
            <a:avLst/>
          </a:prstGeom>
          <a:noFill/>
        </p:spPr>
        <p:txBody>
          <a:bodyPr wrap="square" rtlCol="0">
            <a:spAutoFit/>
          </a:bodyPr>
          <a:lstStyle/>
          <a:p>
            <a:r>
              <a:rPr lang="cs-CZ" sz="3000" b="1" dirty="0"/>
              <a:t>IPPC – co nahrazuje?</a:t>
            </a:r>
          </a:p>
        </p:txBody>
      </p:sp>
      <p:pic>
        <p:nvPicPr>
          <p:cNvPr id="3" name="Obrázek 2"/>
          <p:cNvPicPr>
            <a:picLocks noChangeAspect="1"/>
          </p:cNvPicPr>
          <p:nvPr/>
        </p:nvPicPr>
        <p:blipFill>
          <a:blip r:embed="rId4"/>
          <a:stretch>
            <a:fillRect/>
          </a:stretch>
        </p:blipFill>
        <p:spPr>
          <a:xfrm>
            <a:off x="1222392" y="87474"/>
            <a:ext cx="6271439" cy="4158462"/>
          </a:xfrm>
          <a:prstGeom prst="rect">
            <a:avLst/>
          </a:prstGeom>
        </p:spPr>
      </p:pic>
      <p:sp>
        <p:nvSpPr>
          <p:cNvPr id="4" name="TextovéPole 3"/>
          <p:cNvSpPr txBox="1"/>
          <p:nvPr/>
        </p:nvSpPr>
        <p:spPr>
          <a:xfrm>
            <a:off x="1385646" y="4391345"/>
            <a:ext cx="6210690" cy="253916"/>
          </a:xfrm>
          <a:prstGeom prst="rect">
            <a:avLst/>
          </a:prstGeom>
          <a:noFill/>
        </p:spPr>
        <p:txBody>
          <a:bodyPr wrap="square" rtlCol="0">
            <a:spAutoFit/>
          </a:bodyPr>
          <a:lstStyle/>
          <a:p>
            <a:r>
              <a:rPr lang="cs-CZ" sz="1050" b="1" dirty="0">
                <a:hlinkClick r:id="rId5"/>
              </a:rPr>
              <a:t>http://www.mzp.cz/ippc/ippc4.nsf/$pid/MZPAAGHZJOZP</a:t>
            </a:r>
            <a:r>
              <a:rPr lang="cs-CZ" sz="1050" b="1" dirty="0"/>
              <a:t> </a:t>
            </a:r>
          </a:p>
        </p:txBody>
      </p:sp>
    </p:spTree>
    <p:extLst>
      <p:ext uri="{BB962C8B-B14F-4D97-AF65-F5344CB8AC3E}">
        <p14:creationId xmlns:p14="http://schemas.microsoft.com/office/powerpoint/2010/main" val="2157463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5" name="TextovéPole 4"/>
          <p:cNvSpPr txBox="1"/>
          <p:nvPr/>
        </p:nvSpPr>
        <p:spPr>
          <a:xfrm>
            <a:off x="5741171" y="785684"/>
            <a:ext cx="2168107" cy="253916"/>
          </a:xfrm>
          <a:prstGeom prst="rect">
            <a:avLst/>
          </a:prstGeom>
          <a:noFill/>
        </p:spPr>
        <p:txBody>
          <a:bodyPr wrap="square" rtlCol="0">
            <a:spAutoFit/>
          </a:bodyPr>
          <a:lstStyle/>
          <a:p>
            <a:r>
              <a:rPr lang="cs-CZ" sz="1050" dirty="0"/>
              <a:t>Valencie</a:t>
            </a:r>
          </a:p>
        </p:txBody>
      </p:sp>
      <p:pic>
        <p:nvPicPr>
          <p:cNvPr id="13" name="Picture 2" descr="https://onnoffmagazine.files.wordpress.com/2016/05/valencia_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8547" y="1282685"/>
            <a:ext cx="5542283" cy="361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840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pic>
        <p:nvPicPr>
          <p:cNvPr id="4" name="Picture 2" descr="Výsledek obrázku pro waste management plant best archite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964" y="813106"/>
            <a:ext cx="3402431" cy="24303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865126" y="3862929"/>
            <a:ext cx="2168107" cy="253916"/>
          </a:xfrm>
          <a:prstGeom prst="rect">
            <a:avLst/>
          </a:prstGeom>
          <a:noFill/>
        </p:spPr>
        <p:txBody>
          <a:bodyPr wrap="square" rtlCol="0">
            <a:spAutoFit/>
          </a:bodyPr>
          <a:lstStyle/>
          <a:p>
            <a:r>
              <a:rPr lang="cs-CZ" sz="1050" dirty="0" err="1"/>
              <a:t>Roskilde</a:t>
            </a:r>
            <a:endParaRPr lang="cs-CZ" sz="1050" dirty="0"/>
          </a:p>
        </p:txBody>
      </p:sp>
      <p:pic>
        <p:nvPicPr>
          <p:cNvPr id="2052" name="Picture 4" descr="http://assets2.thecreatorsproject.com/content-images/contentimage/no-slug/c7a7a553b84b97f10af1a322d850f7e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365" y="888244"/>
            <a:ext cx="2739143" cy="355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56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designboom.com/cms/images/erica/----big/big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14" y="2139702"/>
            <a:ext cx="5843588" cy="350758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5" name="TextovéPole 4"/>
          <p:cNvSpPr txBox="1"/>
          <p:nvPr/>
        </p:nvSpPr>
        <p:spPr>
          <a:xfrm>
            <a:off x="5741171" y="785684"/>
            <a:ext cx="2168107" cy="253916"/>
          </a:xfrm>
          <a:prstGeom prst="rect">
            <a:avLst/>
          </a:prstGeom>
          <a:noFill/>
        </p:spPr>
        <p:txBody>
          <a:bodyPr wrap="square" rtlCol="0">
            <a:spAutoFit/>
          </a:bodyPr>
          <a:lstStyle/>
          <a:p>
            <a:r>
              <a:rPr lang="cs-CZ" sz="1050" dirty="0"/>
              <a:t>Kodaň</a:t>
            </a:r>
          </a:p>
        </p:txBody>
      </p:sp>
      <p:pic>
        <p:nvPicPr>
          <p:cNvPr id="3076" name="Picture 4" descr="Výsledek obrázku pro waste management plant best archite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2458" y="758818"/>
            <a:ext cx="3525753" cy="20915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ýsledek obrázku pro waste management plant best archite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826" y="3335622"/>
            <a:ext cx="3835578" cy="23116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designboom.com/cms/images/erica/----big/big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0421" y="1259302"/>
            <a:ext cx="2897160" cy="177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98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5" name="TextovéPole 4"/>
          <p:cNvSpPr txBox="1"/>
          <p:nvPr/>
        </p:nvSpPr>
        <p:spPr>
          <a:xfrm>
            <a:off x="5741171" y="785684"/>
            <a:ext cx="2168107" cy="253916"/>
          </a:xfrm>
          <a:prstGeom prst="rect">
            <a:avLst/>
          </a:prstGeom>
          <a:noFill/>
        </p:spPr>
        <p:txBody>
          <a:bodyPr wrap="square" rtlCol="0">
            <a:spAutoFit/>
          </a:bodyPr>
          <a:lstStyle/>
          <a:p>
            <a:r>
              <a:rPr lang="cs-CZ" sz="1050" dirty="0" err="1"/>
              <a:t>Shenzen</a:t>
            </a:r>
            <a:endParaRPr lang="cs-CZ" sz="1050" dirty="0"/>
          </a:p>
        </p:txBody>
      </p:sp>
      <p:pic>
        <p:nvPicPr>
          <p:cNvPr id="5122" name="Picture 2" descr="A project from Schmidt Hammer Lassen Architects and Gottlieb Paludan Architects, the upcoming Shenzhen East Waste-to-Energy Plant will be the largest of its kind in the worl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571" y="1385464"/>
            <a:ext cx="6293529" cy="354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1296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pic>
        <p:nvPicPr>
          <p:cNvPr id="6146" name="Picture 2" descr="Dubbed &amp;quot;MOP&amp;quot; this Hundertwasser-designed incineration plant was finished in 2001. The 394-foot chimney stack draws attention thanks to its colorful design that&amp;#39;s in harmony with n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077" y="1071914"/>
            <a:ext cx="7236804" cy="4072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706126" y="736893"/>
            <a:ext cx="1767087" cy="253916"/>
          </a:xfrm>
          <a:prstGeom prst="rect">
            <a:avLst/>
          </a:prstGeom>
          <a:noFill/>
        </p:spPr>
        <p:txBody>
          <a:bodyPr wrap="square" rtlCol="0">
            <a:spAutoFit/>
          </a:bodyPr>
          <a:lstStyle/>
          <a:p>
            <a:r>
              <a:rPr lang="cs-CZ" sz="1050" dirty="0" err="1"/>
              <a:t>Maishima</a:t>
            </a:r>
            <a:endParaRPr lang="cs-CZ" sz="1050" dirty="0"/>
          </a:p>
        </p:txBody>
      </p:sp>
    </p:spTree>
    <p:extLst>
      <p:ext uri="{BB962C8B-B14F-4D97-AF65-F5344CB8AC3E}">
        <p14:creationId xmlns:p14="http://schemas.microsoft.com/office/powerpoint/2010/main" val="38396983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78547" y="1707654"/>
            <a:ext cx="5994666" cy="369332"/>
          </a:xfrm>
          <a:prstGeom prst="rect">
            <a:avLst/>
          </a:prstGeom>
          <a:noFill/>
        </p:spPr>
        <p:txBody>
          <a:bodyPr wrap="square" rtlCol="0">
            <a:spAutoFit/>
          </a:bodyPr>
          <a:lstStyle/>
          <a:p>
            <a:endParaRPr lang="cs-CZ" sz="1800" b="1" dirty="0">
              <a:solidFill>
                <a:srgbClr val="C00000"/>
              </a:solidFill>
            </a:endParaRPr>
          </a:p>
        </p:txBody>
      </p:sp>
      <p:sp>
        <p:nvSpPr>
          <p:cNvPr id="4" name="TextovéPole 3"/>
          <p:cNvSpPr txBox="1"/>
          <p:nvPr/>
        </p:nvSpPr>
        <p:spPr>
          <a:xfrm>
            <a:off x="5706126" y="736893"/>
            <a:ext cx="1767087" cy="253916"/>
          </a:xfrm>
          <a:prstGeom prst="rect">
            <a:avLst/>
          </a:prstGeom>
          <a:noFill/>
        </p:spPr>
        <p:txBody>
          <a:bodyPr wrap="square" rtlCol="0">
            <a:spAutoFit/>
          </a:bodyPr>
          <a:lstStyle/>
          <a:p>
            <a:r>
              <a:rPr lang="cs-CZ" sz="1050" dirty="0" err="1"/>
              <a:t>Maishima</a:t>
            </a:r>
            <a:endParaRPr lang="cs-CZ" sz="1050" dirty="0"/>
          </a:p>
        </p:txBody>
      </p:sp>
      <p:pic>
        <p:nvPicPr>
          <p:cNvPr id="8194" name="Picture 2" descr="Výsledek obrázku pro maishima pl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670" y="1071914"/>
            <a:ext cx="5948418" cy="396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8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ovéPole 29"/>
          <p:cNvSpPr txBox="1"/>
          <p:nvPr/>
        </p:nvSpPr>
        <p:spPr>
          <a:xfrm>
            <a:off x="5230422" y="-49787"/>
            <a:ext cx="6696744" cy="584775"/>
          </a:xfrm>
          <a:prstGeom prst="rect">
            <a:avLst/>
          </a:prstGeom>
          <a:noFill/>
        </p:spPr>
        <p:txBody>
          <a:bodyPr wrap="square" rtlCol="0">
            <a:spAutoFit/>
          </a:bodyPr>
          <a:lstStyle/>
          <a:p>
            <a:r>
              <a:rPr lang="cs-CZ" sz="3200" b="1" dirty="0">
                <a:latin typeface="Cambria" panose="02040503050406030204" pitchFamily="18" charset="0"/>
              </a:rPr>
              <a:t>Správní právo</a:t>
            </a:r>
          </a:p>
        </p:txBody>
      </p:sp>
      <p:sp>
        <p:nvSpPr>
          <p:cNvPr id="31" name="Zaoblený obdélník 30"/>
          <p:cNvSpPr/>
          <p:nvPr/>
        </p:nvSpPr>
        <p:spPr>
          <a:xfrm>
            <a:off x="501784" y="534988"/>
            <a:ext cx="7335128" cy="45403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latin typeface="Cambria" panose="02040503050406030204" pitchFamily="18" charset="0"/>
            </a:endParaRPr>
          </a:p>
        </p:txBody>
      </p:sp>
      <p:sp>
        <p:nvSpPr>
          <p:cNvPr id="32" name="Zaoblený obdélník 31"/>
          <p:cNvSpPr/>
          <p:nvPr/>
        </p:nvSpPr>
        <p:spPr>
          <a:xfrm>
            <a:off x="899108" y="822690"/>
            <a:ext cx="3974404" cy="1152128"/>
          </a:xfrm>
          <a:prstGeom prst="round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cs-CZ" sz="2800" dirty="0">
                <a:latin typeface="Cambria" panose="02040503050406030204" pitchFamily="18" charset="0"/>
              </a:rPr>
              <a:t>Právo životního prostředí</a:t>
            </a:r>
          </a:p>
        </p:txBody>
      </p:sp>
      <p:sp>
        <p:nvSpPr>
          <p:cNvPr id="33" name="Zaoblený obdélník 32"/>
          <p:cNvSpPr/>
          <p:nvPr/>
        </p:nvSpPr>
        <p:spPr>
          <a:xfrm>
            <a:off x="633316" y="2099041"/>
            <a:ext cx="7106552" cy="817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cs-CZ" sz="2800" dirty="0">
                <a:latin typeface="Cambria" panose="02040503050406030204" pitchFamily="18" charset="0"/>
              </a:rPr>
              <a:t>Regulace územního plánování a výstavby</a:t>
            </a:r>
          </a:p>
        </p:txBody>
      </p:sp>
      <p:sp>
        <p:nvSpPr>
          <p:cNvPr id="34" name="Zaoblený obdélník 33"/>
          <p:cNvSpPr/>
          <p:nvPr/>
        </p:nvSpPr>
        <p:spPr>
          <a:xfrm>
            <a:off x="3131356" y="4189896"/>
            <a:ext cx="3209932"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cs-CZ" sz="2800" dirty="0">
                <a:latin typeface="Cambria" panose="02040503050406030204" pitchFamily="18" charset="0"/>
              </a:rPr>
              <a:t>Správní trestání</a:t>
            </a:r>
          </a:p>
        </p:txBody>
      </p:sp>
      <p:sp>
        <p:nvSpPr>
          <p:cNvPr id="35" name="Zaoblený obdélník 34"/>
          <p:cNvSpPr/>
          <p:nvPr/>
        </p:nvSpPr>
        <p:spPr>
          <a:xfrm>
            <a:off x="1547180" y="3161905"/>
            <a:ext cx="5616624" cy="7200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cs-CZ" sz="2800" dirty="0">
                <a:latin typeface="Cambria" panose="02040503050406030204" pitchFamily="18" charset="0"/>
              </a:rPr>
              <a:t>Daňové předpisy, státní dotace</a:t>
            </a:r>
          </a:p>
        </p:txBody>
      </p:sp>
      <p:sp>
        <p:nvSpPr>
          <p:cNvPr id="36" name="Zaoblený obdélník 35"/>
          <p:cNvSpPr/>
          <p:nvPr/>
        </p:nvSpPr>
        <p:spPr>
          <a:xfrm>
            <a:off x="7106162" y="2176631"/>
            <a:ext cx="504056" cy="662613"/>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sp>
        <p:nvSpPr>
          <p:cNvPr id="37" name="Zaoblený obdélník 36"/>
          <p:cNvSpPr/>
          <p:nvPr/>
        </p:nvSpPr>
        <p:spPr>
          <a:xfrm>
            <a:off x="6623744" y="3190638"/>
            <a:ext cx="504056" cy="662613"/>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sp>
        <p:nvSpPr>
          <p:cNvPr id="38" name="Zaoblený obdélník 37"/>
          <p:cNvSpPr/>
          <p:nvPr/>
        </p:nvSpPr>
        <p:spPr>
          <a:xfrm>
            <a:off x="5723644" y="4254633"/>
            <a:ext cx="504056" cy="662613"/>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dirty="0">
              <a:latin typeface="Cambria" panose="02040503050406030204" pitchFamily="18" charset="0"/>
            </a:endParaRPr>
          </a:p>
        </p:txBody>
      </p:sp>
    </p:spTree>
    <p:extLst>
      <p:ext uri="{BB962C8B-B14F-4D97-AF65-F5344CB8AC3E}">
        <p14:creationId xmlns:p14="http://schemas.microsoft.com/office/powerpoint/2010/main" val="472464642"/>
      </p:ext>
    </p:extLst>
  </p:cSld>
  <p:clrMapOvr>
    <a:masterClrMapping/>
  </p:clrMapOvr>
  <mc:AlternateContent xmlns:mc="http://schemas.openxmlformats.org/markup-compatibility/2006" xmlns:p14="http://schemas.microsoft.com/office/powerpoint/2010/main">
    <mc:Choice Requires="p14">
      <p:transition spd="slow" p14:dur="2000" advTm="35208"/>
    </mc:Choice>
    <mc:Fallback xmlns="">
      <p:transition spd="slow" advTm="35208"/>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41402" y="0"/>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Místní a krajská referenda</a:t>
            </a:r>
          </a:p>
          <a:p>
            <a:endParaRPr lang="cs-CZ" sz="1200" b="1" dirty="0">
              <a:solidFill>
                <a:schemeClr val="accent6"/>
              </a:solidFill>
              <a:latin typeface="Cambria" panose="02040503050406030204" pitchFamily="18" charset="0"/>
              <a:ea typeface="Cambria" panose="02040503050406030204" pitchFamily="18" charset="0"/>
            </a:endParaRPr>
          </a:p>
          <a:p>
            <a:endParaRPr lang="cs-CZ" sz="8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Zákony č. 22/2004 Sb., o místním referendu, a č. 118/2010 Sb., o krajském referendu a o změně některých zákonů.</a:t>
            </a:r>
          </a:p>
          <a:p>
            <a:pPr marL="342900" indent="-342900">
              <a:buFont typeface="Arial" panose="020B0604020202020204" pitchFamily="34" charset="0"/>
              <a:buChar char="•"/>
            </a:pPr>
            <a:r>
              <a:rPr lang="cs-CZ" sz="2000" b="1" dirty="0">
                <a:solidFill>
                  <a:schemeClr val="accent5"/>
                </a:solidFill>
                <a:latin typeface="Cambria" panose="02040503050406030204" pitchFamily="18" charset="0"/>
                <a:ea typeface="Cambria" panose="02040503050406030204" pitchFamily="18" charset="0"/>
              </a:rPr>
              <a:t>Místní referendum </a:t>
            </a:r>
            <a:r>
              <a:rPr lang="cs-CZ" sz="2000" dirty="0">
                <a:latin typeface="Cambria" panose="02040503050406030204" pitchFamily="18" charset="0"/>
                <a:ea typeface="Cambria" panose="02040503050406030204" pitchFamily="18" charset="0"/>
              </a:rPr>
              <a:t>vyhlašuje </a:t>
            </a:r>
            <a:r>
              <a:rPr lang="cs-CZ" sz="2000" b="1" dirty="0">
                <a:solidFill>
                  <a:schemeClr val="accent6"/>
                </a:solidFill>
                <a:latin typeface="Cambria" panose="02040503050406030204" pitchFamily="18" charset="0"/>
                <a:ea typeface="Cambria" panose="02040503050406030204" pitchFamily="18" charset="0"/>
              </a:rPr>
              <a:t>zastupitelstvo obce z vlastní iniciativy, nebo na základě návrhu, který mu předloží tzv. přípravný výbor</a:t>
            </a:r>
            <a:r>
              <a:rPr lang="cs-CZ" sz="20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Aby zastupitelstvo mohlo na základě návrhu vyhlásit místní referendum, musí podpisové listiny podepsat zákonem stanovený počet osob zapsaných v seznamu oprávněných osob: </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 	u obcí do 3 000 obyvatel 30 % oprávněných osob, </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	u obcí do 20 000 obyvatel 20 % oprávněných osob, </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	u obcí do 200 000 obyvatel 10 % oprávněných osob,</a:t>
            </a:r>
          </a:p>
          <a:p>
            <a:pPr marL="342900" indent="-342900">
              <a:buFont typeface="Arial" panose="020B0604020202020204" pitchFamily="34" charset="0"/>
              <a:buChar char="•"/>
            </a:pPr>
            <a:r>
              <a:rPr lang="cs-CZ" sz="2000" dirty="0">
                <a:latin typeface="Cambria" panose="02040503050406030204" pitchFamily="18" charset="0"/>
                <a:ea typeface="Cambria" panose="02040503050406030204" pitchFamily="18" charset="0"/>
              </a:rPr>
              <a:t>	u obcí nad 200 000 obyvatel 6 % oprávněných osob.</a:t>
            </a:r>
          </a:p>
          <a:p>
            <a:endParaRPr lang="cs-CZ" sz="2000" dirty="0">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402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41402" y="0"/>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Místní a krajská referenda</a:t>
            </a:r>
          </a:p>
          <a:p>
            <a:endParaRPr lang="cs-CZ" sz="1200" b="1" dirty="0">
              <a:solidFill>
                <a:schemeClr val="accent6"/>
              </a:solidFill>
              <a:latin typeface="Cambria" panose="02040503050406030204" pitchFamily="18" charset="0"/>
              <a:ea typeface="Cambria" panose="02040503050406030204" pitchFamily="18" charset="0"/>
            </a:endParaRPr>
          </a:p>
          <a:p>
            <a:endParaRPr lang="cs-CZ" sz="8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K </a:t>
            </a:r>
            <a:r>
              <a:rPr lang="cs-CZ" sz="2400" b="1" dirty="0">
                <a:solidFill>
                  <a:srgbClr val="FF0000"/>
                </a:solidFill>
                <a:latin typeface="Cambria" panose="02040503050406030204" pitchFamily="18" charset="0"/>
                <a:ea typeface="Cambria" panose="02040503050406030204" pitchFamily="18" charset="0"/>
              </a:rPr>
              <a:t>platnosti výsledku referenda </a:t>
            </a:r>
            <a:r>
              <a:rPr lang="cs-CZ" sz="1800" dirty="0">
                <a:latin typeface="Cambria" panose="02040503050406030204" pitchFamily="18" charset="0"/>
                <a:ea typeface="Cambria" panose="02040503050406030204" pitchFamily="18" charset="0"/>
              </a:rPr>
              <a:t>je zapotřebí, aby se jej zúčastnilo alespoň </a:t>
            </a:r>
            <a:r>
              <a:rPr lang="cs-CZ" sz="1800" b="1" dirty="0">
                <a:solidFill>
                  <a:schemeClr val="accent5"/>
                </a:solidFill>
                <a:latin typeface="Cambria" panose="02040503050406030204" pitchFamily="18" charset="0"/>
                <a:ea typeface="Cambria" panose="02040503050406030204" pitchFamily="18" charset="0"/>
              </a:rPr>
              <a:t>35 % oprávněných občanů</a:t>
            </a:r>
            <a:r>
              <a:rPr lang="cs-CZ" sz="1800" dirty="0">
                <a:latin typeface="Cambria" panose="02040503050406030204" pitchFamily="18" charset="0"/>
                <a:ea typeface="Cambria" panose="02040503050406030204" pitchFamily="18" charset="0"/>
              </a:rPr>
              <a:t>. V referendu zvítězí varianta, pro kterou hlasovala </a:t>
            </a:r>
            <a:r>
              <a:rPr lang="cs-CZ" sz="1800" b="1" dirty="0">
                <a:solidFill>
                  <a:schemeClr val="accent6"/>
                </a:solidFill>
                <a:latin typeface="Cambria" panose="02040503050406030204" pitchFamily="18" charset="0"/>
                <a:ea typeface="Cambria" panose="02040503050406030204" pitchFamily="18" charset="0"/>
              </a:rPr>
              <a:t>nadpoloviční většina</a:t>
            </a:r>
            <a:r>
              <a:rPr lang="cs-CZ" sz="1800" dirty="0">
                <a:latin typeface="Cambria" panose="02040503050406030204" pitchFamily="18" charset="0"/>
                <a:ea typeface="Cambria" panose="02040503050406030204" pitchFamily="18" charset="0"/>
              </a:rPr>
              <a:t> oprávněných občanů, kteří se referenda zúčastnili, a </a:t>
            </a:r>
            <a:r>
              <a:rPr lang="cs-CZ" sz="1800" b="1" dirty="0">
                <a:solidFill>
                  <a:schemeClr val="accent6"/>
                </a:solidFill>
                <a:latin typeface="Cambria" panose="02040503050406030204" pitchFamily="18" charset="0"/>
                <a:ea typeface="Cambria" panose="02040503050406030204" pitchFamily="18" charset="0"/>
              </a:rPr>
              <a:t>alespoň 25 % všech oprávněných občanů</a:t>
            </a:r>
            <a:r>
              <a:rPr lang="cs-CZ" sz="1800" dirty="0">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V místním referendu se rozhoduje </a:t>
            </a:r>
            <a:r>
              <a:rPr lang="cs-CZ" sz="1800" b="1" dirty="0">
                <a:solidFill>
                  <a:schemeClr val="accent5"/>
                </a:solidFill>
                <a:latin typeface="Cambria" panose="02040503050406030204" pitchFamily="18" charset="0"/>
                <a:ea typeface="Cambria" panose="02040503050406030204" pitchFamily="18" charset="0"/>
              </a:rPr>
              <a:t>toliko o věcech, které patří do samostatné působnosti obce</a:t>
            </a:r>
            <a:r>
              <a:rPr lang="cs-CZ" sz="1800" dirty="0">
                <a:latin typeface="Cambria" panose="02040503050406030204" pitchFamily="18" charset="0"/>
                <a:ea typeface="Cambria" panose="02040503050406030204" pitchFamily="18" charset="0"/>
              </a:rPr>
              <a:t>. Proto je potřeba vždy rozlišovat, zda řešená otázka spadá do samostatné či přenesené působnosti, přičemž východiskem je zejména § 35 zákona o obcích.</a:t>
            </a:r>
          </a:p>
          <a:p>
            <a:pPr marL="285750" indent="-285750">
              <a:buFont typeface="Arial" panose="020B0604020202020204" pitchFamily="34" charset="0"/>
              <a:buChar char="•"/>
            </a:pPr>
            <a:r>
              <a:rPr lang="cs-CZ" sz="1800" dirty="0">
                <a:latin typeface="Cambria" panose="02040503050406030204" pitchFamily="18" charset="0"/>
                <a:ea typeface="Cambria" panose="02040503050406030204" pitchFamily="18" charset="0"/>
              </a:rPr>
              <a:t>Pro oblast ochrany životního prostředí je důležité také vymezení působnosti v § 6 odst. 5 </a:t>
            </a:r>
            <a:r>
              <a:rPr lang="cs-CZ" sz="1800" dirty="0" err="1">
                <a:latin typeface="Cambria" panose="02040503050406030204" pitchFamily="18" charset="0"/>
                <a:ea typeface="Cambria" panose="02040503050406030204" pitchFamily="18" charset="0"/>
              </a:rPr>
              <a:t>StavZ</a:t>
            </a:r>
            <a:r>
              <a:rPr lang="cs-CZ" sz="1800" dirty="0">
                <a:latin typeface="Cambria" panose="02040503050406030204" pitchFamily="18" charset="0"/>
                <a:ea typeface="Cambria" panose="02040503050406030204" pitchFamily="18" charset="0"/>
              </a:rPr>
              <a:t>, podle kterého zastupitelstvo obce v samostatné působnosti zejména rozhoduje o pořízení územního plánu a regulačního plánu, vydává územní plán a regulační plán.</a:t>
            </a:r>
          </a:p>
          <a:p>
            <a:pPr marL="285750" indent="-285750">
              <a:buFont typeface="Arial" panose="020B0604020202020204" pitchFamily="34" charset="0"/>
              <a:buChar char="•"/>
            </a:pPr>
            <a:endParaRPr lang="cs-CZ" sz="1600" dirty="0">
              <a:latin typeface="Cambria" panose="02040503050406030204" pitchFamily="18" charset="0"/>
              <a:ea typeface="Cambria" panose="02040503050406030204" pitchFamily="18" charset="0"/>
            </a:endParaRPr>
          </a:p>
          <a:p>
            <a:r>
              <a:rPr lang="cs-CZ" sz="1800" b="1" dirty="0">
                <a:solidFill>
                  <a:srgbClr val="00B050"/>
                </a:solidFill>
                <a:latin typeface="Cambria" panose="02040503050406030204" pitchFamily="18" charset="0"/>
                <a:ea typeface="Cambria" panose="02040503050406030204" pitchFamily="18" charset="0"/>
              </a:rPr>
              <a:t>Krajské referendum</a:t>
            </a:r>
            <a:r>
              <a:rPr lang="cs-CZ" dirty="0">
                <a:latin typeface="Cambria" panose="02040503050406030204" pitchFamily="18" charset="0"/>
                <a:ea typeface="Cambria" panose="02040503050406030204" pitchFamily="18" charset="0"/>
              </a:rPr>
              <a:t>: </a:t>
            </a:r>
            <a:r>
              <a:rPr lang="cs-CZ" b="1" dirty="0">
                <a:solidFill>
                  <a:srgbClr val="FF0000"/>
                </a:solidFill>
                <a:latin typeface="Cambria" panose="02040503050406030204" pitchFamily="18" charset="0"/>
                <a:ea typeface="Cambria" panose="02040503050406030204" pitchFamily="18" charset="0"/>
              </a:rPr>
              <a:t>podobné podmínky </a:t>
            </a:r>
            <a:r>
              <a:rPr lang="cs-CZ" dirty="0">
                <a:latin typeface="Cambria" panose="02040503050406030204" pitchFamily="18" charset="0"/>
                <a:ea typeface="Cambria" panose="02040503050406030204" pitchFamily="18" charset="0"/>
              </a:rPr>
              <a:t>- usnesení zastupitelstva kraje nebo návrh přípravného výboru podpořený podpisem alespoň 6 % oprávněných osob s trvalým pobytem v kraji, v němž má být referendum konáno. </a:t>
            </a:r>
          </a:p>
          <a:p>
            <a:endParaRPr lang="cs-CZ" sz="2000" dirty="0">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58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41402" y="0"/>
            <a:ext cx="8238002" cy="666159"/>
          </a:xfrm>
          <a:prstGeom prst="rect">
            <a:avLst/>
          </a:prstGeom>
          <a:noFill/>
          <a:ln>
            <a:noFill/>
          </a:ln>
        </p:spPr>
        <p:txBody>
          <a:bodyPr lIns="91425" tIns="91425" rIns="91425" bIns="91425" anchor="t" anchorCtr="0">
            <a:noAutofit/>
          </a:bodyPr>
          <a:lstStyle/>
          <a:p>
            <a:r>
              <a:rPr lang="cs-CZ" sz="2400" b="1" dirty="0">
                <a:solidFill>
                  <a:schemeClr val="tx1"/>
                </a:solidFill>
                <a:latin typeface="Cambria" panose="02040503050406030204" pitchFamily="18" charset="0"/>
                <a:ea typeface="Cambria" panose="02040503050406030204" pitchFamily="18" charset="0"/>
              </a:rPr>
              <a:t>Místní a krajská referenda</a:t>
            </a:r>
          </a:p>
          <a:p>
            <a:endParaRPr lang="cs-CZ" sz="1200" b="1" dirty="0">
              <a:solidFill>
                <a:schemeClr val="accent6"/>
              </a:solidFill>
              <a:latin typeface="Cambria" panose="02040503050406030204" pitchFamily="18" charset="0"/>
              <a:ea typeface="Cambria" panose="02040503050406030204" pitchFamily="18" charset="0"/>
            </a:endParaRPr>
          </a:p>
          <a:p>
            <a:endParaRPr lang="cs-CZ" sz="800" dirty="0">
              <a:latin typeface="Cambria" panose="02040503050406030204" pitchFamily="18" charset="0"/>
              <a:ea typeface="Cambria" panose="02040503050406030204" pitchFamily="18" charset="0"/>
            </a:endParaRPr>
          </a:p>
          <a:p>
            <a:endParaRPr lang="cs-CZ" sz="2000" dirty="0">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pic>
        <p:nvPicPr>
          <p:cNvPr id="4" name="Picture 2" descr="http://i.idnes.cz/11/121/cl6/STK3fb713_spalovna_borivoj_cer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358" y="666159"/>
            <a:ext cx="5639386" cy="3258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28216" y="4297680"/>
            <a:ext cx="5779008" cy="677108"/>
          </a:xfrm>
          <a:prstGeom prst="rect">
            <a:avLst/>
          </a:prstGeom>
          <a:noFill/>
        </p:spPr>
        <p:txBody>
          <a:bodyPr wrap="square" rtlCol="0">
            <a:spAutoFit/>
          </a:bodyPr>
          <a:lstStyle/>
          <a:p>
            <a:r>
              <a:rPr lang="cs-CZ" sz="1200" dirty="0"/>
              <a:t>http://www.ceskatelevize.cz/ivysilani/10122978233-udalosti-v-regionech-ostrava/415231100031229-udalosti-v-regionech/titulky</a:t>
            </a:r>
          </a:p>
          <a:p>
            <a:endParaRPr lang="cs-CZ" dirty="0"/>
          </a:p>
        </p:txBody>
      </p:sp>
    </p:spTree>
    <p:extLst>
      <p:ext uri="{BB962C8B-B14F-4D97-AF65-F5344CB8AC3E}">
        <p14:creationId xmlns:p14="http://schemas.microsoft.com/office/powerpoint/2010/main" val="70131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
        <p:nvSpPr>
          <p:cNvPr id="6" name="Zástupný symbol pro obsah 2"/>
          <p:cNvSpPr txBox="1">
            <a:spLocks/>
          </p:cNvSpPr>
          <p:nvPr/>
        </p:nvSpPr>
        <p:spPr>
          <a:xfrm>
            <a:off x="649804" y="68940"/>
            <a:ext cx="8363272" cy="5323539"/>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800" b="1" dirty="0">
                <a:latin typeface="Cambria" panose="02040503050406030204" pitchFamily="18" charset="0"/>
                <a:ea typeface="Cambria" panose="02040503050406030204" pitchFamily="18" charset="0"/>
              </a:rPr>
              <a:t>Spolu s volbami 2017 proběhlo 9 místních referend:</a:t>
            </a:r>
          </a:p>
          <a:p>
            <a:r>
              <a:rPr lang="cs-CZ" sz="1800" b="1" dirty="0">
                <a:latin typeface="Cambria" panose="02040503050406030204" pitchFamily="18" charset="0"/>
                <a:ea typeface="Cambria" panose="02040503050406030204" pitchFamily="18" charset="0"/>
              </a:rPr>
              <a:t>Velké Meziříčí </a:t>
            </a:r>
            <a:r>
              <a:rPr lang="cs-CZ" sz="1800" dirty="0">
                <a:latin typeface="Cambria" panose="02040503050406030204" pitchFamily="18" charset="0"/>
                <a:ea typeface="Cambria" panose="02040503050406030204" pitchFamily="18" charset="0"/>
              </a:rPr>
              <a:t>(projektová příprava obnovy historického centra): platné, nezávazné</a:t>
            </a:r>
          </a:p>
          <a:p>
            <a:r>
              <a:rPr lang="cs-CZ" sz="1800" dirty="0">
                <a:latin typeface="Cambria" panose="02040503050406030204" pitchFamily="18" charset="0"/>
                <a:ea typeface="Cambria" panose="02040503050406030204" pitchFamily="18" charset="0"/>
              </a:rPr>
              <a:t>Účast 37,3 procenta, pro odpověď "ano" se však vyjádřilo jen 24 procent. </a:t>
            </a:r>
            <a:r>
              <a:rPr lang="cs-CZ" sz="1800" i="1" dirty="0">
                <a:latin typeface="Cambria" panose="02040503050406030204" pitchFamily="18" charset="0"/>
                <a:ea typeface="Cambria" panose="02040503050406030204" pitchFamily="18" charset="0"/>
              </a:rPr>
              <a:t>"Výsledek referenda proto není závazný. Těžko hodnotit, co to pro město znamená," </a:t>
            </a:r>
            <a:r>
              <a:rPr lang="cs-CZ" sz="1800" dirty="0">
                <a:latin typeface="Cambria" panose="02040503050406030204" pitchFamily="18" charset="0"/>
                <a:ea typeface="Cambria" panose="02040503050406030204" pitchFamily="18" charset="0"/>
              </a:rPr>
              <a:t>uvedl místostarosta Josef Komínek (ČSSD).</a:t>
            </a:r>
          </a:p>
          <a:p>
            <a:r>
              <a:rPr lang="cs-CZ" sz="1800" b="1" dirty="0">
                <a:latin typeface="Cambria" panose="02040503050406030204" pitchFamily="18" charset="0"/>
                <a:ea typeface="Cambria" panose="02040503050406030204" pitchFamily="18" charset="0"/>
              </a:rPr>
              <a:t>Chropyně</a:t>
            </a:r>
            <a:r>
              <a:rPr lang="cs-CZ" sz="1800" dirty="0">
                <a:latin typeface="Cambria" panose="02040503050406030204" pitchFamily="18" charset="0"/>
                <a:ea typeface="Cambria" panose="02040503050406030204" pitchFamily="18" charset="0"/>
              </a:rPr>
              <a:t> (plán na těžbu štěrkopísku): jasné a závazné ne</a:t>
            </a:r>
          </a:p>
          <a:p>
            <a:r>
              <a:rPr lang="cs-CZ" sz="1800" b="1" dirty="0">
                <a:latin typeface="Cambria" panose="02040503050406030204" pitchFamily="18" charset="0"/>
                <a:ea typeface="Cambria" panose="02040503050406030204" pitchFamily="18" charset="0"/>
              </a:rPr>
              <a:t>Dobřejovice</a:t>
            </a:r>
            <a:r>
              <a:rPr lang="cs-CZ" sz="1800" dirty="0">
                <a:latin typeface="Cambria" panose="02040503050406030204" pitchFamily="18" charset="0"/>
                <a:ea typeface="Cambria" panose="02040503050406030204" pitchFamily="18" charset="0"/>
              </a:rPr>
              <a:t> (výstavba betonárky): jasné a závazné ne</a:t>
            </a:r>
          </a:p>
          <a:p>
            <a:r>
              <a:rPr lang="cs-CZ" sz="1800" b="1" dirty="0">
                <a:latin typeface="Cambria" panose="02040503050406030204" pitchFamily="18" charset="0"/>
                <a:ea typeface="Cambria" panose="02040503050406030204" pitchFamily="18" charset="0"/>
              </a:rPr>
              <a:t>Jilemnice</a:t>
            </a:r>
            <a:r>
              <a:rPr lang="cs-CZ" sz="1800" dirty="0">
                <a:latin typeface="Cambria" panose="02040503050406030204" pitchFamily="18" charset="0"/>
                <a:ea typeface="Cambria" panose="02040503050406030204" pitchFamily="18" charset="0"/>
              </a:rPr>
              <a:t> (přestavba koupaliště): závazné ne (43/81)</a:t>
            </a:r>
          </a:p>
          <a:p>
            <a:r>
              <a:rPr lang="cs-CZ" sz="1800" dirty="0">
                <a:latin typeface="Cambria" panose="02040503050406030204" pitchFamily="18" charset="0"/>
                <a:ea typeface="Cambria" panose="02040503050406030204" pitchFamily="18" charset="0"/>
              </a:rPr>
              <a:t>Zastupitelstvu nezbývá než projekt zastavit, řekla starostka Jilemnice Jana Čechová.</a:t>
            </a:r>
          </a:p>
          <a:p>
            <a:r>
              <a:rPr lang="cs-CZ" sz="1800" b="1" dirty="0">
                <a:latin typeface="Cambria" panose="02040503050406030204" pitchFamily="18" charset="0"/>
                <a:ea typeface="Cambria" panose="02040503050406030204" pitchFamily="18" charset="0"/>
              </a:rPr>
              <a:t>Mimoň</a:t>
            </a:r>
            <a:r>
              <a:rPr lang="cs-CZ" sz="1800" dirty="0">
                <a:latin typeface="Cambria" panose="02040503050406030204" pitchFamily="18" charset="0"/>
                <a:ea typeface="Cambria" panose="02040503050406030204" pitchFamily="18" charset="0"/>
              </a:rPr>
              <a:t> (stavba silničního průtahu): závazné ne</a:t>
            </a:r>
          </a:p>
          <a:p>
            <a:r>
              <a:rPr lang="cs-CZ" sz="1800" dirty="0">
                <a:latin typeface="Cambria" panose="02040503050406030204" pitchFamily="18" charset="0"/>
                <a:ea typeface="Cambria" panose="02040503050406030204" pitchFamily="18" charset="0"/>
              </a:rPr>
              <a:t>Podle starosty Františka Kaisera (Mimoňská obroda) bylo hlasování zbytečné, město s průtahem nepočítá, připravuje obchvat.</a:t>
            </a:r>
          </a:p>
          <a:p>
            <a:r>
              <a:rPr lang="cs-CZ" sz="1800" b="1" dirty="0">
                <a:latin typeface="Cambria" panose="02040503050406030204" pitchFamily="18" charset="0"/>
                <a:ea typeface="Cambria" panose="02040503050406030204" pitchFamily="18" charset="0"/>
              </a:rPr>
              <a:t>Vědomice</a:t>
            </a:r>
            <a:r>
              <a:rPr lang="cs-CZ" sz="1800" dirty="0">
                <a:latin typeface="Cambria" panose="02040503050406030204" pitchFamily="18" charset="0"/>
                <a:ea typeface="Cambria" panose="02040503050406030204" pitchFamily="18" charset="0"/>
              </a:rPr>
              <a:t> (trasa obchvatu sousední Roudnice): závazné ne</a:t>
            </a:r>
          </a:p>
          <a:p>
            <a:r>
              <a:rPr lang="cs-CZ" sz="1800" b="1" dirty="0">
                <a:latin typeface="Cambria" panose="02040503050406030204" pitchFamily="18" charset="0"/>
                <a:ea typeface="Cambria" panose="02040503050406030204" pitchFamily="18" charset="0"/>
              </a:rPr>
              <a:t>Velké Přílepy </a:t>
            </a:r>
            <a:r>
              <a:rPr lang="cs-CZ" sz="1800" dirty="0">
                <a:latin typeface="Cambria" panose="02040503050406030204" pitchFamily="18" charset="0"/>
                <a:ea typeface="Cambria" panose="02040503050406030204" pitchFamily="18" charset="0"/>
              </a:rPr>
              <a:t>(trasa obchvatu v rámci zkapacitnění D8 a D7): závazné ne</a:t>
            </a:r>
          </a:p>
          <a:p>
            <a:r>
              <a:rPr lang="cs-CZ" sz="1800" dirty="0">
                <a:latin typeface="Cambria" panose="02040503050406030204" pitchFamily="18" charset="0"/>
                <a:ea typeface="Cambria" panose="02040503050406030204" pitchFamily="18" charset="0"/>
              </a:rPr>
              <a:t>Výsledek obec předá kraji, který stavbu propojky dálnic D7 a D8 chystá.</a:t>
            </a:r>
          </a:p>
          <a:p>
            <a:r>
              <a:rPr lang="cs-CZ" sz="1800" b="1" dirty="0">
                <a:latin typeface="Cambria" panose="02040503050406030204" pitchFamily="18" charset="0"/>
                <a:ea typeface="Cambria" panose="02040503050406030204" pitchFamily="18" charset="0"/>
              </a:rPr>
              <a:t>Cerhenice</a:t>
            </a:r>
            <a:r>
              <a:rPr lang="cs-CZ" sz="1800" dirty="0">
                <a:latin typeface="Cambria" panose="02040503050406030204" pitchFamily="18" charset="0"/>
                <a:ea typeface="Cambria" panose="02040503050406030204" pitchFamily="18" charset="0"/>
              </a:rPr>
              <a:t> (odkoupení Sokolovny): nezávazné ano</a:t>
            </a:r>
          </a:p>
          <a:p>
            <a:r>
              <a:rPr lang="cs-CZ" sz="1800" dirty="0">
                <a:latin typeface="Cambria" panose="02040503050406030204" pitchFamily="18" charset="0"/>
                <a:ea typeface="Cambria" panose="02040503050406030204" pitchFamily="18" charset="0"/>
              </a:rPr>
              <a:t>Městys chce proto o koupi pouze jednat a podle starosty Marka Semeráda (ČSSD) to ještě neznamená, že budovu koupí. </a:t>
            </a:r>
            <a:r>
              <a:rPr lang="cs-CZ" sz="1800" i="1" dirty="0">
                <a:latin typeface="Cambria" panose="02040503050406030204" pitchFamily="18" charset="0"/>
                <a:ea typeface="Cambria" panose="02040503050406030204" pitchFamily="18" charset="0"/>
              </a:rPr>
              <a:t>"Chtěli jsme hlavně vědět, co si o tom lidé myslí.“</a:t>
            </a:r>
          </a:p>
          <a:p>
            <a:r>
              <a:rPr lang="cs-CZ" sz="1800" b="1" dirty="0">
                <a:latin typeface="Cambria" panose="02040503050406030204" pitchFamily="18" charset="0"/>
                <a:ea typeface="Cambria" panose="02040503050406030204" pitchFamily="18" charset="0"/>
              </a:rPr>
              <a:t>Zubří</a:t>
            </a:r>
            <a:r>
              <a:rPr lang="cs-CZ" sz="1800" dirty="0">
                <a:latin typeface="Cambria" panose="02040503050406030204" pitchFamily="18" charset="0"/>
                <a:ea typeface="Cambria" panose="02040503050406030204" pitchFamily="18" charset="0"/>
              </a:rPr>
              <a:t> („Jste pro krytý bazén v městě Zubří?“)</a:t>
            </a:r>
          </a:p>
          <a:p>
            <a:endParaRPr lang="cs-CZ" sz="1800" b="1"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a:p>
            <a:endParaRPr lang="cs-CZ" sz="1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69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fade">
                                      <p:cBhvr>
                                        <p:cTn id="62" dur="500"/>
                                        <p:tgtEl>
                                          <p:spTgt spid="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Effect transition="in" filter="fade">
                                      <p:cBhvr>
                                        <p:cTn id="67" dur="500"/>
                                        <p:tgtEl>
                                          <p:spTgt spid="6">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12" end="12"/>
                                            </p:txEl>
                                          </p:spTgt>
                                        </p:tgtEl>
                                        <p:attrNameLst>
                                          <p:attrName>style.visibility</p:attrName>
                                        </p:attrNameLst>
                                      </p:cBhvr>
                                      <p:to>
                                        <p:strVal val="visible"/>
                                      </p:to>
                                    </p:set>
                                    <p:animEffect transition="in" filter="fade">
                                      <p:cBhvr>
                                        <p:cTn id="72" dur="500"/>
                                        <p:tgtEl>
                                          <p:spTgt spid="6">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13" end="13"/>
                                            </p:txEl>
                                          </p:spTgt>
                                        </p:tgtEl>
                                        <p:attrNameLst>
                                          <p:attrName>style.visibility</p:attrName>
                                        </p:attrNameLst>
                                      </p:cBhvr>
                                      <p:to>
                                        <p:strVal val="visible"/>
                                      </p:to>
                                    </p:set>
                                    <p:animEffect transition="in" filter="fade">
                                      <p:cBhvr>
                                        <p:cTn id="77" dur="500"/>
                                        <p:tgtEl>
                                          <p:spTgt spid="6">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14" end="14"/>
                                            </p:txEl>
                                          </p:spTgt>
                                        </p:tgtEl>
                                        <p:attrNameLst>
                                          <p:attrName>style.visibility</p:attrName>
                                        </p:attrNameLst>
                                      </p:cBhvr>
                                      <p:to>
                                        <p:strVal val="visible"/>
                                      </p:to>
                                    </p:set>
                                    <p:animEffect transition="in" filter="fade">
                                      <p:cBhvr>
                                        <p:cTn id="82"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
        <p:nvSpPr>
          <p:cNvPr id="4" name="Zástupný symbol pro obsah 2"/>
          <p:cNvSpPr txBox="1">
            <a:spLocks/>
          </p:cNvSpPr>
          <p:nvPr/>
        </p:nvSpPr>
        <p:spPr>
          <a:xfrm>
            <a:off x="780728" y="685179"/>
            <a:ext cx="8363272" cy="532353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b="1" dirty="0">
                <a:latin typeface="Cambria" panose="02040503050406030204" pitchFamily="18" charset="0"/>
                <a:ea typeface="Cambria" panose="02040503050406030204" pitchFamily="18" charset="0"/>
              </a:rPr>
              <a:t>Obstrukční taktiky (typicky pražské městské části):</a:t>
            </a:r>
          </a:p>
          <a:p>
            <a:r>
              <a:rPr lang="cs-CZ" sz="2000" dirty="0">
                <a:latin typeface="Cambria" panose="02040503050406030204" pitchFamily="18" charset="0"/>
                <a:ea typeface="Cambria" panose="02040503050406030204" pitchFamily="18" charset="0"/>
              </a:rPr>
              <a:t>Vyhlášení vlastního referenda</a:t>
            </a:r>
          </a:p>
          <a:p>
            <a:r>
              <a:rPr lang="cs-CZ" sz="2000" dirty="0">
                <a:latin typeface="Cambria" panose="02040503050406030204" pitchFamily="18" charset="0"/>
                <a:ea typeface="Cambria" panose="02040503050406030204" pitchFamily="18" charset="0"/>
              </a:rPr>
              <a:t>Vyhlášení několika referend po sobě</a:t>
            </a:r>
          </a:p>
          <a:p>
            <a:r>
              <a:rPr lang="cs-CZ" sz="2000" dirty="0">
                <a:latin typeface="Cambria" panose="02040503050406030204" pitchFamily="18" charset="0"/>
                <a:ea typeface="Cambria" panose="02040503050406030204" pitchFamily="18" charset="0"/>
              </a:rPr>
              <a:t>Vyhlášení referenda na měsíce nebo dny, kdy lze čekat nízkou účast</a:t>
            </a:r>
          </a:p>
          <a:p>
            <a:r>
              <a:rPr lang="cs-CZ" sz="2000" dirty="0">
                <a:latin typeface="Cambria" panose="02040503050406030204" pitchFamily="18" charset="0"/>
                <a:ea typeface="Cambria" panose="02040503050406030204" pitchFamily="18" charset="0"/>
              </a:rPr>
              <a:t>Nevyhlášení referenda</a:t>
            </a:r>
          </a:p>
          <a:p>
            <a:endParaRPr lang="cs-CZ" sz="2000" dirty="0">
              <a:latin typeface="Cambria" panose="02040503050406030204" pitchFamily="18" charset="0"/>
              <a:ea typeface="Cambria" panose="02040503050406030204" pitchFamily="18" charset="0"/>
            </a:endParaRPr>
          </a:p>
          <a:p>
            <a:r>
              <a:rPr lang="cs-CZ" sz="2000" b="1" dirty="0">
                <a:latin typeface="Cambria" panose="02040503050406030204" pitchFamily="18" charset="0"/>
                <a:ea typeface="Cambria" panose="02040503050406030204" pitchFamily="18" charset="0"/>
              </a:rPr>
              <a:t>Soudem vyhlášená referenda (výběr)</a:t>
            </a:r>
          </a:p>
          <a:p>
            <a:r>
              <a:rPr lang="cs-CZ" sz="2000" dirty="0">
                <a:latin typeface="Cambria" panose="02040503050406030204" pitchFamily="18" charset="0"/>
                <a:ea typeface="Cambria" panose="02040503050406030204" pitchFamily="18" charset="0"/>
              </a:rPr>
              <a:t>2012: Praha 7 (výběr sídla městské části – předražená radnice)</a:t>
            </a:r>
          </a:p>
          <a:p>
            <a:r>
              <a:rPr lang="cs-CZ" sz="2000" dirty="0">
                <a:latin typeface="Cambria" panose="02040503050406030204" pitchFamily="18" charset="0"/>
                <a:ea typeface="Cambria" panose="02040503050406030204" pitchFamily="18" charset="0"/>
              </a:rPr>
              <a:t>2012: Plzeň (obchodní dům)</a:t>
            </a:r>
          </a:p>
          <a:p>
            <a:r>
              <a:rPr lang="cs-CZ" sz="2000" dirty="0">
                <a:latin typeface="Cambria" panose="02040503050406030204" pitchFamily="18" charset="0"/>
                <a:ea typeface="Cambria" panose="02040503050406030204" pitchFamily="18" charset="0"/>
              </a:rPr>
              <a:t>2014: Ústí nad Labem (referendum proti hazardu)</a:t>
            </a:r>
          </a:p>
          <a:p>
            <a:r>
              <a:rPr lang="cs-CZ" sz="2000" dirty="0">
                <a:latin typeface="Cambria" panose="02040503050406030204" pitchFamily="18" charset="0"/>
                <a:ea typeface="Cambria" panose="02040503050406030204" pitchFamily="18" charset="0"/>
              </a:rPr>
              <a:t>2017: Karlovy Vary (podoba Vřídelní kolonády)</a:t>
            </a:r>
          </a:p>
          <a:p>
            <a:endParaRPr lang="cs-CZ" sz="2000" dirty="0">
              <a:latin typeface="Cambria" panose="02040503050406030204" pitchFamily="18" charset="0"/>
              <a:ea typeface="Cambria" panose="02040503050406030204" pitchFamily="18" charset="0"/>
            </a:endParaRPr>
          </a:p>
          <a:p>
            <a:endParaRPr lang="cs-CZ" sz="2000" b="1" dirty="0">
              <a:latin typeface="Cambria" panose="02040503050406030204" pitchFamily="18" charset="0"/>
              <a:ea typeface="Cambria" panose="02040503050406030204" pitchFamily="18" charset="0"/>
            </a:endParaRPr>
          </a:p>
          <a:p>
            <a:endParaRPr lang="cs-CZ"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43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pic>
        <p:nvPicPr>
          <p:cNvPr id="5" name="Picture 6" descr="http://www.iisd.ca/crs/aarhus/mop4/images/generic/unece_conven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71" y="3733720"/>
            <a:ext cx="3330282" cy="12195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30196" y="271554"/>
            <a:ext cx="3335957" cy="3701013"/>
          </a:xfrm>
          <a:prstGeom prst="rect">
            <a:avLst/>
          </a:prstGeom>
          <a:noFill/>
        </p:spPr>
        <p:txBody>
          <a:bodyPr wrap="square" rtlCol="0">
            <a:spAutoFit/>
          </a:bodyPr>
          <a:lstStyle/>
          <a:p>
            <a:pPr algn="just"/>
            <a:r>
              <a:rPr lang="cs-CZ" b="1" dirty="0">
                <a:latin typeface="Cambria" panose="02040503050406030204" pitchFamily="18" charset="0"/>
                <a:ea typeface="Cambria" panose="02040503050406030204" pitchFamily="18" charset="0"/>
              </a:rPr>
              <a:t>Mezinárodní úmluva o přístupu k informacím, účasti veřejnosti na rozhodování a přístupu k právní ochraně v otázkách životního prostředí (</a:t>
            </a:r>
            <a:r>
              <a:rPr lang="cs-CZ" b="1" dirty="0" err="1">
                <a:latin typeface="Cambria" panose="02040503050406030204" pitchFamily="18" charset="0"/>
                <a:ea typeface="Cambria" panose="02040503050406030204" pitchFamily="18" charset="0"/>
              </a:rPr>
              <a:t>Aarhuská</a:t>
            </a:r>
            <a:r>
              <a:rPr lang="cs-CZ" b="1" dirty="0">
                <a:latin typeface="Cambria" panose="02040503050406030204" pitchFamily="18" charset="0"/>
                <a:ea typeface="Cambria" panose="02040503050406030204" pitchFamily="18" charset="0"/>
              </a:rPr>
              <a:t> úmluva).</a:t>
            </a:r>
          </a:p>
          <a:p>
            <a:pPr algn="just"/>
            <a:endParaRPr lang="cs-CZ" sz="1050" b="1" dirty="0">
              <a:latin typeface="Cambria" panose="02040503050406030204" pitchFamily="18" charset="0"/>
              <a:ea typeface="Cambria" panose="02040503050406030204" pitchFamily="18" charset="0"/>
            </a:endParaRPr>
          </a:p>
          <a:p>
            <a:pPr marL="171450" indent="-171450" algn="just">
              <a:buFont typeface="Arial" panose="020B0604020202020204" pitchFamily="34" charset="0"/>
              <a:buChar char="•"/>
            </a:pPr>
            <a:r>
              <a:rPr lang="cs-CZ" dirty="0">
                <a:latin typeface="Cambria" panose="02040503050406030204" pitchFamily="18" charset="0"/>
                <a:ea typeface="Cambria" panose="02040503050406030204" pitchFamily="18" charset="0"/>
              </a:rPr>
              <a:t>Přijata na 4. ministerské konferenci Evropské hospodářské komise OSN v dánském městě </a:t>
            </a:r>
            <a:r>
              <a:rPr lang="cs-CZ" dirty="0" err="1">
                <a:latin typeface="Cambria" panose="02040503050406030204" pitchFamily="18" charset="0"/>
                <a:ea typeface="Cambria" panose="02040503050406030204" pitchFamily="18" charset="0"/>
              </a:rPr>
              <a:t>Aarhus</a:t>
            </a:r>
            <a:r>
              <a:rPr lang="cs-CZ" dirty="0">
                <a:latin typeface="Cambria" panose="02040503050406030204" pitchFamily="18" charset="0"/>
                <a:ea typeface="Cambria" panose="02040503050406030204" pitchFamily="18" charset="0"/>
              </a:rPr>
              <a:t> 25. 6. 1998.</a:t>
            </a:r>
          </a:p>
          <a:p>
            <a:pPr marL="171450" indent="-171450" algn="just">
              <a:buFont typeface="Arial" panose="020B0604020202020204" pitchFamily="34" charset="0"/>
              <a:buChar char="•"/>
            </a:pPr>
            <a:r>
              <a:rPr lang="cs-CZ" dirty="0">
                <a:latin typeface="Cambria" panose="02040503050406030204" pitchFamily="18" charset="0"/>
                <a:ea typeface="Cambria" panose="02040503050406030204" pitchFamily="18" charset="0"/>
              </a:rPr>
              <a:t>Účinnosti nabyla 30. 10. 2001.</a:t>
            </a:r>
          </a:p>
          <a:p>
            <a:pPr marL="171450" indent="-171450" algn="just">
              <a:buFont typeface="Arial" panose="020B0604020202020204" pitchFamily="34" charset="0"/>
              <a:buChar char="•"/>
            </a:pPr>
            <a:r>
              <a:rPr lang="cs-CZ" dirty="0">
                <a:latin typeface="Cambria" panose="02040503050406030204" pitchFamily="18" charset="0"/>
                <a:ea typeface="Cambria" panose="02040503050406030204" pitchFamily="18" charset="0"/>
              </a:rPr>
              <a:t>Česká republika smlouvu ratifikovala 6. 7. 2004 a v následujícím roce ji ratifikovalo i tehdejší Společenství.</a:t>
            </a:r>
          </a:p>
          <a:p>
            <a:pPr marL="171450" indent="-171450" algn="just">
              <a:buFont typeface="Arial" panose="020B0604020202020204" pitchFamily="34" charset="0"/>
              <a:buChar char="•"/>
            </a:pPr>
            <a:r>
              <a:rPr lang="cs-CZ" b="1" dirty="0">
                <a:latin typeface="Cambria" panose="02040503050406030204" pitchFamily="18" charset="0"/>
                <a:ea typeface="Cambria" panose="02040503050406030204" pitchFamily="18" charset="0"/>
              </a:rPr>
              <a:t>Žádný zvláštní soud – Výbor pro dodržování </a:t>
            </a:r>
            <a:r>
              <a:rPr lang="cs-CZ" b="1" dirty="0" err="1">
                <a:latin typeface="Cambria" panose="02040503050406030204" pitchFamily="18" charset="0"/>
                <a:ea typeface="Cambria" panose="02040503050406030204" pitchFamily="18" charset="0"/>
              </a:rPr>
              <a:t>Aarhuské</a:t>
            </a:r>
            <a:r>
              <a:rPr lang="cs-CZ" b="1" dirty="0">
                <a:latin typeface="Cambria" panose="02040503050406030204" pitchFamily="18" charset="0"/>
                <a:ea typeface="Cambria" panose="02040503050406030204" pitchFamily="18" charset="0"/>
              </a:rPr>
              <a:t> úmluvy vydává doporučení a závěry</a:t>
            </a:r>
          </a:p>
          <a:p>
            <a:endParaRPr lang="cs-CZ" dirty="0">
              <a:latin typeface="Cambria" panose="02040503050406030204" pitchFamily="18" charset="0"/>
              <a:ea typeface="Cambria" panose="02040503050406030204" pitchFamily="18" charset="0"/>
            </a:endParaRPr>
          </a:p>
        </p:txBody>
      </p:sp>
      <p:pic>
        <p:nvPicPr>
          <p:cNvPr id="7" name="Obrázek 6"/>
          <p:cNvPicPr>
            <a:picLocks noChangeAspect="1"/>
          </p:cNvPicPr>
          <p:nvPr/>
        </p:nvPicPr>
        <p:blipFill>
          <a:blip r:embed="rId4"/>
          <a:stretch>
            <a:fillRect/>
          </a:stretch>
        </p:blipFill>
        <p:spPr>
          <a:xfrm>
            <a:off x="4553338" y="-107733"/>
            <a:ext cx="4590661" cy="5500212"/>
          </a:xfrm>
          <a:prstGeom prst="rect">
            <a:avLst/>
          </a:prstGeom>
        </p:spPr>
      </p:pic>
    </p:spTree>
    <p:extLst>
      <p:ext uri="{BB962C8B-B14F-4D97-AF65-F5344CB8AC3E}">
        <p14:creationId xmlns:p14="http://schemas.microsoft.com/office/powerpoint/2010/main" val="376651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
        <p:nvSpPr>
          <p:cNvPr id="10" name="TextovéPole 9"/>
          <p:cNvSpPr txBox="1"/>
          <p:nvPr/>
        </p:nvSpPr>
        <p:spPr>
          <a:xfrm>
            <a:off x="4019574" y="132832"/>
            <a:ext cx="6408712" cy="584775"/>
          </a:xfrm>
          <a:prstGeom prst="rect">
            <a:avLst/>
          </a:prstGeom>
          <a:noFill/>
        </p:spPr>
        <p:txBody>
          <a:bodyPr wrap="square" rtlCol="0">
            <a:spAutoFit/>
          </a:bodyPr>
          <a:lstStyle/>
          <a:p>
            <a:r>
              <a:rPr lang="cs-CZ" sz="3200" b="1" dirty="0" err="1">
                <a:latin typeface="Cambria" panose="02040503050406030204" pitchFamily="18" charset="0"/>
                <a:ea typeface="Cambria" panose="02040503050406030204" pitchFamily="18" charset="0"/>
              </a:rPr>
              <a:t>Aarhuská</a:t>
            </a:r>
            <a:r>
              <a:rPr lang="cs-CZ" sz="3200" b="1" dirty="0">
                <a:latin typeface="Cambria" panose="02040503050406030204" pitchFamily="18" charset="0"/>
                <a:ea typeface="Cambria" panose="02040503050406030204" pitchFamily="18" charset="0"/>
              </a:rPr>
              <a:t> úmluva - obsah</a:t>
            </a:r>
          </a:p>
        </p:txBody>
      </p:sp>
      <p:sp>
        <p:nvSpPr>
          <p:cNvPr id="6" name="Zástupný symbol pro obsah 2"/>
          <p:cNvSpPr txBox="1">
            <a:spLocks/>
          </p:cNvSpPr>
          <p:nvPr/>
        </p:nvSpPr>
        <p:spPr>
          <a:xfrm>
            <a:off x="401217" y="132832"/>
            <a:ext cx="8229600" cy="54954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300" dirty="0">
                <a:latin typeface="Cambria" panose="02040503050406030204" pitchFamily="18" charset="0"/>
                <a:ea typeface="Cambria" panose="02040503050406030204" pitchFamily="18" charset="0"/>
              </a:rPr>
              <a:t>Článek 1 Cíl </a:t>
            </a:r>
          </a:p>
          <a:p>
            <a:r>
              <a:rPr lang="cs-CZ" sz="1300" b="1" dirty="0">
                <a:latin typeface="Cambria" panose="02040503050406030204" pitchFamily="18" charset="0"/>
                <a:ea typeface="Cambria" panose="02040503050406030204" pitchFamily="18" charset="0"/>
              </a:rPr>
              <a:t>Článek 2 Definice </a:t>
            </a:r>
          </a:p>
          <a:p>
            <a:r>
              <a:rPr lang="cs-CZ" sz="1300" b="1" dirty="0">
                <a:latin typeface="Cambria" panose="02040503050406030204" pitchFamily="18" charset="0"/>
                <a:ea typeface="Cambria" panose="02040503050406030204" pitchFamily="18" charset="0"/>
              </a:rPr>
              <a:t>Článek 3 Všeobecná ustanovení </a:t>
            </a:r>
          </a:p>
          <a:p>
            <a:r>
              <a:rPr lang="cs-CZ" sz="1300" b="1" dirty="0">
                <a:latin typeface="Cambria" panose="02040503050406030204" pitchFamily="18" charset="0"/>
                <a:ea typeface="Cambria" panose="02040503050406030204" pitchFamily="18" charset="0"/>
              </a:rPr>
              <a:t>Článek 4 Přístup k environmentálním informacím</a:t>
            </a:r>
          </a:p>
          <a:p>
            <a:r>
              <a:rPr lang="cs-CZ" sz="1300" b="1" dirty="0">
                <a:latin typeface="Cambria" panose="02040503050406030204" pitchFamily="18" charset="0"/>
                <a:ea typeface="Cambria" panose="02040503050406030204" pitchFamily="18" charset="0"/>
              </a:rPr>
              <a:t>Článek 5 Sbírání a rozšiřování informací o životním prostředí </a:t>
            </a:r>
          </a:p>
          <a:p>
            <a:r>
              <a:rPr lang="cs-CZ" sz="1300" b="1" dirty="0">
                <a:latin typeface="Cambria" panose="02040503050406030204" pitchFamily="18" charset="0"/>
                <a:ea typeface="Cambria" panose="02040503050406030204" pitchFamily="18" charset="0"/>
              </a:rPr>
              <a:t>Článek 6 Účast veřejnosti na rozhodování o specifických činnostech</a:t>
            </a:r>
          </a:p>
          <a:p>
            <a:r>
              <a:rPr lang="cs-CZ" sz="1300" b="1" dirty="0">
                <a:latin typeface="Cambria" panose="02040503050406030204" pitchFamily="18" charset="0"/>
                <a:ea typeface="Cambria" panose="02040503050406030204" pitchFamily="18" charset="0"/>
              </a:rPr>
              <a:t>Článek 7 Účast veřejnosti při tvorbě plánů, programů a politik týkajících se životního prostředí</a:t>
            </a:r>
          </a:p>
          <a:p>
            <a:r>
              <a:rPr lang="cs-CZ" sz="1300" b="1" dirty="0">
                <a:latin typeface="Cambria" panose="02040503050406030204" pitchFamily="18" charset="0"/>
                <a:ea typeface="Cambria" panose="02040503050406030204" pitchFamily="18" charset="0"/>
              </a:rPr>
              <a:t>Článek 8 Účast veřejnosti na přípravě prováděcích předpisů a obecně použitelných právně závazných normativních nástrojů</a:t>
            </a:r>
          </a:p>
          <a:p>
            <a:r>
              <a:rPr lang="cs-CZ" sz="1300" b="1" dirty="0">
                <a:latin typeface="Cambria" panose="02040503050406030204" pitchFamily="18" charset="0"/>
                <a:ea typeface="Cambria" panose="02040503050406030204" pitchFamily="18" charset="0"/>
              </a:rPr>
              <a:t>Článek 9 Přístup k právní ochraně</a:t>
            </a:r>
          </a:p>
          <a:p>
            <a:r>
              <a:rPr lang="cs-CZ" sz="1300" dirty="0">
                <a:latin typeface="Cambria" panose="02040503050406030204" pitchFamily="18" charset="0"/>
                <a:ea typeface="Cambria" panose="02040503050406030204" pitchFamily="18" charset="0"/>
              </a:rPr>
              <a:t>Článek 10 Zasedání stran</a:t>
            </a:r>
          </a:p>
          <a:p>
            <a:r>
              <a:rPr lang="cs-CZ" sz="1300" dirty="0">
                <a:latin typeface="Cambria" panose="02040503050406030204" pitchFamily="18" charset="0"/>
                <a:ea typeface="Cambria" panose="02040503050406030204" pitchFamily="18" charset="0"/>
              </a:rPr>
              <a:t>Článek 11 Hlasovací právo</a:t>
            </a:r>
          </a:p>
          <a:p>
            <a:r>
              <a:rPr lang="cs-CZ" sz="1300" dirty="0">
                <a:latin typeface="Cambria" panose="02040503050406030204" pitchFamily="18" charset="0"/>
                <a:ea typeface="Cambria" panose="02040503050406030204" pitchFamily="18" charset="0"/>
              </a:rPr>
              <a:t>Článek 12 Sekretariát</a:t>
            </a:r>
          </a:p>
          <a:p>
            <a:r>
              <a:rPr lang="cs-CZ" sz="1300" dirty="0">
                <a:latin typeface="Cambria" panose="02040503050406030204" pitchFamily="18" charset="0"/>
                <a:ea typeface="Cambria" panose="02040503050406030204" pitchFamily="18" charset="0"/>
              </a:rPr>
              <a:t>Článek 13 Přílohy</a:t>
            </a:r>
          </a:p>
          <a:p>
            <a:r>
              <a:rPr lang="pl-PL" sz="1300" dirty="0" err="1">
                <a:latin typeface="Cambria" panose="02040503050406030204" pitchFamily="18" charset="0"/>
                <a:ea typeface="Cambria" panose="02040503050406030204" pitchFamily="18" charset="0"/>
              </a:rPr>
              <a:t>Článek</a:t>
            </a:r>
            <a:r>
              <a:rPr lang="pl-PL" sz="1300" dirty="0">
                <a:latin typeface="Cambria" panose="02040503050406030204" pitchFamily="18" charset="0"/>
                <a:ea typeface="Cambria" panose="02040503050406030204" pitchFamily="18" charset="0"/>
              </a:rPr>
              <a:t> 14 16 </a:t>
            </a:r>
            <a:r>
              <a:rPr lang="pl-PL" sz="1300" dirty="0" err="1">
                <a:latin typeface="Cambria" panose="02040503050406030204" pitchFamily="18" charset="0"/>
                <a:ea typeface="Cambria" panose="02040503050406030204" pitchFamily="18" charset="0"/>
              </a:rPr>
              <a:t>Změny</a:t>
            </a:r>
            <a:r>
              <a:rPr lang="pl-PL" sz="1300" dirty="0">
                <a:latin typeface="Cambria" panose="02040503050406030204" pitchFamily="18" charset="0"/>
                <a:ea typeface="Cambria" panose="02040503050406030204" pitchFamily="18" charset="0"/>
              </a:rPr>
              <a:t> a </a:t>
            </a:r>
            <a:r>
              <a:rPr lang="pl-PL" sz="1300" dirty="0" err="1">
                <a:latin typeface="Cambria" panose="02040503050406030204" pitchFamily="18" charset="0"/>
                <a:ea typeface="Cambria" panose="02040503050406030204" pitchFamily="18" charset="0"/>
              </a:rPr>
              <a:t>doplňky</a:t>
            </a:r>
            <a:endParaRPr lang="pl-PL" sz="1300" dirty="0">
              <a:latin typeface="Cambria" panose="02040503050406030204" pitchFamily="18" charset="0"/>
              <a:ea typeface="Cambria" panose="02040503050406030204" pitchFamily="18" charset="0"/>
            </a:endParaRPr>
          </a:p>
          <a:p>
            <a:r>
              <a:rPr lang="cs-CZ" sz="1300" dirty="0">
                <a:latin typeface="Cambria" panose="02040503050406030204" pitchFamily="18" charset="0"/>
                <a:ea typeface="Cambria" panose="02040503050406030204" pitchFamily="18" charset="0"/>
              </a:rPr>
              <a:t>Článek 15 Kontrola plnění</a:t>
            </a:r>
          </a:p>
          <a:p>
            <a:r>
              <a:rPr lang="cs-CZ" sz="1300" dirty="0">
                <a:latin typeface="Cambria" panose="02040503050406030204" pitchFamily="18" charset="0"/>
                <a:ea typeface="Cambria" panose="02040503050406030204" pitchFamily="18" charset="0"/>
              </a:rPr>
              <a:t>Článek 16 Urovnávání sporů</a:t>
            </a:r>
          </a:p>
          <a:p>
            <a:r>
              <a:rPr lang="cs-CZ" sz="1300" dirty="0">
                <a:latin typeface="Cambria" panose="02040503050406030204" pitchFamily="18" charset="0"/>
                <a:ea typeface="Cambria" panose="02040503050406030204" pitchFamily="18" charset="0"/>
              </a:rPr>
              <a:t>Článek 17 Podepsání</a:t>
            </a:r>
          </a:p>
          <a:p>
            <a:r>
              <a:rPr lang="cs-CZ" sz="1300" dirty="0">
                <a:latin typeface="Cambria" panose="02040503050406030204" pitchFamily="18" charset="0"/>
                <a:ea typeface="Cambria" panose="02040503050406030204" pitchFamily="18" charset="0"/>
              </a:rPr>
              <a:t>Článek 18 Depozitář</a:t>
            </a:r>
          </a:p>
          <a:p>
            <a:r>
              <a:rPr lang="cs-CZ" sz="1300" dirty="0">
                <a:latin typeface="Cambria" panose="02040503050406030204" pitchFamily="18" charset="0"/>
                <a:ea typeface="Cambria" panose="02040503050406030204" pitchFamily="18" charset="0"/>
              </a:rPr>
              <a:t>Článek 19 Ratifikace, přijetí, schválení a přistoupení</a:t>
            </a:r>
          </a:p>
          <a:p>
            <a:r>
              <a:rPr lang="cs-CZ" sz="1300" dirty="0">
                <a:latin typeface="Cambria" panose="02040503050406030204" pitchFamily="18" charset="0"/>
                <a:ea typeface="Cambria" panose="02040503050406030204" pitchFamily="18" charset="0"/>
              </a:rPr>
              <a:t>Článek 20 Nabytí účinnosti </a:t>
            </a:r>
          </a:p>
          <a:p>
            <a:r>
              <a:rPr lang="cs-CZ" sz="1300" dirty="0">
                <a:latin typeface="Cambria" panose="02040503050406030204" pitchFamily="18" charset="0"/>
                <a:ea typeface="Cambria" panose="02040503050406030204" pitchFamily="18" charset="0"/>
              </a:rPr>
              <a:t>Článek 21 Odstoupení</a:t>
            </a:r>
          </a:p>
          <a:p>
            <a:r>
              <a:rPr lang="cs-CZ" sz="1300" dirty="0">
                <a:latin typeface="Cambria" panose="02040503050406030204" pitchFamily="18" charset="0"/>
                <a:ea typeface="Cambria" panose="02040503050406030204" pitchFamily="18" charset="0"/>
              </a:rPr>
              <a:t>Článek 22 Autentická znění</a:t>
            </a:r>
          </a:p>
          <a:p>
            <a:r>
              <a:rPr lang="cs-CZ" sz="1300" dirty="0">
                <a:latin typeface="Cambria" panose="02040503050406030204" pitchFamily="18" charset="0"/>
                <a:ea typeface="Cambria" panose="02040503050406030204" pitchFamily="18" charset="0"/>
              </a:rPr>
              <a:t>Příloha I Seznam činností uvedených v článku 6, odstavec 1 (a)</a:t>
            </a:r>
          </a:p>
          <a:p>
            <a:r>
              <a:rPr lang="cs-CZ" sz="1300" dirty="0">
                <a:latin typeface="Cambria" panose="02040503050406030204" pitchFamily="18" charset="0"/>
                <a:ea typeface="Cambria" panose="02040503050406030204" pitchFamily="18" charset="0"/>
              </a:rPr>
              <a:t>Příloha II Rozhodčí řízení </a:t>
            </a:r>
          </a:p>
        </p:txBody>
      </p:sp>
    </p:spTree>
    <p:extLst>
      <p:ext uri="{BB962C8B-B14F-4D97-AF65-F5344CB8AC3E}">
        <p14:creationId xmlns:p14="http://schemas.microsoft.com/office/powerpoint/2010/main" val="20992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
        <p:nvSpPr>
          <p:cNvPr id="10" name="TextovéPole 9"/>
          <p:cNvSpPr txBox="1"/>
          <p:nvPr/>
        </p:nvSpPr>
        <p:spPr>
          <a:xfrm>
            <a:off x="4019574" y="132832"/>
            <a:ext cx="6408712" cy="584775"/>
          </a:xfrm>
          <a:prstGeom prst="rect">
            <a:avLst/>
          </a:prstGeom>
          <a:noFill/>
        </p:spPr>
        <p:txBody>
          <a:bodyPr wrap="square" rtlCol="0">
            <a:spAutoFit/>
          </a:bodyPr>
          <a:lstStyle/>
          <a:p>
            <a:r>
              <a:rPr lang="cs-CZ" sz="3200" b="1" dirty="0" err="1">
                <a:latin typeface="Cambria" panose="02040503050406030204" pitchFamily="18" charset="0"/>
                <a:ea typeface="Cambria" panose="02040503050406030204" pitchFamily="18" charset="0"/>
              </a:rPr>
              <a:t>Aarhuská</a:t>
            </a:r>
            <a:r>
              <a:rPr lang="cs-CZ" sz="3200" b="1" dirty="0">
                <a:latin typeface="Cambria" panose="02040503050406030204" pitchFamily="18" charset="0"/>
                <a:ea typeface="Cambria" panose="02040503050406030204" pitchFamily="18" charset="0"/>
              </a:rPr>
              <a:t> úmluva - obsah</a:t>
            </a:r>
          </a:p>
        </p:txBody>
      </p:sp>
      <p:sp>
        <p:nvSpPr>
          <p:cNvPr id="6" name="Zástupný symbol pro obsah 2"/>
          <p:cNvSpPr txBox="1">
            <a:spLocks/>
          </p:cNvSpPr>
          <p:nvPr/>
        </p:nvSpPr>
        <p:spPr>
          <a:xfrm>
            <a:off x="457201" y="717607"/>
            <a:ext cx="8229600" cy="54954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800" b="1" dirty="0">
                <a:latin typeface="Cambria" panose="02040503050406030204" pitchFamily="18" charset="0"/>
                <a:ea typeface="Cambria" panose="02040503050406030204" pitchFamily="18" charset="0"/>
              </a:rPr>
              <a:t>Článek 2 Definice</a:t>
            </a:r>
          </a:p>
          <a:p>
            <a:r>
              <a:rPr lang="cs-CZ" sz="1800" dirty="0">
                <a:latin typeface="Cambria" panose="02040503050406030204" pitchFamily="18" charset="0"/>
                <a:ea typeface="Cambria" panose="02040503050406030204" pitchFamily="18" charset="0"/>
              </a:rPr>
              <a:t>- environmentální informace, státní orgán, veřejnost, dotčená veřejnost</a:t>
            </a:r>
          </a:p>
          <a:p>
            <a:r>
              <a:rPr lang="cs-CZ" sz="1800" b="1" dirty="0">
                <a:latin typeface="Cambria" panose="02040503050406030204" pitchFamily="18" charset="0"/>
                <a:ea typeface="Cambria" panose="02040503050406030204" pitchFamily="18" charset="0"/>
              </a:rPr>
              <a:t>Článek 4 Přístup k environmentálním informacím</a:t>
            </a:r>
          </a:p>
          <a:p>
            <a:r>
              <a:rPr lang="cs-CZ" sz="1800" dirty="0">
                <a:latin typeface="Cambria" panose="02040503050406030204" pitchFamily="18" charset="0"/>
                <a:ea typeface="Cambria" panose="02040503050406030204" pitchFamily="18" charset="0"/>
              </a:rPr>
              <a:t>- kdokoliv, rychle, bez prokazování důvodu, možnosti zamítnutí</a:t>
            </a:r>
          </a:p>
          <a:p>
            <a:r>
              <a:rPr lang="cs-CZ" sz="1800" b="1" dirty="0">
                <a:latin typeface="Cambria" panose="02040503050406030204" pitchFamily="18" charset="0"/>
                <a:ea typeface="Cambria" panose="02040503050406030204" pitchFamily="18" charset="0"/>
              </a:rPr>
              <a:t>Článek 5 Sbírání a rozšiřování informací o životním prostředí</a:t>
            </a:r>
          </a:p>
          <a:p>
            <a:pPr marL="285750" indent="-285750">
              <a:buFontTx/>
              <a:buChar char="-"/>
            </a:pPr>
            <a:r>
              <a:rPr lang="cs-CZ" sz="1800" dirty="0">
                <a:latin typeface="Cambria" panose="02040503050406030204" pitchFamily="18" charset="0"/>
                <a:ea typeface="Cambria" panose="02040503050406030204" pitchFamily="18" charset="0"/>
              </a:rPr>
              <a:t>sbírat informace, zřídit systémy poskytování – elektronické databáze, připravovat pravidelné zprávy, varovat v případě ohrožení </a:t>
            </a:r>
          </a:p>
          <a:p>
            <a:r>
              <a:rPr lang="cs-CZ" sz="2000" b="1" dirty="0">
                <a:latin typeface="Cambria" panose="02040503050406030204" pitchFamily="18" charset="0"/>
                <a:ea typeface="Cambria" panose="02040503050406030204" pitchFamily="18" charset="0"/>
              </a:rPr>
              <a:t>Článek 6 Účast veřejnosti na rozhodování o specifických činnostech</a:t>
            </a:r>
          </a:p>
          <a:p>
            <a:pPr>
              <a:buFontTx/>
              <a:buChar char="-"/>
            </a:pPr>
            <a:r>
              <a:rPr lang="cs-CZ" sz="2000" dirty="0">
                <a:latin typeface="Cambria" panose="02040503050406030204" pitchFamily="18" charset="0"/>
                <a:ea typeface="Cambria" panose="02040503050406030204" pitchFamily="18" charset="0"/>
              </a:rPr>
              <a:t>Účast na rozhodování o činnostech v příloze I (</a:t>
            </a:r>
            <a:r>
              <a:rPr lang="cs-CZ" sz="2000" b="1" dirty="0">
                <a:solidFill>
                  <a:schemeClr val="accent5"/>
                </a:solidFill>
                <a:latin typeface="Cambria" panose="02040503050406030204" pitchFamily="18" charset="0"/>
                <a:ea typeface="Cambria" panose="02040503050406030204" pitchFamily="18" charset="0"/>
              </a:rPr>
              <a:t>podobné EIA a IPPC</a:t>
            </a:r>
            <a:r>
              <a:rPr lang="cs-CZ" sz="2000" dirty="0">
                <a:latin typeface="Cambria" panose="02040503050406030204" pitchFamily="18" charset="0"/>
                <a:ea typeface="Cambria" panose="02040503050406030204" pitchFamily="18" charset="0"/>
              </a:rPr>
              <a:t>)</a:t>
            </a:r>
          </a:p>
          <a:p>
            <a:pPr>
              <a:buFontTx/>
              <a:buChar char="-"/>
            </a:pPr>
            <a:r>
              <a:rPr lang="cs-CZ" sz="2000" dirty="0">
                <a:latin typeface="Cambria" panose="02040503050406030204" pitchFamily="18" charset="0"/>
                <a:ea typeface="Cambria" panose="02040503050406030204" pitchFamily="18" charset="0"/>
              </a:rPr>
              <a:t>Také další činnosti s možným významným vlivem (uvážení)</a:t>
            </a:r>
          </a:p>
          <a:p>
            <a:r>
              <a:rPr lang="cs-CZ" sz="2000" b="1" dirty="0">
                <a:latin typeface="Cambria" panose="02040503050406030204" pitchFamily="18" charset="0"/>
                <a:ea typeface="Cambria" panose="02040503050406030204" pitchFamily="18" charset="0"/>
              </a:rPr>
              <a:t>Článek 7 Účast veřejnosti při tvorbě plánů, programů a politik týkajících se životního prostředí</a:t>
            </a:r>
          </a:p>
          <a:p>
            <a:r>
              <a:rPr lang="cs-CZ" sz="2000" b="1" dirty="0">
                <a:latin typeface="Cambria" panose="02040503050406030204" pitchFamily="18" charset="0"/>
                <a:ea typeface="Cambria" panose="02040503050406030204" pitchFamily="18" charset="0"/>
              </a:rPr>
              <a:t>Článek 8 Účast veřejnosti na přípravě prováděcích předpisů a obecně použitelných právně závazných normativních nástrojů</a:t>
            </a:r>
          </a:p>
          <a:p>
            <a:pPr marL="285750" indent="-285750">
              <a:buFontTx/>
              <a:buChar char="-"/>
            </a:pPr>
            <a:endParaRPr lang="cs-CZ" sz="1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678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05209" y="207482"/>
            <a:ext cx="8238002" cy="502382"/>
          </a:xfrm>
          <a:prstGeom prst="rect">
            <a:avLst/>
          </a:prstGeom>
          <a:noFill/>
          <a:ln>
            <a:noFill/>
          </a:ln>
        </p:spPr>
        <p:txBody>
          <a:bodyPr lIns="91425" tIns="91425" rIns="91425" bIns="91425" anchor="t" anchorCtr="0">
            <a:noAutofit/>
          </a:bodyPr>
          <a:lstStyle/>
          <a:p>
            <a:r>
              <a:rPr lang="cs-CZ" sz="2400" b="1" dirty="0" err="1">
                <a:solidFill>
                  <a:schemeClr val="accent6"/>
                </a:solidFill>
                <a:latin typeface="Cambria" panose="02040503050406030204" pitchFamily="18" charset="0"/>
                <a:ea typeface="Cambria" panose="02040503050406030204" pitchFamily="18" charset="0"/>
              </a:rPr>
              <a:t>Třípilířová</a:t>
            </a:r>
            <a:r>
              <a:rPr lang="cs-CZ" sz="2400" b="1" dirty="0">
                <a:solidFill>
                  <a:schemeClr val="accent6"/>
                </a:solidFill>
                <a:latin typeface="Cambria" panose="02040503050406030204" pitchFamily="18" charset="0"/>
                <a:ea typeface="Cambria" panose="02040503050406030204" pitchFamily="18" charset="0"/>
              </a:rPr>
              <a:t> struktura </a:t>
            </a:r>
            <a:r>
              <a:rPr lang="cs-CZ" sz="2400" b="1" dirty="0" err="1">
                <a:solidFill>
                  <a:schemeClr val="accent6"/>
                </a:solidFill>
                <a:latin typeface="Cambria" panose="02040503050406030204" pitchFamily="18" charset="0"/>
                <a:ea typeface="Cambria" panose="02040503050406030204" pitchFamily="18" charset="0"/>
              </a:rPr>
              <a:t>Aarhuské</a:t>
            </a:r>
            <a:r>
              <a:rPr lang="cs-CZ" sz="2400" b="1" dirty="0">
                <a:solidFill>
                  <a:schemeClr val="accent6"/>
                </a:solidFill>
                <a:latin typeface="Cambria" panose="02040503050406030204" pitchFamily="18" charset="0"/>
                <a:ea typeface="Cambria" panose="02040503050406030204" pitchFamily="18" charset="0"/>
              </a:rPr>
              <a:t> úmluvy</a:t>
            </a:r>
            <a:endParaRPr lang="cs-CZ" sz="2400" b="1" dirty="0">
              <a:solidFill>
                <a:schemeClr val="accent3"/>
              </a:solidFill>
              <a:latin typeface="Cambria" panose="02040503050406030204" pitchFamily="18" charset="0"/>
              <a:ea typeface="Cambria" panose="02040503050406030204" pitchFamily="18" charset="0"/>
            </a:endParaRPr>
          </a:p>
          <a:p>
            <a:endParaRPr lang="cs-CZ" sz="2400" dirty="0">
              <a:latin typeface="Cambria" panose="02040503050406030204" pitchFamily="18" charset="0"/>
              <a:ea typeface="Cambria" panose="02040503050406030204" pitchFamily="18" charset="0"/>
            </a:endParaRPr>
          </a:p>
          <a:p>
            <a:endParaRPr lang="cs-CZ" sz="2400" b="1" dirty="0">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endParaRPr lang="cs-CZ" sz="2400" b="1"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b="1"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2400" b="1"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2400" b="1"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b="1"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8" name="Zástupný symbol pro obsah 2"/>
          <p:cNvSpPr txBox="1">
            <a:spLocks/>
          </p:cNvSpPr>
          <p:nvPr/>
        </p:nvSpPr>
        <p:spPr>
          <a:xfrm>
            <a:off x="605209" y="617537"/>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3" name="Obdélník 2"/>
          <p:cNvSpPr/>
          <p:nvPr/>
        </p:nvSpPr>
        <p:spPr>
          <a:xfrm>
            <a:off x="917778" y="1410982"/>
            <a:ext cx="1682739" cy="249868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6214533" y="1412914"/>
            <a:ext cx="2123075" cy="2496754"/>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742937" y="1055842"/>
            <a:ext cx="7501469" cy="307777"/>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Přístup k informacím                       Účast na rozhodování                  Přístup k soudní ochraně</a:t>
            </a:r>
            <a:r>
              <a:rPr lang="en-US" b="1" dirty="0">
                <a:latin typeface="Cambria" panose="02040503050406030204" pitchFamily="18" charset="0"/>
                <a:ea typeface="Cambria" panose="02040503050406030204" pitchFamily="18" charset="0"/>
              </a:rPr>
              <a:t> </a:t>
            </a:r>
            <a:endParaRPr lang="cs-CZ" b="1" dirty="0">
              <a:latin typeface="Cambria" panose="02040503050406030204" pitchFamily="18" charset="0"/>
              <a:ea typeface="Cambria" panose="02040503050406030204" pitchFamily="18" charset="0"/>
            </a:endParaRPr>
          </a:p>
        </p:txBody>
      </p:sp>
      <p:sp>
        <p:nvSpPr>
          <p:cNvPr id="10" name="Obdélník 9"/>
          <p:cNvSpPr/>
          <p:nvPr/>
        </p:nvSpPr>
        <p:spPr>
          <a:xfrm>
            <a:off x="3435338" y="1410982"/>
            <a:ext cx="1915596" cy="24986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1043054" y="1595272"/>
            <a:ext cx="1308629" cy="1169551"/>
          </a:xfrm>
          <a:prstGeom prst="rect">
            <a:avLst/>
          </a:prstGeom>
          <a:noFill/>
        </p:spPr>
        <p:txBody>
          <a:bodyPr wrap="square" rtlCol="0">
            <a:spAutoFit/>
          </a:bodyPr>
          <a:lstStyle/>
          <a:p>
            <a:pPr marL="285750" indent="-285750">
              <a:buFont typeface="Wingdings" panose="05000000000000000000" pitchFamily="2" charset="2"/>
              <a:buChar char="ü"/>
            </a:pPr>
            <a:r>
              <a:rPr lang="cs-CZ" b="1" dirty="0">
                <a:latin typeface="Cambria" panose="02040503050406030204" pitchFamily="18" charset="0"/>
                <a:ea typeface="Cambria" panose="02040503050406030204" pitchFamily="18" charset="0"/>
              </a:rPr>
              <a:t>veřejnost</a:t>
            </a:r>
          </a:p>
          <a:p>
            <a:endParaRPr lang="cs-CZ"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cs-CZ" dirty="0">
                <a:latin typeface="Cambria" panose="02040503050406030204" pitchFamily="18" charset="0"/>
                <a:ea typeface="Cambria" panose="02040503050406030204" pitchFamily="18" charset="0"/>
              </a:rPr>
              <a:t>pasivní</a:t>
            </a:r>
          </a:p>
          <a:p>
            <a:endParaRPr lang="cs-CZ"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cs-CZ" dirty="0">
                <a:latin typeface="Cambria" panose="02040503050406030204" pitchFamily="18" charset="0"/>
                <a:ea typeface="Cambria" panose="02040503050406030204" pitchFamily="18" charset="0"/>
              </a:rPr>
              <a:t>aktivní</a:t>
            </a:r>
          </a:p>
        </p:txBody>
      </p:sp>
      <p:sp>
        <p:nvSpPr>
          <p:cNvPr id="17" name="Obdélník 16"/>
          <p:cNvSpPr/>
          <p:nvPr/>
        </p:nvSpPr>
        <p:spPr>
          <a:xfrm>
            <a:off x="6216271" y="1811299"/>
            <a:ext cx="2121337" cy="64233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6214533" y="2417343"/>
            <a:ext cx="2125134" cy="5629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3479387" y="1419154"/>
            <a:ext cx="1903304" cy="3000821"/>
          </a:xfrm>
          <a:prstGeom prst="rect">
            <a:avLst/>
          </a:prstGeom>
          <a:noFill/>
        </p:spPr>
        <p:txBody>
          <a:bodyPr wrap="square" rtlCol="0">
            <a:spAutoFit/>
          </a:bodyPr>
          <a:lstStyle/>
          <a:p>
            <a:pPr marL="285750" indent="-285750">
              <a:buFont typeface="Wingdings" panose="05000000000000000000" pitchFamily="2" charset="2"/>
              <a:buChar char="ü"/>
            </a:pPr>
            <a:r>
              <a:rPr lang="cs-CZ" b="1" dirty="0">
                <a:latin typeface="Cambria" panose="02040503050406030204" pitchFamily="18" charset="0"/>
                <a:ea typeface="Cambria" panose="02040503050406030204" pitchFamily="18" charset="0"/>
              </a:rPr>
              <a:t>dotčená veřejnost</a:t>
            </a:r>
          </a:p>
          <a:p>
            <a:endParaRPr lang="cs-CZ" sz="4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cs-CZ" dirty="0">
                <a:latin typeface="Cambria" panose="02040503050406030204" pitchFamily="18" charset="0"/>
                <a:ea typeface="Cambria" panose="02040503050406030204" pitchFamily="18" charset="0"/>
              </a:rPr>
              <a:t>rozhodování o činnostech v příloze I a dalších činnostech s významným vlivem</a:t>
            </a:r>
          </a:p>
          <a:p>
            <a:endParaRPr lang="cs-CZ" sz="1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cs-CZ" dirty="0">
                <a:latin typeface="Cambria" panose="02040503050406030204" pitchFamily="18" charset="0"/>
                <a:ea typeface="Cambria" panose="02040503050406030204" pitchFamily="18" charset="0"/>
              </a:rPr>
              <a:t>příprava koncepcí</a:t>
            </a:r>
          </a:p>
          <a:p>
            <a:endParaRPr lang="cs-CZ" sz="1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cs-CZ" dirty="0">
                <a:latin typeface="Cambria" panose="02040503050406030204" pitchFamily="18" charset="0"/>
                <a:ea typeface="Cambria" panose="02040503050406030204" pitchFamily="18" charset="0"/>
              </a:rPr>
              <a:t>příprava právních předpisů</a:t>
            </a:r>
          </a:p>
          <a:p>
            <a:pPr marL="285750" indent="-285750">
              <a:buFont typeface="Wingdings" panose="05000000000000000000" pitchFamily="2" charset="2"/>
              <a:buChar char="ü"/>
            </a:pPr>
            <a:endParaRPr lang="cs-CZ"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endParaRPr lang="cs-CZ" dirty="0">
              <a:latin typeface="Cambria" panose="02040503050406030204" pitchFamily="18" charset="0"/>
              <a:ea typeface="Cambria" panose="02040503050406030204" pitchFamily="18" charset="0"/>
            </a:endParaRPr>
          </a:p>
        </p:txBody>
      </p:sp>
      <p:sp>
        <p:nvSpPr>
          <p:cNvPr id="14" name="TextovéPole 13"/>
          <p:cNvSpPr txBox="1"/>
          <p:nvPr/>
        </p:nvSpPr>
        <p:spPr>
          <a:xfrm>
            <a:off x="6294280" y="1548433"/>
            <a:ext cx="2043328" cy="2423740"/>
          </a:xfrm>
          <a:prstGeom prst="rect">
            <a:avLst/>
          </a:prstGeom>
          <a:noFill/>
        </p:spPr>
        <p:txBody>
          <a:bodyPr wrap="square" rtlCol="0">
            <a:spAutoFit/>
          </a:bodyPr>
          <a:lstStyle/>
          <a:p>
            <a:pPr marL="285750" indent="-285750">
              <a:buFont typeface="Wingdings" panose="05000000000000000000" pitchFamily="2" charset="2"/>
              <a:buChar char="ü"/>
            </a:pPr>
            <a:r>
              <a:rPr lang="cs-CZ" b="1" dirty="0">
                <a:latin typeface="Cambria" panose="02040503050406030204" pitchFamily="18" charset="0"/>
                <a:ea typeface="Cambria" panose="02040503050406030204" pitchFamily="18" charset="0"/>
              </a:rPr>
              <a:t>dotčená veřejnost</a:t>
            </a:r>
          </a:p>
          <a:p>
            <a:endParaRPr lang="cs-CZ" sz="105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cs-CZ" dirty="0">
                <a:latin typeface="Cambria" panose="02040503050406030204" pitchFamily="18" charset="0"/>
                <a:ea typeface="Cambria" panose="02040503050406030204" pitchFamily="18" charset="0"/>
              </a:rPr>
              <a:t>odmítnuté informace</a:t>
            </a:r>
          </a:p>
          <a:p>
            <a:endParaRPr lang="cs-CZ" sz="100" dirty="0">
              <a:latin typeface="Cambria" panose="02040503050406030204" pitchFamily="18" charset="0"/>
              <a:ea typeface="Cambria" panose="02040503050406030204" pitchFamily="18" charset="0"/>
            </a:endParaRPr>
          </a:p>
          <a:p>
            <a:endParaRPr lang="cs-CZ"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cs-CZ" dirty="0">
                <a:latin typeface="Cambria" panose="02040503050406030204" pitchFamily="18" charset="0"/>
                <a:ea typeface="Cambria" panose="02040503050406030204" pitchFamily="18" charset="0"/>
              </a:rPr>
              <a:t>rozhodnutí z pilíře II </a:t>
            </a:r>
          </a:p>
          <a:p>
            <a:endParaRPr lang="cs-CZ"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ü"/>
            </a:pPr>
            <a:r>
              <a:rPr lang="cs-CZ" dirty="0">
                <a:latin typeface="Cambria" panose="02040503050406030204" pitchFamily="18" charset="0"/>
                <a:ea typeface="Cambria" panose="02040503050406030204" pitchFamily="18" charset="0"/>
              </a:rPr>
              <a:t>Porušení (dalších) vnitrostátních pravidel ochrany životního prostředí</a:t>
            </a:r>
          </a:p>
        </p:txBody>
      </p:sp>
      <p:sp>
        <p:nvSpPr>
          <p:cNvPr id="15" name="Zahnutá šipka nahoru 14"/>
          <p:cNvSpPr/>
          <p:nvPr/>
        </p:nvSpPr>
        <p:spPr>
          <a:xfrm>
            <a:off x="1844518" y="3911265"/>
            <a:ext cx="6353066" cy="987776"/>
          </a:xfrm>
          <a:prstGeom prst="curvedUp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6" name="Zahnutá šipka nahoru 15"/>
          <p:cNvSpPr/>
          <p:nvPr/>
        </p:nvSpPr>
        <p:spPr>
          <a:xfrm>
            <a:off x="3864963" y="3909668"/>
            <a:ext cx="2689151" cy="691453"/>
          </a:xfrm>
          <a:prstGeom prst="curvedUp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21669611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649804" y="866516"/>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
        <p:nvSpPr>
          <p:cNvPr id="6" name="Zástupný symbol pro obsah 2"/>
          <p:cNvSpPr txBox="1">
            <a:spLocks/>
          </p:cNvSpPr>
          <p:nvPr/>
        </p:nvSpPr>
        <p:spPr>
          <a:xfrm>
            <a:off x="382556" y="132832"/>
            <a:ext cx="8229600" cy="54954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b="1" dirty="0">
                <a:latin typeface="Cambria" panose="02040503050406030204" pitchFamily="18" charset="0"/>
                <a:ea typeface="Cambria" panose="02040503050406030204" pitchFamily="18" charset="0"/>
              </a:rPr>
              <a:t>Článek 9 Přístup k právní ochraně</a:t>
            </a:r>
          </a:p>
          <a:p>
            <a:endParaRPr lang="cs-CZ" sz="1800" b="1" dirty="0">
              <a:latin typeface="Cambria" panose="02040503050406030204" pitchFamily="18" charset="0"/>
              <a:ea typeface="Cambria" panose="02040503050406030204" pitchFamily="18" charset="0"/>
            </a:endParaRPr>
          </a:p>
          <a:p>
            <a:pPr marL="457200" indent="-457200">
              <a:buAutoNum type="arabicParenR"/>
            </a:pPr>
            <a:r>
              <a:rPr lang="cs-CZ" sz="1800" dirty="0">
                <a:latin typeface="Cambria" panose="02040503050406030204" pitchFamily="18" charset="0"/>
                <a:ea typeface="Cambria" panose="02040503050406030204" pitchFamily="18" charset="0"/>
              </a:rPr>
              <a:t>Při neposkytnutí informací</a:t>
            </a:r>
          </a:p>
          <a:p>
            <a:pPr marL="457200" indent="-457200">
              <a:buAutoNum type="arabicParenR"/>
            </a:pPr>
            <a:r>
              <a:rPr lang="cs-CZ" sz="1800" dirty="0">
                <a:latin typeface="Cambria" panose="02040503050406030204" pitchFamily="18" charset="0"/>
                <a:ea typeface="Cambria" panose="02040503050406030204" pitchFamily="18" charset="0"/>
              </a:rPr>
              <a:t>Strany v rámci své vnitrostátní legislativy zajistí, aby členové zainteresované veřejnosti (a) </a:t>
            </a:r>
            <a:r>
              <a:rPr lang="cs-CZ" sz="1800" b="1" dirty="0">
                <a:latin typeface="Cambria" panose="02040503050406030204" pitchFamily="18" charset="0"/>
                <a:ea typeface="Cambria" panose="02040503050406030204" pitchFamily="18" charset="0"/>
              </a:rPr>
              <a:t>mající dostatečný důvod</a:t>
            </a:r>
            <a:r>
              <a:rPr lang="cs-CZ" sz="1800" dirty="0">
                <a:latin typeface="Cambria" panose="02040503050406030204" pitchFamily="18" charset="0"/>
                <a:ea typeface="Cambria" panose="02040503050406030204" pitchFamily="18" charset="0"/>
              </a:rPr>
              <a:t>, nebo alternativně, (b) </a:t>
            </a:r>
            <a:r>
              <a:rPr lang="cs-CZ" sz="1800" b="1" dirty="0">
                <a:latin typeface="Cambria" panose="02040503050406030204" pitchFamily="18" charset="0"/>
                <a:ea typeface="Cambria" panose="02040503050406030204" pitchFamily="18" charset="0"/>
              </a:rPr>
              <a:t>u nichž trvá omezování či porušování práva </a:t>
            </a:r>
            <a:r>
              <a:rPr lang="cs-CZ" sz="1800" dirty="0">
                <a:latin typeface="Cambria" panose="02040503050406030204" pitchFamily="18" charset="0"/>
                <a:ea typeface="Cambria" panose="02040503050406030204" pitchFamily="18" charset="0"/>
              </a:rPr>
              <a:t>v případech, kdy to správní řád strany požaduje jako předběžnou podmínku, měli možnost dosáhnout přezkoumání soudem nebo jiným nezávislým nebo nestranným orgánem zřízeným ze zákona, </a:t>
            </a:r>
            <a:r>
              <a:rPr lang="cs-CZ" sz="1800" b="1" dirty="0">
                <a:latin typeface="Cambria" panose="02040503050406030204" pitchFamily="18" charset="0"/>
                <a:ea typeface="Cambria" panose="02040503050406030204" pitchFamily="18" charset="0"/>
              </a:rPr>
              <a:t>napadat věcně a procedurálně zákonnost jakýchkoli rozhodnutí, aktů nebo opomenutí podle ustanovení článku 6</a:t>
            </a:r>
            <a:r>
              <a:rPr lang="cs-CZ" sz="1800" dirty="0">
                <a:latin typeface="Cambria" panose="02040503050406030204" pitchFamily="18" charset="0"/>
                <a:ea typeface="Cambria" panose="02040503050406030204" pitchFamily="18" charset="0"/>
              </a:rPr>
              <a:t>, a v případech, kdy je tak stanoveno vnitrostátním právem a aniž by tím byl dotčen odstavec 3 článku 9 i dalších relevantních ustanovení této úmluvy. </a:t>
            </a:r>
          </a:p>
          <a:p>
            <a:pPr marL="457200" indent="-457200">
              <a:buAutoNum type="arabicParenR"/>
            </a:pPr>
            <a:r>
              <a:rPr lang="cs-CZ" sz="1800" dirty="0">
                <a:latin typeface="Cambria" panose="02040503050406030204" pitchFamily="18" charset="0"/>
                <a:ea typeface="Cambria" panose="02040503050406030204" pitchFamily="18" charset="0"/>
              </a:rPr>
              <a:t> Navíc… měli přístup ke správním nebo soudním řízením, aby </a:t>
            </a:r>
            <a:r>
              <a:rPr lang="cs-CZ" sz="1800" b="1" dirty="0">
                <a:latin typeface="Cambria" panose="02040503050406030204" pitchFamily="18" charset="0"/>
                <a:ea typeface="Cambria" panose="02040503050406030204" pitchFamily="18" charset="0"/>
              </a:rPr>
              <a:t>mohli vznášet námitky proti jednání, aktům nebo opomenutí ze strany soukromých osob nebo státních orgánů, jež jsou v rozporu s ustanoveními jejich vnitrostátního práva týkajícího se životního prostředí</a:t>
            </a:r>
            <a:r>
              <a:rPr lang="cs-CZ" sz="1800" dirty="0">
                <a:latin typeface="Cambria" panose="02040503050406030204" pitchFamily="18" charset="0"/>
                <a:ea typeface="Cambria" panose="02040503050406030204" pitchFamily="18" charset="0"/>
              </a:rPr>
              <a:t>. </a:t>
            </a:r>
          </a:p>
          <a:p>
            <a:r>
              <a:rPr lang="cs-CZ" sz="1800" b="1" i="1" dirty="0">
                <a:solidFill>
                  <a:schemeClr val="accent5"/>
                </a:solidFill>
                <a:latin typeface="Cambria" panose="02040503050406030204" pitchFamily="18" charset="0"/>
                <a:ea typeface="Cambria" panose="02040503050406030204" pitchFamily="18" charset="0"/>
              </a:rPr>
              <a:t>Výbor pro dodržování </a:t>
            </a:r>
            <a:r>
              <a:rPr lang="cs-CZ" sz="1800" b="1" i="1" dirty="0" err="1">
                <a:solidFill>
                  <a:schemeClr val="accent5"/>
                </a:solidFill>
                <a:latin typeface="Cambria" panose="02040503050406030204" pitchFamily="18" charset="0"/>
                <a:ea typeface="Cambria" panose="02040503050406030204" pitchFamily="18" charset="0"/>
              </a:rPr>
              <a:t>Aarhuské</a:t>
            </a:r>
            <a:r>
              <a:rPr lang="cs-CZ" sz="1800" b="1" i="1" dirty="0">
                <a:solidFill>
                  <a:schemeClr val="accent5"/>
                </a:solidFill>
                <a:latin typeface="Cambria" panose="02040503050406030204" pitchFamily="18" charset="0"/>
                <a:ea typeface="Cambria" panose="02040503050406030204" pitchFamily="18" charset="0"/>
              </a:rPr>
              <a:t> úmluvy:  Česko porušuje čl. 9, EU rovněž</a:t>
            </a:r>
          </a:p>
          <a:p>
            <a:pPr marL="285750" indent="-285750">
              <a:buFontTx/>
              <a:buChar char="-"/>
            </a:pPr>
            <a:endParaRPr lang="cs-CZ" sz="1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270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p:cNvSpPr txBox="1"/>
          <p:nvPr/>
        </p:nvSpPr>
        <p:spPr>
          <a:xfrm>
            <a:off x="3611743" y="81442"/>
            <a:ext cx="6696744" cy="584775"/>
          </a:xfrm>
          <a:prstGeom prst="rect">
            <a:avLst/>
          </a:prstGeom>
          <a:noFill/>
        </p:spPr>
        <p:txBody>
          <a:bodyPr wrap="square" rtlCol="0">
            <a:spAutoFit/>
          </a:bodyPr>
          <a:lstStyle/>
          <a:p>
            <a:r>
              <a:rPr lang="cs-CZ" sz="3200" b="1" dirty="0">
                <a:latin typeface="Cambria" panose="02040503050406030204" pitchFamily="18" charset="0"/>
              </a:rPr>
              <a:t>Právo životního prostředí</a:t>
            </a:r>
          </a:p>
        </p:txBody>
      </p:sp>
      <p:sp>
        <p:nvSpPr>
          <p:cNvPr id="14" name="Zaoblený obdélník 13"/>
          <p:cNvSpPr/>
          <p:nvPr/>
        </p:nvSpPr>
        <p:spPr>
          <a:xfrm>
            <a:off x="622024" y="630784"/>
            <a:ext cx="7180063" cy="413122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cs-CZ">
              <a:latin typeface="Cambria" panose="02040503050406030204" pitchFamily="18" charset="0"/>
            </a:endParaRPr>
          </a:p>
        </p:txBody>
      </p:sp>
      <p:sp>
        <p:nvSpPr>
          <p:cNvPr id="15" name="Zaoblený obdélník 14"/>
          <p:cNvSpPr/>
          <p:nvPr/>
        </p:nvSpPr>
        <p:spPr>
          <a:xfrm>
            <a:off x="1546439" y="981050"/>
            <a:ext cx="3569211" cy="817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2800" dirty="0">
                <a:latin typeface="Cambria" panose="02040503050406030204" pitchFamily="18" charset="0"/>
              </a:rPr>
              <a:t>Ochrana přírody a krajiny</a:t>
            </a:r>
          </a:p>
        </p:txBody>
      </p:sp>
      <p:sp>
        <p:nvSpPr>
          <p:cNvPr id="16" name="Zaoblený obdélník 15"/>
          <p:cNvSpPr/>
          <p:nvPr/>
        </p:nvSpPr>
        <p:spPr>
          <a:xfrm>
            <a:off x="1021983" y="2059151"/>
            <a:ext cx="2880320" cy="817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2800" dirty="0">
                <a:latin typeface="Cambria" panose="02040503050406030204" pitchFamily="18" charset="0"/>
              </a:rPr>
              <a:t>Ochrana ovzduší</a:t>
            </a:r>
          </a:p>
        </p:txBody>
      </p:sp>
      <p:sp>
        <p:nvSpPr>
          <p:cNvPr id="17" name="Zaoblený obdélník 16"/>
          <p:cNvSpPr/>
          <p:nvPr/>
        </p:nvSpPr>
        <p:spPr>
          <a:xfrm>
            <a:off x="4314700" y="1937500"/>
            <a:ext cx="2857972"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2800" dirty="0">
                <a:latin typeface="Cambria" panose="02040503050406030204" pitchFamily="18" charset="0"/>
              </a:rPr>
              <a:t>Chemické látky</a:t>
            </a:r>
          </a:p>
        </p:txBody>
      </p:sp>
      <p:sp>
        <p:nvSpPr>
          <p:cNvPr id="18" name="Zaoblený obdélník 17"/>
          <p:cNvSpPr/>
          <p:nvPr/>
        </p:nvSpPr>
        <p:spPr>
          <a:xfrm>
            <a:off x="5115650" y="2846590"/>
            <a:ext cx="2497932"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2800" dirty="0">
                <a:latin typeface="Cambria" panose="02040503050406030204" pitchFamily="18" charset="0"/>
              </a:rPr>
              <a:t>Obaly, odpady</a:t>
            </a:r>
          </a:p>
        </p:txBody>
      </p:sp>
      <p:sp>
        <p:nvSpPr>
          <p:cNvPr id="19" name="Zaoblený obdélník 18"/>
          <p:cNvSpPr/>
          <p:nvPr/>
        </p:nvSpPr>
        <p:spPr>
          <a:xfrm>
            <a:off x="2479940" y="3000961"/>
            <a:ext cx="2426693" cy="7200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2800" dirty="0">
                <a:latin typeface="Cambria" panose="02040503050406030204" pitchFamily="18" charset="0"/>
              </a:rPr>
              <a:t>Ochrana vod</a:t>
            </a:r>
          </a:p>
        </p:txBody>
      </p:sp>
      <p:sp>
        <p:nvSpPr>
          <p:cNvPr id="20" name="Zaoblený obdélník 19"/>
          <p:cNvSpPr/>
          <p:nvPr/>
        </p:nvSpPr>
        <p:spPr>
          <a:xfrm>
            <a:off x="1559640" y="3840165"/>
            <a:ext cx="2808514" cy="7976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2800" dirty="0">
                <a:latin typeface="Cambria" panose="02040503050406030204" pitchFamily="18" charset="0"/>
              </a:rPr>
              <a:t>Ochrana zvířat</a:t>
            </a:r>
          </a:p>
        </p:txBody>
      </p:sp>
    </p:spTree>
    <p:extLst>
      <p:ext uri="{BB962C8B-B14F-4D97-AF65-F5344CB8AC3E}">
        <p14:creationId xmlns:p14="http://schemas.microsoft.com/office/powerpoint/2010/main" val="4087397632"/>
      </p:ext>
    </p:extLst>
  </p:cSld>
  <p:clrMapOvr>
    <a:masterClrMapping/>
  </p:clrMapOvr>
  <mc:AlternateContent xmlns:mc="http://schemas.openxmlformats.org/markup-compatibility/2006" xmlns:p14="http://schemas.microsoft.com/office/powerpoint/2010/main">
    <mc:Choice Requires="p14">
      <p:transition spd="slow" p14:dur="2000" advTm="60425"/>
    </mc:Choice>
    <mc:Fallback xmlns="">
      <p:transition spd="slow" advTm="60425"/>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556498" y="0"/>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2000" b="1" dirty="0">
              <a:solidFill>
                <a:schemeClr val="accent2"/>
              </a:solidFill>
              <a:latin typeface="Cambria" panose="02040503050406030204" pitchFamily="18" charset="0"/>
              <a:ea typeface="Cambria" panose="02040503050406030204" pitchFamily="18" charset="0"/>
            </a:endParaRPr>
          </a:p>
        </p:txBody>
      </p:sp>
      <p:sp>
        <p:nvSpPr>
          <p:cNvPr id="9" name="Obdélník 8"/>
          <p:cNvSpPr/>
          <p:nvPr/>
        </p:nvSpPr>
        <p:spPr>
          <a:xfrm>
            <a:off x="518254" y="1194332"/>
            <a:ext cx="3816424" cy="1080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cs-CZ" sz="3200" b="1" dirty="0" err="1">
                <a:latin typeface="Cambria" panose="02040503050406030204" pitchFamily="18" charset="0"/>
                <a:ea typeface="Cambria" panose="02040503050406030204" pitchFamily="18" charset="0"/>
              </a:rPr>
              <a:t>Aarhuská</a:t>
            </a:r>
            <a:r>
              <a:rPr lang="cs-CZ" sz="3200" b="1" dirty="0">
                <a:latin typeface="Cambria" panose="02040503050406030204" pitchFamily="18" charset="0"/>
                <a:ea typeface="Cambria" panose="02040503050406030204" pitchFamily="18" charset="0"/>
              </a:rPr>
              <a:t> úmluva</a:t>
            </a:r>
          </a:p>
        </p:txBody>
      </p:sp>
      <p:sp>
        <p:nvSpPr>
          <p:cNvPr id="10" name="Obdélník 9"/>
          <p:cNvSpPr/>
          <p:nvPr/>
        </p:nvSpPr>
        <p:spPr>
          <a:xfrm>
            <a:off x="4910742" y="2274452"/>
            <a:ext cx="3960440" cy="8640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cs-CZ" sz="3600" b="1" dirty="0">
                <a:latin typeface="Cambria" panose="02040503050406030204" pitchFamily="18" charset="0"/>
                <a:ea typeface="Cambria" panose="02040503050406030204" pitchFamily="18" charset="0"/>
              </a:rPr>
              <a:t>Unijní právo</a:t>
            </a:r>
          </a:p>
        </p:txBody>
      </p:sp>
      <p:sp>
        <p:nvSpPr>
          <p:cNvPr id="11" name="Obdélník 10"/>
          <p:cNvSpPr/>
          <p:nvPr/>
        </p:nvSpPr>
        <p:spPr>
          <a:xfrm>
            <a:off x="1242419" y="4002644"/>
            <a:ext cx="3992359" cy="8640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cs-CZ" sz="3200" b="1" dirty="0">
                <a:latin typeface="Cambria" panose="02040503050406030204" pitchFamily="18" charset="0"/>
                <a:ea typeface="Cambria" panose="02040503050406030204" pitchFamily="18" charset="0"/>
              </a:rPr>
              <a:t>Vnitrostátní právo</a:t>
            </a:r>
          </a:p>
        </p:txBody>
      </p:sp>
      <p:cxnSp>
        <p:nvCxnSpPr>
          <p:cNvPr id="12" name="Přímá spojnice se šipkou 11"/>
          <p:cNvCxnSpPr/>
          <p:nvPr/>
        </p:nvCxnSpPr>
        <p:spPr>
          <a:xfrm>
            <a:off x="4406686" y="1734392"/>
            <a:ext cx="648072" cy="39604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Přímá spojnice se šipkou 12"/>
          <p:cNvCxnSpPr/>
          <p:nvPr/>
        </p:nvCxnSpPr>
        <p:spPr>
          <a:xfrm>
            <a:off x="1814332" y="2508478"/>
            <a:ext cx="72074" cy="127814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Přímá spojnice se šipkou 13"/>
          <p:cNvCxnSpPr/>
          <p:nvPr/>
        </p:nvCxnSpPr>
        <p:spPr>
          <a:xfrm flipH="1">
            <a:off x="5497720" y="3318568"/>
            <a:ext cx="720080" cy="93610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 name="Kruhová šipka 14"/>
          <p:cNvSpPr/>
          <p:nvPr/>
        </p:nvSpPr>
        <p:spPr>
          <a:xfrm rot="10800000">
            <a:off x="6710941" y="2508478"/>
            <a:ext cx="1224136" cy="1476164"/>
          </a:xfrm>
          <a:prstGeom prst="circular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solidFill>
                <a:schemeClr val="tx1"/>
              </a:solidFill>
              <a:latin typeface="Cambria" panose="02040503050406030204" pitchFamily="18" charset="0"/>
              <a:ea typeface="Cambria" panose="02040503050406030204" pitchFamily="18" charset="0"/>
            </a:endParaRPr>
          </a:p>
        </p:txBody>
      </p:sp>
      <p:sp>
        <p:nvSpPr>
          <p:cNvPr id="16" name="TextovéPole 15"/>
          <p:cNvSpPr txBox="1"/>
          <p:nvPr/>
        </p:nvSpPr>
        <p:spPr>
          <a:xfrm>
            <a:off x="2002868" y="3061894"/>
            <a:ext cx="2029349" cy="307777"/>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I + II + III</a:t>
            </a:r>
          </a:p>
        </p:txBody>
      </p:sp>
      <p:sp>
        <p:nvSpPr>
          <p:cNvPr id="17" name="TextovéPole 16"/>
          <p:cNvSpPr txBox="1"/>
          <p:nvPr/>
        </p:nvSpPr>
        <p:spPr>
          <a:xfrm>
            <a:off x="4794776" y="1600817"/>
            <a:ext cx="2029349" cy="307777"/>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I + II + III</a:t>
            </a:r>
          </a:p>
        </p:txBody>
      </p:sp>
      <p:sp>
        <p:nvSpPr>
          <p:cNvPr id="18" name="TextovéPole 17"/>
          <p:cNvSpPr txBox="1"/>
          <p:nvPr/>
        </p:nvSpPr>
        <p:spPr>
          <a:xfrm>
            <a:off x="5342790" y="4406343"/>
            <a:ext cx="2328142" cy="307777"/>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I + II</a:t>
            </a:r>
          </a:p>
        </p:txBody>
      </p:sp>
      <p:sp>
        <p:nvSpPr>
          <p:cNvPr id="19" name="TextovéPole 18"/>
          <p:cNvSpPr txBox="1"/>
          <p:nvPr/>
        </p:nvSpPr>
        <p:spPr>
          <a:xfrm>
            <a:off x="7442670" y="3889986"/>
            <a:ext cx="2029349" cy="307777"/>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I + II + III</a:t>
            </a:r>
          </a:p>
        </p:txBody>
      </p:sp>
    </p:spTree>
    <p:extLst>
      <p:ext uri="{BB962C8B-B14F-4D97-AF65-F5344CB8AC3E}">
        <p14:creationId xmlns:p14="http://schemas.microsoft.com/office/powerpoint/2010/main" val="276296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Úprava účasti veřejnosti na rozhodování</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pPr algn="just"/>
            <a:r>
              <a:rPr lang="cs-CZ" b="1" dirty="0">
                <a:solidFill>
                  <a:schemeClr val="tx1"/>
                </a:solidFill>
                <a:latin typeface="Cambria" panose="02040503050406030204" pitchFamily="18" charset="0"/>
                <a:ea typeface="Cambria" panose="02040503050406030204" pitchFamily="18" charset="0"/>
              </a:rPr>
              <a:t>Konzultativní činnost + účastenství</a:t>
            </a:r>
          </a:p>
          <a:p>
            <a:pPr algn="just"/>
            <a:r>
              <a:rPr lang="cs-CZ" b="1" dirty="0">
                <a:solidFill>
                  <a:schemeClr val="tx1"/>
                </a:solidFill>
                <a:latin typeface="Cambria" panose="02040503050406030204" pitchFamily="18" charset="0"/>
                <a:ea typeface="Cambria" panose="02040503050406030204" pitchFamily="18" charset="0"/>
              </a:rPr>
              <a:t>Nutné rozlišovat různé procesy, které nejsou řízením a řízeními s účastníky</a:t>
            </a:r>
          </a:p>
          <a:p>
            <a:pPr algn="just"/>
            <a:endParaRPr lang="cs-CZ" b="1" dirty="0">
              <a:solidFill>
                <a:schemeClr val="tx1"/>
              </a:solidFill>
              <a:latin typeface="Cambria" panose="02040503050406030204" pitchFamily="18" charset="0"/>
              <a:ea typeface="Cambria" panose="02040503050406030204" pitchFamily="18" charset="0"/>
            </a:endParaRPr>
          </a:p>
          <a:p>
            <a:pPr algn="just"/>
            <a:r>
              <a:rPr lang="cs-CZ" b="1" dirty="0">
                <a:solidFill>
                  <a:schemeClr val="accent3"/>
                </a:solidFill>
                <a:latin typeface="Cambria" panose="02040503050406030204" pitchFamily="18" charset="0"/>
                <a:ea typeface="Cambria" panose="02040503050406030204" pitchFamily="18" charset="0"/>
              </a:rPr>
              <a:t>Přijímání právních předpisů </a:t>
            </a:r>
            <a:r>
              <a:rPr lang="cs-CZ" b="1" dirty="0">
                <a:solidFill>
                  <a:schemeClr val="tx1"/>
                </a:solidFill>
                <a:latin typeface="Cambria" panose="02040503050406030204" pitchFamily="18" charset="0"/>
                <a:ea typeface="Cambria" panose="02040503050406030204" pitchFamily="18" charset="0"/>
              </a:rPr>
              <a:t>– RIA, připomínkování, oslovování poslanců</a:t>
            </a:r>
          </a:p>
          <a:p>
            <a:pPr algn="just"/>
            <a:endParaRPr lang="cs-CZ" b="1" dirty="0">
              <a:solidFill>
                <a:schemeClr val="tx1"/>
              </a:solidFill>
              <a:latin typeface="Cambria" panose="02040503050406030204" pitchFamily="18" charset="0"/>
              <a:ea typeface="Cambria" panose="02040503050406030204" pitchFamily="18" charset="0"/>
            </a:endParaRPr>
          </a:p>
          <a:p>
            <a:pPr algn="just"/>
            <a:r>
              <a:rPr lang="cs-CZ" b="1" dirty="0">
                <a:solidFill>
                  <a:schemeClr val="accent3"/>
                </a:solidFill>
                <a:latin typeface="Cambria" panose="02040503050406030204" pitchFamily="18" charset="0"/>
                <a:ea typeface="Cambria" panose="02040503050406030204" pitchFamily="18" charset="0"/>
              </a:rPr>
              <a:t>Plánování</a:t>
            </a:r>
            <a:r>
              <a:rPr lang="cs-CZ" b="1" dirty="0">
                <a:solidFill>
                  <a:schemeClr val="tx1"/>
                </a:solidFill>
                <a:latin typeface="Cambria" panose="02040503050406030204" pitchFamily="18" charset="0"/>
                <a:ea typeface="Cambria" panose="02040503050406030204" pitchFamily="18" charset="0"/>
              </a:rPr>
              <a:t> – připomínky/námitky, zástupce veřejnosti - typicky územní plánování, SEA, národní plány povodí a plány pro zvládání povodňových rizik, lesní hospodářské plány a osnovy, ale i obecně dle § 172 odst. 4 a 5 správního řádu připomínky či námitky k návrhu opatření obecné povahy</a:t>
            </a:r>
          </a:p>
          <a:p>
            <a:pPr algn="just"/>
            <a:endParaRPr lang="cs-CZ" b="1" dirty="0">
              <a:solidFill>
                <a:schemeClr val="tx1"/>
              </a:solidFill>
              <a:latin typeface="Cambria" panose="02040503050406030204" pitchFamily="18" charset="0"/>
              <a:ea typeface="Cambria" panose="02040503050406030204" pitchFamily="18" charset="0"/>
            </a:endParaRPr>
          </a:p>
          <a:p>
            <a:pPr algn="just"/>
            <a:r>
              <a:rPr lang="cs-CZ" b="1" dirty="0">
                <a:solidFill>
                  <a:schemeClr val="accent3"/>
                </a:solidFill>
                <a:latin typeface="Cambria" panose="02040503050406030204" pitchFamily="18" charset="0"/>
                <a:ea typeface="Cambria" panose="02040503050406030204" pitchFamily="18" charset="0"/>
              </a:rPr>
              <a:t>Účastenství v povolovacích řízeních</a:t>
            </a:r>
          </a:p>
          <a:p>
            <a:pPr algn="just"/>
            <a:r>
              <a:rPr lang="cs-CZ" sz="1200" b="1" dirty="0">
                <a:solidFill>
                  <a:schemeClr val="accent1"/>
                </a:solidFill>
                <a:latin typeface="Cambria" panose="02040503050406030204" pitchFamily="18" charset="0"/>
                <a:ea typeface="Cambria" panose="02040503050406030204" pitchFamily="18" charset="0"/>
              </a:rPr>
              <a:t>1) Žádná úprava - lex </a:t>
            </a:r>
            <a:r>
              <a:rPr lang="cs-CZ" sz="1200" b="1" dirty="0" err="1">
                <a:solidFill>
                  <a:schemeClr val="accent1"/>
                </a:solidFill>
                <a:latin typeface="Cambria" panose="02040503050406030204" pitchFamily="18" charset="0"/>
                <a:ea typeface="Cambria" panose="02040503050406030204" pitchFamily="18" charset="0"/>
              </a:rPr>
              <a:t>generalis</a:t>
            </a:r>
            <a:r>
              <a:rPr lang="cs-CZ" sz="1200" b="1" dirty="0">
                <a:solidFill>
                  <a:schemeClr val="accent1"/>
                </a:solidFill>
                <a:latin typeface="Cambria" panose="02040503050406030204" pitchFamily="18" charset="0"/>
                <a:ea typeface="Cambria" panose="02040503050406030204" pitchFamily="18" charset="0"/>
              </a:rPr>
              <a:t> = správní řád (§ 27 a § 28)</a:t>
            </a:r>
          </a:p>
          <a:p>
            <a:pPr algn="just"/>
            <a:r>
              <a:rPr lang="cs-CZ" sz="1200" b="1" dirty="0">
                <a:solidFill>
                  <a:schemeClr val="accent1"/>
                </a:solidFill>
                <a:latin typeface="Cambria" panose="02040503050406030204" pitchFamily="18" charset="0"/>
                <a:ea typeface="Cambria" panose="02040503050406030204" pitchFamily="18" charset="0"/>
              </a:rPr>
              <a:t>2) většinou vlastní úprava</a:t>
            </a:r>
          </a:p>
          <a:p>
            <a:pPr algn="just"/>
            <a:r>
              <a:rPr lang="cs-CZ" sz="1200" b="1" dirty="0">
                <a:solidFill>
                  <a:schemeClr val="accent1"/>
                </a:solidFill>
                <a:latin typeface="Cambria" panose="02040503050406030204" pitchFamily="18" charset="0"/>
                <a:ea typeface="Cambria" panose="02040503050406030204" pitchFamily="18" charset="0"/>
              </a:rPr>
              <a:t>2a) neúplná: „účastníkem řízení jsou také…“</a:t>
            </a:r>
          </a:p>
          <a:p>
            <a:pPr algn="just"/>
            <a:r>
              <a:rPr lang="cs-CZ" sz="1200" b="1" dirty="0">
                <a:solidFill>
                  <a:schemeClr val="accent1"/>
                </a:solidFill>
                <a:latin typeface="Cambria" panose="02040503050406030204" pitchFamily="18" charset="0"/>
                <a:ea typeface="Cambria" panose="02040503050406030204" pitchFamily="18" charset="0"/>
              </a:rPr>
              <a:t>2b) úplná: „účastníkem řízení jsou:“</a:t>
            </a:r>
          </a:p>
          <a:p>
            <a:pPr algn="just"/>
            <a:endParaRPr lang="cs-CZ" sz="1200" b="1" dirty="0">
              <a:solidFill>
                <a:schemeClr val="accent1"/>
              </a:solidFill>
              <a:latin typeface="Cambria" panose="02040503050406030204" pitchFamily="18" charset="0"/>
              <a:ea typeface="Cambria" panose="02040503050406030204" pitchFamily="18" charset="0"/>
            </a:endParaRPr>
          </a:p>
          <a:p>
            <a:pPr algn="just"/>
            <a:r>
              <a:rPr lang="cs-CZ" sz="1200" b="1" u="sng" dirty="0">
                <a:solidFill>
                  <a:schemeClr val="tx1"/>
                </a:solidFill>
                <a:latin typeface="Cambria" panose="02040503050406030204" pitchFamily="18" charset="0"/>
                <a:ea typeface="Cambria" panose="02040503050406030204" pitchFamily="18" charset="0"/>
              </a:rPr>
              <a:t>Výslovná úprava ve vztahu k účasti ekologických spolků</a:t>
            </a:r>
          </a:p>
          <a:p>
            <a:pPr algn="just"/>
            <a:endParaRPr lang="cs-CZ" sz="1100" b="1" dirty="0">
              <a:solidFill>
                <a:schemeClr val="tx1"/>
              </a:solidFill>
              <a:latin typeface="Cambria" panose="02040503050406030204" pitchFamily="18" charset="0"/>
              <a:ea typeface="Cambria" panose="02040503050406030204" pitchFamily="18" charset="0"/>
            </a:endParaRPr>
          </a:p>
          <a:p>
            <a:pPr algn="just"/>
            <a:r>
              <a:rPr lang="cs-CZ" sz="1100" b="1" dirty="0">
                <a:solidFill>
                  <a:schemeClr val="tx1"/>
                </a:solidFill>
                <a:latin typeface="Cambria" panose="02040503050406030204" pitchFamily="18" charset="0"/>
                <a:ea typeface="Cambria" panose="02040503050406030204" pitchFamily="18" charset="0"/>
              </a:rPr>
              <a:t>Zákon č. 100/2001 Sb.</a:t>
            </a:r>
          </a:p>
          <a:p>
            <a:pPr algn="just"/>
            <a:r>
              <a:rPr lang="cs-CZ" sz="1100" b="1" dirty="0">
                <a:solidFill>
                  <a:schemeClr val="tx1"/>
                </a:solidFill>
                <a:latin typeface="Cambria" panose="02040503050406030204" pitchFamily="18" charset="0"/>
                <a:ea typeface="Cambria" panose="02040503050406030204" pitchFamily="18" charset="0"/>
              </a:rPr>
              <a:t>Zákon č. 114/1992 Sb.</a:t>
            </a:r>
          </a:p>
          <a:p>
            <a:pPr algn="just"/>
            <a:r>
              <a:rPr lang="cs-CZ" sz="1100" b="1" dirty="0">
                <a:solidFill>
                  <a:schemeClr val="tx1"/>
                </a:solidFill>
                <a:latin typeface="Cambria" panose="02040503050406030204" pitchFamily="18" charset="0"/>
                <a:ea typeface="Cambria" panose="02040503050406030204" pitchFamily="18" charset="0"/>
              </a:rPr>
              <a:t>Zákon č. 76/2002 Sb.</a:t>
            </a:r>
          </a:p>
          <a:p>
            <a:pPr algn="just"/>
            <a:r>
              <a:rPr lang="cs-CZ" sz="1100" b="1" dirty="0">
                <a:solidFill>
                  <a:schemeClr val="tx1"/>
                </a:solidFill>
                <a:latin typeface="Cambria" panose="02040503050406030204" pitchFamily="18" charset="0"/>
                <a:ea typeface="Cambria" panose="02040503050406030204" pitchFamily="18" charset="0"/>
              </a:rPr>
              <a:t>Vodní zákon</a:t>
            </a:r>
            <a:endParaRPr lang="cs-CZ" sz="1200" b="1" dirty="0">
              <a:solidFill>
                <a:schemeClr val="accent1"/>
              </a:solidFill>
              <a:latin typeface="Cambria" panose="02040503050406030204" pitchFamily="18" charset="0"/>
              <a:ea typeface="Cambria" panose="02040503050406030204" pitchFamily="18" charset="0"/>
            </a:endParaRPr>
          </a:p>
          <a:p>
            <a:pPr algn="just"/>
            <a:r>
              <a:rPr lang="cs-CZ" sz="1200" b="1" dirty="0">
                <a:solidFill>
                  <a:schemeClr val="accent1"/>
                </a:solidFill>
                <a:latin typeface="Cambria" panose="02040503050406030204" pitchFamily="18" charset="0"/>
                <a:ea typeface="Cambria" panose="02040503050406030204" pitchFamily="18" charset="0"/>
              </a:rPr>
              <a:t>	</a:t>
            </a:r>
            <a:endParaRPr lang="cs-CZ" sz="1100" dirty="0">
              <a:solidFill>
                <a:schemeClr val="tx1"/>
              </a:solidFill>
              <a:latin typeface="Cambria" panose="02040503050406030204" pitchFamily="18" charset="0"/>
              <a:ea typeface="Cambria" panose="02040503050406030204" pitchFamily="18" charset="0"/>
            </a:endParaRPr>
          </a:p>
          <a:p>
            <a:pPr algn="just"/>
            <a:endParaRPr lang="en-US" sz="1200"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marL="285750" lvl="0" indent="-285750">
              <a:spcBef>
                <a:spcPts val="600"/>
              </a:spcBef>
              <a:buFont typeface="Arial" panose="020B0604020202020204" pitchFamily="34" charset="0"/>
              <a:buChar char="•"/>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Tree>
    <p:extLst>
      <p:ext uri="{BB962C8B-B14F-4D97-AF65-F5344CB8AC3E}">
        <p14:creationId xmlns:p14="http://schemas.microsoft.com/office/powerpoint/2010/main" val="40610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500"/>
                                        <p:tgtEl>
                                          <p:spTgt spid="2">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1" end="11"/>
                                            </p:txEl>
                                          </p:spTgt>
                                        </p:tgtEl>
                                        <p:attrNameLst>
                                          <p:attrName>style.visibility</p:attrName>
                                        </p:attrNameLst>
                                      </p:cBhvr>
                                      <p:to>
                                        <p:strVal val="visible"/>
                                      </p:to>
                                    </p:set>
                                    <p:animEffect transition="in" filter="fade">
                                      <p:cBhvr>
                                        <p:cTn id="12" dur="500"/>
                                        <p:tgtEl>
                                          <p:spTgt spid="2">
                                            <p:txEl>
                                              <p:pRg st="11" end="1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animEffect transition="in" filter="fade">
                                      <p:cBhvr>
                                        <p:cTn id="17" dur="500"/>
                                        <p:tgtEl>
                                          <p:spTgt spid="2">
                                            <p:txEl>
                                              <p:pRg st="12" end="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3" end="13"/>
                                            </p:txEl>
                                          </p:spTgt>
                                        </p:tgtEl>
                                        <p:attrNameLst>
                                          <p:attrName>style.visibility</p:attrName>
                                        </p:attrNameLst>
                                      </p:cBhvr>
                                      <p:to>
                                        <p:strVal val="visible"/>
                                      </p:to>
                                    </p:set>
                                    <p:animEffect transition="in" filter="fade">
                                      <p:cBhvr>
                                        <p:cTn id="22" dur="500"/>
                                        <p:tgtEl>
                                          <p:spTgt spid="2">
                                            <p:txEl>
                                              <p:pRg st="13" end="1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animEffect transition="in" filter="fade">
                                      <p:cBhvr>
                                        <p:cTn id="27" dur="500"/>
                                        <p:tgtEl>
                                          <p:spTgt spid="2">
                                            <p:txEl>
                                              <p:pRg st="15" end="1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7" end="17"/>
                                            </p:txEl>
                                          </p:spTgt>
                                        </p:tgtEl>
                                        <p:attrNameLst>
                                          <p:attrName>style.visibility</p:attrName>
                                        </p:attrNameLst>
                                      </p:cBhvr>
                                      <p:to>
                                        <p:strVal val="visible"/>
                                      </p:to>
                                    </p:set>
                                    <p:animEffect transition="in" filter="fade">
                                      <p:cBhvr>
                                        <p:cTn id="32" dur="500"/>
                                        <p:tgtEl>
                                          <p:spTgt spid="2">
                                            <p:txEl>
                                              <p:pRg st="17" end="1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18" end="18"/>
                                            </p:txEl>
                                          </p:spTgt>
                                        </p:tgtEl>
                                        <p:attrNameLst>
                                          <p:attrName>style.visibility</p:attrName>
                                        </p:attrNameLst>
                                      </p:cBhvr>
                                      <p:to>
                                        <p:strVal val="visible"/>
                                      </p:to>
                                    </p:set>
                                    <p:animEffect transition="in" filter="fade">
                                      <p:cBhvr>
                                        <p:cTn id="37" dur="500"/>
                                        <p:tgtEl>
                                          <p:spTgt spid="2">
                                            <p:txEl>
                                              <p:pRg st="18" end="1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19" end="19"/>
                                            </p:txEl>
                                          </p:spTgt>
                                        </p:tgtEl>
                                        <p:attrNameLst>
                                          <p:attrName>style.visibility</p:attrName>
                                        </p:attrNameLst>
                                      </p:cBhvr>
                                      <p:to>
                                        <p:strVal val="visible"/>
                                      </p:to>
                                    </p:set>
                                    <p:animEffect transition="in" filter="fade">
                                      <p:cBhvr>
                                        <p:cTn id="42" dur="500"/>
                                        <p:tgtEl>
                                          <p:spTgt spid="2">
                                            <p:txEl>
                                              <p:pRg st="19" end="1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20" end="20"/>
                                            </p:txEl>
                                          </p:spTgt>
                                        </p:tgtEl>
                                        <p:attrNameLst>
                                          <p:attrName>style.visibility</p:attrName>
                                        </p:attrNameLst>
                                      </p:cBhvr>
                                      <p:to>
                                        <p:strVal val="visible"/>
                                      </p:to>
                                    </p:set>
                                    <p:animEffect transition="in" filter="fade">
                                      <p:cBhvr>
                                        <p:cTn id="47" dur="500"/>
                                        <p:tgtEl>
                                          <p:spTgt spid="2">
                                            <p:txEl>
                                              <p:pRg st="20" end="2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21" end="21"/>
                                            </p:txEl>
                                          </p:spTgt>
                                        </p:tgtEl>
                                        <p:attrNameLst>
                                          <p:attrName>style.visibility</p:attrName>
                                        </p:attrNameLst>
                                      </p:cBhvr>
                                      <p:to>
                                        <p:strVal val="visible"/>
                                      </p:to>
                                    </p:set>
                                    <p:animEffect transition="in" filter="fade">
                                      <p:cBhvr>
                                        <p:cTn id="52" dur="500"/>
                                        <p:tgtEl>
                                          <p:spTgt spid="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832103" y="43653"/>
            <a:ext cx="7515925" cy="5099847"/>
          </a:xfrm>
          <a:prstGeom prst="rect">
            <a:avLst/>
          </a:prstGeom>
        </p:spPr>
      </p:pic>
    </p:spTree>
    <p:extLst>
      <p:ext uri="{BB962C8B-B14F-4D97-AF65-F5344CB8AC3E}">
        <p14:creationId xmlns:p14="http://schemas.microsoft.com/office/powerpoint/2010/main" val="12386469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Česká úprava účasti veřejnosti</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pPr algn="just"/>
            <a:r>
              <a:rPr lang="cs-CZ" b="1" dirty="0">
                <a:solidFill>
                  <a:schemeClr val="tx1"/>
                </a:solidFill>
                <a:latin typeface="Cambria" panose="02040503050406030204" pitchFamily="18" charset="0"/>
                <a:ea typeface="Cambria" panose="02040503050406030204" pitchFamily="18" charset="0"/>
              </a:rPr>
              <a:t>Příklad: </a:t>
            </a:r>
            <a:r>
              <a:rPr lang="cs-CZ" b="1" dirty="0">
                <a:solidFill>
                  <a:schemeClr val="accent3"/>
                </a:solidFill>
                <a:latin typeface="Cambria" panose="02040503050406030204" pitchFamily="18" charset="0"/>
                <a:ea typeface="Cambria" panose="02040503050406030204" pitchFamily="18" charset="0"/>
              </a:rPr>
              <a:t>Účastníci územního řízení: </a:t>
            </a:r>
            <a:r>
              <a:rPr lang="cs-CZ" b="1" dirty="0">
                <a:solidFill>
                  <a:schemeClr val="tx1"/>
                </a:solidFill>
                <a:latin typeface="Cambria" panose="02040503050406030204" pitchFamily="18" charset="0"/>
                <a:ea typeface="Cambria" panose="02040503050406030204" pitchFamily="18" charset="0"/>
              </a:rPr>
              <a:t>a) žadatel, b) obec, a) vlastník pozemku, d) sousedé, e) </a:t>
            </a:r>
            <a:r>
              <a:rPr lang="cs-CZ" b="1" strike="sngStrike" dirty="0">
                <a:solidFill>
                  <a:schemeClr val="tx1"/>
                </a:solidFill>
                <a:latin typeface="Cambria" panose="02040503050406030204" pitchFamily="18" charset="0"/>
                <a:ea typeface="Cambria" panose="02040503050406030204" pitchFamily="18" charset="0"/>
              </a:rPr>
              <a:t>osoby, o kterých tak stanoví zvláštní právní předpis</a:t>
            </a:r>
            <a:r>
              <a:rPr lang="cs-CZ" b="1" dirty="0">
                <a:solidFill>
                  <a:schemeClr val="tx1"/>
                </a:solidFill>
                <a:latin typeface="Cambria" panose="02040503050406030204" pitchFamily="18" charset="0"/>
                <a:ea typeface="Cambria" panose="02040503050406030204" pitchFamily="18" charset="0"/>
              </a:rPr>
              <a:t>.</a:t>
            </a:r>
          </a:p>
          <a:p>
            <a:pPr algn="just"/>
            <a:endParaRPr lang="cs-CZ" b="1" dirty="0">
              <a:solidFill>
                <a:schemeClr val="tx1"/>
              </a:solidFill>
              <a:latin typeface="Cambria" panose="02040503050406030204" pitchFamily="18" charset="0"/>
              <a:ea typeface="Cambria" panose="02040503050406030204" pitchFamily="18" charset="0"/>
            </a:endParaRPr>
          </a:p>
          <a:p>
            <a:pPr algn="just"/>
            <a:r>
              <a:rPr lang="cs-CZ" b="1" dirty="0">
                <a:solidFill>
                  <a:schemeClr val="accent3"/>
                </a:solidFill>
                <a:latin typeface="Cambria" panose="02040503050406030204" pitchFamily="18" charset="0"/>
                <a:ea typeface="Cambria" panose="02040503050406030204" pitchFamily="18" charset="0"/>
              </a:rPr>
              <a:t>Účastníci stavebního řízení: </a:t>
            </a:r>
            <a:r>
              <a:rPr lang="cs-CZ" b="1" dirty="0">
                <a:solidFill>
                  <a:schemeClr val="tx1"/>
                </a:solidFill>
                <a:latin typeface="Cambria" panose="02040503050406030204" pitchFamily="18" charset="0"/>
                <a:ea typeface="Cambria" panose="02040503050406030204" pitchFamily="18" charset="0"/>
              </a:rPr>
              <a:t>a) stavebník, b) vlastník stavby, c) vlastník pozemku, d) vlastník stavby na pozemku, e) soused, f) ten, kdo má k sousednímu pozemku právo odpovídající věcnému břemenu, může-li být toto právo prováděním stavby přímo dotčeno, g) </a:t>
            </a:r>
            <a:r>
              <a:rPr lang="cs-CZ" b="1" strike="sngStrike" dirty="0">
                <a:solidFill>
                  <a:schemeClr val="tx1"/>
                </a:solidFill>
                <a:latin typeface="Cambria" panose="02040503050406030204" pitchFamily="18" charset="0"/>
                <a:ea typeface="Cambria" panose="02040503050406030204" pitchFamily="18" charset="0"/>
              </a:rPr>
              <a:t>osoba, o které tak stanoví zvláštní právní předpis, pokud mohou být stavebním povolením dotčeny veřejné zájmy chráněné podle zvláštních právních předpisů a o těchto věcech nebylo rozhodnuto v územním rozhodnutí</a:t>
            </a:r>
            <a:r>
              <a:rPr lang="cs-CZ" b="1" dirty="0">
                <a:solidFill>
                  <a:schemeClr val="tx1"/>
                </a:solidFill>
                <a:latin typeface="Cambria" panose="02040503050406030204" pitchFamily="18" charset="0"/>
                <a:ea typeface="Cambria" panose="02040503050406030204" pitchFamily="18" charset="0"/>
              </a:rPr>
              <a:t>.</a:t>
            </a:r>
          </a:p>
          <a:p>
            <a:pPr algn="just"/>
            <a:endParaRPr lang="cs-CZ" b="1" dirty="0">
              <a:solidFill>
                <a:schemeClr val="tx1"/>
              </a:solidFill>
              <a:latin typeface="Cambria" panose="02040503050406030204" pitchFamily="18" charset="0"/>
              <a:ea typeface="Cambria" panose="02040503050406030204" pitchFamily="18" charset="0"/>
            </a:endParaRPr>
          </a:p>
          <a:p>
            <a:pPr algn="just"/>
            <a:r>
              <a:rPr lang="cs-CZ" b="1" dirty="0">
                <a:solidFill>
                  <a:schemeClr val="tx1"/>
                </a:solidFill>
                <a:latin typeface="Cambria" panose="02040503050406030204" pitchFamily="18" charset="0"/>
                <a:ea typeface="Cambria" panose="02040503050406030204" pitchFamily="18" charset="0"/>
              </a:rPr>
              <a:t>Zvláštní úprava úplná (+ osoby podle jiného předpisu – spolky podle zákona č. 100/2001)</a:t>
            </a:r>
          </a:p>
          <a:p>
            <a:pPr algn="just"/>
            <a:endParaRPr lang="cs-CZ" b="1" dirty="0">
              <a:solidFill>
                <a:schemeClr val="tx1"/>
              </a:solidFill>
              <a:latin typeface="Cambria" panose="02040503050406030204" pitchFamily="18" charset="0"/>
              <a:ea typeface="Cambria" panose="02040503050406030204" pitchFamily="18" charset="0"/>
            </a:endParaRPr>
          </a:p>
          <a:p>
            <a:pPr algn="just"/>
            <a:r>
              <a:rPr lang="cs-CZ" b="1" dirty="0">
                <a:solidFill>
                  <a:schemeClr val="accent2"/>
                </a:solidFill>
                <a:latin typeface="Cambria" panose="02040503050406030204" pitchFamily="18" charset="0"/>
                <a:ea typeface="Cambria" panose="02040503050406030204" pitchFamily="18" charset="0"/>
              </a:rPr>
              <a:t>Dvě cesty k plnoprávné účasti:</a:t>
            </a:r>
          </a:p>
          <a:p>
            <a:pPr algn="just"/>
            <a:r>
              <a:rPr lang="cs-CZ" sz="1200" b="1" dirty="0">
                <a:solidFill>
                  <a:schemeClr val="accent6"/>
                </a:solidFill>
                <a:latin typeface="Cambria" panose="02040503050406030204" pitchFamily="18" charset="0"/>
                <a:ea typeface="Cambria" panose="02040503050406030204" pitchFamily="18" charset="0"/>
              </a:rPr>
              <a:t>1) Vlastní úprava účastenství nebo obecná úprava ve správním řádu.</a:t>
            </a:r>
          </a:p>
          <a:p>
            <a:pPr algn="just"/>
            <a:r>
              <a:rPr lang="cs-CZ" sz="1200" b="1" dirty="0">
                <a:solidFill>
                  <a:schemeClr val="tx1"/>
                </a:solidFill>
                <a:latin typeface="Cambria" panose="02040503050406030204" pitchFamily="18" charset="0"/>
                <a:ea typeface="Cambria" panose="02040503050406030204" pitchFamily="18" charset="0"/>
              </a:rPr>
              <a:t>Úprava počítající se zapojením ekologických spolků v řízeních i podle jiných právních předpisů: § 70 ZOPK (do 31. 12. 2017) a § 9c zákona EIA.</a:t>
            </a:r>
          </a:p>
          <a:p>
            <a:pPr algn="just"/>
            <a:endParaRPr lang="cs-CZ" sz="1200" b="1" dirty="0">
              <a:solidFill>
                <a:schemeClr val="tx1"/>
              </a:solidFill>
              <a:latin typeface="Cambria" panose="02040503050406030204" pitchFamily="18" charset="0"/>
              <a:ea typeface="Cambria" panose="02040503050406030204" pitchFamily="18" charset="0"/>
            </a:endParaRPr>
          </a:p>
          <a:p>
            <a:pPr algn="just"/>
            <a:r>
              <a:rPr lang="cs-CZ" sz="1200" b="1" dirty="0">
                <a:solidFill>
                  <a:schemeClr val="accent6"/>
                </a:solidFill>
                <a:latin typeface="Cambria" panose="02040503050406030204" pitchFamily="18" charset="0"/>
                <a:ea typeface="Cambria" panose="02040503050406030204" pitchFamily="18" charset="0"/>
              </a:rPr>
              <a:t>2) Účastenství podle správního řádu:</a:t>
            </a:r>
          </a:p>
          <a:p>
            <a:pPr algn="just"/>
            <a:r>
              <a:rPr lang="cs-CZ" sz="1200" b="1" dirty="0">
                <a:solidFill>
                  <a:schemeClr val="tx1"/>
                </a:solidFill>
                <a:latin typeface="Cambria" panose="02040503050406030204" pitchFamily="18" charset="0"/>
                <a:ea typeface="Cambria" panose="02040503050406030204" pitchFamily="18" charset="0"/>
              </a:rPr>
              <a:t>Většinou dotčení vlastníci</a:t>
            </a:r>
          </a:p>
          <a:p>
            <a:pPr algn="just"/>
            <a:r>
              <a:rPr lang="cs-CZ" sz="1200" b="1" dirty="0">
                <a:solidFill>
                  <a:schemeClr val="tx1"/>
                </a:solidFill>
                <a:latin typeface="Cambria" panose="02040503050406030204" pitchFamily="18" charset="0"/>
                <a:ea typeface="Cambria" panose="02040503050406030204" pitchFamily="18" charset="0"/>
              </a:rPr>
              <a:t>Ekologické spolky, pokud dovodíme možnost jejich dotčení na hmotných právech (viz dále)</a:t>
            </a:r>
          </a:p>
          <a:p>
            <a:pPr algn="just"/>
            <a:r>
              <a:rPr lang="cs-CZ" sz="1200" b="1" dirty="0">
                <a:solidFill>
                  <a:schemeClr val="tx1"/>
                </a:solidFill>
                <a:latin typeface="Cambria" panose="02040503050406030204" pitchFamily="18" charset="0"/>
                <a:ea typeface="Cambria" panose="02040503050406030204" pitchFamily="18" charset="0"/>
              </a:rPr>
              <a:t>Vlastní úprava:</a:t>
            </a:r>
          </a:p>
          <a:p>
            <a:pPr algn="just"/>
            <a:r>
              <a:rPr lang="cs-CZ" sz="1200" b="1" dirty="0">
                <a:solidFill>
                  <a:schemeClr val="tx1"/>
                </a:solidFill>
                <a:latin typeface="Cambria" panose="02040503050406030204" pitchFamily="18" charset="0"/>
                <a:ea typeface="Cambria" panose="02040503050406030204" pitchFamily="18" charset="0"/>
              </a:rPr>
              <a:t>Dotčená veřejnost většinou v pozici dotčených vlastníků (sousedů)</a:t>
            </a:r>
          </a:p>
          <a:p>
            <a:pPr algn="just"/>
            <a:r>
              <a:rPr lang="cs-CZ" sz="1200" b="1" dirty="0">
                <a:solidFill>
                  <a:schemeClr val="tx1"/>
                </a:solidFill>
                <a:latin typeface="Cambria" panose="02040503050406030204" pitchFamily="18" charset="0"/>
                <a:ea typeface="Cambria" panose="02040503050406030204" pitchFamily="18" charset="0"/>
              </a:rPr>
              <a:t>Nebo ekologických spolků (viz dále)</a:t>
            </a:r>
            <a:endParaRPr lang="en-US" sz="1200"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Tree>
    <p:extLst>
      <p:ext uri="{BB962C8B-B14F-4D97-AF65-F5344CB8AC3E}">
        <p14:creationId xmlns:p14="http://schemas.microsoft.com/office/powerpoint/2010/main" val="204769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2" end="12"/>
                                            </p:txEl>
                                          </p:spTgt>
                                        </p:tgtEl>
                                        <p:attrNameLst>
                                          <p:attrName>style.visibility</p:attrName>
                                        </p:attrNameLst>
                                      </p:cBhvr>
                                      <p:to>
                                        <p:strVal val="visible"/>
                                      </p:to>
                                    </p:set>
                                    <p:animEffect transition="in" filter="fade">
                                      <p:cBhvr>
                                        <p:cTn id="32" dur="500"/>
                                        <p:tgtEl>
                                          <p:spTgt spid="2">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Effect transition="in" filter="fade">
                                      <p:cBhvr>
                                        <p:cTn id="37" dur="500"/>
                                        <p:tgtEl>
                                          <p:spTgt spid="2">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animEffect transition="in" filter="fade">
                                      <p:cBhvr>
                                        <p:cTn id="42" dur="500"/>
                                        <p:tgtEl>
                                          <p:spTgt spid="2">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animEffect transition="in" filter="fade">
                                      <p:cBhvr>
                                        <p:cTn id="47" dur="500"/>
                                        <p:tgtEl>
                                          <p:spTgt spid="2">
                                            <p:txEl>
                                              <p:pRg st="15" end="1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16" end="16"/>
                                            </p:txEl>
                                          </p:spTgt>
                                        </p:tgtEl>
                                        <p:attrNameLst>
                                          <p:attrName>style.visibility</p:attrName>
                                        </p:attrNameLst>
                                      </p:cBhvr>
                                      <p:to>
                                        <p:strVal val="visible"/>
                                      </p:to>
                                    </p:set>
                                    <p:animEffect transition="in" filter="fade">
                                      <p:cBhvr>
                                        <p:cTn id="52" dur="500"/>
                                        <p:tgtEl>
                                          <p:spTgt spid="2">
                                            <p:txEl>
                                              <p:pRg st="16" end="1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17" end="17"/>
                                            </p:txEl>
                                          </p:spTgt>
                                        </p:tgtEl>
                                        <p:attrNameLst>
                                          <p:attrName>style.visibility</p:attrName>
                                        </p:attrNameLst>
                                      </p:cBhvr>
                                      <p:to>
                                        <p:strVal val="visible"/>
                                      </p:to>
                                    </p:set>
                                    <p:animEffect transition="in" filter="fade">
                                      <p:cBhvr>
                                        <p:cTn id="57"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 9c zákona EIA</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4" name="Obdélník 3"/>
          <p:cNvSpPr/>
          <p:nvPr/>
        </p:nvSpPr>
        <p:spPr>
          <a:xfrm>
            <a:off x="740664" y="941832"/>
            <a:ext cx="7333488" cy="3323987"/>
          </a:xfrm>
          <a:prstGeom prst="rect">
            <a:avLst/>
          </a:prstGeom>
        </p:spPr>
        <p:txBody>
          <a:bodyPr wrap="square">
            <a:spAutoFit/>
          </a:bodyPr>
          <a:lstStyle/>
          <a:p>
            <a:r>
              <a:rPr lang="cs-CZ" b="1" dirty="0">
                <a:latin typeface="Cambria" panose="02040503050406030204" pitchFamily="18" charset="0"/>
                <a:ea typeface="Cambria" panose="02040503050406030204" pitchFamily="18" charset="0"/>
              </a:rPr>
              <a:t>(1) Veřejnost může v navazujícím řízení uplatňovat připomínky k záměru. Připomínky lze uplatnit ve lhůtě do 30 dnů od zveřejnění informací podle § 9b odst. 1 na úřední desce, nestanoví-li zvláštní právní předpis či správní orgán příslušný k vedení navazujícího řízení lhůtu delší</a:t>
            </a:r>
          </a:p>
          <a:p>
            <a:endParaRPr lang="cs-CZ" b="1" dirty="0">
              <a:latin typeface="Cambria" panose="02040503050406030204" pitchFamily="18" charset="0"/>
              <a:ea typeface="Cambria" panose="02040503050406030204" pitchFamily="18" charset="0"/>
            </a:endParaRPr>
          </a:p>
          <a:p>
            <a:r>
              <a:rPr lang="cs-CZ" b="1" dirty="0">
                <a:latin typeface="Cambria" panose="02040503050406030204" pitchFamily="18" charset="0"/>
                <a:ea typeface="Cambria" panose="02040503050406030204" pitchFamily="18" charset="0"/>
              </a:rPr>
              <a:t>(3) Pokud se podáním písemného oznámení přihlásí správnímu orgánu, který navazující řízení vede, do 30 dnů ode dne zveřejnění informací podle § 9b odst. 1, </a:t>
            </a:r>
            <a:r>
              <a:rPr lang="cs-CZ" b="1" dirty="0">
                <a:solidFill>
                  <a:srgbClr val="FF0000"/>
                </a:solidFill>
                <a:latin typeface="Cambria" panose="02040503050406030204" pitchFamily="18" charset="0"/>
                <a:ea typeface="Cambria" panose="02040503050406030204" pitchFamily="18" charset="0"/>
              </a:rPr>
              <a:t>stává se účastníkem navazujícího řízení též</a:t>
            </a:r>
          </a:p>
          <a:p>
            <a:r>
              <a:rPr lang="cs-CZ" b="1" dirty="0">
                <a:latin typeface="Cambria" panose="02040503050406030204" pitchFamily="18" charset="0"/>
                <a:ea typeface="Cambria" panose="02040503050406030204" pitchFamily="18" charset="0"/>
              </a:rPr>
              <a:t> </a:t>
            </a:r>
          </a:p>
          <a:p>
            <a:r>
              <a:rPr lang="cs-CZ" b="1" dirty="0">
                <a:latin typeface="Cambria" panose="02040503050406030204" pitchFamily="18" charset="0"/>
                <a:ea typeface="Cambria" panose="02040503050406030204" pitchFamily="18" charset="0"/>
              </a:rPr>
              <a:t>a) Samosprávný celek dotčený záměrem, nebo</a:t>
            </a:r>
          </a:p>
          <a:p>
            <a:r>
              <a:rPr lang="cs-CZ" b="1" dirty="0">
                <a:latin typeface="Cambria" panose="02040503050406030204" pitchFamily="18" charset="0"/>
                <a:ea typeface="Cambria" panose="02040503050406030204" pitchFamily="18" charset="0"/>
              </a:rPr>
              <a:t>b) </a:t>
            </a:r>
            <a:r>
              <a:rPr lang="cs-CZ" b="1" dirty="0">
                <a:solidFill>
                  <a:srgbClr val="FF0000"/>
                </a:solidFill>
                <a:latin typeface="Cambria" panose="02040503050406030204" pitchFamily="18" charset="0"/>
                <a:ea typeface="Cambria" panose="02040503050406030204" pitchFamily="18" charset="0"/>
              </a:rPr>
              <a:t>dotčená veřejnost uvedená v § 3 písm. i) bodě 2 (ekologické spolky).</a:t>
            </a:r>
          </a:p>
          <a:p>
            <a:r>
              <a:rPr lang="cs-CZ" b="1" dirty="0">
                <a:latin typeface="Cambria" panose="02040503050406030204" pitchFamily="18" charset="0"/>
                <a:ea typeface="Cambria" panose="02040503050406030204" pitchFamily="18" charset="0"/>
              </a:rPr>
              <a:t> </a:t>
            </a:r>
          </a:p>
          <a:p>
            <a:r>
              <a:rPr lang="cs-CZ" b="1" dirty="0">
                <a:latin typeface="Cambria" panose="02040503050406030204" pitchFamily="18" charset="0"/>
                <a:ea typeface="Cambria" panose="02040503050406030204" pitchFamily="18" charset="0"/>
              </a:rPr>
              <a:t>(4) Odvolání proti rozhodnutí vydanému v navazujícím řízení může podat také dotčená veřejnost uvedená v § 3 písm. i) bodě 2, a to i v případě, že nebyla účastníkem řízení v prvním stupni.</a:t>
            </a:r>
            <a:endParaRPr lang="cs-CZ"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6888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 70 ZOPK</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3" name="Zástupný symbol pro obsah 2"/>
          <p:cNvSpPr txBox="1">
            <a:spLocks/>
          </p:cNvSpPr>
          <p:nvPr/>
        </p:nvSpPr>
        <p:spPr>
          <a:xfrm>
            <a:off x="314646" y="740665"/>
            <a:ext cx="8568952" cy="5688632"/>
          </a:xfrm>
          <a:prstGeom prst="rect">
            <a:avLst/>
          </a:prstGeom>
        </p:spPr>
        <p:txBody>
          <a:bodyPr>
            <a:normAutofit fontScale="3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4500" b="1" dirty="0">
              <a:latin typeface="Cambria" panose="02040503050406030204" pitchFamily="18" charset="0"/>
              <a:ea typeface="Cambria" panose="02040503050406030204" pitchFamily="18" charset="0"/>
            </a:endParaRPr>
          </a:p>
          <a:p>
            <a:r>
              <a:rPr lang="cs-CZ" sz="4500" b="1" dirty="0">
                <a:latin typeface="Cambria" panose="02040503050406030204" pitchFamily="18" charset="0"/>
                <a:ea typeface="Cambria" panose="02040503050406030204" pitchFamily="18" charset="0"/>
              </a:rPr>
              <a:t>	(1) Ochrana přírody podle tohoto zákona se uskutečňuje za přímé účasti občanů, prostřednictvím jejich občanských sdružení a dobrovolných sborů či aktivů.</a:t>
            </a:r>
          </a:p>
          <a:p>
            <a:r>
              <a:rPr lang="cs-CZ" sz="4500" b="1" dirty="0">
                <a:latin typeface="Cambria" panose="02040503050406030204" pitchFamily="18" charset="0"/>
                <a:ea typeface="Cambria" panose="02040503050406030204" pitchFamily="18" charset="0"/>
              </a:rPr>
              <a:t> </a:t>
            </a:r>
          </a:p>
          <a:p>
            <a:r>
              <a:rPr lang="cs-CZ" sz="4500" b="1" dirty="0">
                <a:latin typeface="Cambria" panose="02040503050406030204" pitchFamily="18" charset="0"/>
                <a:ea typeface="Cambria" panose="02040503050406030204" pitchFamily="18" charset="0"/>
              </a:rPr>
              <a:t>	(2) Občanské sdružení nebo jeho organizační jednotka, jehož hlavním posláním podle stanov je ochrana přírody a krajiny (dále jen "občanské sdružení"), je oprávněno, pokud má právní subjektivitu, </a:t>
            </a:r>
            <a:r>
              <a:rPr lang="cs-CZ" sz="5500" b="1" dirty="0">
                <a:solidFill>
                  <a:srgbClr val="FF0000"/>
                </a:solidFill>
                <a:latin typeface="Cambria" panose="02040503050406030204" pitchFamily="18" charset="0"/>
                <a:ea typeface="Cambria" panose="02040503050406030204" pitchFamily="18" charset="0"/>
              </a:rPr>
              <a:t>požadovat u příslušných orgánů státní správy, aby bylo předem informováno o všech zamýšlených zásazích a zahajovaných správních řízeních, při nichž mohou být dotčeny zájmy ochrany přírody a krajiny chráněné podle tohoto zákona, s výjimkou řízení navazujících na posuzování vlivů na životní prostředí podle § 3 písm. g) zákona o posuzování vlivů na životní prostředí</a:t>
            </a:r>
            <a:r>
              <a:rPr lang="cs-CZ" sz="4500" b="1" dirty="0">
                <a:latin typeface="Cambria" panose="02040503050406030204" pitchFamily="18" charset="0"/>
                <a:ea typeface="Cambria" panose="02040503050406030204" pitchFamily="18" charset="0"/>
              </a:rPr>
              <a:t>. Tato žádost je platná jeden rok ode dne jejího podání, lze ji podávat opakovaně. Musí být věcně a místně specifikována.</a:t>
            </a:r>
          </a:p>
          <a:p>
            <a:r>
              <a:rPr lang="cs-CZ" sz="4500" b="1" dirty="0">
                <a:latin typeface="Cambria" panose="02040503050406030204" pitchFamily="18" charset="0"/>
                <a:ea typeface="Cambria" panose="02040503050406030204" pitchFamily="18" charset="0"/>
              </a:rPr>
              <a:t> </a:t>
            </a:r>
          </a:p>
          <a:p>
            <a:r>
              <a:rPr lang="cs-CZ" sz="4500" b="1" dirty="0">
                <a:latin typeface="Cambria" panose="02040503050406030204" pitchFamily="18" charset="0"/>
                <a:ea typeface="Cambria" panose="02040503050406030204" pitchFamily="18" charset="0"/>
              </a:rPr>
              <a:t>	(3) Občanské sdružení je oprávněno </a:t>
            </a:r>
            <a:r>
              <a:rPr lang="cs-CZ" sz="5000" b="1" dirty="0">
                <a:solidFill>
                  <a:srgbClr val="00B050"/>
                </a:solidFill>
                <a:latin typeface="Cambria" panose="02040503050406030204" pitchFamily="18" charset="0"/>
                <a:ea typeface="Cambria" panose="02040503050406030204" pitchFamily="18" charset="0"/>
              </a:rPr>
              <a:t>za podmínek a v případech podle odstavce </a:t>
            </a:r>
            <a:r>
              <a:rPr lang="cs-CZ" sz="6000" b="1" dirty="0">
                <a:solidFill>
                  <a:srgbClr val="00B050"/>
                </a:solidFill>
                <a:latin typeface="Cambria" panose="02040503050406030204" pitchFamily="18" charset="0"/>
                <a:ea typeface="Cambria" panose="02040503050406030204" pitchFamily="18" charset="0"/>
              </a:rPr>
              <a:t>2 </a:t>
            </a:r>
            <a:r>
              <a:rPr lang="cs-CZ" sz="5000" b="1" dirty="0">
                <a:solidFill>
                  <a:srgbClr val="00B050"/>
                </a:solidFill>
                <a:latin typeface="Cambria" panose="02040503050406030204" pitchFamily="18" charset="0"/>
                <a:ea typeface="Cambria" panose="02040503050406030204" pitchFamily="18" charset="0"/>
              </a:rPr>
              <a:t>účastnit se </a:t>
            </a:r>
            <a:r>
              <a:rPr lang="cs-CZ" sz="5000" b="1" dirty="0">
                <a:solidFill>
                  <a:schemeClr val="accent6"/>
                </a:solidFill>
                <a:latin typeface="Cambria" panose="02040503050406030204" pitchFamily="18" charset="0"/>
                <a:ea typeface="Cambria" panose="02040503050406030204" pitchFamily="18" charset="0"/>
              </a:rPr>
              <a:t>řízení podle tohoto zákona</a:t>
            </a:r>
            <a:r>
              <a:rPr lang="cs-CZ" sz="4500" b="1" dirty="0">
                <a:latin typeface="Cambria" panose="02040503050406030204" pitchFamily="18" charset="0"/>
                <a:ea typeface="Cambria" panose="02040503050406030204" pitchFamily="18" charset="0"/>
              </a:rPr>
              <a:t>, pokud oznámí svou účast písemně do osmi dnů ode dne, kdy mu bylo příslušným správním orgánem zahájení řízení oznámeno; v tomto případě má postavení účastníka řízení. Dnem sdělení informace o zahájení řízení se rozumí den doručení jejího písemného vyhotovení nebo první den jejího zveřejnění na úřední desce správního orgánu a současně způsobem umožňujícím dálkový přístup.</a:t>
            </a:r>
          </a:p>
          <a:p>
            <a:endParaRPr lang="cs-CZ"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54157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 70 ZOPK – šíře námitek</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3" name="Zástupný symbol pro obsah 2"/>
          <p:cNvSpPr txBox="1">
            <a:spLocks/>
          </p:cNvSpPr>
          <p:nvPr/>
        </p:nvSpPr>
        <p:spPr>
          <a:xfrm>
            <a:off x="314646" y="740665"/>
            <a:ext cx="8568952" cy="568863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600" b="1" dirty="0">
              <a:latin typeface="Cambria" panose="02040503050406030204" pitchFamily="18" charset="0"/>
              <a:ea typeface="Cambria" panose="02040503050406030204" pitchFamily="18" charset="0"/>
            </a:endParaRPr>
          </a:p>
          <a:p>
            <a:r>
              <a:rPr lang="cs-CZ" sz="1600" b="1" dirty="0">
                <a:latin typeface="Cambria" panose="02040503050406030204" pitchFamily="18" charset="0"/>
              </a:rPr>
              <a:t>Rozsudek MS v Praze ze dne 11. 8. 2016, č. j. 8A 22/2012 – 54: </a:t>
            </a:r>
          </a:p>
          <a:p>
            <a:endParaRPr lang="cs-CZ" sz="1600" dirty="0">
              <a:latin typeface="Cambria" panose="02040503050406030204" pitchFamily="18" charset="0"/>
            </a:endParaRPr>
          </a:p>
          <a:p>
            <a:r>
              <a:rPr lang="cs-CZ" sz="1600" i="1" dirty="0">
                <a:latin typeface="Cambria" panose="02040503050406030204" pitchFamily="18" charset="0"/>
              </a:rPr>
              <a:t>Mezi uplatněnými námitkami a zájmy, jejichž ochrana založila žalobcovu účast v řízení, tak musí existovat obsahová spojitost, </a:t>
            </a:r>
            <a:r>
              <a:rPr lang="cs-CZ" sz="1600" b="1" i="1" dirty="0">
                <a:solidFill>
                  <a:schemeClr val="accent3"/>
                </a:solidFill>
                <a:latin typeface="Cambria" panose="02040503050406030204" pitchFamily="18" charset="0"/>
              </a:rPr>
              <a:t>již nepochybně lze vysledovat mezi ochranou přírody a krajiny a ochranou vody či ovzduší, neboť se jedná o jednotlivé složky životního prostředí </a:t>
            </a:r>
            <a:r>
              <a:rPr lang="cs-CZ" sz="1600" i="1" dirty="0">
                <a:latin typeface="Cambria" panose="02040503050406030204" pitchFamily="18" charset="0"/>
              </a:rPr>
              <a:t>– a žalobce je dle svých stanov primárně zaměřen na ochranu životního prostředí – nikoli však již mezi ochranou přírody a krajiny a ochranou památkově chráněných staveb.</a:t>
            </a:r>
          </a:p>
          <a:p>
            <a:endParaRPr lang="cs-CZ" sz="1600" i="1" dirty="0">
              <a:latin typeface="Cambria" panose="02040503050406030204" pitchFamily="18" charset="0"/>
            </a:endParaRPr>
          </a:p>
          <a:p>
            <a:r>
              <a:rPr lang="cs-CZ" sz="1600" b="1" dirty="0">
                <a:latin typeface="Cambria" panose="02040503050406030204" pitchFamily="18" charset="0"/>
              </a:rPr>
              <a:t>Rozsudek NSS ze dne 29. 11. 2012, č. j. 7 As 144/2012 – 53:</a:t>
            </a:r>
          </a:p>
          <a:p>
            <a:endParaRPr lang="cs-CZ" sz="1600" dirty="0">
              <a:latin typeface="Cambria" panose="02040503050406030204" pitchFamily="18" charset="0"/>
            </a:endParaRPr>
          </a:p>
          <a:p>
            <a:pPr algn="just"/>
            <a:r>
              <a:rPr lang="cs-CZ" sz="1600" i="1" dirty="0">
                <a:latin typeface="Cambria" panose="02040503050406030204" pitchFamily="18" charset="0"/>
              </a:rPr>
              <a:t>Toto ustanovení umožňuje hájit pouze složky životního prostředí chráněné tímto zákonem. Taková ochrana může spočívat </a:t>
            </a:r>
            <a:r>
              <a:rPr lang="cs-CZ" sz="1600" b="1" i="1" dirty="0">
                <a:solidFill>
                  <a:schemeClr val="accent3"/>
                </a:solidFill>
                <a:latin typeface="Cambria" panose="02040503050406030204" pitchFamily="18" charset="0"/>
              </a:rPr>
              <a:t>i v hájení jiných zájmů, je-li jejich spojitost se zájmy ochrany přírody a krajiny chráněnými zákonem o ochraně přírody a krajiny zjevná nebo vyplývá z podkladů, které má správní orgán k dispozici, případně pokud ji občanské sdružení prokáže</a:t>
            </a:r>
            <a:r>
              <a:rPr lang="cs-CZ" sz="1600" i="1" dirty="0">
                <a:latin typeface="Cambria" panose="02040503050406030204" pitchFamily="18" charset="0"/>
              </a:rPr>
              <a:t>.</a:t>
            </a:r>
          </a:p>
          <a:p>
            <a:endParaRPr lang="cs-CZ" sz="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96657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a:solidFill>
                  <a:schemeClr val="tx1"/>
                </a:solidFill>
                <a:latin typeface="Cambria" panose="02040503050406030204" pitchFamily="18" charset="0"/>
                <a:ea typeface="Cambria" panose="02040503050406030204" pitchFamily="18" charset="0"/>
              </a:rPr>
              <a:t>§ 71 </a:t>
            </a:r>
            <a:r>
              <a:rPr lang="cs-CZ" sz="2000" b="1" dirty="0">
                <a:solidFill>
                  <a:schemeClr val="tx1"/>
                </a:solidFill>
                <a:latin typeface="Cambria" panose="02040503050406030204" pitchFamily="18" charset="0"/>
                <a:ea typeface="Cambria" panose="02040503050406030204" pitchFamily="18" charset="0"/>
              </a:rPr>
              <a:t>ZOPK – účast obcí</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4" name="Zástupný symbol pro obsah 2"/>
          <p:cNvSpPr txBox="1">
            <a:spLocks/>
          </p:cNvSpPr>
          <p:nvPr/>
        </p:nvSpPr>
        <p:spPr>
          <a:xfrm>
            <a:off x="575048" y="740665"/>
            <a:ext cx="8568952" cy="568863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1800" b="1" dirty="0">
                <a:latin typeface="Cambria" panose="02040503050406030204" pitchFamily="18" charset="0"/>
              </a:rPr>
              <a:t> </a:t>
            </a:r>
            <a:r>
              <a:rPr lang="cs-CZ" sz="1600" b="1" dirty="0">
                <a:latin typeface="Cambria" panose="02040503050406030204" pitchFamily="18" charset="0"/>
              </a:rPr>
              <a:t>	(1) Obce se prostřednictvím svých orgánů zapojují do ochrany přírody a krajiny ve svých územních obvodech. Vyjadřují se zejména k vyhlašování a rušení zvláště chráněných území, památných stromů a jejich ochranných pásem.</a:t>
            </a:r>
          </a:p>
          <a:p>
            <a:r>
              <a:rPr lang="cs-CZ" sz="1600" b="1" dirty="0">
                <a:latin typeface="Cambria" panose="02040503050406030204" pitchFamily="18" charset="0"/>
              </a:rPr>
              <a:t> </a:t>
            </a:r>
          </a:p>
          <a:p>
            <a:r>
              <a:rPr lang="cs-CZ" sz="1600" b="1" dirty="0">
                <a:latin typeface="Cambria" panose="02040503050406030204" pitchFamily="18" charset="0"/>
              </a:rPr>
              <a:t>	(2) Orgány státní ochrany přírody jsou povinny spolupracovat s obcemi, předkládat jim požadované podklady a informace, poskytovat potřebná vysvětlení k zásahům do přírody i způsobům její ochrany, zejména pokud takové zásahy mohou nepříznivě ovlivnit prostředí v obci nebo omezit výkon práv jejích obyvatel.</a:t>
            </a:r>
          </a:p>
          <a:p>
            <a:r>
              <a:rPr lang="cs-CZ" sz="1600" b="1" dirty="0">
                <a:latin typeface="Cambria" panose="02040503050406030204" pitchFamily="18" charset="0"/>
              </a:rPr>
              <a:t> </a:t>
            </a:r>
          </a:p>
          <a:p>
            <a:r>
              <a:rPr lang="cs-CZ" sz="1600" b="1" dirty="0">
                <a:latin typeface="Cambria" panose="02040503050406030204" pitchFamily="18" charset="0"/>
              </a:rPr>
              <a:t>	</a:t>
            </a:r>
            <a:r>
              <a:rPr lang="cs-CZ" sz="1600" b="1" dirty="0">
                <a:solidFill>
                  <a:schemeClr val="accent6"/>
                </a:solidFill>
                <a:latin typeface="Cambria" panose="02040503050406030204" pitchFamily="18" charset="0"/>
              </a:rPr>
              <a:t>(3) Obce jsou ve svém územním obvodu účastníkem řízení podle tohoto zákona, pokud v téže věci nerozhodují jako orgány ochrany přírody.</a:t>
            </a:r>
          </a:p>
          <a:p>
            <a:r>
              <a:rPr lang="cs-CZ" sz="1600" b="1" dirty="0">
                <a:latin typeface="Cambria" panose="02040503050406030204" pitchFamily="18" charset="0"/>
              </a:rPr>
              <a:t> </a:t>
            </a:r>
          </a:p>
          <a:p>
            <a:r>
              <a:rPr lang="cs-CZ" sz="1600" b="1" dirty="0">
                <a:latin typeface="Cambria" panose="02040503050406030204" pitchFamily="18" charset="0"/>
              </a:rPr>
              <a:t>	(4) Obce ve svém územním obvodu mají při projednávání návrhu opatření obecné povahy podle části třetí tohoto zákona postavení dotčeného orgánu podle správního řádu.</a:t>
            </a:r>
            <a:endParaRPr lang="cs-CZ" sz="300" dirty="0">
              <a:latin typeface="Cambria" panose="02040503050406030204" pitchFamily="18" charset="0"/>
            </a:endParaRPr>
          </a:p>
        </p:txBody>
      </p:sp>
    </p:spTree>
    <p:extLst>
      <p:ext uri="{BB962C8B-B14F-4D97-AF65-F5344CB8AC3E}">
        <p14:creationId xmlns:p14="http://schemas.microsoft.com/office/powerpoint/2010/main" val="14984333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 7 IPPC – integrované povolování</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6" name="Zástupný symbol pro obsah 2"/>
          <p:cNvSpPr txBox="1">
            <a:spLocks/>
          </p:cNvSpPr>
          <p:nvPr/>
        </p:nvSpPr>
        <p:spPr>
          <a:xfrm>
            <a:off x="488523" y="964600"/>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cs-CZ" sz="2000" dirty="0">
                <a:latin typeface="Cambria" panose="02040503050406030204" pitchFamily="18" charset="0"/>
              </a:rPr>
              <a:t>a) provozovatel zařízení, b) vlastník zařízení, c) obec s kraj, na jejichž území je nebo má být zařízení umístěno, </a:t>
            </a:r>
            <a:r>
              <a:rPr lang="cs-CZ" sz="2000" dirty="0">
                <a:solidFill>
                  <a:schemeClr val="accent2"/>
                </a:solidFill>
                <a:latin typeface="Cambria" panose="02040503050406030204" pitchFamily="18" charset="0"/>
              </a:rPr>
              <a:t>e) </a:t>
            </a:r>
            <a:r>
              <a:rPr lang="cs-CZ" sz="2000" u="sng" dirty="0">
                <a:solidFill>
                  <a:schemeClr val="accent2"/>
                </a:solidFill>
                <a:latin typeface="Cambria" panose="02040503050406030204" pitchFamily="18" charset="0"/>
              </a:rPr>
              <a:t>občanská sdružení</a:t>
            </a:r>
            <a:r>
              <a:rPr lang="cs-CZ" sz="2000" dirty="0">
                <a:latin typeface="Cambria" panose="02040503050406030204" pitchFamily="18" charset="0"/>
              </a:rPr>
              <a:t>, obecně prospěšné společnosti, zaměstnavatelské svazy nebo hospodářské komory, </a:t>
            </a:r>
            <a:r>
              <a:rPr lang="cs-CZ" sz="2000" dirty="0">
                <a:solidFill>
                  <a:schemeClr val="accent2"/>
                </a:solidFill>
                <a:latin typeface="Cambria" panose="02040503050406030204" pitchFamily="18" charset="0"/>
              </a:rPr>
              <a:t>jejichž předmětem činnosti je prosazování a </a:t>
            </a:r>
            <a:r>
              <a:rPr lang="cs-CZ" sz="2000" u="sng" dirty="0">
                <a:solidFill>
                  <a:schemeClr val="accent2"/>
                </a:solidFill>
                <a:latin typeface="Cambria" panose="02040503050406030204" pitchFamily="18" charset="0"/>
              </a:rPr>
              <a:t>ochrana profesních zájmů nebo veřejných zájmů podle zvláštních právních předpisů</a:t>
            </a:r>
            <a:r>
              <a:rPr lang="cs-CZ" sz="2000" dirty="0">
                <a:latin typeface="Cambria" panose="02040503050406030204" pitchFamily="18" charset="0"/>
              </a:rPr>
              <a:t>, dále obce nebo kraje, na jejichž území může toto zařízení ovlivnit životní prostředí, pokud se jako účastníci písemně přihlásily úřadu do 8 dnů ode dne zveřejnění stručného shrnutí údajů ze žádosti podle § 8. </a:t>
            </a:r>
          </a:p>
          <a:p>
            <a:endParaRPr lang="cs-CZ" sz="1600" dirty="0">
              <a:latin typeface="Cambria" panose="02040503050406030204" pitchFamily="18" charset="0"/>
            </a:endParaRPr>
          </a:p>
          <a:p>
            <a:r>
              <a:rPr lang="cs-CZ" sz="1600" dirty="0">
                <a:latin typeface="Cambria" panose="02040503050406030204" pitchFamily="18" charset="0"/>
              </a:rPr>
              <a:t>- Pro řízení o povolení nepodstatné změny je okruh účastníků omezený!</a:t>
            </a:r>
          </a:p>
        </p:txBody>
      </p:sp>
    </p:spTree>
    <p:extLst>
      <p:ext uri="{BB962C8B-B14F-4D97-AF65-F5344CB8AC3E}">
        <p14:creationId xmlns:p14="http://schemas.microsoft.com/office/powerpoint/2010/main" val="27936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480121" y="152111"/>
            <a:ext cx="8238002" cy="588554"/>
          </a:xfrm>
          <a:prstGeom prst="rect">
            <a:avLst/>
          </a:prstGeom>
          <a:noFill/>
          <a:ln>
            <a:noFill/>
          </a:ln>
        </p:spPr>
        <p:txBody>
          <a:bodyPr lIns="91425" tIns="91425" rIns="91425" bIns="91425" anchor="t" anchorCtr="0">
            <a:noAutofit/>
          </a:bodyPr>
          <a:lstStyle/>
          <a:p>
            <a:r>
              <a:rPr lang="cs-CZ" sz="2000" b="1" dirty="0">
                <a:solidFill>
                  <a:schemeClr val="tx1"/>
                </a:solidFill>
                <a:latin typeface="Cambria" panose="02040503050406030204" pitchFamily="18" charset="0"/>
                <a:ea typeface="Cambria" panose="02040503050406030204" pitchFamily="18" charset="0"/>
              </a:rPr>
              <a:t>§ 115 vodního zákona</a:t>
            </a:r>
            <a:endParaRPr lang="en-US" sz="2000" b="1" dirty="0">
              <a:solidFill>
                <a:schemeClr val="tx1"/>
              </a:solidFill>
              <a:latin typeface="Cambria" panose="02040503050406030204" pitchFamily="18" charset="0"/>
              <a:ea typeface="Cambria" panose="02040503050406030204" pitchFamily="18" charset="0"/>
            </a:endParaRPr>
          </a:p>
          <a:p>
            <a:endParaRPr lang="cs-CZ" sz="800" b="1" dirty="0">
              <a:solidFill>
                <a:schemeClr val="tx1"/>
              </a:solidFill>
              <a:latin typeface="Cambria" panose="02040503050406030204" pitchFamily="18" charset="0"/>
              <a:ea typeface="Cambria" panose="02040503050406030204" pitchFamily="18" charset="0"/>
            </a:endParaRPr>
          </a:p>
          <a:p>
            <a:endParaRPr lang="en-US" sz="1200" b="1" dirty="0">
              <a:solidFill>
                <a:schemeClr val="accent1"/>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2400" dirty="0">
              <a:solidFill>
                <a:schemeClr val="tx1"/>
              </a:solidFill>
              <a:latin typeface="Cambria" panose="02040503050406030204" pitchFamily="18" charset="0"/>
              <a:ea typeface="Cambria" panose="02040503050406030204" pitchFamily="18" charset="0"/>
              <a:cs typeface="Nixie One"/>
              <a:sym typeface="Nixie One"/>
            </a:endParaRPr>
          </a:p>
          <a:p>
            <a:endParaRPr lang="cs-CZ" sz="2400" dirty="0">
              <a:solidFill>
                <a:schemeClr val="accent6"/>
              </a:solidFill>
              <a:latin typeface="Cambria" panose="02040503050406030204" pitchFamily="18" charset="0"/>
              <a:ea typeface="Cambria" panose="02040503050406030204" pitchFamily="18" charset="0"/>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cs-CZ" sz="1800" dirty="0">
              <a:solidFill>
                <a:schemeClr val="tx1"/>
              </a:solidFill>
              <a:latin typeface="Cambria" panose="02040503050406030204" pitchFamily="18" charset="0"/>
              <a:ea typeface="Cambria" panose="02040503050406030204" pitchFamily="18" charset="0"/>
              <a:cs typeface="Nixie One"/>
              <a:sym typeface="Nixie One"/>
            </a:endParaRPr>
          </a:p>
          <a:p>
            <a:pPr lvl="0">
              <a:spcBef>
                <a:spcPts val="600"/>
              </a:spcBef>
            </a:pPr>
            <a:endParaRPr lang="en-US" sz="1200" dirty="0">
              <a:solidFill>
                <a:schemeClr val="tx1"/>
              </a:solidFill>
              <a:latin typeface="Cambria" panose="02040503050406030204" pitchFamily="18" charset="0"/>
              <a:ea typeface="Cambria" panose="02040503050406030204" pitchFamily="18" charset="0"/>
              <a:cs typeface="Nixie One"/>
              <a:sym typeface="Nixie One"/>
            </a:endParaRPr>
          </a:p>
        </p:txBody>
      </p:sp>
      <p:sp>
        <p:nvSpPr>
          <p:cNvPr id="4" name="TextovéPole 3"/>
          <p:cNvSpPr txBox="1"/>
          <p:nvPr/>
        </p:nvSpPr>
        <p:spPr>
          <a:xfrm>
            <a:off x="492966" y="740665"/>
            <a:ext cx="8651034" cy="4124206"/>
          </a:xfrm>
          <a:prstGeom prst="rect">
            <a:avLst/>
          </a:prstGeom>
          <a:noFill/>
        </p:spPr>
        <p:txBody>
          <a:bodyPr wrap="square" rtlCol="0">
            <a:spAutoFit/>
          </a:bodyPr>
          <a:lstStyle/>
          <a:p>
            <a:r>
              <a:rPr lang="cs-CZ" b="1" dirty="0">
                <a:latin typeface="Cambria" panose="02040503050406030204" pitchFamily="18" charset="0"/>
              </a:rPr>
              <a:t>(1) Pokud tento zákon nestanoví jinak, postupují vodoprávní úřady při řízení o věcech upravených vodním zákonem podle stavebního zákona, jde-li o rozhodování týkající se vodních děl a vodohospodářských úprav.</a:t>
            </a:r>
          </a:p>
          <a:p>
            <a:r>
              <a:rPr lang="cs-CZ" b="1" dirty="0">
                <a:latin typeface="Cambria" panose="02040503050406030204" pitchFamily="18" charset="0"/>
              </a:rPr>
              <a:t>(4) </a:t>
            </a:r>
            <a:r>
              <a:rPr lang="cs-CZ" b="1" dirty="0">
                <a:solidFill>
                  <a:schemeClr val="accent6"/>
                </a:solidFill>
                <a:latin typeface="Cambria" panose="02040503050406030204" pitchFamily="18" charset="0"/>
              </a:rPr>
              <a:t>Účastníkem řízení jsou též obce</a:t>
            </a:r>
            <a:r>
              <a:rPr lang="cs-CZ" b="1" dirty="0">
                <a:latin typeface="Cambria" panose="02040503050406030204" pitchFamily="18" charset="0"/>
              </a:rPr>
              <a:t>, v jejichž územním obvodu může dojít rozhodnutím vodoprávního úřadu k ovlivnění vodních poměrů nebo životního prostředí, pokud tento zákon nestanoví jinak.</a:t>
            </a:r>
          </a:p>
          <a:p>
            <a:r>
              <a:rPr lang="cs-CZ" b="1" dirty="0">
                <a:latin typeface="Cambria" panose="02040503050406030204" pitchFamily="18" charset="0"/>
              </a:rPr>
              <a:t>(5) </a:t>
            </a:r>
            <a:r>
              <a:rPr lang="cs-CZ" b="1" dirty="0">
                <a:solidFill>
                  <a:schemeClr val="accent6"/>
                </a:solidFill>
                <a:latin typeface="Cambria" panose="02040503050406030204" pitchFamily="18" charset="0"/>
              </a:rPr>
              <a:t>Účastníkem řízení je správce vodního toku v případech</a:t>
            </a:r>
            <a:r>
              <a:rPr lang="cs-CZ" b="1" dirty="0">
                <a:latin typeface="Cambria" panose="02040503050406030204" pitchFamily="18" charset="0"/>
              </a:rPr>
              <a:t>, kdy se řízení dotýká vodního toku.</a:t>
            </a:r>
          </a:p>
          <a:p>
            <a:r>
              <a:rPr lang="cs-CZ" b="1" dirty="0">
                <a:latin typeface="Cambria" panose="02040503050406030204" pitchFamily="18" charset="0"/>
              </a:rPr>
              <a:t>(7) Občanské sdružení má postavení účastníka řízení vedeného podle tohoto zákona, s výjimkou stavebních řízení vedených podle § 15 a řízení navazujících na posuzování vlivů na životní prostředí podle § 3 písm. g) zákona o posuzování vlivů na životní prostředí, jestliže písemně požádá o postavení účastníka řízení do 8 dnů ode dne sdělení informace podle odstavce 6. Dnem sdělení informace o zahájení řízení se rozumí den doručení jejího písemného vyhotovení nebo první den jejího zveřejnění na úřední desce správního orgánu a současně způsobem umožňujícím dálkový přístup.</a:t>
            </a:r>
          </a:p>
          <a:p>
            <a:r>
              <a:rPr lang="cs-CZ" b="1" dirty="0">
                <a:latin typeface="Cambria" panose="02040503050406030204" pitchFamily="18" charset="0"/>
              </a:rPr>
              <a:t>  (16) Účastníkem řízení o povolení k odběru podzemní vody je žadatel a dále osoby podle odstavců 4 a 7. Účastníky řízení o určení správce drobného vodního toku nebo jeho zrušení jsou žadatel, dosavadní správce drobného vodního toku, správce povodí a obce, jejichž územím drobný vodní tok protéká. K vydání rozhodnutí se vyjadřují příslušné vodoprávní úřady (§ 106 odst. 1).</a:t>
            </a:r>
          </a:p>
          <a:p>
            <a:r>
              <a:rPr lang="cs-CZ" b="1" dirty="0">
                <a:latin typeface="Cambria" panose="02040503050406030204" pitchFamily="18" charset="0"/>
              </a:rPr>
              <a:t> </a:t>
            </a:r>
          </a:p>
          <a:p>
            <a:r>
              <a:rPr lang="cs-CZ" sz="2400" b="1" dirty="0">
                <a:latin typeface="Cambria" panose="02040503050406030204" pitchFamily="18" charset="0"/>
              </a:rPr>
              <a:t>	</a:t>
            </a:r>
            <a:endParaRPr lang="cs-CZ" sz="24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87247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4|7|8.6"/>
</p:tagLst>
</file>

<file path=ppt/tags/tag10.xml><?xml version="1.0" encoding="utf-8"?>
<p:tagLst xmlns:a="http://schemas.openxmlformats.org/drawingml/2006/main" xmlns:r="http://schemas.openxmlformats.org/officeDocument/2006/relationships" xmlns:p="http://schemas.openxmlformats.org/presentationml/2006/main">
  <p:tag name="TIMING" val="|18.6|3.2|1|2|8.3|2.7|8.6|1.6|1.7|12.9|1.1"/>
</p:tagLst>
</file>

<file path=ppt/tags/tag11.xml><?xml version="1.0" encoding="utf-8"?>
<p:tagLst xmlns:a="http://schemas.openxmlformats.org/drawingml/2006/main" xmlns:r="http://schemas.openxmlformats.org/officeDocument/2006/relationships" xmlns:p="http://schemas.openxmlformats.org/presentationml/2006/main">
  <p:tag name="TIMING" val="|9.7|1.8|5.1|3.6|9.6|6.5"/>
</p:tagLst>
</file>

<file path=ppt/tags/tag12.xml><?xml version="1.0" encoding="utf-8"?>
<p:tagLst xmlns:a="http://schemas.openxmlformats.org/drawingml/2006/main" xmlns:r="http://schemas.openxmlformats.org/officeDocument/2006/relationships" xmlns:p="http://schemas.openxmlformats.org/presentationml/2006/main">
  <p:tag name="TIMING" val="|9.4|1|2.5|4.8|4|2.3|1.6|4.6|2.1|3.8"/>
</p:tagLst>
</file>

<file path=ppt/tags/tag13.xml><?xml version="1.0" encoding="utf-8"?>
<p:tagLst xmlns:a="http://schemas.openxmlformats.org/drawingml/2006/main" xmlns:r="http://schemas.openxmlformats.org/officeDocument/2006/relationships" xmlns:p="http://schemas.openxmlformats.org/presentationml/2006/main">
  <p:tag name="TIMING" val="|8.8|1|4.9|0.8|1.5|1.1|1.8|0.9|0.8|2.7|1.2|1.3|1.5|1.6|0.5|0.2|0.6|0.2|32.3|0.9|1.1|0.3"/>
</p:tagLst>
</file>

<file path=ppt/tags/tag14.xml><?xml version="1.0" encoding="utf-8"?>
<p:tagLst xmlns:a="http://schemas.openxmlformats.org/drawingml/2006/main" xmlns:r="http://schemas.openxmlformats.org/officeDocument/2006/relationships" xmlns:p="http://schemas.openxmlformats.org/presentationml/2006/main">
  <p:tag name="TIMING" val="|12.6|2|6|2.8|2.2|3.2|10|4.4|2|0|6.8|2.8|0.8|1.4|1.8|5.3"/>
</p:tagLst>
</file>

<file path=ppt/tags/tag15.xml><?xml version="1.0" encoding="utf-8"?>
<p:tagLst xmlns:a="http://schemas.openxmlformats.org/drawingml/2006/main" xmlns:r="http://schemas.openxmlformats.org/officeDocument/2006/relationships" xmlns:p="http://schemas.openxmlformats.org/presentationml/2006/main">
  <p:tag name="TIMING" val="|13.1|0.9|1.5|1.1|0.7|1.5|1.9|0.7|0.1|0.7|0.5|0.2|2.1|0.7|3.5|4.6"/>
</p:tagLst>
</file>

<file path=ppt/tags/tag16.xml><?xml version="1.0" encoding="utf-8"?>
<p:tagLst xmlns:a="http://schemas.openxmlformats.org/drawingml/2006/main" xmlns:r="http://schemas.openxmlformats.org/officeDocument/2006/relationships" xmlns:p="http://schemas.openxmlformats.org/presentationml/2006/main">
  <p:tag name="TIMING" val="|7.5|0.7|0.8|0.8|0.9|5|0.9|1.2|2.3|4.1|7.2|1.8|0.6|8.2|1.8"/>
</p:tagLst>
</file>

<file path=ppt/tags/tag17.xml><?xml version="1.0" encoding="utf-8"?>
<p:tagLst xmlns:a="http://schemas.openxmlformats.org/drawingml/2006/main" xmlns:r="http://schemas.openxmlformats.org/officeDocument/2006/relationships" xmlns:p="http://schemas.openxmlformats.org/presentationml/2006/main">
  <p:tag name="TIMING" val="|12.8|0.6|4.2|13.1|0.8|2.1|2.4|1.2"/>
</p:tagLst>
</file>

<file path=ppt/tags/tag18.xml><?xml version="1.0" encoding="utf-8"?>
<p:tagLst xmlns:a="http://schemas.openxmlformats.org/drawingml/2006/main" xmlns:r="http://schemas.openxmlformats.org/officeDocument/2006/relationships" xmlns:p="http://schemas.openxmlformats.org/presentationml/2006/main">
  <p:tag name="TIMING" val="|9|0.6|1.4|4.8|2|9.1|2|2.3|2.9|5.3|0.8|0.2"/>
</p:tagLst>
</file>

<file path=ppt/tags/tag2.xml><?xml version="1.0" encoding="utf-8"?>
<p:tagLst xmlns:a="http://schemas.openxmlformats.org/drawingml/2006/main" xmlns:r="http://schemas.openxmlformats.org/officeDocument/2006/relationships" xmlns:p="http://schemas.openxmlformats.org/presentationml/2006/main">
  <p:tag name="TIMING" val="|30.9|4.9|64.8|6.5|8.9|14.2|6.3|21.1"/>
</p:tagLst>
</file>

<file path=ppt/tags/tag3.xml><?xml version="1.0" encoding="utf-8"?>
<p:tagLst xmlns:a="http://schemas.openxmlformats.org/drawingml/2006/main" xmlns:r="http://schemas.openxmlformats.org/officeDocument/2006/relationships" xmlns:p="http://schemas.openxmlformats.org/presentationml/2006/main">
  <p:tag name="TIMING" val="|11.7|11.4|33.5|18.3|38.4|10.7|5.7|4.5|23.9"/>
</p:tagLst>
</file>

<file path=ppt/tags/tag4.xml><?xml version="1.0" encoding="utf-8"?>
<p:tagLst xmlns:a="http://schemas.openxmlformats.org/drawingml/2006/main" xmlns:r="http://schemas.openxmlformats.org/officeDocument/2006/relationships" xmlns:p="http://schemas.openxmlformats.org/presentationml/2006/main">
  <p:tag name="TIMING" val="|6.6|19.6|26.3|15"/>
</p:tagLst>
</file>

<file path=ppt/tags/tag5.xml><?xml version="1.0" encoding="utf-8"?>
<p:tagLst xmlns:a="http://schemas.openxmlformats.org/drawingml/2006/main" xmlns:r="http://schemas.openxmlformats.org/officeDocument/2006/relationships" xmlns:p="http://schemas.openxmlformats.org/presentationml/2006/main">
  <p:tag name="TIMING" val="|38.9|86.6"/>
</p:tagLst>
</file>

<file path=ppt/tags/tag6.xml><?xml version="1.0" encoding="utf-8"?>
<p:tagLst xmlns:a="http://schemas.openxmlformats.org/drawingml/2006/main" xmlns:r="http://schemas.openxmlformats.org/officeDocument/2006/relationships" xmlns:p="http://schemas.openxmlformats.org/presentationml/2006/main">
  <p:tag name="TIMING" val="|5.6|3.9|3.8"/>
</p:tagLst>
</file>

<file path=ppt/tags/tag7.xml><?xml version="1.0" encoding="utf-8"?>
<p:tagLst xmlns:a="http://schemas.openxmlformats.org/drawingml/2006/main" xmlns:r="http://schemas.openxmlformats.org/officeDocument/2006/relationships" xmlns:p="http://schemas.openxmlformats.org/presentationml/2006/main">
  <p:tag name="TIMING" val="|14|4.2|1.3|2.4|2.4|4.3|0.9|0.9|2.8|1.4|1.1|1.9|1|9.7|0.9|0.7|1.6|19.7"/>
</p:tagLst>
</file>

<file path=ppt/tags/tag8.xml><?xml version="1.0" encoding="utf-8"?>
<p:tagLst xmlns:a="http://schemas.openxmlformats.org/drawingml/2006/main" xmlns:r="http://schemas.openxmlformats.org/officeDocument/2006/relationships" xmlns:p="http://schemas.openxmlformats.org/presentationml/2006/main">
  <p:tag name="TIMING" val="|9|0.6|1.4|4.8|2|9.1|2|2.3|2.9|5.3|0.8|0.2"/>
</p:tagLst>
</file>

<file path=ppt/tags/tag9.xml><?xml version="1.0" encoding="utf-8"?>
<p:tagLst xmlns:a="http://schemas.openxmlformats.org/drawingml/2006/main" xmlns:r="http://schemas.openxmlformats.org/officeDocument/2006/relationships" xmlns:p="http://schemas.openxmlformats.org/presentationml/2006/main">
  <p:tag name="TIMING" val="|9|0.6|1.4|4.8|2|9.1|2|2.3|2.9|5.3|0.8|0.2"/>
</p:tagLst>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37361</TotalTime>
  <Words>12475</Words>
  <Application>Microsoft Office PowerPoint</Application>
  <PresentationFormat>Předvádění na obrazovce (16:9)</PresentationFormat>
  <Paragraphs>1423</Paragraphs>
  <Slides>125</Slides>
  <Notes>73</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125</vt:i4>
      </vt:variant>
    </vt:vector>
  </HeadingPairs>
  <TitlesOfParts>
    <vt:vector size="134" baseType="lpstr">
      <vt:lpstr>Cambria</vt:lpstr>
      <vt:lpstr>Wingdings</vt:lpstr>
      <vt:lpstr>Roboto Slab</vt:lpstr>
      <vt:lpstr>Nixie One</vt:lpstr>
      <vt:lpstr>Consolas</vt:lpstr>
      <vt:lpstr>Wingdings 2</vt:lpstr>
      <vt:lpstr>Verdana</vt:lpstr>
      <vt:lpstr>Arial</vt:lpstr>
      <vt:lpstr>Warwick template</vt:lpstr>
      <vt:lpstr>MX001Zk Základy práva životního prostředí pro neprávníky  Soustava orgánů veřejné správy, formy jejich činnosti, pravomoc a působnost. Správní procesy v právu životního prostředí. Úloha soudů. Zapojení veřejnosti a dalších osob. </vt:lpstr>
      <vt:lpstr>Osnova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Ekopolitika a normativní rámec</vt:lpstr>
      <vt:lpstr>Prezentace aplikace PowerPoint</vt:lpstr>
      <vt:lpstr>Kde hledat informace</vt:lpstr>
      <vt:lpstr>Jak vyhledávat judikaturu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2012 – 2016 (celkem cca 220 věcí v 1. stupni) </vt:lpstr>
      <vt:lpstr>agenda</vt:lpstr>
      <vt:lpstr>Fáze povolování</vt:lpstr>
      <vt:lpstr>typy spolků</vt:lpstr>
      <vt:lpstr>úspěšnost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to Justice in the Czech Republic: Statistics and Data Analysis</dc:title>
  <dc:creator>Vomáčka Crew</dc:creator>
  <cp:lastModifiedBy>Vojtěch Vomáčka</cp:lastModifiedBy>
  <cp:revision>625</cp:revision>
  <cp:lastPrinted>2017-11-19T10:58:40Z</cp:lastPrinted>
  <dcterms:modified xsi:type="dcterms:W3CDTF">2020-10-30T07:14:35Z</dcterms:modified>
</cp:coreProperties>
</file>