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0E544-F4D2-491D-B874-80563E54A7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REGULACE ZDROJŮ ZNEČIŠŤOVÁNÍ </a:t>
            </a:r>
            <a:r>
              <a:rPr lang="cs-CZ" dirty="0" smtClean="0"/>
              <a:t>A </a:t>
            </a:r>
            <a:r>
              <a:rPr lang="cs-CZ" dirty="0"/>
              <a:t>VAZBY NA OCHRANU PŘÍRODY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995DB3-60C7-4D5B-B652-1E8FA35A5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707827"/>
          </a:xfrm>
        </p:spPr>
        <p:txBody>
          <a:bodyPr>
            <a:normAutofit/>
          </a:bodyPr>
          <a:lstStyle/>
          <a:p>
            <a:r>
              <a:rPr lang="cs-CZ" i="1" dirty="0"/>
              <a:t>Podzim 2020</a:t>
            </a:r>
          </a:p>
          <a:p>
            <a:endParaRPr lang="cs-CZ" i="1" dirty="0"/>
          </a:p>
          <a:p>
            <a:r>
              <a:rPr lang="cs-CZ" sz="2400" i="1" dirty="0"/>
              <a:t>Ilona Jančářová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68153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2305"/>
          </a:xfrm>
        </p:spPr>
        <p:txBody>
          <a:bodyPr/>
          <a:lstStyle/>
          <a:p>
            <a:r>
              <a:rPr lang="cs-CZ" dirty="0" smtClean="0"/>
              <a:t>ZVLÁŠTĚ CHRÁNĚNÁ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96291" y="1446415"/>
            <a:ext cx="10008321" cy="5087389"/>
          </a:xfrm>
        </p:spPr>
        <p:txBody>
          <a:bodyPr>
            <a:noAutofit/>
          </a:bodyPr>
          <a:lstStyle/>
          <a:p>
            <a:r>
              <a:rPr lang="cs-CZ" sz="2800" dirty="0"/>
              <a:t>Z</a:t>
            </a:r>
            <a:r>
              <a:rPr lang="cs-CZ" sz="2800" dirty="0" smtClean="0"/>
              <a:t>vláštní režim ochrany (ve vymezených oblastech)</a:t>
            </a:r>
          </a:p>
          <a:p>
            <a:pPr lvl="1"/>
            <a:r>
              <a:rPr lang="cs-CZ" sz="2400" dirty="0" smtClean="0"/>
              <a:t>zákaz povolovat a umísťovat nové stavby a terénní úpravy</a:t>
            </a:r>
          </a:p>
          <a:p>
            <a:pPr lvl="1"/>
            <a:r>
              <a:rPr lang="cs-CZ" sz="2400" dirty="0" smtClean="0"/>
              <a:t>zákaz povolovat a měnit způsob využití území</a:t>
            </a:r>
          </a:p>
          <a:p>
            <a:pPr lvl="1"/>
            <a:r>
              <a:rPr lang="cs-CZ" sz="2400" dirty="0" smtClean="0"/>
              <a:t>zákaz upravovat přirozená koryta vodních toků (NP)</a:t>
            </a:r>
          </a:p>
          <a:p>
            <a:pPr lvl="1"/>
            <a:r>
              <a:rPr lang="cs-CZ" sz="2400" dirty="0" smtClean="0"/>
              <a:t>zákaz vymezovat nové průmyslové zóny (NP)</a:t>
            </a:r>
          </a:p>
          <a:p>
            <a:pPr lvl="1"/>
            <a:r>
              <a:rPr lang="cs-CZ" sz="2400" dirty="0" smtClean="0"/>
              <a:t>k  </a:t>
            </a:r>
            <a:r>
              <a:rPr lang="cs-CZ" sz="2400" dirty="0"/>
              <a:t>umisťování, povolování nebo provádění staveb, změně způsobu využití pozemků, terénním úpravám, změnám vodního režimu pozemků nebo k nakládání s vodami, k použití chemických prostředků a ke změnám druhu pozemku </a:t>
            </a:r>
            <a:r>
              <a:rPr lang="cs-CZ" sz="2400" b="1" dirty="0">
                <a:solidFill>
                  <a:srgbClr val="C00000"/>
                </a:solidFill>
              </a:rPr>
              <a:t>v ochranném pásmu </a:t>
            </a:r>
            <a:r>
              <a:rPr lang="cs-CZ" sz="2400" dirty="0"/>
              <a:t>zvláště chráněného území je nutný souhlas orgánu ochrany </a:t>
            </a:r>
            <a:r>
              <a:rPr lang="cs-CZ" sz="2400" dirty="0" smtClean="0"/>
              <a:t>přírody aj.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7869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9054"/>
          </a:xfrm>
        </p:spPr>
        <p:txBody>
          <a:bodyPr/>
          <a:lstStyle/>
          <a:p>
            <a:r>
              <a:rPr lang="cs-CZ" dirty="0"/>
              <a:t>ZVLÁŠTĚ CHRÁNĚNÁ ÚZEMÍ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76945" y="1529542"/>
            <a:ext cx="8927667" cy="43816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sz="2400" dirty="0" smtClean="0"/>
              <a:t>realizace záměrů ve ZCHÚ:</a:t>
            </a:r>
          </a:p>
          <a:p>
            <a:pPr lvl="1"/>
            <a:r>
              <a:rPr lang="cs-CZ" sz="2000" dirty="0" smtClean="0"/>
              <a:t>na </a:t>
            </a:r>
            <a:r>
              <a:rPr lang="cs-CZ" sz="2000" dirty="0"/>
              <a:t>základě </a:t>
            </a:r>
            <a:r>
              <a:rPr lang="cs-CZ" sz="2000" b="1" dirty="0" smtClean="0">
                <a:solidFill>
                  <a:srgbClr val="C00000"/>
                </a:solidFill>
              </a:rPr>
              <a:t>výjimky</a:t>
            </a:r>
            <a:r>
              <a:rPr lang="cs-CZ" sz="2000" dirty="0" smtClean="0"/>
              <a:t> </a:t>
            </a:r>
            <a:r>
              <a:rPr lang="cs-CZ" sz="2000" dirty="0"/>
              <a:t>v případě, kdy jiný veřejný zájem převažuje nad zájmem ochrany přírody, nebo v zájmu ochrany přírody anebo tehdy, pokud povolovaná činnost významně neovlivní zachování stavu předmětu ochrany zvláště chráněného území</a:t>
            </a:r>
            <a:r>
              <a:rPr lang="cs-CZ" sz="2000" dirty="0" smtClean="0"/>
              <a:t>. (ZOPK § 43)</a:t>
            </a:r>
          </a:p>
          <a:p>
            <a:pPr lvl="1"/>
            <a:r>
              <a:rPr lang="cs-CZ" sz="2000" dirty="0" smtClean="0"/>
              <a:t>na základě závazného stanoviska orgánu OP (ZOPK § 44)</a:t>
            </a:r>
          </a:p>
          <a:p>
            <a:pPr lvl="1"/>
            <a:r>
              <a:rPr lang="cs-CZ" sz="2000" dirty="0" smtClean="0"/>
              <a:t>souhlas </a:t>
            </a:r>
            <a:r>
              <a:rPr lang="cs-CZ" sz="2000" dirty="0"/>
              <a:t>k </a:t>
            </a:r>
            <a:r>
              <a:rPr lang="cs-CZ" sz="2000" dirty="0" smtClean="0"/>
              <a:t>některým činnostem, </a:t>
            </a:r>
            <a:r>
              <a:rPr lang="cs-CZ" sz="2000" dirty="0"/>
              <a:t>vymezeným v bližších ochranných </a:t>
            </a:r>
            <a:r>
              <a:rPr lang="cs-CZ" sz="2000" dirty="0" smtClean="0"/>
              <a:t>podmínkách (ZOPK § 44b)</a:t>
            </a:r>
          </a:p>
          <a:p>
            <a:pPr lvl="1"/>
            <a:r>
              <a:rPr lang="cs-CZ" sz="2000" dirty="0"/>
              <a:t>zachování a </a:t>
            </a:r>
            <a:r>
              <a:rPr lang="cs-CZ" sz="2000" dirty="0" smtClean="0"/>
              <a:t>vytváření </a:t>
            </a:r>
            <a:r>
              <a:rPr lang="cs-CZ" sz="2000" dirty="0"/>
              <a:t>optimální ekologické funkce zvláště chráněných území a jejich ochranných pásem, </a:t>
            </a:r>
            <a:r>
              <a:rPr lang="cs-CZ" sz="2000" dirty="0" smtClean="0"/>
              <a:t>prostupnosti </a:t>
            </a:r>
            <a:r>
              <a:rPr lang="cs-CZ" sz="2000" dirty="0"/>
              <a:t>krajiny a </a:t>
            </a:r>
            <a:r>
              <a:rPr lang="cs-CZ" sz="2000" dirty="0" smtClean="0"/>
              <a:t>zachování </a:t>
            </a:r>
            <a:r>
              <a:rPr lang="cs-CZ" sz="2000" dirty="0"/>
              <a:t>a </a:t>
            </a:r>
            <a:r>
              <a:rPr lang="cs-CZ" sz="2000" dirty="0" smtClean="0"/>
              <a:t>podpora biologické rozmanitosti při územním plánování a rozhodování (ZOPK § 44a)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33920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Záměr na výstavbu průmyslového závodu na území CHKO</a:t>
            </a:r>
          </a:p>
          <a:p>
            <a:pPr lvl="1"/>
            <a:r>
              <a:rPr lang="cs-CZ" sz="2000" dirty="0" smtClean="0"/>
              <a:t>za jakých podmínek jej lze realizovat?</a:t>
            </a:r>
          </a:p>
          <a:p>
            <a:pPr lvl="1"/>
            <a:r>
              <a:rPr lang="cs-CZ" sz="2000" dirty="0" smtClean="0"/>
              <a:t>za jakých podmínek jej realizovat nelze?</a:t>
            </a:r>
          </a:p>
          <a:p>
            <a:pPr lvl="1"/>
            <a:endParaRPr lang="cs-CZ" sz="2000" dirty="0"/>
          </a:p>
          <a:p>
            <a:pPr marL="457200" lvl="1" indent="0">
              <a:buNone/>
            </a:pPr>
            <a:r>
              <a:rPr lang="cs-CZ" sz="2000" smtClean="0"/>
              <a:t>(§ 25-27; 43-44b)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5255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79838"/>
          </a:xfrm>
        </p:spPr>
        <p:txBody>
          <a:bodyPr/>
          <a:lstStyle/>
          <a:p>
            <a:r>
              <a:rPr lang="cs-CZ" dirty="0" smtClean="0"/>
              <a:t>OCHRANA PŘÍRODY - 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6393" y="1487837"/>
            <a:ext cx="11081288" cy="5207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Ochranou přírody a krajiny </a:t>
            </a:r>
            <a:r>
              <a:rPr lang="cs-CZ" dirty="0"/>
              <a:t>se </a:t>
            </a:r>
            <a:r>
              <a:rPr lang="cs-CZ" dirty="0" smtClean="0"/>
              <a:t>rozumí </a:t>
            </a:r>
            <a:r>
              <a:rPr lang="cs-CZ" dirty="0"/>
              <a:t>dále vymezená péče státu a fyzických i právnických osob o </a:t>
            </a:r>
            <a:r>
              <a:rPr lang="cs-CZ" b="1" dirty="0"/>
              <a:t>volně žijící živočichy, planě rostoucí rostliny </a:t>
            </a:r>
            <a:r>
              <a:rPr lang="cs-CZ" dirty="0"/>
              <a:t>a jejich společenstva, o </a:t>
            </a:r>
            <a:r>
              <a:rPr lang="cs-CZ" b="1" dirty="0"/>
              <a:t>nerosty, horniny</a:t>
            </a:r>
            <a:r>
              <a:rPr lang="cs-CZ" dirty="0"/>
              <a:t>, paleontologické nálezy a geologické celky, péče o </a:t>
            </a:r>
            <a:r>
              <a:rPr lang="cs-CZ" b="1" dirty="0"/>
              <a:t>ekologické systémy a krajinné celky</a:t>
            </a:r>
            <a:r>
              <a:rPr lang="cs-CZ" dirty="0"/>
              <a:t>, jakož i péče o vzhled a přístupnost </a:t>
            </a:r>
            <a:r>
              <a:rPr lang="cs-CZ" b="1" dirty="0" smtClean="0"/>
              <a:t>krajiny</a:t>
            </a:r>
            <a:r>
              <a:rPr lang="cs-CZ" dirty="0" smtClean="0"/>
              <a:t>. Z</a:t>
            </a:r>
            <a:r>
              <a:rPr lang="pl-PL" dirty="0" smtClean="0"/>
              <a:t>ajišťuje se mimo jiné:</a:t>
            </a:r>
          </a:p>
          <a:p>
            <a:r>
              <a:rPr lang="cs-CZ" dirty="0"/>
              <a:t>účastí na tvorbě a schvalování </a:t>
            </a:r>
            <a:r>
              <a:rPr lang="cs-CZ" b="1" dirty="0"/>
              <a:t>lesních hospodářských plánů </a:t>
            </a:r>
            <a:r>
              <a:rPr lang="cs-CZ" dirty="0"/>
              <a:t>s cílem zajistit ekologicky vhodné lesní </a:t>
            </a:r>
            <a:r>
              <a:rPr lang="cs-CZ" dirty="0" smtClean="0"/>
              <a:t>hospodaření,</a:t>
            </a:r>
          </a:p>
          <a:p>
            <a:r>
              <a:rPr lang="cs-CZ" dirty="0" smtClean="0"/>
              <a:t>spoluúčastí </a:t>
            </a:r>
            <a:r>
              <a:rPr lang="cs-CZ" dirty="0"/>
              <a:t>v procesu </a:t>
            </a:r>
            <a:r>
              <a:rPr lang="cs-CZ" b="1" dirty="0"/>
              <a:t>územního plánování a stavebního řízení </a:t>
            </a:r>
            <a:r>
              <a:rPr lang="cs-CZ" dirty="0"/>
              <a:t>s cílem prosazovat vytváření ekologicky vyvážené a esteticky hodnotné krajiny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smtClean="0"/>
              <a:t>účastí </a:t>
            </a:r>
            <a:r>
              <a:rPr lang="cs-CZ" dirty="0"/>
              <a:t>na ochraně </a:t>
            </a:r>
            <a:r>
              <a:rPr lang="cs-CZ" b="1" dirty="0"/>
              <a:t>půdního fondu</a:t>
            </a:r>
            <a:r>
              <a:rPr lang="cs-CZ" dirty="0"/>
              <a:t>, zejména při pozemkových úpravách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b="1" dirty="0" smtClean="0"/>
              <a:t>ovlivňováním </a:t>
            </a:r>
            <a:r>
              <a:rPr lang="cs-CZ" b="1" dirty="0"/>
              <a:t>vodního hospodaření </a:t>
            </a:r>
            <a:r>
              <a:rPr lang="cs-CZ" dirty="0"/>
              <a:t>v krajině s cílem udržovat přirozené podmínky pro život vodních a mokřadních ekosystémů při zachování přirozeného charakteru a přírodě blízkého vzhledu vodních toků a ploch a mokřadů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smtClean="0"/>
              <a:t>obnovou </a:t>
            </a:r>
            <a:r>
              <a:rPr lang="cs-CZ" dirty="0"/>
              <a:t>a vytvářením nových přírodně hodnotných ekosystémů, například při rekultivacích a jiných velkých změnách ve struktuře a využívání krajiny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smtClean="0"/>
              <a:t>ochranou </a:t>
            </a:r>
            <a:r>
              <a:rPr lang="cs-CZ" dirty="0"/>
              <a:t>krajiny pro </a:t>
            </a:r>
            <a:r>
              <a:rPr lang="cs-CZ" b="1" dirty="0"/>
              <a:t>ekologicky vhodné formy hospodářského využívání, turistiky a rekreace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490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Zákon č. 114/1992 Sb., ve znění pozdějších předpisů ...403/2020 Sb. </a:t>
            </a:r>
          </a:p>
          <a:p>
            <a:pPr marL="0" indent="0">
              <a:buNone/>
            </a:pPr>
            <a:r>
              <a:rPr lang="cs-CZ" sz="2400" dirty="0" smtClean="0"/>
              <a:t>Související předpisy (vše ve znění pozdějších předpisů)</a:t>
            </a:r>
          </a:p>
          <a:p>
            <a:r>
              <a:rPr lang="cs-CZ" sz="2400" dirty="0" smtClean="0"/>
              <a:t>Zákon č. 254/2001 Sb., o vodách </a:t>
            </a:r>
          </a:p>
          <a:p>
            <a:r>
              <a:rPr lang="cs-CZ" sz="2400" dirty="0" smtClean="0"/>
              <a:t>Zákon </a:t>
            </a:r>
            <a:r>
              <a:rPr lang="cs-CZ" sz="2400" dirty="0"/>
              <a:t>č. 289/1995 </a:t>
            </a:r>
            <a:r>
              <a:rPr lang="cs-CZ" sz="2400" dirty="0" smtClean="0"/>
              <a:t>Sb., o lesích </a:t>
            </a:r>
          </a:p>
          <a:p>
            <a:r>
              <a:rPr lang="cs-CZ" sz="2400" dirty="0" smtClean="0"/>
              <a:t>Zákon č. 334/1992 Sb., o ochraně zemědělského půdního fondu</a:t>
            </a:r>
          </a:p>
          <a:p>
            <a:r>
              <a:rPr lang="cs-CZ" sz="2400" dirty="0" smtClean="0"/>
              <a:t>a další.</a:t>
            </a:r>
          </a:p>
          <a:p>
            <a:pPr marL="0" indent="0">
              <a:buNone/>
            </a:pP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17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VÝZNAMNÝ KRAJINNÝ PRVEK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59797" y="1487837"/>
            <a:ext cx="9644815" cy="50679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Významný </a:t>
            </a:r>
            <a:r>
              <a:rPr lang="cs-CZ" sz="2000" b="1" dirty="0"/>
              <a:t>krajinný prvek jako ekologicky, geomorfologicky nebo esteticky hodnotná část krajiny utváří její typický vzhled nebo přispívá k udržení její stability. </a:t>
            </a:r>
            <a:endParaRPr lang="cs-CZ" sz="2000" b="1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400" b="1" dirty="0">
                <a:solidFill>
                  <a:srgbClr val="C00000"/>
                </a:solidFill>
              </a:rPr>
              <a:t>Významné krajinné prvky přímo ze zákona</a:t>
            </a:r>
            <a:r>
              <a:rPr lang="cs-CZ" sz="2400" dirty="0"/>
              <a:t>  </a:t>
            </a:r>
            <a:r>
              <a:rPr lang="cs-CZ" sz="2400" dirty="0" smtClean="0"/>
              <a:t>jsou:</a:t>
            </a:r>
            <a:endParaRPr lang="cs-CZ" sz="2400" dirty="0"/>
          </a:p>
          <a:p>
            <a:pPr marL="0" indent="0">
              <a:buNone/>
            </a:pPr>
            <a:r>
              <a:rPr lang="cs-CZ" sz="2000" dirty="0" smtClean="0"/>
              <a:t>lesy</a:t>
            </a:r>
            <a:r>
              <a:rPr lang="cs-CZ" sz="2000" dirty="0"/>
              <a:t>, rašeliniště, vodní toky, rybníky, jezera, údolní nivy. </a:t>
            </a:r>
            <a:endParaRPr lang="cs-CZ" sz="2000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Významné krajinné prvky na základě registrace</a:t>
            </a:r>
            <a:r>
              <a:rPr lang="cs-CZ" sz="2400" dirty="0" smtClean="0"/>
              <a:t> jsou:</a:t>
            </a:r>
          </a:p>
          <a:p>
            <a:pPr marL="0" indent="0">
              <a:buNone/>
            </a:pPr>
            <a:r>
              <a:rPr lang="cs-CZ" sz="2000" dirty="0" smtClean="0"/>
              <a:t>jiné </a:t>
            </a:r>
            <a:r>
              <a:rPr lang="cs-CZ" sz="2000" dirty="0"/>
              <a:t>části krajiny, které zaregistruje podle § 6 orgán ochrany přírody jako významný krajinný prvek, </a:t>
            </a:r>
            <a:r>
              <a:rPr lang="cs-CZ" sz="2000" b="1" dirty="0"/>
              <a:t>zejména</a:t>
            </a:r>
            <a:r>
              <a:rPr lang="cs-CZ" sz="2000" dirty="0"/>
              <a:t> mokřady, stepní trávníky, remízy, meze, trvalé travní plochy, naleziště nerostů a zkamenělin, umělé i přirozené skalní útvary, výchozy a odkryvy. Mohou jimi být i cenné plochy porostů sídelních útvarů včetně historických zahrad a parků. </a:t>
            </a:r>
            <a:endParaRPr lang="cs-CZ" sz="2000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Zvláště </a:t>
            </a:r>
            <a:r>
              <a:rPr lang="cs-CZ" sz="2400" b="1" dirty="0">
                <a:solidFill>
                  <a:srgbClr val="C00000"/>
                </a:solidFill>
              </a:rPr>
              <a:t>chráněná část přírody je z této definice </a:t>
            </a:r>
            <a:r>
              <a:rPr lang="cs-CZ" sz="2400" b="1" dirty="0" smtClean="0">
                <a:solidFill>
                  <a:srgbClr val="C00000"/>
                </a:solidFill>
              </a:rPr>
              <a:t>vyňata.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123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VÝZNAMNÝ KRAJINNÝ PRVEK (VKP)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59797" y="1487837"/>
            <a:ext cx="9644815" cy="50679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Řízení o registraci VKP (§ 6)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dirty="0" smtClean="0"/>
              <a:t>správní řízení			správní rozhodnutí</a:t>
            </a:r>
            <a:endParaRPr lang="cs-CZ" sz="2400" dirty="0"/>
          </a:p>
          <a:p>
            <a:r>
              <a:rPr lang="cs-CZ" sz="2400" dirty="0" smtClean="0"/>
              <a:t>účastníci řízení:  - vlastník dotčeného pozemku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	- nájemci pozemku a obci se rozhodnutí 							   pouze oznamuje</a:t>
            </a:r>
            <a:endParaRPr lang="cs-CZ" sz="2200" dirty="0" smtClean="0"/>
          </a:p>
          <a:p>
            <a:r>
              <a:rPr lang="cs-CZ" sz="2400" dirty="0" smtClean="0"/>
              <a:t>rozhodnutí :</a:t>
            </a:r>
          </a:p>
          <a:p>
            <a:pPr lvl="1"/>
            <a:r>
              <a:rPr lang="cs-CZ" sz="2200" dirty="0" smtClean="0"/>
              <a:t>obecné náležitosti dle správního řádu</a:t>
            </a:r>
          </a:p>
          <a:p>
            <a:pPr lvl="1"/>
            <a:r>
              <a:rPr lang="cs-CZ" sz="2200" dirty="0" smtClean="0"/>
              <a:t>vymezení VKP</a:t>
            </a:r>
          </a:p>
          <a:p>
            <a:pPr lvl="1"/>
            <a:r>
              <a:rPr lang="cs-CZ" sz="2200" dirty="0" smtClean="0"/>
              <a:t>poučení o následcích registrace (§ 4 odst. 2)</a:t>
            </a:r>
          </a:p>
          <a:p>
            <a:pPr lvl="1"/>
            <a:r>
              <a:rPr lang="cs-CZ" sz="2200" dirty="0"/>
              <a:t> </a:t>
            </a:r>
            <a:r>
              <a:rPr lang="cs-CZ" sz="2400" dirty="0" smtClean="0"/>
              <a:t>lze zrušit pouze v případě veřejného zájmu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4448014" y="2045777"/>
            <a:ext cx="449450" cy="4029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303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534858" cy="863727"/>
          </a:xfrm>
        </p:spPr>
        <p:txBody>
          <a:bodyPr/>
          <a:lstStyle/>
          <a:p>
            <a:r>
              <a:rPr lang="cs-CZ" dirty="0" smtClean="0"/>
              <a:t>VÝZNAMNÝ KRAJINNÝ PRVEK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59797" y="1487837"/>
            <a:ext cx="9644815" cy="48509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Významné krajinné prvky jsou chráněny před poškozováním a ničením. Využívají se pouze tak, aby nebyla narušena jejich obnova a nedošlo k ohrožení nebo oslabení jejich stabilizační funkce.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K </a:t>
            </a:r>
            <a:r>
              <a:rPr lang="cs-CZ" sz="2400" b="1" dirty="0"/>
              <a:t>zásahům, které </a:t>
            </a:r>
            <a:r>
              <a:rPr lang="cs-CZ" sz="2400" b="1" dirty="0">
                <a:solidFill>
                  <a:srgbClr val="C00000"/>
                </a:solidFill>
              </a:rPr>
              <a:t>by mohly vést </a:t>
            </a:r>
            <a:r>
              <a:rPr lang="cs-CZ" sz="2400" b="1" dirty="0"/>
              <a:t>k poškození nebo zničení významného krajinného prvku nebo ohrožení či oslabení jeho ekologicko-stabilizační funkce,</a:t>
            </a:r>
            <a:r>
              <a:rPr lang="cs-CZ" sz="2400" dirty="0"/>
              <a:t> si musí ten, kdo takové zásahy zamýšlí, opatřit </a:t>
            </a:r>
            <a:r>
              <a:rPr lang="cs-CZ" sz="2400" b="1" dirty="0">
                <a:solidFill>
                  <a:srgbClr val="C00000"/>
                </a:solidFill>
              </a:rPr>
              <a:t>závazné stanovisko orgánu ochrany přírody</a:t>
            </a:r>
            <a:r>
              <a:rPr lang="cs-CZ" sz="2400" dirty="0"/>
              <a:t>. Mezi takové zásahy patří zejména umisťování staveb, pozemkové úpravy, změny kultur pozemků, odvodňování pozemků, úpravy vodních toků a nádrží a těžba nerostů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ZOPK § 4(2)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813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8217" y="624110"/>
            <a:ext cx="8916395" cy="770737"/>
          </a:xfrm>
        </p:spPr>
        <p:txBody>
          <a:bodyPr/>
          <a:lstStyle/>
          <a:p>
            <a:r>
              <a:rPr lang="cs-CZ" dirty="0" smtClean="0"/>
              <a:t>VKP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879" y="1611824"/>
            <a:ext cx="10388734" cy="4695986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400" dirty="0" smtClean="0"/>
              <a:t>Projekt </a:t>
            </a:r>
            <a:r>
              <a:rPr lang="cs-CZ" sz="2400" dirty="0" err="1" smtClean="0"/>
              <a:t>zatrubnění</a:t>
            </a:r>
            <a:r>
              <a:rPr lang="cs-CZ" sz="2400" dirty="0" smtClean="0"/>
              <a:t> části potoka za provozovnou z důvodu rozšíření manipulační plochy.  Investor zažádal o vydání územní rozhodnutí a stavebního povolení, o nichž bylo rozhodnuto kladně. 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200" dirty="0"/>
              <a:t>Kdo o žádostech rozhodoval?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200" dirty="0" smtClean="0"/>
              <a:t>Je </a:t>
            </a:r>
            <a:r>
              <a:rPr lang="cs-CZ" sz="2200" dirty="0"/>
              <a:t>v tomto případě třeba získat závazné stanovisko k zásahu do VKP a pokud ano, v jaké fázi řízení by mělo být vydáno?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endParaRPr lang="cs-CZ" sz="2000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400" dirty="0" smtClean="0"/>
              <a:t>Kácení stromů na březích řeky - je břeh řeky VKP? Vymezte související pojmy. (VZ § 43, 44; ZOPK § 3(1))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83340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8217" y="624110"/>
            <a:ext cx="8916395" cy="770737"/>
          </a:xfrm>
        </p:spPr>
        <p:txBody>
          <a:bodyPr/>
          <a:lstStyle/>
          <a:p>
            <a:r>
              <a:rPr lang="cs-CZ" dirty="0" smtClean="0"/>
              <a:t>VKP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879" y="1255363"/>
            <a:ext cx="10817816" cy="537791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000" dirty="0" smtClean="0"/>
              <a:t>Úprava koryta vodního toku, při kterém je třeba zpevnit břehy a dno koryta a odstranit dřeviny. V  nich a v celém korytě  sídlí řada volně žijících druhů rostlin .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000" dirty="0" smtClean="0"/>
              <a:t>Je úprava koryta vodním dílem? (§ 55)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000" dirty="0" smtClean="0"/>
              <a:t>Proveďte analýzu právních požadavků pro realizaci projektu a rolí zúčastněných subjektů. Jaké zájmy budou chránit, jaká mají oprávnění a povinnosti?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000" dirty="0" smtClean="0"/>
              <a:t>správce vodního toku (VZ § 47-49; ZOPK § 67)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000" dirty="0" smtClean="0"/>
              <a:t>projektant 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000" dirty="0" smtClean="0"/>
              <a:t>vodoprávní úřad (VZ § 15)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000" dirty="0" smtClean="0"/>
              <a:t>orgán ochrany přírody OÚORP (ZOPK § 4, 5, 7-9, 65, 67)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000" dirty="0" smtClean="0"/>
              <a:t>stavební úřad (SZ   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cs-CZ" sz="2000" dirty="0" smtClean="0"/>
              <a:t>vlastníci dotčených pozemků (</a:t>
            </a:r>
            <a:r>
              <a:rPr lang="cs-CZ" sz="2000" dirty="0"/>
              <a:t>VZ § 50-51)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endParaRPr lang="cs-CZ" sz="2000" dirty="0" smtClean="0"/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070431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2552"/>
          </a:xfrm>
        </p:spPr>
        <p:txBody>
          <a:bodyPr/>
          <a:lstStyle/>
          <a:p>
            <a:r>
              <a:rPr lang="cs-CZ" dirty="0" smtClean="0"/>
              <a:t>KRAJINNÝ RÁZ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7033" y="1346662"/>
            <a:ext cx="10723418" cy="5120640"/>
          </a:xfrm>
        </p:spPr>
        <p:txBody>
          <a:bodyPr>
            <a:noAutofit/>
          </a:bodyPr>
          <a:lstStyle/>
          <a:p>
            <a:r>
              <a:rPr lang="cs-CZ" sz="2400" dirty="0"/>
              <a:t>Krajinný ráz, kterým je zejména přírodní, kulturní a historická charakteristika určitého místa či oblasti, je chráněn před činností snižující jeho estetickou a přírodní hodnotu. Zásahy do krajinného rázu, zejména umisťování a povolování staveb, mohou být prováděny pouze s ohledem na zachování významných krajinných prvků, zvláště chráněných území, kulturních dominant krajiny, harmonické měřítko a vztahy v krajině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K umisťování a povolování </a:t>
            </a:r>
            <a:r>
              <a:rPr lang="cs-CZ" sz="2400" dirty="0" smtClean="0"/>
              <a:t>staveb i k </a:t>
            </a:r>
            <a:r>
              <a:rPr lang="cs-CZ" sz="2400" dirty="0"/>
              <a:t>jiným činnostem, které by mohly snížit nebo změnit krajinný ráz, je </a:t>
            </a:r>
            <a:r>
              <a:rPr lang="cs-CZ" sz="2400" b="1" dirty="0">
                <a:solidFill>
                  <a:srgbClr val="C00000"/>
                </a:solidFill>
              </a:rPr>
              <a:t>nezbytný souhlas orgánu ochrany </a:t>
            </a:r>
            <a:r>
              <a:rPr lang="cs-CZ" sz="2400" b="1" dirty="0" smtClean="0">
                <a:solidFill>
                  <a:srgbClr val="C00000"/>
                </a:solidFill>
              </a:rPr>
              <a:t>přírody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rgán </a:t>
            </a:r>
            <a:r>
              <a:rPr lang="cs-CZ" sz="2400" dirty="0"/>
              <a:t>ochrany přírody zřídit obecně závazným právním předpisem </a:t>
            </a:r>
            <a:r>
              <a:rPr lang="cs-CZ" sz="2400" b="1" dirty="0">
                <a:solidFill>
                  <a:srgbClr val="C00000"/>
                </a:solidFill>
              </a:rPr>
              <a:t>přírodní park </a:t>
            </a:r>
            <a:r>
              <a:rPr lang="cs-CZ" sz="2400" dirty="0"/>
              <a:t>a stanovit omezení </a:t>
            </a:r>
            <a:r>
              <a:rPr lang="cs-CZ" sz="2400" dirty="0" smtClean="0"/>
              <a:t>využití území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177008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840</TotalTime>
  <Words>1091</Words>
  <Application>Microsoft Office PowerPoint</Application>
  <PresentationFormat>Širokoúhlá obrazovka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Stébla</vt:lpstr>
      <vt:lpstr>REGULACE ZDROJŮ ZNEČIŠŤOVÁNÍ A VAZBY NA OCHRANU PŘÍRODY</vt:lpstr>
      <vt:lpstr>OCHRANA PŘÍRODY - POJEM</vt:lpstr>
      <vt:lpstr>PRAMENY PRÁVNÍ ÚPRAVY</vt:lpstr>
      <vt:lpstr>VÝZNAMNÝ KRAJINNÝ PRVEK</vt:lpstr>
      <vt:lpstr>VÝZNAMNÝ KRAJINNÝ PRVEK (VKP)</vt:lpstr>
      <vt:lpstr>VÝZNAMNÝ KRAJINNÝ PRVEK </vt:lpstr>
      <vt:lpstr>VKP - PŘÍKLADY</vt:lpstr>
      <vt:lpstr>VKP - PŘÍKLADY</vt:lpstr>
      <vt:lpstr>KRAJINNÝ RÁZ</vt:lpstr>
      <vt:lpstr>ZVLÁŠTĚ CHRÁNĚNÁ ÚZEMÍ</vt:lpstr>
      <vt:lpstr>ZVLÁŠTĚ CHRÁNĚNÁ ÚZEMÍ</vt:lpstr>
      <vt:lpstr>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ZDROJŮ ZNEČIŠŤOVÁNÍ VOD A VAZBY NA OCHRANU PŘÍRODY</dc:title>
  <dc:creator>Ilona Jančářová</dc:creator>
  <cp:lastModifiedBy>jancar</cp:lastModifiedBy>
  <cp:revision>24</cp:revision>
  <dcterms:created xsi:type="dcterms:W3CDTF">2020-11-11T11:21:19Z</dcterms:created>
  <dcterms:modified xsi:type="dcterms:W3CDTF">2020-11-12T23:11:57Z</dcterms:modified>
</cp:coreProperties>
</file>