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23"/>
  </p:notesMasterIdLst>
  <p:handoutMasterIdLst>
    <p:handoutMasterId r:id="rId24"/>
  </p:handoutMasterIdLst>
  <p:sldIdLst>
    <p:sldId id="257" r:id="rId2"/>
    <p:sldId id="260" r:id="rId3"/>
    <p:sldId id="259" r:id="rId4"/>
    <p:sldId id="261" r:id="rId5"/>
    <p:sldId id="262" r:id="rId6"/>
    <p:sldId id="263" r:id="rId7"/>
    <p:sldId id="264" r:id="rId8"/>
    <p:sldId id="265" r:id="rId9"/>
    <p:sldId id="266" r:id="rId10"/>
    <p:sldId id="267" r:id="rId11"/>
    <p:sldId id="268" r:id="rId12"/>
    <p:sldId id="276" r:id="rId13"/>
    <p:sldId id="277" r:id="rId14"/>
    <p:sldId id="271" r:id="rId15"/>
    <p:sldId id="273" r:id="rId16"/>
    <p:sldId id="272" r:id="rId17"/>
    <p:sldId id="269" r:id="rId18"/>
    <p:sldId id="270" r:id="rId19"/>
    <p:sldId id="274" r:id="rId20"/>
    <p:sldId id="278" r:id="rId21"/>
    <p:sldId id="275" r:id="rId22"/>
  </p:sldIdLst>
  <p:sldSz cx="12192000" cy="6858000"/>
  <p:notesSz cx="6858000" cy="9144000"/>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33" autoAdjust="0"/>
    <p:restoredTop sz="94660"/>
  </p:normalViewPr>
  <p:slideViewPr>
    <p:cSldViewPr snapToGrid="0">
      <p:cViewPr varScale="1">
        <p:scale>
          <a:sx n="77" d="100"/>
          <a:sy n="77" d="100"/>
        </p:scale>
        <p:origin x="120" y="1998"/>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é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927DCA4C-7825-44A0-B31A-4BAD6120D580}" type="datetime1">
              <a:rPr lang="cs-CZ" smtClean="0"/>
              <a:t>02.12.2020</a:t>
            </a:fld>
            <a:endParaRPr lang="en-US" dirty="0"/>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975D426-A9DD-4244-A2CE-1FB6623742C7}" type="slidenum">
              <a:rPr lang="en-US" smtClean="0"/>
              <a:t>‹#›</a:t>
            </a:fld>
            <a:endParaRPr lang="en-US"/>
          </a:p>
        </p:txBody>
      </p:sp>
    </p:spTree>
    <p:extLst>
      <p:ext uri="{BB962C8B-B14F-4D97-AF65-F5344CB8AC3E}">
        <p14:creationId xmlns:p14="http://schemas.microsoft.com/office/powerpoint/2010/main"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é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51CCFE8D-08E6-40AC-BF4B-494C67BC535C}" type="datetime1">
              <a:rPr lang="cs-CZ" smtClean="0"/>
              <a:t>02.12.2020</a:t>
            </a:fld>
            <a:endParaRPr lang="en-US"/>
          </a:p>
        </p:txBody>
      </p:sp>
      <p:sp>
        <p:nvSpPr>
          <p:cNvPr id="4" name="Zástupný symbol obrázku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cs"/>
              <a:t>Kliknutím můžete upravit styly předlohy textu.</a:t>
            </a:r>
            <a:endParaRPr lang="en-US"/>
          </a:p>
          <a:p>
            <a:pPr lvl="1" rtl="0"/>
            <a:r>
              <a:rPr lang="cs"/>
              <a:t>Druhá úroveň</a:t>
            </a:r>
          </a:p>
          <a:p>
            <a:pPr lvl="2" rtl="0"/>
            <a:r>
              <a:rPr lang="cs"/>
              <a:t>Třetí úroveň</a:t>
            </a:r>
          </a:p>
          <a:p>
            <a:pPr lvl="3" rtl="0"/>
            <a:r>
              <a:rPr lang="cs"/>
              <a:t>Čtvrtá úroveň</a:t>
            </a:r>
          </a:p>
          <a:p>
            <a:pPr lvl="4" rtl="0"/>
            <a:r>
              <a:rPr lang="cs"/>
              <a:t>Pátá úroveň</a:t>
            </a:r>
            <a:endParaRPr lang="en-US"/>
          </a:p>
        </p:txBody>
      </p:sp>
      <p:sp>
        <p:nvSpPr>
          <p:cNvPr id="6" name="Zástupné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B41D33-19C8-4450-B3C5-BE83E9C8F0BC}" type="slidenum">
              <a:rPr lang="en-US" smtClean="0"/>
              <a:t>‹#›</a:t>
            </a:fld>
            <a:endParaRPr lang="en-US"/>
          </a:p>
        </p:txBody>
      </p:sp>
    </p:spTree>
    <p:extLst>
      <p:ext uri="{BB962C8B-B14F-4D97-AF65-F5344CB8AC3E}">
        <p14:creationId xmlns:p14="http://schemas.microsoft.com/office/powerpoint/2010/main"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7" name="Obdélník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Nadpis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cs-CZ"/>
              <a:t>Kliknutím lze upravit styl.</a:t>
            </a:r>
            <a:endParaRPr lang="en-US" dirty="0"/>
          </a:p>
        </p:txBody>
      </p:sp>
      <p:sp>
        <p:nvSpPr>
          <p:cNvPr id="3" name="Podnadpis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cs-CZ"/>
              <a:t>Kliknutím můžete upravit styl předlohy.</a:t>
            </a:r>
            <a:endParaRPr lang="en-US" dirty="0"/>
          </a:p>
        </p:txBody>
      </p:sp>
      <p:sp>
        <p:nvSpPr>
          <p:cNvPr id="8" name="Zástupný symbol pro datum 7">
            <a:extLst>
              <a:ext uri="{FF2B5EF4-FFF2-40B4-BE49-F238E27FC236}">
                <a16:creationId xmlns:a16="http://schemas.microsoft.com/office/drawing/2014/main" id="{7FA0ACE7-29A8-47D3-A7D9-257B711D8023}"/>
              </a:ext>
            </a:extLst>
          </p:cNvPr>
          <p:cNvSpPr>
            <a:spLocks noGrp="1"/>
          </p:cNvSpPr>
          <p:nvPr>
            <p:ph type="dt" sz="half" idx="10"/>
          </p:nvPr>
        </p:nvSpPr>
        <p:spPr/>
        <p:txBody>
          <a:bodyPr rtlCol="0"/>
          <a:lstStyle/>
          <a:p>
            <a:pPr rtl="0"/>
            <a:fld id="{A8EC4697-A511-4167-98D5-E240268A2670}" type="datetime1">
              <a:rPr lang="cs-CZ" smtClean="0"/>
              <a:t>02.12.2020</a:t>
            </a:fld>
            <a:endParaRPr lang="en-US" dirty="0"/>
          </a:p>
        </p:txBody>
      </p:sp>
      <p:sp>
        <p:nvSpPr>
          <p:cNvPr id="9" name="Zástupný symbol pro zápatí 8">
            <a:extLst>
              <a:ext uri="{FF2B5EF4-FFF2-40B4-BE49-F238E27FC236}">
                <a16:creationId xmlns:a16="http://schemas.microsoft.com/office/drawing/2014/main" id="{DEC604B9-52E9-4810-8359-47206518D038}"/>
              </a:ext>
            </a:extLst>
          </p:cNvPr>
          <p:cNvSpPr>
            <a:spLocks noGrp="1"/>
          </p:cNvSpPr>
          <p:nvPr>
            <p:ph type="ftr" sz="quarter" idx="11"/>
          </p:nvPr>
        </p:nvSpPr>
        <p:spPr/>
        <p:txBody>
          <a:bodyPr rtlCol="0"/>
          <a:lstStyle/>
          <a:p>
            <a:pPr rtl="0"/>
            <a:endParaRPr lang="en-US" dirty="0"/>
          </a:p>
        </p:txBody>
      </p:sp>
      <p:sp>
        <p:nvSpPr>
          <p:cNvPr id="10" name="Zástupný symbol pro číslo snímku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9" name="Nadpis 1"/>
          <p:cNvSpPr>
            <a:spLocks noGrp="1"/>
          </p:cNvSpPr>
          <p:nvPr>
            <p:ph type="title"/>
          </p:nvPr>
        </p:nvSpPr>
        <p:spPr>
          <a:xfrm>
            <a:off x="581192" y="702156"/>
            <a:ext cx="11029616" cy="1013800"/>
          </a:xfrm>
        </p:spPr>
        <p:txBody>
          <a:bodyPr rtlCol="0"/>
          <a:lstStyle/>
          <a:p>
            <a:pPr rtl="0"/>
            <a:r>
              <a:rPr lang="cs-CZ"/>
              <a:t>Kliknutím lze upravit styl.</a:t>
            </a:r>
            <a:endParaRPr lang="en-US" dirty="0"/>
          </a:p>
        </p:txBody>
      </p:sp>
      <p:sp>
        <p:nvSpPr>
          <p:cNvPr id="3" name="Zástupný symbol pro svislý text 2"/>
          <p:cNvSpPr>
            <a:spLocks noGrp="1"/>
          </p:cNvSpPr>
          <p:nvPr>
            <p:ph type="body" orient="vert" idx="1"/>
          </p:nvPr>
        </p:nvSpPr>
        <p:spPr/>
        <p:txBody>
          <a:bodyPr vert="eaVert" rtlCol="0" anchor="t"/>
          <a:lstStyle>
            <a:lvl1pPr algn="l">
              <a:defRPr/>
            </a:lvl1pPr>
            <a:lvl2pPr algn="l">
              <a:defRPr/>
            </a:lvl2pPr>
            <a:lvl3pPr algn="l">
              <a:defRPr/>
            </a:lvl3pPr>
            <a:lvl4pPr algn="l">
              <a:defRPr/>
            </a:lvl4pPr>
            <a:lvl5pPr algn="l">
              <a:defRPr/>
            </a:lvl5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datum 3"/>
          <p:cNvSpPr>
            <a:spLocks noGrp="1"/>
          </p:cNvSpPr>
          <p:nvPr>
            <p:ph type="dt" sz="half" idx="10"/>
          </p:nvPr>
        </p:nvSpPr>
        <p:spPr/>
        <p:txBody>
          <a:bodyPr rtlCol="0"/>
          <a:lstStyle/>
          <a:p>
            <a:pPr rtl="0"/>
            <a:fld id="{75C2422F-D08F-49D0-98CD-DC7D2F2607DE}" type="datetime1">
              <a:rPr lang="cs-CZ" smtClean="0"/>
              <a:t>02.12.2020</a:t>
            </a:fld>
            <a:endParaRPr lang="en-US" dirty="0"/>
          </a:p>
        </p:txBody>
      </p:sp>
      <p:sp>
        <p:nvSpPr>
          <p:cNvPr id="5" name="Zástupný symbol pro zápatí 4"/>
          <p:cNvSpPr>
            <a:spLocks noGrp="1"/>
          </p:cNvSpPr>
          <p:nvPr>
            <p:ph type="ftr" sz="quarter" idx="11"/>
          </p:nvPr>
        </p:nvSpPr>
        <p:spPr/>
        <p:txBody>
          <a:bodyPr rtlCol="0"/>
          <a:lstStyle/>
          <a:p>
            <a:pPr rtl="0"/>
            <a:endParaRPr lang="en-US" dirty="0"/>
          </a:p>
        </p:txBody>
      </p:sp>
      <p:sp>
        <p:nvSpPr>
          <p:cNvPr id="6" name="Zástupný symbol pro číslo snímku 5"/>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Obdélník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Svislý nadpis 1"/>
          <p:cNvSpPr>
            <a:spLocks noGrp="1"/>
          </p:cNvSpPr>
          <p:nvPr>
            <p:ph type="title" orient="vert"/>
          </p:nvPr>
        </p:nvSpPr>
        <p:spPr>
          <a:xfrm>
            <a:off x="8204200" y="863600"/>
            <a:ext cx="3124200" cy="4807326"/>
          </a:xfrm>
        </p:spPr>
        <p:txBody>
          <a:bodyPr vert="eaVert" rtlCol="0" anchor="ctr"/>
          <a:lstStyle>
            <a:lvl1pPr>
              <a:defRPr>
                <a:solidFill>
                  <a:srgbClr val="FFFFFF"/>
                </a:solidFill>
              </a:defRPr>
            </a:lvl1pPr>
          </a:lstStyle>
          <a:p>
            <a:pPr rtl="0"/>
            <a:r>
              <a:rPr lang="cs-CZ"/>
              <a:t>Kliknutím lze upravit styl.</a:t>
            </a:r>
            <a:endParaRPr lang="en-US" dirty="0"/>
          </a:p>
        </p:txBody>
      </p:sp>
      <p:sp>
        <p:nvSpPr>
          <p:cNvPr id="3" name="Zástupný symbol pro svislý text 2"/>
          <p:cNvSpPr>
            <a:spLocks noGrp="1"/>
          </p:cNvSpPr>
          <p:nvPr>
            <p:ph type="body" orient="vert" idx="1"/>
          </p:nvPr>
        </p:nvSpPr>
        <p:spPr>
          <a:xfrm>
            <a:off x="774923" y="863600"/>
            <a:ext cx="7161625" cy="4807326"/>
          </a:xfrm>
        </p:spPr>
        <p:txBody>
          <a:bodyPr vert="eaVert" rtlCol="0" anchor="t"/>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8" name="Obdélník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Obdélník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Obdélník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Zástupný symbol pro datum 10">
            <a:extLst>
              <a:ext uri="{FF2B5EF4-FFF2-40B4-BE49-F238E27FC236}">
                <a16:creationId xmlns:a16="http://schemas.microsoft.com/office/drawing/2014/main" id="{5C74A470-3BD3-4F33-80E5-67E6E87FCBE7}"/>
              </a:ext>
            </a:extLst>
          </p:cNvPr>
          <p:cNvSpPr>
            <a:spLocks noGrp="1"/>
          </p:cNvSpPr>
          <p:nvPr>
            <p:ph type="dt" sz="half" idx="10"/>
          </p:nvPr>
        </p:nvSpPr>
        <p:spPr/>
        <p:txBody>
          <a:bodyPr rtlCol="0"/>
          <a:lstStyle/>
          <a:p>
            <a:pPr rtl="0"/>
            <a:fld id="{9472C44F-B7A3-4350-988C-CFC166A0AA82}" type="datetime1">
              <a:rPr lang="cs-CZ" smtClean="0"/>
              <a:t>02.12.2020</a:t>
            </a:fld>
            <a:endParaRPr lang="en-US" dirty="0"/>
          </a:p>
        </p:txBody>
      </p:sp>
      <p:sp>
        <p:nvSpPr>
          <p:cNvPr id="12" name="Zástupný symbol pro zápatí 11">
            <a:extLst>
              <a:ext uri="{FF2B5EF4-FFF2-40B4-BE49-F238E27FC236}">
                <a16:creationId xmlns:a16="http://schemas.microsoft.com/office/drawing/2014/main" id="{9A3A30BA-DB50-4D7D-BCDE-17D20FB354DF}"/>
              </a:ext>
            </a:extLst>
          </p:cNvPr>
          <p:cNvSpPr>
            <a:spLocks noGrp="1"/>
          </p:cNvSpPr>
          <p:nvPr>
            <p:ph type="ftr" sz="quarter" idx="11"/>
          </p:nvPr>
        </p:nvSpPr>
        <p:spPr/>
        <p:txBody>
          <a:bodyPr rtlCol="0"/>
          <a:lstStyle/>
          <a:p>
            <a:pPr rtl="0"/>
            <a:endParaRPr lang="en-US" dirty="0"/>
          </a:p>
        </p:txBody>
      </p:sp>
      <p:sp>
        <p:nvSpPr>
          <p:cNvPr id="13" name="Zástupný symbol pro číslo snímku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581192" y="702156"/>
            <a:ext cx="11029616" cy="1188720"/>
          </a:xfrm>
        </p:spPr>
        <p:txBody>
          <a:bodyPr rtlCol="0"/>
          <a:lstStyle/>
          <a:p>
            <a:pPr rtl="0"/>
            <a:r>
              <a:rPr lang="cs-CZ"/>
              <a:t>Kliknutím lze upravit styl.</a:t>
            </a:r>
            <a:endParaRPr lang="en-US" dirty="0"/>
          </a:p>
        </p:txBody>
      </p:sp>
      <p:sp>
        <p:nvSpPr>
          <p:cNvPr id="3" name="Zástupný symbol pro obsah 2"/>
          <p:cNvSpPr>
            <a:spLocks noGrp="1"/>
          </p:cNvSpPr>
          <p:nvPr>
            <p:ph idx="1"/>
          </p:nvPr>
        </p:nvSpPr>
        <p:spPr>
          <a:xfrm>
            <a:off x="581192" y="2340864"/>
            <a:ext cx="11029615" cy="3634486"/>
          </a:xfrm>
        </p:spPr>
        <p:txBody>
          <a:bodyPr rtlCol="0"/>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8" name="Zástupný symbol pro datum 7">
            <a:extLst>
              <a:ext uri="{FF2B5EF4-FFF2-40B4-BE49-F238E27FC236}">
                <a16:creationId xmlns:a16="http://schemas.microsoft.com/office/drawing/2014/main" id="{770E6237-3456-439F-802D-3BA93FC7E3E5}"/>
              </a:ext>
            </a:extLst>
          </p:cNvPr>
          <p:cNvSpPr>
            <a:spLocks noGrp="1"/>
          </p:cNvSpPr>
          <p:nvPr>
            <p:ph type="dt" sz="half" idx="10"/>
          </p:nvPr>
        </p:nvSpPr>
        <p:spPr/>
        <p:txBody>
          <a:bodyPr rtlCol="0"/>
          <a:lstStyle/>
          <a:p>
            <a:pPr rtl="0"/>
            <a:fld id="{9E25B38F-3440-48E9-8BA6-B9B0E297B628}" type="datetime1">
              <a:rPr lang="cs-CZ" smtClean="0"/>
              <a:t>02.12.2020</a:t>
            </a:fld>
            <a:endParaRPr lang="en-US" dirty="0"/>
          </a:p>
        </p:txBody>
      </p:sp>
      <p:sp>
        <p:nvSpPr>
          <p:cNvPr id="9" name="Zástupný symbol pro zápatí 8">
            <a:extLst>
              <a:ext uri="{FF2B5EF4-FFF2-40B4-BE49-F238E27FC236}">
                <a16:creationId xmlns:a16="http://schemas.microsoft.com/office/drawing/2014/main" id="{1356D3B5-6063-4A89-B88F-9D3043916FF8}"/>
              </a:ext>
            </a:extLst>
          </p:cNvPr>
          <p:cNvSpPr>
            <a:spLocks noGrp="1"/>
          </p:cNvSpPr>
          <p:nvPr>
            <p:ph type="ftr" sz="quarter" idx="11"/>
          </p:nvPr>
        </p:nvSpPr>
        <p:spPr/>
        <p:txBody>
          <a:bodyPr rtlCol="0"/>
          <a:lstStyle/>
          <a:p>
            <a:pPr rtl="0"/>
            <a:endParaRPr lang="en-US" dirty="0"/>
          </a:p>
        </p:txBody>
      </p:sp>
      <p:sp>
        <p:nvSpPr>
          <p:cNvPr id="10" name="Zástupný symbol pro číslo snímku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8" name="Obdélník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Nadpis 1"/>
          <p:cNvSpPr>
            <a:spLocks noGrp="1"/>
          </p:cNvSpPr>
          <p:nvPr>
            <p:ph type="title"/>
          </p:nvPr>
        </p:nvSpPr>
        <p:spPr>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rtl="0"/>
            <a:r>
              <a:rPr lang="cs-CZ"/>
              <a:t>Kliknutím lze upravit styl.</a:t>
            </a:r>
            <a:endParaRPr lang="en-US" dirty="0"/>
          </a:p>
        </p:txBody>
      </p:sp>
      <p:sp>
        <p:nvSpPr>
          <p:cNvPr id="3" name="Zástupný symbol pro text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cs-CZ"/>
              <a:t>Po kliknutí můžete upravovat styly textu v předloze.</a:t>
            </a:r>
          </a:p>
        </p:txBody>
      </p:sp>
      <p:sp>
        <p:nvSpPr>
          <p:cNvPr id="7" name="Zástupný symbol pro datum 6">
            <a:extLst>
              <a:ext uri="{FF2B5EF4-FFF2-40B4-BE49-F238E27FC236}">
                <a16:creationId xmlns:a16="http://schemas.microsoft.com/office/drawing/2014/main" id="{61582016-5696-4A93-887F-BBB3B9002FE5}"/>
              </a:ext>
            </a:extLst>
          </p:cNvPr>
          <p:cNvSpPr>
            <a:spLocks noGrp="1"/>
          </p:cNvSpPr>
          <p:nvPr>
            <p:ph type="dt" sz="half" idx="10"/>
          </p:nvPr>
        </p:nvSpPr>
        <p:spPr/>
        <p:txBody>
          <a:bodyPr rtlCol="0"/>
          <a:lstStyle/>
          <a:p>
            <a:pPr rtl="0"/>
            <a:fld id="{BACB43DD-355E-4ACB-AF6B-F0A0D93B1FF7}" type="datetime1">
              <a:rPr lang="cs-CZ" smtClean="0"/>
              <a:t>02.12.2020</a:t>
            </a:fld>
            <a:endParaRPr lang="en-US" dirty="0"/>
          </a:p>
        </p:txBody>
      </p:sp>
      <p:sp>
        <p:nvSpPr>
          <p:cNvPr id="9" name="Zástupný symbol pro zápatí 8">
            <a:extLst>
              <a:ext uri="{FF2B5EF4-FFF2-40B4-BE49-F238E27FC236}">
                <a16:creationId xmlns:a16="http://schemas.microsoft.com/office/drawing/2014/main" id="{857CFCD5-1192-4E18-8A8F-29E153B44DA4}"/>
              </a:ext>
            </a:extLst>
          </p:cNvPr>
          <p:cNvSpPr>
            <a:spLocks noGrp="1"/>
          </p:cNvSpPr>
          <p:nvPr>
            <p:ph type="ftr" sz="quarter" idx="11"/>
          </p:nvPr>
        </p:nvSpPr>
        <p:spPr/>
        <p:txBody>
          <a:bodyPr rtlCol="0"/>
          <a:lstStyle/>
          <a:p>
            <a:pPr rtl="0"/>
            <a:endParaRPr lang="en-US" dirty="0"/>
          </a:p>
        </p:txBody>
      </p:sp>
      <p:sp>
        <p:nvSpPr>
          <p:cNvPr id="10" name="Zástupný symbol pro číslo snímku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81193" y="729658"/>
            <a:ext cx="11029616" cy="988332"/>
          </a:xfrm>
        </p:spPr>
        <p:txBody>
          <a:bodyPr rtlCol="0"/>
          <a:lstStyle/>
          <a:p>
            <a:pPr rtl="0"/>
            <a:r>
              <a:rPr lang="cs-CZ"/>
              <a:t>Kliknutím lze upravit styl.</a:t>
            </a:r>
            <a:endParaRPr lang="en-US" dirty="0"/>
          </a:p>
        </p:txBody>
      </p:sp>
      <p:sp>
        <p:nvSpPr>
          <p:cNvPr id="3" name="Zástupný symbol pro obsah 2"/>
          <p:cNvSpPr>
            <a:spLocks noGrp="1"/>
          </p:cNvSpPr>
          <p:nvPr>
            <p:ph sz="half" idx="1"/>
          </p:nvPr>
        </p:nvSpPr>
        <p:spPr>
          <a:xfrm>
            <a:off x="581193" y="2228003"/>
            <a:ext cx="5194767" cy="3633047"/>
          </a:xfrm>
        </p:spPr>
        <p:txBody>
          <a:bodyPr rtlCol="0">
            <a:normAutofit/>
          </a:body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obsah 3"/>
          <p:cNvSpPr>
            <a:spLocks noGrp="1"/>
          </p:cNvSpPr>
          <p:nvPr>
            <p:ph sz="half" idx="2"/>
          </p:nvPr>
        </p:nvSpPr>
        <p:spPr>
          <a:xfrm>
            <a:off x="6416039" y="2228003"/>
            <a:ext cx="5194769" cy="3633047"/>
          </a:xfrm>
        </p:spPr>
        <p:txBody>
          <a:bodyPr rtlCol="0">
            <a:normAutofit/>
          </a:body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5" name="Zástupný symbol pro datum 4"/>
          <p:cNvSpPr>
            <a:spLocks noGrp="1"/>
          </p:cNvSpPr>
          <p:nvPr>
            <p:ph type="dt" sz="half" idx="10"/>
          </p:nvPr>
        </p:nvSpPr>
        <p:spPr/>
        <p:txBody>
          <a:bodyPr rtlCol="0"/>
          <a:lstStyle/>
          <a:p>
            <a:pPr rtl="0"/>
            <a:fld id="{ED0DC0DA-1C84-4CFB-A589-758D033EC754}" type="datetime1">
              <a:rPr lang="cs-CZ" smtClean="0"/>
              <a:t>02.12.2020</a:t>
            </a:fld>
            <a:endParaRPr lang="en-US" dirty="0"/>
          </a:p>
        </p:txBody>
      </p:sp>
      <p:sp>
        <p:nvSpPr>
          <p:cNvPr id="6" name="Zástupný symbol pro zápatí 5"/>
          <p:cNvSpPr>
            <a:spLocks noGrp="1"/>
          </p:cNvSpPr>
          <p:nvPr>
            <p:ph type="ftr" sz="quarter" idx="11"/>
          </p:nvPr>
        </p:nvSpPr>
        <p:spPr/>
        <p:txBody>
          <a:bodyPr rtlCol="0"/>
          <a:lstStyle/>
          <a:p>
            <a:pPr rtl="0"/>
            <a:endParaRPr lang="en-US" dirty="0"/>
          </a:p>
        </p:txBody>
      </p:sp>
      <p:sp>
        <p:nvSpPr>
          <p:cNvPr id="7" name="Zástupný symbol pro číslo snímku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12" name="Nadpis 1"/>
          <p:cNvSpPr>
            <a:spLocks noGrp="1"/>
          </p:cNvSpPr>
          <p:nvPr>
            <p:ph type="title"/>
          </p:nvPr>
        </p:nvSpPr>
        <p:spPr>
          <a:xfrm>
            <a:off x="581193" y="729658"/>
            <a:ext cx="11029616" cy="988332"/>
          </a:xfrm>
        </p:spPr>
        <p:txBody>
          <a:bodyPr rtlCol="0"/>
          <a:lstStyle/>
          <a:p>
            <a:pPr rtl="0"/>
            <a:r>
              <a:rPr lang="cs-CZ"/>
              <a:t>Kliknutím lze upravit styl.</a:t>
            </a:r>
            <a:endParaRPr lang="en-US" dirty="0"/>
          </a:p>
        </p:txBody>
      </p:sp>
      <p:sp>
        <p:nvSpPr>
          <p:cNvPr id="3" name="Zástupný symbol pro text 2"/>
          <p:cNvSpPr>
            <a:spLocks noGrp="1"/>
          </p:cNvSpPr>
          <p:nvPr>
            <p:ph type="body" idx="1"/>
          </p:nvPr>
        </p:nvSpPr>
        <p:spPr>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a:t>Po kliknutí můžete upravovat styly textu v předloze.</a:t>
            </a:r>
          </a:p>
        </p:txBody>
      </p:sp>
      <p:sp>
        <p:nvSpPr>
          <p:cNvPr id="4" name="Zástupný symbol pro obsah 3"/>
          <p:cNvSpPr>
            <a:spLocks noGrp="1"/>
          </p:cNvSpPr>
          <p:nvPr>
            <p:ph sz="half" idx="2"/>
          </p:nvPr>
        </p:nvSpPr>
        <p:spPr>
          <a:xfrm>
            <a:off x="581194" y="2926052"/>
            <a:ext cx="5194766" cy="2934999"/>
          </a:xfrm>
        </p:spPr>
        <p:txBody>
          <a:bodyPr rtlCol="0" anchor="t">
            <a:normAutofit/>
          </a:body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5" name="Zástupný symbol pro text 4"/>
          <p:cNvSpPr>
            <a:spLocks noGrp="1"/>
          </p:cNvSpPr>
          <p:nvPr>
            <p:ph type="body" sz="quarter" idx="3"/>
          </p:nvPr>
        </p:nvSpPr>
        <p:spPr>
          <a:xfrm>
            <a:off x="6416039" y="2250892"/>
            <a:ext cx="5194770" cy="553373"/>
          </a:xfrm>
        </p:spPr>
        <p:txBody>
          <a:bodyPr rtlCol="0"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cs-CZ"/>
              <a:t>Po kliknutí můžete upravovat styly textu v předloze.</a:t>
            </a:r>
          </a:p>
        </p:txBody>
      </p:sp>
      <p:sp>
        <p:nvSpPr>
          <p:cNvPr id="6" name="Zástupný symbol pro obsah 5"/>
          <p:cNvSpPr>
            <a:spLocks noGrp="1"/>
          </p:cNvSpPr>
          <p:nvPr>
            <p:ph sz="quarter" idx="4"/>
          </p:nvPr>
        </p:nvSpPr>
        <p:spPr>
          <a:xfrm>
            <a:off x="6416037" y="2926052"/>
            <a:ext cx="5194771" cy="2934999"/>
          </a:xfrm>
        </p:spPr>
        <p:txBody>
          <a:bodyPr rtlCol="0" anchor="t">
            <a:normAutofit/>
          </a:body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7" name="Zástupný symbol pro datum 6"/>
          <p:cNvSpPr>
            <a:spLocks noGrp="1"/>
          </p:cNvSpPr>
          <p:nvPr>
            <p:ph type="dt" sz="half" idx="10"/>
          </p:nvPr>
        </p:nvSpPr>
        <p:spPr/>
        <p:txBody>
          <a:bodyPr rtlCol="0"/>
          <a:lstStyle/>
          <a:p>
            <a:pPr rtl="0"/>
            <a:fld id="{4E68CB40-5E53-430A-BC80-66A7330A3E11}" type="datetime1">
              <a:rPr lang="cs-CZ" smtClean="0"/>
              <a:t>02.12.2020</a:t>
            </a:fld>
            <a:endParaRPr lang="en-US" dirty="0"/>
          </a:p>
        </p:txBody>
      </p:sp>
      <p:sp>
        <p:nvSpPr>
          <p:cNvPr id="8" name="Zástupný symbol pro zápatí 7"/>
          <p:cNvSpPr>
            <a:spLocks noGrp="1"/>
          </p:cNvSpPr>
          <p:nvPr>
            <p:ph type="ftr" sz="quarter" idx="11"/>
          </p:nvPr>
        </p:nvSpPr>
        <p:spPr/>
        <p:txBody>
          <a:bodyPr rtlCol="0"/>
          <a:lstStyle/>
          <a:p>
            <a:pPr rtl="0"/>
            <a:endParaRPr lang="en-US" dirty="0"/>
          </a:p>
        </p:txBody>
      </p:sp>
      <p:sp>
        <p:nvSpPr>
          <p:cNvPr id="9" name="Zástupný symbol pro číslo snímku 8"/>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8" name="Nadpis 1"/>
          <p:cNvSpPr>
            <a:spLocks noGrp="1"/>
          </p:cNvSpPr>
          <p:nvPr>
            <p:ph type="title"/>
          </p:nvPr>
        </p:nvSpPr>
        <p:spPr>
          <a:xfrm>
            <a:off x="575894" y="729658"/>
            <a:ext cx="11029616" cy="988332"/>
          </a:xfrm>
        </p:spPr>
        <p:txBody>
          <a:bodyPr rtlCol="0"/>
          <a:lstStyle/>
          <a:p>
            <a:pPr rtl="0"/>
            <a:r>
              <a:rPr lang="cs-CZ"/>
              <a:t>Kliknutím lze upravit styl.</a:t>
            </a:r>
            <a:endParaRPr lang="en-US" dirty="0"/>
          </a:p>
        </p:txBody>
      </p:sp>
      <p:sp>
        <p:nvSpPr>
          <p:cNvPr id="3" name="Zástupný symbol pro datum 2"/>
          <p:cNvSpPr>
            <a:spLocks noGrp="1"/>
          </p:cNvSpPr>
          <p:nvPr>
            <p:ph type="dt" sz="half" idx="10"/>
          </p:nvPr>
        </p:nvSpPr>
        <p:spPr/>
        <p:txBody>
          <a:bodyPr rtlCol="0"/>
          <a:lstStyle/>
          <a:p>
            <a:pPr rtl="0"/>
            <a:fld id="{AD030092-A1C2-46B4-B050-3676FFA9CD44}" type="datetime1">
              <a:rPr lang="cs-CZ" smtClean="0"/>
              <a:t>02.12.2020</a:t>
            </a:fld>
            <a:endParaRPr lang="en-US" dirty="0"/>
          </a:p>
        </p:txBody>
      </p:sp>
      <p:sp>
        <p:nvSpPr>
          <p:cNvPr id="4" name="Zástupný symbol pro zápatí 3"/>
          <p:cNvSpPr>
            <a:spLocks noGrp="1"/>
          </p:cNvSpPr>
          <p:nvPr>
            <p:ph type="ftr" sz="quarter" idx="11"/>
          </p:nvPr>
        </p:nvSpPr>
        <p:spPr/>
        <p:txBody>
          <a:bodyPr rtlCol="0"/>
          <a:lstStyle/>
          <a:p>
            <a:pPr rtl="0"/>
            <a:endParaRPr lang="en-US" dirty="0"/>
          </a:p>
        </p:txBody>
      </p:sp>
      <p:sp>
        <p:nvSpPr>
          <p:cNvPr id="5" name="Zástupný symbol pro číslo snímku 4"/>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p>
            <a:pPr rtl="0"/>
            <a:fld id="{FECD7C02-7CC9-44AF-9768-6A6F42347937}" type="datetime1">
              <a:rPr lang="cs-CZ" smtClean="0"/>
              <a:t>02.12.2020</a:t>
            </a:fld>
            <a:endParaRPr lang="en-US" dirty="0"/>
          </a:p>
        </p:txBody>
      </p:sp>
      <p:sp>
        <p:nvSpPr>
          <p:cNvPr id="3" name="Zástupný symbol pro zápatí 2"/>
          <p:cNvSpPr>
            <a:spLocks noGrp="1"/>
          </p:cNvSpPr>
          <p:nvPr>
            <p:ph type="ftr" sz="quarter" idx="11"/>
          </p:nvPr>
        </p:nvSpPr>
        <p:spPr/>
        <p:txBody>
          <a:bodyPr rtlCol="0"/>
          <a:lstStyle/>
          <a:p>
            <a:pPr rtl="0"/>
            <a:endParaRPr lang="en-US" dirty="0"/>
          </a:p>
        </p:txBody>
      </p:sp>
      <p:sp>
        <p:nvSpPr>
          <p:cNvPr id="4" name="Zástupný symbol pro číslo snímku 3"/>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9" name="Obdélník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Nadpis 1"/>
          <p:cNvSpPr>
            <a:spLocks noGrp="1"/>
          </p:cNvSpPr>
          <p:nvPr>
            <p:ph type="title"/>
          </p:nvPr>
        </p:nvSpPr>
        <p:spPr>
          <a:xfrm>
            <a:off x="767857" y="933450"/>
            <a:ext cx="3031852" cy="1722419"/>
          </a:xfrm>
        </p:spPr>
        <p:txBody>
          <a:bodyPr rtlCol="0" anchor="b">
            <a:normAutofit/>
          </a:bodyPr>
          <a:lstStyle>
            <a:lvl1pPr algn="l">
              <a:defRPr sz="2400" b="0">
                <a:solidFill>
                  <a:srgbClr val="FFFFFF"/>
                </a:solidFill>
              </a:defRPr>
            </a:lvl1pPr>
          </a:lstStyle>
          <a:p>
            <a:pPr rtl="0"/>
            <a:r>
              <a:rPr lang="cs-CZ"/>
              <a:t>Kliknutím lze upravit styl.</a:t>
            </a:r>
            <a:endParaRPr lang="en-US" dirty="0"/>
          </a:p>
        </p:txBody>
      </p:sp>
      <p:sp>
        <p:nvSpPr>
          <p:cNvPr id="3" name="Zástupný symbol pro obsah 2"/>
          <p:cNvSpPr>
            <a:spLocks noGrp="1"/>
          </p:cNvSpPr>
          <p:nvPr>
            <p:ph idx="1"/>
          </p:nvPr>
        </p:nvSpPr>
        <p:spPr>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text 3"/>
          <p:cNvSpPr>
            <a:spLocks noGrp="1"/>
          </p:cNvSpPr>
          <p:nvPr>
            <p:ph type="body" sz="half" idx="2"/>
          </p:nvPr>
        </p:nvSpPr>
        <p:spPr>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a:t>Po kliknutí můžete upravovat styly textu v předloze.</a:t>
            </a:r>
          </a:p>
        </p:txBody>
      </p:sp>
      <p:sp>
        <p:nvSpPr>
          <p:cNvPr id="8" name="Zástupný symbol pro datum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rtlCol="0"/>
          <a:lstStyle/>
          <a:p>
            <a:pPr rtl="0"/>
            <a:fld id="{4E756D9B-B1BA-4BAF-99A5-DC08EF34F207}" type="datetime1">
              <a:rPr lang="cs-CZ" smtClean="0"/>
              <a:t>02.12.2020</a:t>
            </a:fld>
            <a:endParaRPr lang="en-US" dirty="0"/>
          </a:p>
        </p:txBody>
      </p:sp>
      <p:sp>
        <p:nvSpPr>
          <p:cNvPr id="10" name="Zástupný symbol pro zápatí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rtlCol="0"/>
          <a:lstStyle/>
          <a:p>
            <a:pPr rtl="0"/>
            <a:endParaRPr lang="en-US" dirty="0"/>
          </a:p>
        </p:txBody>
      </p:sp>
      <p:sp>
        <p:nvSpPr>
          <p:cNvPr id="11" name="Zástupný symbol pro číslo snímku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rtlCol="0"/>
          <a:lstStyle/>
          <a:p>
            <a:pPr rtl="0"/>
            <a:fld id="{3A98EE3D-8CD1-4C3F-BD1C-C98C9596463C}" type="slidenum">
              <a:rPr lang="en-US" smtClean="0"/>
              <a:pPr rtl="0"/>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rtl="0"/>
            <a:r>
              <a:rPr lang="cs-CZ"/>
              <a:t>Kliknutím lze upravit styl.</a:t>
            </a:r>
            <a:endParaRPr lang="en-US" dirty="0"/>
          </a:p>
        </p:txBody>
      </p:sp>
      <p:sp>
        <p:nvSpPr>
          <p:cNvPr id="3" name="Zástupný symbol obrázku 2"/>
          <p:cNvSpPr>
            <a:spLocks noGrp="1" noChangeAspect="1"/>
          </p:cNvSpPr>
          <p:nvPr>
            <p:ph type="pic" idx="1"/>
          </p:nvPr>
        </p:nvSpPr>
        <p:spPr>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cs-CZ"/>
              <a:t>Kliknutím na ikonu přidáte obrázek.</a:t>
            </a:r>
            <a:endParaRPr lang="en-US" dirty="0"/>
          </a:p>
        </p:txBody>
      </p:sp>
      <p:sp>
        <p:nvSpPr>
          <p:cNvPr id="4" name="Zástupný symbol pro text 3"/>
          <p:cNvSpPr>
            <a:spLocks noGrp="1"/>
          </p:cNvSpPr>
          <p:nvPr>
            <p:ph type="body" sz="half" idx="2"/>
          </p:nvPr>
        </p:nvSpPr>
        <p:spPr>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a:t>Po kliknutí můžete upravovat styly textu v předloze.</a:t>
            </a:r>
          </a:p>
        </p:txBody>
      </p:sp>
      <p:sp>
        <p:nvSpPr>
          <p:cNvPr id="5" name="Zástupný symbol pro datum 4"/>
          <p:cNvSpPr>
            <a:spLocks noGrp="1"/>
          </p:cNvSpPr>
          <p:nvPr>
            <p:ph type="dt" sz="half" idx="10"/>
          </p:nvPr>
        </p:nvSpPr>
        <p:spPr/>
        <p:txBody>
          <a:bodyPr rtlCol="0"/>
          <a:lstStyle/>
          <a:p>
            <a:pPr rtl="0"/>
            <a:fld id="{48E295CD-EF07-4568-A35E-D8DFD54CCEB6}" type="datetime1">
              <a:rPr lang="cs-CZ" smtClean="0"/>
              <a:t>02.12.2020</a:t>
            </a:fld>
            <a:endParaRPr lang="en-US" dirty="0"/>
          </a:p>
        </p:txBody>
      </p:sp>
      <p:sp>
        <p:nvSpPr>
          <p:cNvPr id="6" name="Zástupný symbol pro zápatí 5"/>
          <p:cNvSpPr>
            <a:spLocks noGrp="1"/>
          </p:cNvSpPr>
          <p:nvPr>
            <p:ph type="ftr" sz="quarter" idx="11"/>
          </p:nvPr>
        </p:nvSpPr>
        <p:spPr/>
        <p:txBody>
          <a:bodyPr rtlCol="0"/>
          <a:lstStyle/>
          <a:p>
            <a:pPr algn="l" rtl="0"/>
            <a:endParaRPr lang="en-US" dirty="0"/>
          </a:p>
        </p:txBody>
      </p:sp>
      <p:sp>
        <p:nvSpPr>
          <p:cNvPr id="7" name="Zástupný symbol pro číslo snímku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cs"/>
              <a:t>Kliknutím můžete upravit styl předlohy nadpisů.</a:t>
            </a:r>
            <a:endParaRPr lang="en-US" dirty="0"/>
          </a:p>
        </p:txBody>
      </p:sp>
      <p:sp>
        <p:nvSpPr>
          <p:cNvPr id="3" name="Zástupný symbol pro text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cs"/>
              <a:t>Kliknutím můžete upravit styly předlohy textu.</a:t>
            </a:r>
          </a:p>
          <a:p>
            <a:pPr lvl="1" rtl="0"/>
            <a:r>
              <a:rPr lang="cs"/>
              <a:t>Druhá úroveň</a:t>
            </a:r>
          </a:p>
          <a:p>
            <a:pPr lvl="2" rtl="0"/>
            <a:r>
              <a:rPr lang="cs"/>
              <a:t>Třetí úroveň</a:t>
            </a:r>
          </a:p>
          <a:p>
            <a:pPr lvl="3" rtl="0"/>
            <a:r>
              <a:rPr lang="cs"/>
              <a:t>Čtvrtá úroveň</a:t>
            </a:r>
          </a:p>
          <a:p>
            <a:pPr lvl="4" rtl="0"/>
            <a:r>
              <a:rPr lang="cs"/>
              <a:t>Pátá úroveň</a:t>
            </a:r>
            <a:endParaRPr lang="en-US" dirty="0"/>
          </a:p>
        </p:txBody>
      </p:sp>
      <p:sp>
        <p:nvSpPr>
          <p:cNvPr id="4" name="Zástupný symbol pro datum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1900C9E6-3834-4C30-AC74-37ACA7F99694}" type="datetime1">
              <a:rPr lang="cs-CZ" smtClean="0"/>
              <a:t>02.12.2020</a:t>
            </a:fld>
            <a:endParaRPr lang="en-US" dirty="0"/>
          </a:p>
        </p:txBody>
      </p:sp>
      <p:sp>
        <p:nvSpPr>
          <p:cNvPr id="5" name="Zástupné zápatí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pPr rtl="0"/>
            <a:endParaRPr lang="en-US" dirty="0"/>
          </a:p>
        </p:txBody>
      </p:sp>
      <p:sp>
        <p:nvSpPr>
          <p:cNvPr id="6" name="Zástupný symbol pro číslo snímku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3A98EE3D-8CD1-4C3F-BD1C-C98C9596463C}" type="slidenum">
              <a:rPr lang="en-US" smtClean="0"/>
              <a:t>‹#›</a:t>
            </a:fld>
            <a:endParaRPr lang="en-US" dirty="0"/>
          </a:p>
        </p:txBody>
      </p:sp>
      <p:sp>
        <p:nvSpPr>
          <p:cNvPr id="9" name="Obdélník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Obdélník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Obdélník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Obdélník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Nadpis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rtlCol="0">
            <a:normAutofit/>
          </a:bodyPr>
          <a:lstStyle/>
          <a:p>
            <a:pPr rtl="0"/>
            <a:r>
              <a:rPr lang="cs" dirty="0"/>
              <a:t>Kontrolní postupy z pohledu praxe</a:t>
            </a:r>
          </a:p>
        </p:txBody>
      </p:sp>
      <p:sp>
        <p:nvSpPr>
          <p:cNvPr id="3" name="Podnadpis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rtlCol="0">
            <a:normAutofit/>
          </a:bodyPr>
          <a:lstStyle/>
          <a:p>
            <a:pPr rtl="0"/>
            <a:r>
              <a:rPr lang="cs" dirty="0"/>
              <a:t>Jan Neckář						</a:t>
            </a:r>
            <a:r>
              <a:rPr lang="cs-CZ" dirty="0"/>
              <a:t>NF101Zk Daňové právo I - obecná část					2. 12. 2020</a:t>
            </a:r>
            <a:endParaRPr lang="cs" dirty="0"/>
          </a:p>
        </p:txBody>
      </p:sp>
      <p:sp>
        <p:nvSpPr>
          <p:cNvPr id="20" name="Obdélník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Obdélník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Obdélník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Obrázek 5" descr="Logo v detailu&#10;&#10;Automaticky generovaný popis">
            <a:extLst>
              <a:ext uri="{FF2B5EF4-FFF2-40B4-BE49-F238E27FC236}">
                <a16:creationId xmlns:a16="http://schemas.microsoft.com/office/drawing/2014/main" id="{F1A8C364-94D4-4630-BAD0-78722F347055}"/>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9F5A5B-C0E4-4814-9581-37715B2252EB}"/>
              </a:ext>
            </a:extLst>
          </p:cNvPr>
          <p:cNvSpPr>
            <a:spLocks noGrp="1"/>
          </p:cNvSpPr>
          <p:nvPr>
            <p:ph type="title"/>
          </p:nvPr>
        </p:nvSpPr>
        <p:spPr/>
        <p:txBody>
          <a:bodyPr/>
          <a:lstStyle/>
          <a:p>
            <a:r>
              <a:rPr lang="cs-CZ" dirty="0"/>
              <a:t>Zahájení DK</a:t>
            </a:r>
          </a:p>
        </p:txBody>
      </p:sp>
      <p:sp>
        <p:nvSpPr>
          <p:cNvPr id="3" name="Zástupný obsah 2">
            <a:extLst>
              <a:ext uri="{FF2B5EF4-FFF2-40B4-BE49-F238E27FC236}">
                <a16:creationId xmlns:a16="http://schemas.microsoft.com/office/drawing/2014/main" id="{ED61E0CA-D643-4736-B4CE-D6494115FE93}"/>
              </a:ext>
            </a:extLst>
          </p:cNvPr>
          <p:cNvSpPr>
            <a:spLocks noGrp="1"/>
          </p:cNvSpPr>
          <p:nvPr>
            <p:ph idx="1"/>
          </p:nvPr>
        </p:nvSpPr>
        <p:spPr/>
        <p:txBody>
          <a:bodyPr>
            <a:normAutofit/>
          </a:bodyPr>
          <a:lstStyle/>
          <a:p>
            <a:r>
              <a:rPr lang="cs-CZ" dirty="0"/>
              <a:t>NSS 4 </a:t>
            </a:r>
            <a:r>
              <a:rPr lang="cs-CZ" dirty="0" err="1"/>
              <a:t>Afs</a:t>
            </a:r>
            <a:r>
              <a:rPr lang="cs-CZ" dirty="0"/>
              <a:t> 57/2017-30 ze dne 20. 8. 2014</a:t>
            </a:r>
          </a:p>
          <a:p>
            <a:r>
              <a:rPr lang="cs-CZ" dirty="0"/>
              <a:t>I. Daňovou kontrolu lze za splnění dalších podmínek zahájit </a:t>
            </a:r>
            <a:r>
              <a:rPr lang="cs-CZ" b="1" dirty="0"/>
              <a:t>výjimečně i před vznikem daňové povinnosti</a:t>
            </a:r>
            <a:r>
              <a:rPr lang="cs-CZ" dirty="0"/>
              <a:t>, v průběhu vyměřovacího řízení prvoinstančního, v průběhu odvolacího řízení či po vyměření nebo dodatečném vyměření daně.</a:t>
            </a:r>
          </a:p>
          <a:p>
            <a:r>
              <a:rPr lang="cs-CZ" dirty="0"/>
              <a:t>II. Požadavek, aby správce daně disponoval při zahájení daňové kontroly konkrétním podezřením či pochybnostmi o řádném splnění daňové povinnosti, </a:t>
            </a:r>
            <a:r>
              <a:rPr lang="cs-CZ" b="1" dirty="0"/>
              <a:t>nemá opodstatnění </a:t>
            </a:r>
            <a:r>
              <a:rPr lang="cs-CZ" dirty="0"/>
              <a:t>a je v rozporu s pojmovým chápáním kontroly ve správním právu jako takové. Navíc by znamenal negaci institutu daňové kontroly v daňovém řízení.</a:t>
            </a:r>
          </a:p>
          <a:p>
            <a:r>
              <a:rPr lang="cs-CZ" dirty="0"/>
              <a:t>III. Pro účinné zahájení daňové kontroly není podmínkou, aby správce daně sdělil daňovému subjektu zcela konkrétní pochybnosti odůvodňující její zahájení, resp. aby mu sdělil konkrétní důvody, neboť tento požadavek stěžovatele nemá zákonný podklad. Jestliže daňový subjekt nemá právo na to, aby mu správce daně tyto pochybnosti sděloval, nemá ani právo se k nim vyjádřit, resp. vést se správcem daně v tomto směru dialog.</a:t>
            </a:r>
          </a:p>
        </p:txBody>
      </p:sp>
      <p:sp>
        <p:nvSpPr>
          <p:cNvPr id="4" name="Zástupný symbol pro datum 3">
            <a:extLst>
              <a:ext uri="{FF2B5EF4-FFF2-40B4-BE49-F238E27FC236}">
                <a16:creationId xmlns:a16="http://schemas.microsoft.com/office/drawing/2014/main" id="{FD70651E-43A4-4CAC-8EBA-5AF8EA8F2A4C}"/>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5764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763088B-8FE5-4FB0-8381-66342BFAE35D}"/>
              </a:ext>
            </a:extLst>
          </p:cNvPr>
          <p:cNvSpPr>
            <a:spLocks noGrp="1"/>
          </p:cNvSpPr>
          <p:nvPr>
            <p:ph type="title"/>
          </p:nvPr>
        </p:nvSpPr>
        <p:spPr/>
        <p:txBody>
          <a:bodyPr/>
          <a:lstStyle/>
          <a:p>
            <a:r>
              <a:rPr lang="cs-CZ" dirty="0"/>
              <a:t>Pochybnosti při zahájení </a:t>
            </a:r>
            <a:r>
              <a:rPr lang="cs-CZ" dirty="0" err="1"/>
              <a:t>dk</a:t>
            </a:r>
            <a:endParaRPr lang="cs-CZ" dirty="0"/>
          </a:p>
        </p:txBody>
      </p:sp>
      <p:sp>
        <p:nvSpPr>
          <p:cNvPr id="3" name="Zástupný obsah 2">
            <a:extLst>
              <a:ext uri="{FF2B5EF4-FFF2-40B4-BE49-F238E27FC236}">
                <a16:creationId xmlns:a16="http://schemas.microsoft.com/office/drawing/2014/main" id="{355268D3-F187-46E4-B15A-49DFA019C7D2}"/>
              </a:ext>
            </a:extLst>
          </p:cNvPr>
          <p:cNvSpPr>
            <a:spLocks noGrp="1"/>
          </p:cNvSpPr>
          <p:nvPr>
            <p:ph idx="1"/>
          </p:nvPr>
        </p:nvSpPr>
        <p:spPr/>
        <p:txBody>
          <a:bodyPr/>
          <a:lstStyle/>
          <a:p>
            <a:r>
              <a:rPr lang="cs-CZ" dirty="0"/>
              <a:t>NSS 10 </a:t>
            </a:r>
            <a:r>
              <a:rPr lang="cs-CZ" dirty="0" err="1"/>
              <a:t>Afs</a:t>
            </a:r>
            <a:r>
              <a:rPr lang="cs-CZ" dirty="0"/>
              <a:t> 215/2014-40 ze dne 19. 3. 2015</a:t>
            </a:r>
          </a:p>
          <a:p>
            <a:r>
              <a:rPr lang="cs-CZ" dirty="0"/>
              <a:t>I. Text ani účel daňového řádu nespatřuje přesvědčivé důvody, proč by pro zahájení preventivní daňové kontroly bylo, na rozdíl od kontroly následné, třeba konkrétních pochybností o výši daňové povinnosti.</a:t>
            </a:r>
          </a:p>
          <a:p>
            <a:r>
              <a:rPr lang="cs-CZ" dirty="0"/>
              <a:t>II. I pokud daňový subjekt ve zdaňovacím období vykazuje pouze jeden doklad o dani z přidané hodnoty na vstupu a jeden na výstupu, správce daně může k naplnění cíle správy daní provést daňovou kontrolu, a to například v rámci rozkrývání kolotočových podvodů na dani z přidané hodnoty.</a:t>
            </a:r>
          </a:p>
        </p:txBody>
      </p:sp>
      <p:sp>
        <p:nvSpPr>
          <p:cNvPr id="4" name="Zástupný symbol pro datum 3">
            <a:extLst>
              <a:ext uri="{FF2B5EF4-FFF2-40B4-BE49-F238E27FC236}">
                <a16:creationId xmlns:a16="http://schemas.microsoft.com/office/drawing/2014/main" id="{4BBAB73B-B741-4945-B7CE-3016429DF368}"/>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10320816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C517C0-0D82-4594-9608-34C0EF0D69D5}"/>
              </a:ext>
            </a:extLst>
          </p:cNvPr>
          <p:cNvSpPr>
            <a:spLocks noGrp="1"/>
          </p:cNvSpPr>
          <p:nvPr>
            <p:ph type="title"/>
          </p:nvPr>
        </p:nvSpPr>
        <p:spPr/>
        <p:txBody>
          <a:bodyPr/>
          <a:lstStyle/>
          <a:p>
            <a:r>
              <a:rPr lang="cs-CZ" dirty="0"/>
              <a:t>Pochybnosti při zahájení DK </a:t>
            </a:r>
          </a:p>
        </p:txBody>
      </p:sp>
      <p:sp>
        <p:nvSpPr>
          <p:cNvPr id="3" name="Zástupný obsah 2">
            <a:extLst>
              <a:ext uri="{FF2B5EF4-FFF2-40B4-BE49-F238E27FC236}">
                <a16:creationId xmlns:a16="http://schemas.microsoft.com/office/drawing/2014/main" id="{73FF265B-8C6C-46B4-9390-ECA1CEF845C9}"/>
              </a:ext>
            </a:extLst>
          </p:cNvPr>
          <p:cNvSpPr>
            <a:spLocks noGrp="1"/>
          </p:cNvSpPr>
          <p:nvPr>
            <p:ph idx="1"/>
          </p:nvPr>
        </p:nvSpPr>
        <p:spPr/>
        <p:txBody>
          <a:bodyPr/>
          <a:lstStyle/>
          <a:p>
            <a:r>
              <a:rPr lang="cs-CZ" dirty="0"/>
              <a:t>NSS 3 </a:t>
            </a:r>
            <a:r>
              <a:rPr lang="cs-CZ" dirty="0" err="1"/>
              <a:t>Afs</a:t>
            </a:r>
            <a:r>
              <a:rPr lang="cs-CZ" dirty="0"/>
              <a:t> 230/2017-30 ze dne 27. 2. 2019</a:t>
            </a:r>
          </a:p>
          <a:p>
            <a:r>
              <a:rPr lang="cs-CZ" dirty="0"/>
              <a:t>Správce daně nemusí při zahájení daňové kontroly disponovat konkrétním podezřením či pochybnostmi o řádném splnění kontrolované daňové povinnosti.</a:t>
            </a:r>
          </a:p>
          <a:p>
            <a:endParaRPr lang="cs-CZ" dirty="0"/>
          </a:p>
        </p:txBody>
      </p:sp>
      <p:sp>
        <p:nvSpPr>
          <p:cNvPr id="4" name="Zástupný symbol pro datum 3">
            <a:extLst>
              <a:ext uri="{FF2B5EF4-FFF2-40B4-BE49-F238E27FC236}">
                <a16:creationId xmlns:a16="http://schemas.microsoft.com/office/drawing/2014/main" id="{3C033E54-C2E1-44BB-BCE6-2F4D2BBD4201}"/>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400795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24C2AD3-FFBB-4D1F-9CE0-0B513D4788B8}"/>
              </a:ext>
            </a:extLst>
          </p:cNvPr>
          <p:cNvSpPr>
            <a:spLocks noGrp="1"/>
          </p:cNvSpPr>
          <p:nvPr>
            <p:ph type="title"/>
          </p:nvPr>
        </p:nvSpPr>
        <p:spPr/>
        <p:txBody>
          <a:bodyPr/>
          <a:lstStyle/>
          <a:p>
            <a:r>
              <a:rPr lang="cs-CZ" dirty="0"/>
              <a:t>Okamžik zahájení </a:t>
            </a:r>
            <a:r>
              <a:rPr lang="cs-CZ" dirty="0" err="1"/>
              <a:t>dk</a:t>
            </a:r>
            <a:endParaRPr lang="cs-CZ" dirty="0"/>
          </a:p>
        </p:txBody>
      </p:sp>
      <p:sp>
        <p:nvSpPr>
          <p:cNvPr id="3" name="Zástupný obsah 2">
            <a:extLst>
              <a:ext uri="{FF2B5EF4-FFF2-40B4-BE49-F238E27FC236}">
                <a16:creationId xmlns:a16="http://schemas.microsoft.com/office/drawing/2014/main" id="{E4E9510A-76B5-47A1-9952-C9620A199305}"/>
              </a:ext>
            </a:extLst>
          </p:cNvPr>
          <p:cNvSpPr>
            <a:spLocks noGrp="1"/>
          </p:cNvSpPr>
          <p:nvPr>
            <p:ph idx="1"/>
          </p:nvPr>
        </p:nvSpPr>
        <p:spPr/>
        <p:txBody>
          <a:bodyPr/>
          <a:lstStyle/>
          <a:p>
            <a:r>
              <a:rPr lang="cs-CZ" dirty="0"/>
              <a:t>NSS 5 </a:t>
            </a:r>
            <a:r>
              <a:rPr lang="cs-CZ" dirty="0" err="1"/>
              <a:t>Afs</a:t>
            </a:r>
            <a:r>
              <a:rPr lang="cs-CZ" dirty="0"/>
              <a:t> 276/2017-67 ze dne 20. 2. 2019</a:t>
            </a:r>
          </a:p>
          <a:p>
            <a:r>
              <a:rPr lang="cs-CZ" dirty="0"/>
              <a:t>II. Za daňovou kontrolu, která nebyla zahájena řádně, lze považovat mj. postup spočívající v pouhém sepsání protokolu o jejím zahájení, v němž je daňový subjekt jen seznámen se skutečností, že u něj bude v následujícím období daňová kontrola prováděna, aniž by byly ze strany správce daně konány jakékoli úkony s kontrolou související. Tyto úkony nemusí být učiněny současně, nicméně musí na sebe navazovat.</a:t>
            </a:r>
          </a:p>
          <a:p>
            <a:endParaRPr lang="cs-CZ" dirty="0"/>
          </a:p>
          <a:p>
            <a:r>
              <a:rPr lang="cs-CZ" dirty="0"/>
              <a:t>-&gt; takové zahájení nemá důsledky pro přerušení běhu lhůty pro stanovení daně (NSS 1 </a:t>
            </a:r>
            <a:r>
              <a:rPr lang="cs-CZ" dirty="0" err="1"/>
              <a:t>Afs</a:t>
            </a:r>
            <a:r>
              <a:rPr lang="cs-CZ" dirty="0"/>
              <a:t> 148/2014-32)</a:t>
            </a:r>
          </a:p>
        </p:txBody>
      </p:sp>
      <p:sp>
        <p:nvSpPr>
          <p:cNvPr id="4" name="Zástupný symbol pro datum 3">
            <a:extLst>
              <a:ext uri="{FF2B5EF4-FFF2-40B4-BE49-F238E27FC236}">
                <a16:creationId xmlns:a16="http://schemas.microsoft.com/office/drawing/2014/main" id="{26FB21FD-6E84-4456-98D6-3C8705D3C774}"/>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708319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2B3C53-9660-4BB5-B8A6-8E18ECEB8988}"/>
              </a:ext>
            </a:extLst>
          </p:cNvPr>
          <p:cNvSpPr>
            <a:spLocks noGrp="1"/>
          </p:cNvSpPr>
          <p:nvPr>
            <p:ph type="title"/>
          </p:nvPr>
        </p:nvSpPr>
        <p:spPr/>
        <p:txBody>
          <a:bodyPr/>
          <a:lstStyle/>
          <a:p>
            <a:r>
              <a:rPr lang="cs-CZ" dirty="0"/>
              <a:t>Rozsah </a:t>
            </a:r>
            <a:r>
              <a:rPr lang="cs-CZ" dirty="0" err="1"/>
              <a:t>dk</a:t>
            </a:r>
            <a:r>
              <a:rPr lang="cs-CZ" dirty="0"/>
              <a:t>; vyjádření k </a:t>
            </a:r>
            <a:r>
              <a:rPr lang="cs-CZ" dirty="0" err="1"/>
              <a:t>vkz</a:t>
            </a:r>
            <a:endParaRPr lang="cs-CZ" dirty="0"/>
          </a:p>
        </p:txBody>
      </p:sp>
      <p:sp>
        <p:nvSpPr>
          <p:cNvPr id="3" name="Zástupný obsah 2">
            <a:extLst>
              <a:ext uri="{FF2B5EF4-FFF2-40B4-BE49-F238E27FC236}">
                <a16:creationId xmlns:a16="http://schemas.microsoft.com/office/drawing/2014/main" id="{1D3E9FF9-35ED-4909-B2EE-7A0ADF699CF4}"/>
              </a:ext>
            </a:extLst>
          </p:cNvPr>
          <p:cNvSpPr>
            <a:spLocks noGrp="1"/>
          </p:cNvSpPr>
          <p:nvPr>
            <p:ph idx="1"/>
          </p:nvPr>
        </p:nvSpPr>
        <p:spPr/>
        <p:txBody>
          <a:bodyPr/>
          <a:lstStyle/>
          <a:p>
            <a:r>
              <a:rPr lang="cs-CZ" dirty="0"/>
              <a:t>NSS 1 </a:t>
            </a:r>
            <a:r>
              <a:rPr lang="cs-CZ" dirty="0" err="1"/>
              <a:t>Afs</a:t>
            </a:r>
            <a:r>
              <a:rPr lang="cs-CZ" dirty="0"/>
              <a:t> 148/2019-59 ze dne 19. 11. 2019</a:t>
            </a:r>
          </a:p>
          <a:p>
            <a:r>
              <a:rPr lang="cs-CZ" dirty="0"/>
              <a:t>I. Nevymezí-li správce daně při zahájení daňové kontroly (§ 87 odst. 1 zákona č. 280/2009 Sb., daňový řád) výslovně její rozsah, má se za to, že daňová kontrola je zahájena v nejširším možném rozsahu, tedy že se týká všech okolností souvisejících s předmětem kontroly.</a:t>
            </a:r>
          </a:p>
          <a:p>
            <a:r>
              <a:rPr lang="cs-CZ" dirty="0"/>
              <a:t>II. Skutečnost, že se na základě vyjádření daňového subjektu částečně změnil výsledek kontrolního zjištění, neznamená, že by se daňový subjekt mohl opakovaně vyjadřovat i k těm částem výsledku kontrolního zjištění, které zůstaly nezměněny (§ 82 odst. 2 a 3 zákona č. 280/2009 Sb., daňový řád).</a:t>
            </a:r>
          </a:p>
        </p:txBody>
      </p:sp>
      <p:sp>
        <p:nvSpPr>
          <p:cNvPr id="4" name="Zástupný symbol pro datum 3">
            <a:extLst>
              <a:ext uri="{FF2B5EF4-FFF2-40B4-BE49-F238E27FC236}">
                <a16:creationId xmlns:a16="http://schemas.microsoft.com/office/drawing/2014/main" id="{53CDEC37-C64D-4BBA-AD22-CACDD8E7718A}"/>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1910419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2B3C53-9660-4BB5-B8A6-8E18ECEB8988}"/>
              </a:ext>
            </a:extLst>
          </p:cNvPr>
          <p:cNvSpPr>
            <a:spLocks noGrp="1"/>
          </p:cNvSpPr>
          <p:nvPr>
            <p:ph type="title"/>
          </p:nvPr>
        </p:nvSpPr>
        <p:spPr/>
        <p:txBody>
          <a:bodyPr/>
          <a:lstStyle/>
          <a:p>
            <a:r>
              <a:rPr lang="cs-CZ" dirty="0"/>
              <a:t>Projednání zprávy o DK</a:t>
            </a:r>
          </a:p>
        </p:txBody>
      </p:sp>
      <p:sp>
        <p:nvSpPr>
          <p:cNvPr id="3" name="Zástupný obsah 2">
            <a:extLst>
              <a:ext uri="{FF2B5EF4-FFF2-40B4-BE49-F238E27FC236}">
                <a16:creationId xmlns:a16="http://schemas.microsoft.com/office/drawing/2014/main" id="{1D3E9FF9-35ED-4909-B2EE-7A0ADF699CF4}"/>
              </a:ext>
            </a:extLst>
          </p:cNvPr>
          <p:cNvSpPr>
            <a:spLocks noGrp="1"/>
          </p:cNvSpPr>
          <p:nvPr>
            <p:ph idx="1"/>
          </p:nvPr>
        </p:nvSpPr>
        <p:spPr/>
        <p:txBody>
          <a:bodyPr/>
          <a:lstStyle/>
          <a:p>
            <a:r>
              <a:rPr lang="cs-CZ" dirty="0"/>
              <a:t>NSS 9 </a:t>
            </a:r>
            <a:r>
              <a:rPr lang="cs-CZ" dirty="0" err="1"/>
              <a:t>Afs</a:t>
            </a:r>
            <a:r>
              <a:rPr lang="cs-CZ" dirty="0"/>
              <a:t> 305/2016-31</a:t>
            </a:r>
          </a:p>
          <a:p>
            <a:r>
              <a:rPr lang="cs-CZ" dirty="0"/>
              <a:t>Projednání zprávy o daňové kontrole (§ 88 odst. 4 zákona č. 280/2009 Sb., daňového řádu) je konečnou fází daňové kontroly. Prostor pro vyjádření a navržení důkazů má daňový subjekt po seznámení se s výsledkem kontrolního zjištění (§ 88 odst. 2 a 3 téhož zákona). Projednání zprávy o daňové kontrole slouží k seznámení daňového subjektu s konečným stanoviskem správce daně, které se projevuje ve zprávě o daňové kontrole, včetně stanoviska, proč nezměnil kontrolní zjištění v návaznosti na vyjádření daňového subjektu, a k podpisu zprávy o daňové kontrole. Při projednání zprávy o daňové kontrole proto mohou být relevantní již například pouze námitky daňového subjektu proti chybějícím podstatným náležitostem předložené zprávy o daňové kontrole nebo to, že správce daně zahrnul do zprávy o daňové kontrole kontrolní zjištění, se kterými dříve daňový subjekt neseznámil, čímž mu nedal možnost se k nim vyjádřit.</a:t>
            </a:r>
          </a:p>
        </p:txBody>
      </p:sp>
      <p:sp>
        <p:nvSpPr>
          <p:cNvPr id="4" name="Zástupný symbol pro datum 3">
            <a:extLst>
              <a:ext uri="{FF2B5EF4-FFF2-40B4-BE49-F238E27FC236}">
                <a16:creationId xmlns:a16="http://schemas.microsoft.com/office/drawing/2014/main" id="{53CDEC37-C64D-4BBA-AD22-CACDD8E7718A}"/>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8327531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2B3C53-9660-4BB5-B8A6-8E18ECEB8988}"/>
              </a:ext>
            </a:extLst>
          </p:cNvPr>
          <p:cNvSpPr>
            <a:spLocks noGrp="1"/>
          </p:cNvSpPr>
          <p:nvPr>
            <p:ph type="title"/>
          </p:nvPr>
        </p:nvSpPr>
        <p:spPr/>
        <p:txBody>
          <a:bodyPr/>
          <a:lstStyle/>
          <a:p>
            <a:r>
              <a:rPr lang="cs-CZ" dirty="0"/>
              <a:t>Neprojednání Zprávy o daňové kontrole</a:t>
            </a:r>
          </a:p>
        </p:txBody>
      </p:sp>
      <p:sp>
        <p:nvSpPr>
          <p:cNvPr id="3" name="Zástupný obsah 2">
            <a:extLst>
              <a:ext uri="{FF2B5EF4-FFF2-40B4-BE49-F238E27FC236}">
                <a16:creationId xmlns:a16="http://schemas.microsoft.com/office/drawing/2014/main" id="{1D3E9FF9-35ED-4909-B2EE-7A0ADF699CF4}"/>
              </a:ext>
            </a:extLst>
          </p:cNvPr>
          <p:cNvSpPr>
            <a:spLocks noGrp="1"/>
          </p:cNvSpPr>
          <p:nvPr>
            <p:ph idx="1"/>
          </p:nvPr>
        </p:nvSpPr>
        <p:spPr/>
        <p:txBody>
          <a:bodyPr/>
          <a:lstStyle/>
          <a:p>
            <a:r>
              <a:rPr lang="cs-CZ" dirty="0"/>
              <a:t>NSS 5 </a:t>
            </a:r>
            <a:r>
              <a:rPr lang="cs-CZ" dirty="0" err="1"/>
              <a:t>Afs</a:t>
            </a:r>
            <a:r>
              <a:rPr lang="cs-CZ" dirty="0"/>
              <a:t> 124/2017-28 ze dne 8. 3. 2018</a:t>
            </a:r>
          </a:p>
          <a:p>
            <a:r>
              <a:rPr lang="cs-CZ" dirty="0"/>
              <a:t>I. V rámci odvolacího řízení může odvolací orgán napravit i chybu správce daně spočívající v tom, že tento řádně neprojednal s daňovým subjektem zprávu o daňové kontrole.</a:t>
            </a:r>
          </a:p>
          <a:p>
            <a:r>
              <a:rPr lang="cs-CZ" dirty="0"/>
              <a:t>II. Neprojednání zprávy o daňové kontrole a její podpis za situace, kdy byl daňový subjekt řádně seznámen s výsledky kontrolních zjištění, mohl se k nim vyjádřit a navrhovat doplnění, samo o sobě bez dalšího nezpůsobuje nezákonnost rozhodnutí ve věci samé.</a:t>
            </a:r>
          </a:p>
        </p:txBody>
      </p:sp>
      <p:sp>
        <p:nvSpPr>
          <p:cNvPr id="4" name="Zástupný symbol pro datum 3">
            <a:extLst>
              <a:ext uri="{FF2B5EF4-FFF2-40B4-BE49-F238E27FC236}">
                <a16:creationId xmlns:a16="http://schemas.microsoft.com/office/drawing/2014/main" id="{53CDEC37-C64D-4BBA-AD22-CACDD8E7718A}"/>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1971798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4F1071-29F8-4642-A8AB-40713CF5693D}"/>
              </a:ext>
            </a:extLst>
          </p:cNvPr>
          <p:cNvSpPr>
            <a:spLocks noGrp="1"/>
          </p:cNvSpPr>
          <p:nvPr>
            <p:ph type="title"/>
          </p:nvPr>
        </p:nvSpPr>
        <p:spPr/>
        <p:txBody>
          <a:bodyPr/>
          <a:lstStyle/>
          <a:p>
            <a:r>
              <a:rPr lang="cs-CZ" dirty="0"/>
              <a:t>Důkazní břemeno </a:t>
            </a:r>
            <a:r>
              <a:rPr lang="cs-CZ" dirty="0" err="1"/>
              <a:t>dph</a:t>
            </a:r>
            <a:endParaRPr lang="cs-CZ" dirty="0"/>
          </a:p>
        </p:txBody>
      </p:sp>
      <p:sp>
        <p:nvSpPr>
          <p:cNvPr id="3" name="Zástupný obsah 2">
            <a:extLst>
              <a:ext uri="{FF2B5EF4-FFF2-40B4-BE49-F238E27FC236}">
                <a16:creationId xmlns:a16="http://schemas.microsoft.com/office/drawing/2014/main" id="{C3149AB9-8F93-428B-8A65-0747C981C396}"/>
              </a:ext>
            </a:extLst>
          </p:cNvPr>
          <p:cNvSpPr>
            <a:spLocks noGrp="1"/>
          </p:cNvSpPr>
          <p:nvPr>
            <p:ph idx="1"/>
          </p:nvPr>
        </p:nvSpPr>
        <p:spPr/>
        <p:txBody>
          <a:bodyPr/>
          <a:lstStyle/>
          <a:p>
            <a:r>
              <a:rPr lang="cs-CZ" dirty="0"/>
              <a:t>NSS 9 </a:t>
            </a:r>
            <a:r>
              <a:rPr lang="cs-CZ" dirty="0" err="1"/>
              <a:t>Afs</a:t>
            </a:r>
            <a:r>
              <a:rPr lang="cs-CZ" dirty="0"/>
              <a:t> 28/2017-48 ze dne 10. 8. 2017</a:t>
            </a:r>
          </a:p>
          <a:p>
            <a:r>
              <a:rPr lang="cs-CZ" dirty="0"/>
              <a:t>Prokazování nároku na odpočet daně je sice primárně záležitostí dokladovou, současně je však třeba respektovat soulad skutečného stavu se stavem formálně právním. To znamená, že ani doklady se všemi požadovanými náležitostmi nemusí být podkladem pro uznání nároku na odpočet daně z přidané hodnoty, není-li prokázáno, že k uskutečnění zdanitelného plnění došlo tak, jak je v dokladech deklarováno, či nejsou-li splněny další zákonné podmínky pro jeho uplatnění. Zaúčtování po formální stránce perfektních dokladů do účetnictví či daňové evidence samo o sobě faktické uskutečnění deklarovaného zdanitelného plnění neprokazuje.</a:t>
            </a:r>
          </a:p>
        </p:txBody>
      </p:sp>
      <p:sp>
        <p:nvSpPr>
          <p:cNvPr id="4" name="Zástupný symbol pro datum 3">
            <a:extLst>
              <a:ext uri="{FF2B5EF4-FFF2-40B4-BE49-F238E27FC236}">
                <a16:creationId xmlns:a16="http://schemas.microsoft.com/office/drawing/2014/main" id="{94B78183-40C5-4AC1-9171-49F641D291B6}"/>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606352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6A6C77-CB1B-4BF2-9258-AD2BD7332663}"/>
              </a:ext>
            </a:extLst>
          </p:cNvPr>
          <p:cNvSpPr>
            <a:spLocks noGrp="1"/>
          </p:cNvSpPr>
          <p:nvPr>
            <p:ph type="title"/>
          </p:nvPr>
        </p:nvSpPr>
        <p:spPr/>
        <p:txBody>
          <a:bodyPr/>
          <a:lstStyle/>
          <a:p>
            <a:r>
              <a:rPr lang="cs-CZ" dirty="0"/>
              <a:t>Důkazní břemeno v </a:t>
            </a:r>
            <a:r>
              <a:rPr lang="cs-CZ" dirty="0" err="1"/>
              <a:t>dk</a:t>
            </a:r>
            <a:r>
              <a:rPr lang="cs-CZ" dirty="0"/>
              <a:t>, odepření podpisu zprávy o DK</a:t>
            </a:r>
          </a:p>
        </p:txBody>
      </p:sp>
      <p:sp>
        <p:nvSpPr>
          <p:cNvPr id="3" name="Zástupný obsah 2">
            <a:extLst>
              <a:ext uri="{FF2B5EF4-FFF2-40B4-BE49-F238E27FC236}">
                <a16:creationId xmlns:a16="http://schemas.microsoft.com/office/drawing/2014/main" id="{11B82273-5A0E-4583-9313-E316FA329088}"/>
              </a:ext>
            </a:extLst>
          </p:cNvPr>
          <p:cNvSpPr>
            <a:spLocks noGrp="1"/>
          </p:cNvSpPr>
          <p:nvPr>
            <p:ph idx="1"/>
          </p:nvPr>
        </p:nvSpPr>
        <p:spPr/>
        <p:txBody>
          <a:bodyPr>
            <a:normAutofit/>
          </a:bodyPr>
          <a:lstStyle/>
          <a:p>
            <a:r>
              <a:rPr lang="cs-CZ" dirty="0"/>
              <a:t>NSS 6 </a:t>
            </a:r>
            <a:r>
              <a:rPr lang="cs-CZ" dirty="0" err="1"/>
              <a:t>Afs</a:t>
            </a:r>
            <a:r>
              <a:rPr lang="cs-CZ" dirty="0"/>
              <a:t> 76/2016-33 ze dne 15. 6. 2016</a:t>
            </a:r>
          </a:p>
          <a:p>
            <a:r>
              <a:rPr lang="cs-CZ" dirty="0"/>
              <a:t>I. Pouze v případě, kdy má daňový subjekt dostatečný důvod pro odepření podpisu zprávy o daňové kontrole, nelze tuto zprávu použít jako důkazního prostředku. Komentářová literatura zmiňuje jako dostatečné důvody pro odepření podpisu zprávy o daňové kontrole například skutečnost, že daňový subjekt předložil či navrhl v rámci projednávání zprávy důkazní prostředky a správce daně se jimi odmítl zabývat a tento svůj postup dostatečně neodůvodnil.</a:t>
            </a:r>
          </a:p>
          <a:p>
            <a:r>
              <a:rPr lang="cs-CZ" dirty="0"/>
              <a:t>II. Je na daňovém subjektu, u něhož je prováděna daňová kontrola, aby předložil správci daně důkazní prostředky prokazující jeho tvrzení [§ 86 odst. 3 písm. c) daňového řádu]. Povinnost předložit důkazní prostředky se vztahuje nejen k tvrzením daňového subjektu, která uvedl v daňovém tvrzení nebo dodatečném daňovém tvrzení, ale obecně ke všem tvrzením, které uvedl v průběhu daňové kontroly. Povinností daňového subjektu je nejen předložení těch důkazních prostředků, jimiž disponuje, ale i navržení důkazních prostředků způsobilých k prokázání jeho tvrzení, které nemá ve své dispozici. Nesplnění této povinnosti se projeví neunesením důkazního břemene.</a:t>
            </a:r>
          </a:p>
        </p:txBody>
      </p:sp>
      <p:sp>
        <p:nvSpPr>
          <p:cNvPr id="4" name="Zástupný symbol pro datum 3">
            <a:extLst>
              <a:ext uri="{FF2B5EF4-FFF2-40B4-BE49-F238E27FC236}">
                <a16:creationId xmlns:a16="http://schemas.microsoft.com/office/drawing/2014/main" id="{D9AE56FC-88E4-4B42-A03D-94ACDA2C2D45}"/>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3481429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2B3C53-9660-4BB5-B8A6-8E18ECEB8988}"/>
              </a:ext>
            </a:extLst>
          </p:cNvPr>
          <p:cNvSpPr>
            <a:spLocks noGrp="1"/>
          </p:cNvSpPr>
          <p:nvPr>
            <p:ph type="title"/>
          </p:nvPr>
        </p:nvSpPr>
        <p:spPr/>
        <p:txBody>
          <a:bodyPr/>
          <a:lstStyle/>
          <a:p>
            <a:r>
              <a:rPr lang="cs-CZ" dirty="0"/>
              <a:t>Opakování daňové kontroly</a:t>
            </a:r>
          </a:p>
        </p:txBody>
      </p:sp>
      <p:sp>
        <p:nvSpPr>
          <p:cNvPr id="3" name="Zástupný obsah 2">
            <a:extLst>
              <a:ext uri="{FF2B5EF4-FFF2-40B4-BE49-F238E27FC236}">
                <a16:creationId xmlns:a16="http://schemas.microsoft.com/office/drawing/2014/main" id="{1D3E9FF9-35ED-4909-B2EE-7A0ADF699CF4}"/>
              </a:ext>
            </a:extLst>
          </p:cNvPr>
          <p:cNvSpPr>
            <a:spLocks noGrp="1"/>
          </p:cNvSpPr>
          <p:nvPr>
            <p:ph idx="1"/>
          </p:nvPr>
        </p:nvSpPr>
        <p:spPr/>
        <p:txBody>
          <a:bodyPr/>
          <a:lstStyle/>
          <a:p>
            <a:r>
              <a:rPr lang="cs-CZ" dirty="0"/>
              <a:t>NSS 6 </a:t>
            </a:r>
            <a:r>
              <a:rPr lang="cs-CZ" dirty="0" err="1"/>
              <a:t>Afs</a:t>
            </a:r>
            <a:r>
              <a:rPr lang="cs-CZ" dirty="0"/>
              <a:t> 79/2015-39</a:t>
            </a:r>
          </a:p>
          <a:p>
            <a:r>
              <a:rPr lang="cs-CZ" dirty="0"/>
              <a:t>Opakovaná daňová kontrola dle § 85 odst. 5 zákona č. 280/2009 Sb., daňového řádu, je speciálním institutem ve vztahu k obnově řízení dle § 117 odst. 1 písm. a) téhož zákona. Za splnění podmínek § 85 odst. 5 citovaného zákona přistoupí správce daně k zahájení opakované daňové kontroly, aniž by předtím (nebo nejpozději současně) nařídil obnovu nalézacího řízení.</a:t>
            </a:r>
          </a:p>
        </p:txBody>
      </p:sp>
      <p:sp>
        <p:nvSpPr>
          <p:cNvPr id="4" name="Zástupný symbol pro datum 3">
            <a:extLst>
              <a:ext uri="{FF2B5EF4-FFF2-40B4-BE49-F238E27FC236}">
                <a16:creationId xmlns:a16="http://schemas.microsoft.com/office/drawing/2014/main" id="{53CDEC37-C64D-4BBA-AD22-CACDD8E7718A}"/>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397801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84A915-F1AE-4D25-9396-0D4A38B2D7DA}"/>
              </a:ext>
            </a:extLst>
          </p:cNvPr>
          <p:cNvSpPr>
            <a:spLocks noGrp="1"/>
          </p:cNvSpPr>
          <p:nvPr>
            <p:ph type="title"/>
          </p:nvPr>
        </p:nvSpPr>
        <p:spPr>
          <a:xfrm>
            <a:off x="581192" y="702156"/>
            <a:ext cx="11029616" cy="2855236"/>
          </a:xfrm>
        </p:spPr>
        <p:txBody>
          <a:bodyPr/>
          <a:lstStyle/>
          <a:p>
            <a:r>
              <a:rPr lang="cs-CZ" dirty="0"/>
              <a:t>Vybraná judikatura</a:t>
            </a:r>
          </a:p>
        </p:txBody>
      </p:sp>
      <p:sp>
        <p:nvSpPr>
          <p:cNvPr id="4" name="Zástupný symbol pro datum 3">
            <a:extLst>
              <a:ext uri="{FF2B5EF4-FFF2-40B4-BE49-F238E27FC236}">
                <a16:creationId xmlns:a16="http://schemas.microsoft.com/office/drawing/2014/main" id="{8CE02437-0B1A-4CBC-91CB-5A5A61154461}"/>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14921594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984A915-F1AE-4D25-9396-0D4A38B2D7DA}"/>
              </a:ext>
            </a:extLst>
          </p:cNvPr>
          <p:cNvSpPr>
            <a:spLocks noGrp="1"/>
          </p:cNvSpPr>
          <p:nvPr>
            <p:ph type="title"/>
          </p:nvPr>
        </p:nvSpPr>
        <p:spPr>
          <a:xfrm>
            <a:off x="581192" y="702156"/>
            <a:ext cx="11029616" cy="2855236"/>
          </a:xfrm>
        </p:spPr>
        <p:txBody>
          <a:bodyPr/>
          <a:lstStyle/>
          <a:p>
            <a:r>
              <a:rPr lang="cs-CZ" dirty="0"/>
              <a:t>Příklady z praxe</a:t>
            </a:r>
          </a:p>
        </p:txBody>
      </p:sp>
      <p:sp>
        <p:nvSpPr>
          <p:cNvPr id="4" name="Zástupný symbol pro datum 3">
            <a:extLst>
              <a:ext uri="{FF2B5EF4-FFF2-40B4-BE49-F238E27FC236}">
                <a16:creationId xmlns:a16="http://schemas.microsoft.com/office/drawing/2014/main" id="{8CE02437-0B1A-4CBC-91CB-5A5A61154461}"/>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1565257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2B3C53-9660-4BB5-B8A6-8E18ECEB8988}"/>
              </a:ext>
            </a:extLst>
          </p:cNvPr>
          <p:cNvSpPr>
            <a:spLocks noGrp="1"/>
          </p:cNvSpPr>
          <p:nvPr>
            <p:ph type="title"/>
          </p:nvPr>
        </p:nvSpPr>
        <p:spPr>
          <a:xfrm>
            <a:off x="581192" y="702156"/>
            <a:ext cx="11029616" cy="3118282"/>
          </a:xfrm>
        </p:spPr>
        <p:txBody>
          <a:bodyPr/>
          <a:lstStyle/>
          <a:p>
            <a:r>
              <a:rPr lang="cs-CZ" dirty="0"/>
              <a:t>Děkuji za pozornost</a:t>
            </a:r>
          </a:p>
        </p:txBody>
      </p:sp>
      <p:sp>
        <p:nvSpPr>
          <p:cNvPr id="4" name="Zástupný symbol pro datum 3">
            <a:extLst>
              <a:ext uri="{FF2B5EF4-FFF2-40B4-BE49-F238E27FC236}">
                <a16:creationId xmlns:a16="http://schemas.microsoft.com/office/drawing/2014/main" id="{53CDEC37-C64D-4BBA-AD22-CACDD8E7718A}"/>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13631226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6409FAE-E7AD-4B91-AECF-6F55ED8B8E52}"/>
              </a:ext>
            </a:extLst>
          </p:cNvPr>
          <p:cNvSpPr>
            <a:spLocks noGrp="1"/>
          </p:cNvSpPr>
          <p:nvPr>
            <p:ph type="title"/>
          </p:nvPr>
        </p:nvSpPr>
        <p:spPr/>
        <p:txBody>
          <a:bodyPr/>
          <a:lstStyle/>
          <a:p>
            <a:r>
              <a:rPr lang="cs-CZ" dirty="0"/>
              <a:t>Rozdíl mezi POP a DK</a:t>
            </a:r>
          </a:p>
        </p:txBody>
      </p:sp>
      <p:sp>
        <p:nvSpPr>
          <p:cNvPr id="3" name="Zástupný obsah 2">
            <a:extLst>
              <a:ext uri="{FF2B5EF4-FFF2-40B4-BE49-F238E27FC236}">
                <a16:creationId xmlns:a16="http://schemas.microsoft.com/office/drawing/2014/main" id="{5B18BC62-9CE9-4651-A965-67346C7B915A}"/>
              </a:ext>
            </a:extLst>
          </p:cNvPr>
          <p:cNvSpPr>
            <a:spLocks noGrp="1"/>
          </p:cNvSpPr>
          <p:nvPr>
            <p:ph idx="1"/>
          </p:nvPr>
        </p:nvSpPr>
        <p:spPr/>
        <p:txBody>
          <a:bodyPr/>
          <a:lstStyle/>
          <a:p>
            <a:r>
              <a:rPr lang="cs-CZ" dirty="0"/>
              <a:t>NSS 6 </a:t>
            </a:r>
            <a:r>
              <a:rPr lang="cs-CZ" dirty="0" err="1"/>
              <a:t>Afs</a:t>
            </a:r>
            <a:r>
              <a:rPr lang="cs-CZ" dirty="0"/>
              <a:t> 136/2019-47 ze dne 7. 11. 2019:</a:t>
            </a:r>
          </a:p>
          <a:p>
            <a:r>
              <a:rPr lang="cs-CZ" dirty="0"/>
              <a:t>Zásadní </a:t>
            </a:r>
            <a:r>
              <a:rPr lang="cs-CZ" b="1" dirty="0"/>
              <a:t>rozdíl</a:t>
            </a:r>
            <a:r>
              <a:rPr lang="cs-CZ" dirty="0"/>
              <a:t> mezi postupem k odstranění pochybností a daňovou kontrolou je </a:t>
            </a:r>
            <a:r>
              <a:rPr lang="cs-CZ" b="1" dirty="0"/>
              <a:t>v rozsahu oprávnění správce daně</a:t>
            </a:r>
            <a:r>
              <a:rPr lang="cs-CZ" dirty="0"/>
              <a:t>. V rámci postupu k odstranění pochybností je správce daně oprávněn toliko žádat od daňového subjektu doložení určitých skutečností, v daňové kontrole je může zjišťovat vlastními postupy, a to i v rámci sféry daňového subjektu proti jeho vůli. Vzhledem k invazivnější povaze daňové kontroly je navíc obecně vhodné nejprve zahájit postup k odstranění pochybností a teprve ukáže-li se, že v jeho rámci nelze pochybnosti správce daně o správnosti, průkaznosti či úplnosti údajů uvedených v daňovém přiznání rozptýlit, překlopit jej do daňové kontroly; volba postupu je nicméně na úvaze správce daně. Tato volba je omezena především tím, že postup k odstranění pochybností nelze na rozdíl od daňové kontroly použít pro namátkové prošetření tvrzení daňového subjektu.</a:t>
            </a:r>
          </a:p>
        </p:txBody>
      </p:sp>
      <p:sp>
        <p:nvSpPr>
          <p:cNvPr id="4" name="Zástupný symbol pro datum 3">
            <a:extLst>
              <a:ext uri="{FF2B5EF4-FFF2-40B4-BE49-F238E27FC236}">
                <a16:creationId xmlns:a16="http://schemas.microsoft.com/office/drawing/2014/main" id="{35155659-0723-4B51-91E1-89245DC1E008}"/>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2960255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91D2DA0-B82D-4679-8AD0-08FD6C6FA056}"/>
              </a:ext>
            </a:extLst>
          </p:cNvPr>
          <p:cNvSpPr>
            <a:spLocks noGrp="1"/>
          </p:cNvSpPr>
          <p:nvPr>
            <p:ph type="title"/>
          </p:nvPr>
        </p:nvSpPr>
        <p:spPr/>
        <p:txBody>
          <a:bodyPr/>
          <a:lstStyle/>
          <a:p>
            <a:r>
              <a:rPr lang="cs-CZ" dirty="0"/>
              <a:t>Zahájení POP</a:t>
            </a:r>
          </a:p>
        </p:txBody>
      </p:sp>
      <p:sp>
        <p:nvSpPr>
          <p:cNvPr id="3" name="Zástupný obsah 2">
            <a:extLst>
              <a:ext uri="{FF2B5EF4-FFF2-40B4-BE49-F238E27FC236}">
                <a16:creationId xmlns:a16="http://schemas.microsoft.com/office/drawing/2014/main" id="{D08D6173-5A08-495F-8C9A-BCB7252636F0}"/>
              </a:ext>
            </a:extLst>
          </p:cNvPr>
          <p:cNvSpPr>
            <a:spLocks noGrp="1"/>
          </p:cNvSpPr>
          <p:nvPr>
            <p:ph idx="1"/>
          </p:nvPr>
        </p:nvSpPr>
        <p:spPr/>
        <p:txBody>
          <a:bodyPr/>
          <a:lstStyle/>
          <a:p>
            <a:r>
              <a:rPr lang="cs-CZ" dirty="0"/>
              <a:t>NSS 1 </a:t>
            </a:r>
            <a:r>
              <a:rPr lang="cs-CZ" dirty="0" err="1"/>
              <a:t>Afs</a:t>
            </a:r>
            <a:r>
              <a:rPr lang="cs-CZ" dirty="0"/>
              <a:t> 72/2019-31 ze dne 18. 7. 2019</a:t>
            </a:r>
          </a:p>
          <a:p>
            <a:r>
              <a:rPr lang="cs-CZ" dirty="0"/>
              <a:t>Pokud správce daně vůči daňovému subjektu neučinil úkon formálně označený jako výzva k odstranění pochybností, který by odkazoval na § 89 daňového řádu, tedy takový, který by daňový subjekt výslovně informoval o skutečnosti, že je s ním veden postup k odstranění pochybností, avšak mezi správcem daně a daňovým subjektem probíhala intenzivní komunikace, která materiálně naplnila všechny znaky postupu k odstranění pochybností, nejedná se o pochybení ze strany správce daně.</a:t>
            </a:r>
          </a:p>
        </p:txBody>
      </p:sp>
      <p:sp>
        <p:nvSpPr>
          <p:cNvPr id="4" name="Zástupný symbol pro datum 3">
            <a:extLst>
              <a:ext uri="{FF2B5EF4-FFF2-40B4-BE49-F238E27FC236}">
                <a16:creationId xmlns:a16="http://schemas.microsoft.com/office/drawing/2014/main" id="{A4D90CFD-ED99-4574-B969-8ADBB76744CA}"/>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4168817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1058B3-4508-4A75-A684-3C9E6F506A2C}"/>
              </a:ext>
            </a:extLst>
          </p:cNvPr>
          <p:cNvSpPr>
            <a:spLocks noGrp="1"/>
          </p:cNvSpPr>
          <p:nvPr>
            <p:ph type="title"/>
          </p:nvPr>
        </p:nvSpPr>
        <p:spPr/>
        <p:txBody>
          <a:bodyPr/>
          <a:lstStyle/>
          <a:p>
            <a:r>
              <a:rPr lang="cs-CZ" dirty="0"/>
              <a:t>Pochybnosti v pop; ukončení pop</a:t>
            </a:r>
          </a:p>
        </p:txBody>
      </p:sp>
      <p:sp>
        <p:nvSpPr>
          <p:cNvPr id="3" name="Zástupný obsah 2">
            <a:extLst>
              <a:ext uri="{FF2B5EF4-FFF2-40B4-BE49-F238E27FC236}">
                <a16:creationId xmlns:a16="http://schemas.microsoft.com/office/drawing/2014/main" id="{FB9A1F35-9486-480A-9C7C-FAD32D980110}"/>
              </a:ext>
            </a:extLst>
          </p:cNvPr>
          <p:cNvSpPr>
            <a:spLocks noGrp="1"/>
          </p:cNvSpPr>
          <p:nvPr>
            <p:ph idx="1"/>
          </p:nvPr>
        </p:nvSpPr>
        <p:spPr/>
        <p:txBody>
          <a:bodyPr/>
          <a:lstStyle/>
          <a:p>
            <a:r>
              <a:rPr lang="cs-CZ" dirty="0"/>
              <a:t>NSS 1 </a:t>
            </a:r>
            <a:r>
              <a:rPr lang="cs-CZ" dirty="0" err="1"/>
              <a:t>Afs</a:t>
            </a:r>
            <a:r>
              <a:rPr lang="cs-CZ" dirty="0"/>
              <a:t> 8/2019-56 ze dne 16. 5. 2019</a:t>
            </a:r>
          </a:p>
          <a:p>
            <a:r>
              <a:rPr lang="cs-CZ" dirty="0"/>
              <a:t>I. Nestandardní výše nadměrného odpočtu či zdanitelných plnění oproti předcházejícím zdaňovacím obdobím je dostatečná pro vydání výzvy k odstranění pochybností.</a:t>
            </a:r>
          </a:p>
          <a:p>
            <a:r>
              <a:rPr lang="cs-CZ" dirty="0"/>
              <a:t>II. Postup k odstranění pochybností je ukončen až stanovením daně, resp. zahájením daňové kontroly.</a:t>
            </a:r>
          </a:p>
        </p:txBody>
      </p:sp>
      <p:sp>
        <p:nvSpPr>
          <p:cNvPr id="4" name="Zástupný symbol pro datum 3">
            <a:extLst>
              <a:ext uri="{FF2B5EF4-FFF2-40B4-BE49-F238E27FC236}">
                <a16:creationId xmlns:a16="http://schemas.microsoft.com/office/drawing/2014/main" id="{71298808-9E4D-4A15-8D2F-536EE4A5DD3B}"/>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640624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F3E112-18B2-419C-B946-2D90CA54350B}"/>
              </a:ext>
            </a:extLst>
          </p:cNvPr>
          <p:cNvSpPr>
            <a:spLocks noGrp="1"/>
          </p:cNvSpPr>
          <p:nvPr>
            <p:ph type="title"/>
          </p:nvPr>
        </p:nvSpPr>
        <p:spPr/>
        <p:txBody>
          <a:bodyPr/>
          <a:lstStyle/>
          <a:p>
            <a:r>
              <a:rPr lang="cs-CZ" dirty="0"/>
              <a:t>Pochybnosti v pop</a:t>
            </a:r>
          </a:p>
        </p:txBody>
      </p:sp>
      <p:sp>
        <p:nvSpPr>
          <p:cNvPr id="3" name="Zástupný obsah 2">
            <a:extLst>
              <a:ext uri="{FF2B5EF4-FFF2-40B4-BE49-F238E27FC236}">
                <a16:creationId xmlns:a16="http://schemas.microsoft.com/office/drawing/2014/main" id="{A6168395-1C7D-4649-B923-47E43A1D46B7}"/>
              </a:ext>
            </a:extLst>
          </p:cNvPr>
          <p:cNvSpPr>
            <a:spLocks noGrp="1"/>
          </p:cNvSpPr>
          <p:nvPr>
            <p:ph idx="1"/>
          </p:nvPr>
        </p:nvSpPr>
        <p:spPr/>
        <p:txBody>
          <a:bodyPr/>
          <a:lstStyle/>
          <a:p>
            <a:r>
              <a:rPr lang="cs-CZ" dirty="0"/>
              <a:t>1 </a:t>
            </a:r>
            <a:r>
              <a:rPr lang="cs-CZ" dirty="0" err="1"/>
              <a:t>Afs</a:t>
            </a:r>
            <a:r>
              <a:rPr lang="cs-CZ" dirty="0"/>
              <a:t> 120/2018-27 ze dne 27. 3. 2019</a:t>
            </a:r>
          </a:p>
          <a:p>
            <a:r>
              <a:rPr lang="cs-CZ" dirty="0"/>
              <a:t>Požadavky na konkrétní vyjádření pochybností ve výzvě zahajující postup k odstranění pochybností slouží především k tomu, aby umožnily daňovému subjektu odpovídající reakci, tedy aby věděl, jaké pochybnosti má vyvracet. V tomto ohledu proto může mít vliv skutečnost, zda již před vydáním takové výzvy probíhal dialog mezi daňovým subjektem a správcem daně, který zasadil výzvu do určitého kontextu.</a:t>
            </a:r>
          </a:p>
        </p:txBody>
      </p:sp>
      <p:sp>
        <p:nvSpPr>
          <p:cNvPr id="4" name="Zástupný symbol pro datum 3">
            <a:extLst>
              <a:ext uri="{FF2B5EF4-FFF2-40B4-BE49-F238E27FC236}">
                <a16:creationId xmlns:a16="http://schemas.microsoft.com/office/drawing/2014/main" id="{08F07194-7437-4929-8A06-0BCEFB02DC2A}"/>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424174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1BB6F20-A6BA-407E-AF16-D5EBCA4E2056}"/>
              </a:ext>
            </a:extLst>
          </p:cNvPr>
          <p:cNvSpPr>
            <a:spLocks noGrp="1"/>
          </p:cNvSpPr>
          <p:nvPr>
            <p:ph type="title"/>
          </p:nvPr>
        </p:nvSpPr>
        <p:spPr/>
        <p:txBody>
          <a:bodyPr/>
          <a:lstStyle/>
          <a:p>
            <a:r>
              <a:rPr lang="cs-CZ" dirty="0"/>
              <a:t>Pokračování v pop</a:t>
            </a:r>
          </a:p>
        </p:txBody>
      </p:sp>
      <p:sp>
        <p:nvSpPr>
          <p:cNvPr id="3" name="Zástupný obsah 2">
            <a:extLst>
              <a:ext uri="{FF2B5EF4-FFF2-40B4-BE49-F238E27FC236}">
                <a16:creationId xmlns:a16="http://schemas.microsoft.com/office/drawing/2014/main" id="{472523EE-A52E-4339-8E99-22412F9FBE7F}"/>
              </a:ext>
            </a:extLst>
          </p:cNvPr>
          <p:cNvSpPr>
            <a:spLocks noGrp="1"/>
          </p:cNvSpPr>
          <p:nvPr>
            <p:ph idx="1"/>
          </p:nvPr>
        </p:nvSpPr>
        <p:spPr/>
        <p:txBody>
          <a:bodyPr/>
          <a:lstStyle/>
          <a:p>
            <a:r>
              <a:rPr lang="cs-CZ" dirty="0"/>
              <a:t>NSS 1 </a:t>
            </a:r>
            <a:r>
              <a:rPr lang="cs-CZ" dirty="0" err="1"/>
              <a:t>Afs</a:t>
            </a:r>
            <a:r>
              <a:rPr lang="cs-CZ" dirty="0"/>
              <a:t> 273/2017-30 ze dne 10. 7. 2018</a:t>
            </a:r>
          </a:p>
          <a:p>
            <a:r>
              <a:rPr lang="cs-CZ" dirty="0"/>
              <a:t>I. Pokud v rámci postupu k odstranění pochybností nějaká pochybnost přetrvává a pokud ji lze objasnit jednoduchou reakcí daňového subjektu, může správce daně uplatnit výzvu podle § 92 odst. 4 daňového řádu. Takový postup má přednost před zahájením daňové kontroly.</a:t>
            </a:r>
          </a:p>
          <a:p>
            <a:r>
              <a:rPr lang="cs-CZ" dirty="0"/>
              <a:t>II. Uplatnění takové výzvy by ovšem bylo neúčelné, pokud by správce daně nemohl v případě nerozptýlení pochybností v ní vyjádřených zahájit daňovou kontrolu v rozsahu přetrvávajících pochybností podle § 90 odst. 3 daňového řádu. Je však třeba dbát na to, aby byla zachována úzká souvislost mezi pochybnostmi vyjádřenými v původní výzvě zahajující postup k odstranění pochybností, pochybnostmi vyjádřenými v následné výzvě podle § 92 odst. 4 a rozsahem daňové kontroly.</a:t>
            </a:r>
          </a:p>
          <a:p>
            <a:endParaRPr lang="cs-CZ" dirty="0"/>
          </a:p>
        </p:txBody>
      </p:sp>
      <p:sp>
        <p:nvSpPr>
          <p:cNvPr id="4" name="Zástupný symbol pro datum 3">
            <a:extLst>
              <a:ext uri="{FF2B5EF4-FFF2-40B4-BE49-F238E27FC236}">
                <a16:creationId xmlns:a16="http://schemas.microsoft.com/office/drawing/2014/main" id="{E560AC0D-BEDA-4814-82DE-F89AF76D75BD}"/>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2635850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FC8B33-EF93-46F6-B07B-929BB4E3FC74}"/>
              </a:ext>
            </a:extLst>
          </p:cNvPr>
          <p:cNvSpPr>
            <a:spLocks noGrp="1"/>
          </p:cNvSpPr>
          <p:nvPr>
            <p:ph type="title"/>
          </p:nvPr>
        </p:nvSpPr>
        <p:spPr/>
        <p:txBody>
          <a:bodyPr/>
          <a:lstStyle/>
          <a:p>
            <a:r>
              <a:rPr lang="cs-CZ" dirty="0" err="1"/>
              <a:t>Dk</a:t>
            </a:r>
            <a:r>
              <a:rPr lang="cs-CZ" dirty="0"/>
              <a:t> jako následek POP</a:t>
            </a:r>
          </a:p>
        </p:txBody>
      </p:sp>
      <p:sp>
        <p:nvSpPr>
          <p:cNvPr id="3" name="Zástupný obsah 2">
            <a:extLst>
              <a:ext uri="{FF2B5EF4-FFF2-40B4-BE49-F238E27FC236}">
                <a16:creationId xmlns:a16="http://schemas.microsoft.com/office/drawing/2014/main" id="{9A524816-000E-4E3C-8255-D9CA29421F78}"/>
              </a:ext>
            </a:extLst>
          </p:cNvPr>
          <p:cNvSpPr>
            <a:spLocks noGrp="1"/>
          </p:cNvSpPr>
          <p:nvPr>
            <p:ph idx="1"/>
          </p:nvPr>
        </p:nvSpPr>
        <p:spPr/>
        <p:txBody>
          <a:bodyPr>
            <a:normAutofit fontScale="92500" lnSpcReduction="20000"/>
          </a:bodyPr>
          <a:lstStyle/>
          <a:p>
            <a:r>
              <a:rPr lang="cs-CZ" dirty="0"/>
              <a:t>NSS 9 </a:t>
            </a:r>
            <a:r>
              <a:rPr lang="cs-CZ" dirty="0" err="1"/>
              <a:t>Afs</a:t>
            </a:r>
            <a:r>
              <a:rPr lang="cs-CZ" dirty="0"/>
              <a:t> 140/2014-44 ze dne 18. 6. 2015</a:t>
            </a:r>
          </a:p>
          <a:p>
            <a:r>
              <a:rPr lang="cs-CZ" dirty="0"/>
              <a:t>I. K zahájení daňové kontroly lze přikročit po provedeném postupu k odstranění pochybností, po němž stále přetrvávají důvody k pokračování v dokazování, i tehdy, když daňový subjekt nepodá návrh na pokračování v dokazování ve smyslu § 90 odst. 2 daňového řádu.</a:t>
            </a:r>
          </a:p>
          <a:p>
            <a:r>
              <a:rPr lang="cs-CZ" dirty="0"/>
              <a:t>II. Rozsah daňových kontrol je dán okruhem skutečností, k nimž se váží přetrvávající pochybnosti správce daně. Rozsah daňové kontroly je pak v jejím průběhu dle § 85 odst. 3 daňového řádu možno rozšířit nebo zúžit postupem pro její zahájení.</a:t>
            </a:r>
          </a:p>
          <a:p>
            <a:r>
              <a:rPr lang="cs-CZ" dirty="0"/>
              <a:t>III. Podmínkou toho, aby mohlo dojít k přechodu z postupu k odstranění pochybností do daňové kontroly postupem dle § 90 odst. 3 daňového řádu, je existence pochybností a existence důvodů k pokračování v dokazování. Význam tak může mít při přechodu z postupu k odstranění pochybností do daňové kontroly ověření, zda důvody, na nichž správce daně založil své pochybnosti, nejsou zcela zjevně nesmyslné či hned na první pohled nepodložené. V daném ohledu nelze na správce daně klást velké nároky, jelikož daňová kontrola má sloužit k prověření daňové povinnosti a bližšímu prozkoumání okolností rozhodných pro určení její výše. Takové prověření v rámci daňové kontroly nemá smysl jen tehdy, nezbyl-li po provedeném postupu k odstranění pochybností prostor pro jakoukoli pochybnost.</a:t>
            </a:r>
          </a:p>
        </p:txBody>
      </p:sp>
      <p:sp>
        <p:nvSpPr>
          <p:cNvPr id="4" name="Zástupný symbol pro datum 3">
            <a:extLst>
              <a:ext uri="{FF2B5EF4-FFF2-40B4-BE49-F238E27FC236}">
                <a16:creationId xmlns:a16="http://schemas.microsoft.com/office/drawing/2014/main" id="{D06DD920-0B97-4CAE-8F2D-67FD21379E86}"/>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1226471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01EEC6-98DE-4805-A3C6-EE3D33701173}"/>
              </a:ext>
            </a:extLst>
          </p:cNvPr>
          <p:cNvSpPr>
            <a:spLocks noGrp="1"/>
          </p:cNvSpPr>
          <p:nvPr>
            <p:ph type="title"/>
          </p:nvPr>
        </p:nvSpPr>
        <p:spPr/>
        <p:txBody>
          <a:bodyPr/>
          <a:lstStyle/>
          <a:p>
            <a:r>
              <a:rPr lang="cs-CZ" dirty="0"/>
              <a:t>Vyhledávací činnost před zahájením DK</a:t>
            </a:r>
          </a:p>
        </p:txBody>
      </p:sp>
      <p:sp>
        <p:nvSpPr>
          <p:cNvPr id="3" name="Zástupný obsah 2">
            <a:extLst>
              <a:ext uri="{FF2B5EF4-FFF2-40B4-BE49-F238E27FC236}">
                <a16:creationId xmlns:a16="http://schemas.microsoft.com/office/drawing/2014/main" id="{77207A93-E8C2-4FF1-AA62-8DBB57FDEA72}"/>
              </a:ext>
            </a:extLst>
          </p:cNvPr>
          <p:cNvSpPr>
            <a:spLocks noGrp="1"/>
          </p:cNvSpPr>
          <p:nvPr>
            <p:ph idx="1"/>
          </p:nvPr>
        </p:nvSpPr>
        <p:spPr/>
        <p:txBody>
          <a:bodyPr/>
          <a:lstStyle/>
          <a:p>
            <a:r>
              <a:rPr lang="cs-CZ" dirty="0"/>
              <a:t>NSS 4 </a:t>
            </a:r>
            <a:r>
              <a:rPr lang="cs-CZ" dirty="0" err="1"/>
              <a:t>Afs</a:t>
            </a:r>
            <a:r>
              <a:rPr lang="cs-CZ" dirty="0"/>
              <a:t> 14/2017-36 ze dne 31. 5. 2017</a:t>
            </a:r>
          </a:p>
          <a:p>
            <a:r>
              <a:rPr lang="cs-CZ" dirty="0"/>
              <a:t>Pokud správce daně prověřuje plnění daňové povinnosti a tvrzení daňového subjektu v konkrétním zdaňovacím období a vyzývá daňový subjekt k předložení kompletního účetnictví a evidence pro daňové účely pro příslušné zdaňovací období, je povinen zahájit daňovou kontrolu podle § 85 zákona č. 280/2009 Sb., daňového řádu, a nemůže institut daňové kontroly obcházet fingovaným místním šetřením dle § 80 téhož zákona v rámci vyhledávací činnosti.</a:t>
            </a:r>
          </a:p>
        </p:txBody>
      </p:sp>
      <p:sp>
        <p:nvSpPr>
          <p:cNvPr id="4" name="Zástupný symbol pro datum 3">
            <a:extLst>
              <a:ext uri="{FF2B5EF4-FFF2-40B4-BE49-F238E27FC236}">
                <a16:creationId xmlns:a16="http://schemas.microsoft.com/office/drawing/2014/main" id="{4BB32674-0BD9-40B7-ADB0-18C982F93174}"/>
              </a:ext>
            </a:extLst>
          </p:cNvPr>
          <p:cNvSpPr>
            <a:spLocks noGrp="1"/>
          </p:cNvSpPr>
          <p:nvPr>
            <p:ph type="dt" sz="half" idx="10"/>
          </p:nvPr>
        </p:nvSpPr>
        <p:spPr/>
        <p:txBody>
          <a:bodyPr/>
          <a:lstStyle/>
          <a:p>
            <a:pPr rtl="0"/>
            <a:fld id="{9E25B38F-3440-48E9-8BA6-B9B0E297B628}" type="datetime1">
              <a:rPr lang="cs-CZ" smtClean="0"/>
              <a:t>02.12.2020</a:t>
            </a:fld>
            <a:endParaRPr lang="en-US" dirty="0"/>
          </a:p>
        </p:txBody>
      </p:sp>
    </p:spTree>
    <p:extLst>
      <p:ext uri="{BB962C8B-B14F-4D97-AF65-F5344CB8AC3E}">
        <p14:creationId xmlns:p14="http://schemas.microsoft.com/office/powerpoint/2010/main" val="2073381427"/>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41798698_TF33552983" id="{76B99DA1-8F4B-4CDD-AF17-E230D0ABAD07}" vid="{3FF160E1-38F3-4E00-BD3B-0B3A46B66420}"/>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{11D0C4E6-1969-4CA9-A4D7-B0459D336EB0}tf33552983_win32</Template>
  <TotalTime>59</TotalTime>
  <Words>2071</Words>
  <Application>Microsoft Office PowerPoint</Application>
  <PresentationFormat>Širokoúhlá obrazovka</PresentationFormat>
  <Paragraphs>88</Paragraphs>
  <Slides>21</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21</vt:i4>
      </vt:variant>
    </vt:vector>
  </HeadingPairs>
  <TitlesOfParts>
    <vt:vector size="26" baseType="lpstr">
      <vt:lpstr>Calibri</vt:lpstr>
      <vt:lpstr>Franklin Gothic Book</vt:lpstr>
      <vt:lpstr>Franklin Gothic Demi</vt:lpstr>
      <vt:lpstr>Wingdings 2</vt:lpstr>
      <vt:lpstr>DividendVTI</vt:lpstr>
      <vt:lpstr>Kontrolní postupy z pohledu praxe</vt:lpstr>
      <vt:lpstr>Vybraná judikatura</vt:lpstr>
      <vt:lpstr>Rozdíl mezi POP a DK</vt:lpstr>
      <vt:lpstr>Zahájení POP</vt:lpstr>
      <vt:lpstr>Pochybnosti v pop; ukončení pop</vt:lpstr>
      <vt:lpstr>Pochybnosti v pop</vt:lpstr>
      <vt:lpstr>Pokračování v pop</vt:lpstr>
      <vt:lpstr>Dk jako následek POP</vt:lpstr>
      <vt:lpstr>Vyhledávací činnost před zahájením DK</vt:lpstr>
      <vt:lpstr>Zahájení DK</vt:lpstr>
      <vt:lpstr>Pochybnosti při zahájení dk</vt:lpstr>
      <vt:lpstr>Pochybnosti při zahájení DK </vt:lpstr>
      <vt:lpstr>Okamžik zahájení dk</vt:lpstr>
      <vt:lpstr>Rozsah dk; vyjádření k vkz</vt:lpstr>
      <vt:lpstr>Projednání zprávy o DK</vt:lpstr>
      <vt:lpstr>Neprojednání Zprávy o daňové kontrole</vt:lpstr>
      <vt:lpstr>Důkazní břemeno dph</vt:lpstr>
      <vt:lpstr>Důkazní břemeno v dk, odepření podpisu zprávy o DK</vt:lpstr>
      <vt:lpstr>Opakování daňové kontroly</vt:lpstr>
      <vt:lpstr>Příklady z praxe</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Kontrolní postupy z pohledu praxe</dc:title>
  <dc:creator>JN</dc:creator>
  <cp:lastModifiedBy>JN</cp:lastModifiedBy>
  <cp:revision>6</cp:revision>
  <dcterms:created xsi:type="dcterms:W3CDTF">2020-12-02T09:13:02Z</dcterms:created>
  <dcterms:modified xsi:type="dcterms:W3CDTF">2020-12-02T10:12:47Z</dcterms:modified>
</cp:coreProperties>
</file>