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2"/>
  </p:handoutMasterIdLst>
  <p:sldIdLst>
    <p:sldId id="256" r:id="rId2"/>
    <p:sldId id="258" r:id="rId3"/>
    <p:sldId id="259" r:id="rId4"/>
    <p:sldId id="261" r:id="rId5"/>
    <p:sldId id="260" r:id="rId6"/>
    <p:sldId id="280" r:id="rId7"/>
    <p:sldId id="262" r:id="rId8"/>
    <p:sldId id="264" r:id="rId9"/>
    <p:sldId id="265" r:id="rId10"/>
    <p:sldId id="263" r:id="rId11"/>
    <p:sldId id="267" r:id="rId12"/>
    <p:sldId id="268" r:id="rId13"/>
    <p:sldId id="310" r:id="rId14"/>
    <p:sldId id="269" r:id="rId15"/>
    <p:sldId id="30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6" r:id="rId27"/>
    <p:sldId id="281" r:id="rId28"/>
    <p:sldId id="282" r:id="rId29"/>
    <p:sldId id="287" r:id="rId30"/>
    <p:sldId id="288" r:id="rId31"/>
    <p:sldId id="283" r:id="rId32"/>
    <p:sldId id="289" r:id="rId33"/>
    <p:sldId id="284" r:id="rId34"/>
    <p:sldId id="290" r:id="rId35"/>
    <p:sldId id="291" r:id="rId36"/>
    <p:sldId id="285" r:id="rId37"/>
    <p:sldId id="292" r:id="rId38"/>
    <p:sldId id="293" r:id="rId39"/>
    <p:sldId id="304" r:id="rId40"/>
    <p:sldId id="305" r:id="rId41"/>
    <p:sldId id="306" r:id="rId42"/>
    <p:sldId id="307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</p:sldIdLst>
  <p:sldSz cx="9144000" cy="6858000" type="screen4x3"/>
  <p:notesSz cx="9906000" cy="67691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2">
          <p15:clr>
            <a:srgbClr val="A4A3A4"/>
          </p15:clr>
        </p15:guide>
        <p15:guide id="2" pos="31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49" autoAdjust="0"/>
    <p:restoredTop sz="94624"/>
  </p:normalViewPr>
  <p:slideViewPr>
    <p:cSldViewPr>
      <p:cViewPr varScale="1">
        <p:scale>
          <a:sx n="106" d="100"/>
          <a:sy n="106" d="100"/>
        </p:scale>
        <p:origin x="69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80"/>
    </p:cViewPr>
  </p:sorterViewPr>
  <p:notesViewPr>
    <p:cSldViewPr>
      <p:cViewPr varScale="1">
        <p:scale>
          <a:sx n="84" d="100"/>
          <a:sy n="84" d="100"/>
        </p:scale>
        <p:origin x="-1968" y="-78"/>
      </p:cViewPr>
      <p:guideLst>
        <p:guide orient="horz" pos="2132"/>
        <p:guide pos="3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911EB-5F80-4452-A9E6-B86C62041550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2947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11108" y="6429470"/>
            <a:ext cx="4292600" cy="338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8ED8E-B778-4C6B-BCBE-C0E5785B5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728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41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12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34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742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86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51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95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62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00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3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4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DD3F0-9365-4738-9484-3862651C41F7}" type="datetimeFigureOut">
              <a:rPr lang="cs-CZ" smtClean="0"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8BC2B-B477-45D3-AD2D-D1EF7E367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8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2"/>
          </a:solidFill>
        </p:spPr>
        <p:txBody>
          <a:bodyPr/>
          <a:lstStyle/>
          <a:p>
            <a:r>
              <a:rPr lang="cs-CZ" b="1" cap="all" dirty="0">
                <a:solidFill>
                  <a:schemeClr val="bg1"/>
                </a:solidFill>
              </a:rPr>
              <a:t>Insolvence subjektů finančního trhu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alt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067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Spořitelní a úvěrní družstva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Spořitelní a úvěrní družstvo</a:t>
            </a:r>
            <a:endParaRPr lang="cs-CZ" dirty="0"/>
          </a:p>
          <a:p>
            <a:r>
              <a:rPr lang="cs-CZ" dirty="0"/>
              <a:t>družstvo se sídlem v ČR, kterému ČNB udělila </a:t>
            </a:r>
            <a:r>
              <a:rPr lang="cs-CZ" b="1" dirty="0">
                <a:solidFill>
                  <a:schemeClr val="accent2"/>
                </a:solidFill>
              </a:rPr>
              <a:t>povolení</a:t>
            </a:r>
            <a:r>
              <a:rPr lang="cs-CZ" dirty="0"/>
              <a:t> </a:t>
            </a:r>
            <a:r>
              <a:rPr lang="cs-CZ" b="1" dirty="0"/>
              <a:t>k</a:t>
            </a:r>
            <a:r>
              <a:rPr lang="cs-CZ" dirty="0"/>
              <a:t> </a:t>
            </a:r>
            <a:r>
              <a:rPr lang="cs-CZ" b="1" dirty="0"/>
              <a:t>přijímání vkladů od jeho členů a k poskytování úvěrů jeho členům </a:t>
            </a:r>
            <a:r>
              <a:rPr lang="cs-CZ" dirty="0"/>
              <a:t>(§ 1 odst. 2 zákona o spořitelních a úvěrních družstvech)</a:t>
            </a:r>
          </a:p>
          <a:p>
            <a:r>
              <a:rPr lang="cs-CZ" dirty="0"/>
              <a:t>není bankou a jeho podnikání se nepovažuje za provozování živnosti (§ 1 odst. 4 zákona o spořitelních a úvěrních družstvech)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508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Zánik povolení působit jako spořitelní a úvěrní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dnem nabytí právní moci rozhodnutí o odnětí povolení </a:t>
            </a:r>
            <a:r>
              <a:rPr lang="cs-CZ" dirty="0"/>
              <a:t>(§ 2a odst. 3 zákona o spořitelních a úvěrních družstvech)</a:t>
            </a:r>
          </a:p>
          <a:p>
            <a:r>
              <a:rPr lang="cs-CZ" b="1" dirty="0"/>
              <a:t>dnem zrušení spořitelního a úvěrního družstva</a:t>
            </a:r>
          </a:p>
          <a:p>
            <a:r>
              <a:rPr lang="cs-CZ" b="1" dirty="0"/>
              <a:t>ke dni zápisu změny právní formy spořitelního a úvěrního družstva na akciovou společnost</a:t>
            </a:r>
            <a:r>
              <a:rPr lang="cs-CZ" dirty="0"/>
              <a:t>, tj. pokud ČNB k takové přeměně udělila souhlas a současně rozhodla o udělení bankovní licence (§ 28g odst. 4 zákona o spořitelních a úvěrních družstvech) </a:t>
            </a:r>
          </a:p>
        </p:txBody>
      </p:sp>
    </p:spTree>
    <p:extLst>
      <p:ext uri="{BB962C8B-B14F-4D97-AF65-F5344CB8AC3E}">
        <p14:creationId xmlns:p14="http://schemas.microsoft.com/office/powerpoint/2010/main" val="4199243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Odnětí povolení působit jako spořitelní a úvěrní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dirty="0"/>
              <a:t>S</a:t>
            </a:r>
            <a:r>
              <a:rPr lang="cs-CZ" b="1" dirty="0"/>
              <a:t>ankč</a:t>
            </a:r>
            <a:r>
              <a:rPr lang="cs-CZ" sz="3600" b="1" dirty="0"/>
              <a:t>ní – </a:t>
            </a:r>
            <a:r>
              <a:rPr lang="cs-CZ" sz="3600" dirty="0"/>
              <a:t>§ 28g zákona o spořitelních a úvěrních družstvech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900" dirty="0"/>
              <a:t>ČNB odejme povolení působit jako spořitelní a úvěrní družstvo: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při přetrvávání závažných nedostatků v činnosti spořitelního a úvěrního družstva. kapitálová přiměřenost spořitelního a úvěrního družstva (§ 28g odst. 3 zákona o spořitelních a úvěrních družstvech)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900" dirty="0"/>
              <a:t>ČNB může povolení odejmout (§ 28g odst. 2 zákona o spořitelních a úvěrních družstvech):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spořitelní a úvěrní družstvo nezačalo podnikat do 12 měsíců ode dne udělení povolení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po dobu 6 měsíců nepřijímá vklady od členů nebo jim neposkytuje úvěry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žadatel v žádosti o povolení uvedl nepravdivé údaje nebo zamlčel podstatné údaje nezbytné pro posouzení této žádosti.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Na vlastní žádost</a:t>
            </a:r>
            <a:r>
              <a:rPr lang="cs-CZ" dirty="0"/>
              <a:t> – neupraveno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§ 28h odst. 2 zákona o spořitelních a úvěrních družstvech nesmí dotčená právnická osoba ode dne nabytí právní moci rozhodnutí o odnětí povolení </a:t>
            </a:r>
            <a:r>
              <a:rPr lang="cs-CZ" b="1" dirty="0"/>
              <a:t>přijímat vklady a poskytovat úvěry </a:t>
            </a:r>
            <a:r>
              <a:rPr lang="cs-CZ" dirty="0"/>
              <a:t>a provozovat další činnosti s výjimkou těch, které jsou nezbytné k </a:t>
            </a:r>
            <a:r>
              <a:rPr lang="cs-CZ" b="1" dirty="0">
                <a:solidFill>
                  <a:schemeClr val="accent2"/>
                </a:solidFill>
              </a:rPr>
              <a:t>vypořádání jejích pohledávek a závazků</a:t>
            </a:r>
            <a:r>
              <a:rPr lang="cs-CZ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Dnem nabytí PM rozhodnutí o odnětí povolení působit jako spořitelní a úvěrní družstvo se </a:t>
            </a:r>
            <a:r>
              <a:rPr lang="cs-CZ" b="1" dirty="0">
                <a:solidFill>
                  <a:schemeClr val="accent2"/>
                </a:solidFill>
              </a:rPr>
              <a:t>spořitelní a úvěrní družstvo zrušuje </a:t>
            </a:r>
            <a:r>
              <a:rPr lang="cs-CZ" dirty="0"/>
              <a:t>(§ 13 odst. 3 zákona o spořitelních a úvěrních družstvech)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727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Zrušení a zánik subjektů finančního trhu</a:t>
            </a:r>
          </a:p>
        </p:txBody>
      </p:sp>
    </p:spTree>
    <p:extLst>
      <p:ext uri="{BB962C8B-B14F-4D97-AF65-F5344CB8AC3E}">
        <p14:creationId xmlns:p14="http://schemas.microsoft.com/office/powerpoint/2010/main" val="3852945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Zrušení a zánik</a:t>
            </a:r>
            <a:br>
              <a:rPr lang="cs-CZ" dirty="0"/>
            </a:br>
            <a:r>
              <a:rPr lang="cs-CZ" dirty="0"/>
              <a:t>subjektů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rmAutofit/>
          </a:bodyPr>
          <a:lstStyle/>
          <a:p>
            <a:r>
              <a:rPr lang="cs-CZ" sz="2400" dirty="0"/>
              <a:t>Jeden z </a:t>
            </a:r>
            <a:r>
              <a:rPr lang="cs-CZ" sz="2400" b="1" dirty="0"/>
              <a:t>důvodů zániku povolení nebo licence </a:t>
            </a:r>
            <a:r>
              <a:rPr lang="cs-CZ" sz="2400" dirty="0"/>
              <a:t>subjektu finančního trhu</a:t>
            </a:r>
          </a:p>
          <a:p>
            <a:r>
              <a:rPr lang="cs-CZ" sz="2400" dirty="0"/>
              <a:t>V některých případech </a:t>
            </a:r>
            <a:r>
              <a:rPr lang="cs-CZ" sz="2400" b="1" dirty="0"/>
              <a:t>důsledek zániku povolení nebo licence </a:t>
            </a:r>
            <a:r>
              <a:rPr lang="cs-CZ" sz="2400" dirty="0"/>
              <a:t>subjektu finančního trhu </a:t>
            </a:r>
            <a:r>
              <a:rPr lang="cs-CZ" sz="1900" dirty="0"/>
              <a:t>(DZ,  samosprávný IF, pojišťovna, zajišťovna, PS)</a:t>
            </a:r>
          </a:p>
          <a:p>
            <a:r>
              <a:rPr lang="cs-CZ" sz="2400" b="1" dirty="0">
                <a:solidFill>
                  <a:schemeClr val="accent2"/>
                </a:solidFill>
              </a:rPr>
              <a:t>Právnická osoba se zrušuje </a:t>
            </a:r>
            <a:r>
              <a:rPr lang="cs-CZ" sz="2000" dirty="0"/>
              <a:t>(§ 168 odst. 1 nového občanského zákoníku):</a:t>
            </a:r>
          </a:p>
          <a:p>
            <a:pPr lvl="1"/>
            <a:r>
              <a:rPr lang="cs-CZ" sz="1600" b="1" dirty="0"/>
              <a:t>právním jednáním </a:t>
            </a:r>
            <a:r>
              <a:rPr lang="cs-CZ" sz="1600" dirty="0"/>
              <a:t>– rozhodnutím příslušného orgánu právnické osoby o jejím dobrovolném zrušení,</a:t>
            </a:r>
          </a:p>
          <a:p>
            <a:pPr lvl="1"/>
            <a:r>
              <a:rPr lang="cs-CZ" sz="1600" b="1" dirty="0"/>
              <a:t>uplynutím doby</a:t>
            </a:r>
            <a:r>
              <a:rPr lang="cs-CZ" sz="1600" dirty="0"/>
              <a:t>,</a:t>
            </a:r>
          </a:p>
          <a:p>
            <a:pPr lvl="1"/>
            <a:r>
              <a:rPr lang="cs-CZ" sz="1600" b="1" dirty="0"/>
              <a:t>rozhodnutím orgánu veřejné moci</a:t>
            </a:r>
            <a:r>
              <a:rPr lang="cs-CZ" sz="1600" dirty="0"/>
              <a:t>,</a:t>
            </a:r>
          </a:p>
          <a:p>
            <a:pPr lvl="1"/>
            <a:r>
              <a:rPr lang="cs-CZ" sz="1600" b="1" dirty="0"/>
              <a:t>dosažením účelu</a:t>
            </a:r>
            <a:r>
              <a:rPr lang="cs-CZ" sz="1600" dirty="0"/>
              <a:t>, pro který byla ustavena,</a:t>
            </a:r>
          </a:p>
          <a:p>
            <a:pPr lvl="1"/>
            <a:r>
              <a:rPr lang="cs-CZ" sz="1600" b="1" dirty="0"/>
              <a:t>z dalších důvodů </a:t>
            </a:r>
            <a:r>
              <a:rPr lang="cs-CZ" sz="1600" dirty="0"/>
              <a:t>stanovených zákonem.</a:t>
            </a:r>
          </a:p>
          <a:p>
            <a:r>
              <a:rPr lang="cs-CZ" sz="2000" b="1" dirty="0">
                <a:solidFill>
                  <a:schemeClr val="accent2"/>
                </a:solidFill>
              </a:rPr>
              <a:t>Likvidace</a:t>
            </a:r>
            <a:r>
              <a:rPr lang="cs-CZ" sz="2000" dirty="0"/>
              <a:t>  → v případě, že z právního jednání o zrušení právnické osoby nevyplývá, zda je zrušena s likvidací nebo bez likvidace, podle § 169 odst. 2 nového občanského zákoníku platí, že je </a:t>
            </a:r>
            <a:r>
              <a:rPr lang="cs-CZ" sz="2000" b="1" dirty="0"/>
              <a:t>zrušena s likvidací</a:t>
            </a:r>
            <a:r>
              <a:rPr lang="cs-CZ" sz="2000" dirty="0"/>
              <a:t>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27913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Subjekty finančního trhu v likvidaci / v konkurzu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403832"/>
              </p:ext>
            </p:extLst>
          </p:nvPr>
        </p:nvGraphicFramePr>
        <p:xfrm>
          <a:off x="539552" y="1700808"/>
          <a:ext cx="8064897" cy="432047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688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895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Ke dni 30.9.2014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 likvidaci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 konkursu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95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effectLst/>
                        </a:rPr>
                        <a:t>Banky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95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effectLst/>
                        </a:rPr>
                        <a:t>Spořitelní a úvěrní družstva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95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effectLst/>
                        </a:rPr>
                        <a:t>Investiční společnosti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95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effectLst/>
                        </a:rPr>
                        <a:t>Investiční fondy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838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Obchodníci s cennými papíry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95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effectLst/>
                        </a:rPr>
                        <a:t>Pojišťovny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95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effectLst/>
                        </a:rPr>
                        <a:t>Zajišťovny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95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effectLst/>
                        </a:rPr>
                        <a:t>Penzijní společnosti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248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úprava likvidace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§ 187 a násl. nového občanského zákoníku</a:t>
            </a:r>
          </a:p>
          <a:p>
            <a:r>
              <a:rPr lang="cs-CZ" b="1" dirty="0"/>
              <a:t>Účel likvidace: </a:t>
            </a:r>
            <a:r>
              <a:rPr lang="cs-CZ" dirty="0"/>
              <a:t>vypořádat majetek zrušené právnické osoby </a:t>
            </a:r>
            <a:r>
              <a:rPr lang="cs-CZ" b="1" dirty="0"/>
              <a:t>(likvidační podstatu)</a:t>
            </a:r>
            <a:r>
              <a:rPr lang="cs-CZ" dirty="0"/>
              <a:t>, vyrovnat dluhy věřitelům a podle zákona naložit s čistým majetkovým zůstatkem, jenž vyplyne z likvidace </a:t>
            </a:r>
            <a:r>
              <a:rPr lang="cs-CZ" b="1" dirty="0"/>
              <a:t>(likvidační zůstatek)</a:t>
            </a:r>
          </a:p>
          <a:p>
            <a:r>
              <a:rPr lang="cs-CZ" dirty="0"/>
              <a:t>Právnická osoba </a:t>
            </a:r>
            <a:r>
              <a:rPr lang="cs-CZ" b="1" dirty="0"/>
              <a:t>vstupuje do likvidace </a:t>
            </a:r>
            <a:r>
              <a:rPr lang="cs-CZ" dirty="0"/>
              <a:t>dnem, kdy je zrušena nebo prohlášena za neplatnou</a:t>
            </a:r>
          </a:p>
          <a:p>
            <a:r>
              <a:rPr lang="cs-CZ" b="1" dirty="0"/>
              <a:t>Název</a:t>
            </a:r>
            <a:r>
              <a:rPr lang="cs-CZ" dirty="0"/>
              <a:t> s dodatkem „v likvidaci“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31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úprava likvidace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Povolání likvidátora </a:t>
            </a:r>
            <a:r>
              <a:rPr lang="cs-CZ" dirty="0"/>
              <a:t>– v případech rozhodnutí právnické osoby o svém dobrovolném zrušení povolá právnické osobě likvidátora při vstupu do likvidace </a:t>
            </a:r>
            <a:r>
              <a:rPr lang="cs-CZ" b="1" dirty="0"/>
              <a:t>její</a:t>
            </a:r>
            <a:r>
              <a:rPr lang="cs-CZ" dirty="0"/>
              <a:t> </a:t>
            </a:r>
            <a:r>
              <a:rPr lang="cs-CZ" b="1" dirty="0"/>
              <a:t>příslušný orgán</a:t>
            </a:r>
            <a:r>
              <a:rPr lang="cs-CZ" dirty="0"/>
              <a:t>. Likvidátorem může být jen osoba způsobilá být členem statutárního orgánu. </a:t>
            </a:r>
          </a:p>
          <a:p>
            <a:r>
              <a:rPr lang="cs-CZ" b="1" dirty="0">
                <a:solidFill>
                  <a:schemeClr val="accent2"/>
                </a:solidFill>
              </a:rPr>
              <a:t>Jmenování likvidátora </a:t>
            </a:r>
            <a:r>
              <a:rPr lang="cs-CZ" b="1" dirty="0"/>
              <a:t>- </a:t>
            </a:r>
            <a:r>
              <a:rPr lang="cs-CZ" dirty="0"/>
              <a:t>ke jmenování likvidátora je příslušný </a:t>
            </a:r>
            <a:r>
              <a:rPr lang="cs-CZ" b="1" dirty="0"/>
              <a:t>soud</a:t>
            </a:r>
            <a:r>
              <a:rPr lang="cs-CZ" dirty="0"/>
              <a:t>. Právnické osobě, která vstoupila do likvidace, aniž byl povolán likvidátor, jmenuje likvidátora i bez návrhu soud. Soud rovněž jmenuje likvidátora v případě, že sám rozhodl o zrušení právnické osoby.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6849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Likvidátor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40000" lnSpcReduction="20000"/>
          </a:bodyPr>
          <a:lstStyle/>
          <a:p>
            <a:r>
              <a:rPr lang="cs-CZ" sz="4500" dirty="0"/>
              <a:t>Likvidátor nabývá okamžikem svého povolání </a:t>
            </a:r>
            <a:r>
              <a:rPr lang="cs-CZ" sz="4500" b="1" dirty="0"/>
              <a:t>působnosti statutárního orgánu</a:t>
            </a:r>
            <a:r>
              <a:rPr lang="cs-CZ" sz="4500" dirty="0"/>
              <a:t>. Za řádný výkon funkce odpovídá stejně jako člen statutárního orgánu (§ 193 NOZ)</a:t>
            </a:r>
          </a:p>
          <a:p>
            <a:r>
              <a:rPr lang="cs-CZ" sz="4500" dirty="0"/>
              <a:t>Činnost likvidátora může </a:t>
            </a:r>
            <a:r>
              <a:rPr lang="cs-CZ" sz="4500" b="1" dirty="0"/>
              <a:t>sledovat jen účel, jaký odpovídá povaze a cíli likvidace</a:t>
            </a:r>
            <a:r>
              <a:rPr lang="cs-CZ" sz="4500" dirty="0"/>
              <a:t> (§ 196 odst. 1 NOZ)</a:t>
            </a:r>
          </a:p>
          <a:p>
            <a:r>
              <a:rPr lang="cs-CZ" sz="4500" dirty="0"/>
              <a:t>Likvidátora, který řádně neplní své povinnosti, </a:t>
            </a:r>
            <a:r>
              <a:rPr lang="cs-CZ" sz="4500" b="1" dirty="0"/>
              <a:t>odvolá soud </a:t>
            </a:r>
            <a:r>
              <a:rPr lang="cs-CZ" sz="4500" dirty="0"/>
              <a:t>na návrh osoby, která o tom osvědčí právní zájem. Soud zároveň jmenuje nového likvidátora (§ 191 NOZ)</a:t>
            </a:r>
          </a:p>
          <a:p>
            <a:r>
              <a:rPr lang="cs-CZ" sz="4500" dirty="0"/>
              <a:t>Likvidátorovi určuje </a:t>
            </a:r>
            <a:r>
              <a:rPr lang="cs-CZ" sz="4500" b="1" dirty="0"/>
              <a:t>odměnu</a:t>
            </a:r>
            <a:r>
              <a:rPr lang="cs-CZ" sz="4500" dirty="0"/>
              <a:t> a způsob její výplaty ten, kdo jej povolal (§ 195 NOZ)</a:t>
            </a:r>
          </a:p>
          <a:p>
            <a:pPr marL="0" indent="0">
              <a:buNone/>
            </a:pPr>
            <a:endParaRPr lang="cs-CZ" sz="2500" dirty="0"/>
          </a:p>
          <a:p>
            <a:r>
              <a:rPr lang="cs-CZ" sz="4500" b="1" dirty="0"/>
              <a:t>Základní povinnosti likvidátora: </a:t>
            </a:r>
          </a:p>
          <a:p>
            <a:pPr lvl="1"/>
            <a:r>
              <a:rPr lang="cs-CZ" sz="4000" dirty="0"/>
              <a:t>likvidátor oznámí vstup právnické osoby do likvidace všem známým věřitelům a toto oznámení zveřejní v Obchodním věstníku společně s výzvou pro věřitele, aby ve stanovené lhůtě, která nesmí být kratší než tři měsíce, přihlásili své pohledávky (§ 198 NOZ)</a:t>
            </a:r>
          </a:p>
          <a:p>
            <a:pPr lvl="1"/>
            <a:r>
              <a:rPr lang="cs-CZ" sz="4000" dirty="0"/>
              <a:t>likvidátor sestaví ke dni vstupu právnické osoby do likvidace zahajovací účetní rozvahu a soupis jmění (§ 199 NOZ)</a:t>
            </a:r>
          </a:p>
          <a:p>
            <a:pPr lvl="1"/>
            <a:r>
              <a:rPr lang="cs-CZ" sz="4000" dirty="0"/>
              <a:t>povinnost likvidátora podat bez zbytečného odkladu insolvenční návrh, zjistí-li v průběhu likvidace, že je právnická osoba v úpadku (§ 200 NOZ  + § 98 insolvenčního zákona) </a:t>
            </a:r>
          </a:p>
          <a:p>
            <a:pPr marL="457200" lvl="1" indent="0">
              <a:buNone/>
            </a:pPr>
            <a:endParaRPr lang="cs-CZ" sz="2500" dirty="0"/>
          </a:p>
          <a:p>
            <a:r>
              <a:rPr lang="cs-CZ" sz="3800" b="1" dirty="0"/>
              <a:t>Povinnosti likvidátora související s ukončením likvidace:</a:t>
            </a:r>
          </a:p>
          <a:p>
            <a:pPr lvl="1"/>
            <a:r>
              <a:rPr lang="cs-CZ" sz="4000" dirty="0"/>
              <a:t>likvidátor vyhotoví konečnou zprávu o průběhu likvidace, v níž uvede, jak bylo naloženo s likvidační podstatou a případně též návrh na použití likvidačního zůstatku. Ke stejnému dni likvidátor sestaví účetní závěrku → dokumenty likvidátor předloží ke schválení tomu, kdo jej povolal do funkce (§ 205 NOZ)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490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Likvidátor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Povinnost likvidátora jednat </a:t>
            </a:r>
            <a:r>
              <a:rPr lang="cs-CZ" b="1" dirty="0">
                <a:solidFill>
                  <a:schemeClr val="accent2"/>
                </a:solidFill>
              </a:rPr>
              <a:t>s péčí řádného hospodáře</a:t>
            </a:r>
          </a:p>
          <a:p>
            <a:pPr lvl="1"/>
            <a:r>
              <a:rPr lang="cs-CZ" dirty="0"/>
              <a:t>lze dovodit z § 159 odst. 1 NOZ → kdo přijme funkci člena voleného orgánu, zavazuje se, že ji bude vykonávat s nezbytnou loajalitou i s potřebnými znalostmi a pečlivostí. Má se za to, že jedná nedbale ten, kdo není této péče řádného hospodáře schopen, ač to musel zjistit při přijetí funkce nebo při jejím výkonu, a nevyvodí z toho pro sebe důsledky.</a:t>
            </a:r>
          </a:p>
          <a:p>
            <a:pPr lvl="1"/>
            <a:r>
              <a:rPr lang="cs-CZ" dirty="0"/>
              <a:t>Podle § 152 odst. 2 NOZ se „členem voleného orgánu“ rozumí fyzická osoba, která je členem voleného orgánu právnické osoby a která je do funkce volena, jmenována či jinak povolána. Tato osoba musí být plně svéprávná. </a:t>
            </a:r>
          </a:p>
          <a:p>
            <a:r>
              <a:rPr lang="cs-CZ" b="1" dirty="0"/>
              <a:t>Pravidlo péče řádného hospodáře s aplikací pravidla podnikatelského úsudku </a:t>
            </a:r>
            <a:r>
              <a:rPr lang="cs-CZ" dirty="0"/>
              <a:t>je obsaženo rovněž v zákoně o obchodních korporacích (§ 51 </a:t>
            </a:r>
            <a:r>
              <a:rPr lang="cs-CZ" dirty="0" err="1"/>
              <a:t>ZoOK</a:t>
            </a:r>
            <a:r>
              <a:rPr lang="cs-CZ" dirty="0"/>
              <a:t>)</a:t>
            </a:r>
          </a:p>
          <a:p>
            <a:endParaRPr lang="cs-CZ" sz="1400" dirty="0"/>
          </a:p>
          <a:p>
            <a:r>
              <a:rPr lang="cs-CZ" dirty="0"/>
              <a:t>x § 348 ZISIF → </a:t>
            </a:r>
            <a:r>
              <a:rPr lang="cs-CZ" b="1" dirty="0"/>
              <a:t>likvidátor investiční společnosti, investičního fondu </a:t>
            </a:r>
            <a:r>
              <a:rPr lang="cs-CZ" dirty="0"/>
              <a:t>je povinen vykonávat svou funkci </a:t>
            </a:r>
            <a:r>
              <a:rPr lang="cs-CZ" b="1" dirty="0">
                <a:solidFill>
                  <a:schemeClr val="accent2"/>
                </a:solidFill>
              </a:rPr>
              <a:t>s odbornou péčí </a:t>
            </a:r>
            <a:r>
              <a:rPr lang="cs-CZ" dirty="0"/>
              <a:t>(x správní delikt → pokuta)</a:t>
            </a:r>
          </a:p>
        </p:txBody>
      </p:sp>
    </p:spTree>
    <p:extLst>
      <p:ext uri="{BB962C8B-B14F-4D97-AF65-F5344CB8AC3E}">
        <p14:creationId xmlns:p14="http://schemas.microsoft.com/office/powerpoint/2010/main" val="219078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Sektorové zákony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3700" b="1" dirty="0"/>
              <a:t>Zákon č. 21/1992 Sb., o bankách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3700" b="1" dirty="0"/>
              <a:t>Zákon č. 87/1995 Sb., o spořitelních a úvěrních družstvech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3700" b="1" dirty="0"/>
              <a:t>Zákon č. 240/2013 Sb., o investičních společnostech a investičních fondech </a:t>
            </a:r>
            <a:r>
              <a:rPr lang="cs-CZ" sz="3700" dirty="0"/>
              <a:t>(do 31.12.2013 zákon č. 189/2004 Sb., o kolektivním investování)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3700" b="1" dirty="0"/>
              <a:t>Zákon č. 256/2004 Sb., o podnikání na kapitálovém trhu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3700" b="1" dirty="0"/>
              <a:t>Zákon č. 277/2009 Sb., o pojišťovnictví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3700" b="1" dirty="0"/>
              <a:t>Zákon č. 426/2011 Sb., o důchodovém spoření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3700" b="1" dirty="0"/>
              <a:t>Zákon č. 427/2011 Sb., o doplňkovém penzijním spoření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787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a likvidace banky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36 zákona o bankách</a:t>
            </a:r>
          </a:p>
          <a:p>
            <a:r>
              <a:rPr lang="cs-CZ" dirty="0"/>
              <a:t>§ 7a odst. 1 písm. b) zákona o bankách dnem zrušení banky s likvidací zaniká bankovní licence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460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Likvidátor banky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Jmenování</a:t>
            </a:r>
            <a:endParaRPr lang="cs-CZ" dirty="0"/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fyzická osoba </a:t>
            </a:r>
            <a:r>
              <a:rPr lang="cs-CZ" dirty="0"/>
              <a:t>(§ 8 odst. 9 </a:t>
            </a:r>
            <a:r>
              <a:rPr lang="cs-CZ" dirty="0" err="1"/>
              <a:t>ZoB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ne osoba, která má nebo měla zvláštní vztah k bance, která je nebo v posledních 5 letech byla auditorem banky nebo se jakýmkoli způsobem na auditu v bance podílela.</a:t>
            </a:r>
          </a:p>
          <a:p>
            <a:pPr lvl="1"/>
            <a:r>
              <a:rPr lang="cs-CZ" dirty="0"/>
              <a:t>jmenuje a odvolává </a:t>
            </a:r>
            <a:r>
              <a:rPr lang="cs-CZ" b="1" dirty="0">
                <a:solidFill>
                  <a:schemeClr val="accent2"/>
                </a:solidFill>
              </a:rPr>
              <a:t>soud na návrh ČNB</a:t>
            </a:r>
            <a:r>
              <a:rPr lang="cs-CZ" dirty="0"/>
              <a:t>. O návrhu ČNB soud rozhodne do 24 hodin od podání návrhu</a:t>
            </a:r>
          </a:p>
          <a:p>
            <a:r>
              <a:rPr lang="cs-CZ" b="1" dirty="0"/>
              <a:t>Odměna</a:t>
            </a:r>
            <a:endParaRPr lang="cs-CZ" dirty="0"/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stanoví ČNB </a:t>
            </a:r>
            <a:r>
              <a:rPr lang="cs-CZ" dirty="0"/>
              <a:t>s přihlédnutím k rozsahu činnosti likvidátora</a:t>
            </a:r>
          </a:p>
          <a:p>
            <a:r>
              <a:rPr lang="cs-CZ" b="1" dirty="0"/>
              <a:t>Hrazení nákladů likvidace a odměny</a:t>
            </a:r>
          </a:p>
          <a:p>
            <a:pPr lvl="1"/>
            <a:r>
              <a:rPr lang="cs-CZ" dirty="0"/>
              <a:t>primárně </a:t>
            </a:r>
            <a:r>
              <a:rPr lang="cs-CZ" b="1" dirty="0">
                <a:solidFill>
                  <a:schemeClr val="accent2"/>
                </a:solidFill>
              </a:rPr>
              <a:t>z majetku likvidovaného subjektu</a:t>
            </a:r>
          </a:p>
          <a:p>
            <a:pPr lvl="1"/>
            <a:r>
              <a:rPr lang="cs-CZ" dirty="0"/>
              <a:t>v případě, že majetek likvidovaného subjektu nepostačuje, právní předpisy upravují další postup</a:t>
            </a:r>
          </a:p>
          <a:p>
            <a:pPr lvl="1"/>
            <a:r>
              <a:rPr lang="cs-CZ" dirty="0"/>
              <a:t>k provedení NOZ bylo vydáno </a:t>
            </a:r>
            <a:r>
              <a:rPr lang="cs-CZ" b="1" dirty="0">
                <a:solidFill>
                  <a:schemeClr val="accent2"/>
                </a:solidFill>
              </a:rPr>
              <a:t>nařízení vlády č. 351/2013 Sb., </a:t>
            </a:r>
            <a:r>
              <a:rPr lang="cs-CZ" b="1" dirty="0"/>
              <a:t>kterým se určuje výše úroků z prodlení a nákladů spojených s uplatněním pohledávky, určuje odměna likvidátora, likvidačního správce a člena orgánu právnické osoby jmenovaného soudem a upravují některé otázky Obchodního věstníku a veřejných rejstříků právnických a fyzických osob </a:t>
            </a:r>
            <a:r>
              <a:rPr lang="cs-CZ" dirty="0"/>
              <a:t>→ jsou-li odměna a hotové výdaje náležející likvidátorovi jmenovanému soudem hrazeny </a:t>
            </a:r>
            <a:r>
              <a:rPr lang="cs-CZ" b="1" dirty="0">
                <a:solidFill>
                  <a:schemeClr val="accent2"/>
                </a:solidFill>
              </a:rPr>
              <a:t>státem</a:t>
            </a:r>
            <a:r>
              <a:rPr lang="cs-CZ" dirty="0"/>
              <a:t>, vyplácí tyto částky soud, který odměnu likvidátora určil</a:t>
            </a:r>
          </a:p>
          <a:p>
            <a:r>
              <a:rPr lang="cs-CZ" altLang="cs-CZ" b="1" dirty="0"/>
              <a:t>Povinnost likvidátora jednat </a:t>
            </a:r>
            <a:r>
              <a:rPr lang="cs-CZ" altLang="cs-CZ" b="1" dirty="0">
                <a:solidFill>
                  <a:schemeClr val="accent2"/>
                </a:solidFill>
              </a:rPr>
              <a:t>s péčí řádného hospodáře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438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Zrušení a likvidace spořitelního a úvěrního družstva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13 zákona o spořitelních a úvěrních družstvech</a:t>
            </a:r>
          </a:p>
          <a:p>
            <a:r>
              <a:rPr lang="cs-CZ" dirty="0"/>
              <a:t>§ 13 odst. 3 zákona o spořitelních a úvěrních družstvech → spořitelní a úvěrní družstvo se </a:t>
            </a:r>
            <a:r>
              <a:rPr lang="cs-CZ" b="1" dirty="0">
                <a:solidFill>
                  <a:schemeClr val="accent2"/>
                </a:solidFill>
              </a:rPr>
              <a:t>zrušuje dnem nabytí právní moci rozhodnutí ČNB o odnětí povolení </a:t>
            </a:r>
            <a:r>
              <a:rPr lang="cs-CZ" dirty="0"/>
              <a:t>k činnosti spořitelního a úvěrního družstva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189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Likvidátor spořitelního a úvěrního družstva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Jmenování</a:t>
            </a:r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fyzická nebo právnická osoba </a:t>
            </a:r>
            <a:r>
              <a:rPr lang="cs-CZ" dirty="0"/>
              <a:t>splňující podmínky důvěryhodnosti a odborné způsobilosti podle § 2a odst. 5 zákona o spořitelních a úvěrních družstvech a která nemá nebo neměla ke spořitelnímu a úvěrnímu družstvu zvláštní vztah</a:t>
            </a:r>
          </a:p>
          <a:p>
            <a:pPr lvl="1"/>
            <a:r>
              <a:rPr lang="cs-CZ" dirty="0"/>
              <a:t>v posledních 5 letech prováděla audit nebo se jinak podílela na zpracování a vedení účetnictví spořitelního a úvěrního družstva</a:t>
            </a:r>
          </a:p>
          <a:p>
            <a:pPr lvl="1"/>
            <a:r>
              <a:rPr lang="cs-CZ" dirty="0"/>
              <a:t>jmenuje a odvolává </a:t>
            </a:r>
            <a:r>
              <a:rPr lang="cs-CZ" b="1" dirty="0">
                <a:solidFill>
                  <a:schemeClr val="accent2"/>
                </a:solidFill>
              </a:rPr>
              <a:t>soud</a:t>
            </a:r>
            <a:r>
              <a:rPr lang="cs-CZ" dirty="0"/>
              <a:t> </a:t>
            </a:r>
            <a:r>
              <a:rPr lang="cs-CZ" b="1" dirty="0">
                <a:solidFill>
                  <a:schemeClr val="accent2"/>
                </a:solidFill>
              </a:rPr>
              <a:t>na návrh ČNB</a:t>
            </a:r>
            <a:r>
              <a:rPr lang="cs-CZ" dirty="0"/>
              <a:t>. O návrhu ČNB soud rozhodne do 24 hodin od podání návrhu. Usnesení se dne, kdy bylo vydáno, vyvěsí na úřední desce soudu</a:t>
            </a:r>
          </a:p>
          <a:p>
            <a:r>
              <a:rPr lang="cs-CZ" b="1" dirty="0"/>
              <a:t>Odměna</a:t>
            </a:r>
            <a:endParaRPr lang="cs-CZ" dirty="0"/>
          </a:p>
          <a:p>
            <a:pPr lvl="1"/>
            <a:r>
              <a:rPr lang="cs-CZ" dirty="0"/>
              <a:t>výši odměny likvidátora a její splatnost </a:t>
            </a:r>
            <a:r>
              <a:rPr lang="cs-CZ" b="1" dirty="0">
                <a:solidFill>
                  <a:schemeClr val="accent2"/>
                </a:solidFill>
              </a:rPr>
              <a:t>stanoví ČNB </a:t>
            </a:r>
            <a:r>
              <a:rPr lang="cs-CZ" dirty="0"/>
              <a:t>s přihlédnutím k rozsahu činnosti likvidátora. </a:t>
            </a:r>
          </a:p>
          <a:p>
            <a:r>
              <a:rPr lang="cs-CZ" b="1" dirty="0"/>
              <a:t>Hrazení nákladů likvidace a odměny likvidátora spořitelního a úvěrního družstva</a:t>
            </a:r>
            <a:endParaRPr lang="cs-CZ" dirty="0"/>
          </a:p>
          <a:p>
            <a:pPr lvl="1"/>
            <a:r>
              <a:rPr lang="cs-CZ" dirty="0"/>
              <a:t>primárně </a:t>
            </a:r>
            <a:r>
              <a:rPr lang="cs-CZ" b="1" dirty="0">
                <a:solidFill>
                  <a:schemeClr val="accent2"/>
                </a:solidFill>
              </a:rPr>
              <a:t>z majetku spořitelního a úvěrního družstva</a:t>
            </a:r>
          </a:p>
          <a:p>
            <a:pPr lvl="1"/>
            <a:r>
              <a:rPr lang="cs-CZ" dirty="0"/>
              <a:t>v případě, že majetek spořitelního a úvěrního družstva nepostačuje na vyplacení náhrady hotových výdajů likvidátora a odměny likvidátora, vyplatí částky připadající na odměnu likvidátora a na jeho hotové výdaje </a:t>
            </a:r>
            <a:r>
              <a:rPr lang="cs-CZ" b="1" dirty="0">
                <a:solidFill>
                  <a:schemeClr val="accent2"/>
                </a:solidFill>
              </a:rPr>
              <a:t>ČNB</a:t>
            </a:r>
            <a:r>
              <a:rPr lang="cs-CZ" dirty="0"/>
              <a:t>, které tím vznikne pohledávka za spořitelním a úvěrním družstvem ve výši vyplacených částek</a:t>
            </a:r>
          </a:p>
          <a:p>
            <a:r>
              <a:rPr lang="cs-CZ" altLang="cs-CZ" b="1" dirty="0"/>
              <a:t>Povinnost likvidátora jednat </a:t>
            </a:r>
            <a:r>
              <a:rPr lang="cs-CZ" altLang="cs-CZ" b="1" dirty="0">
                <a:solidFill>
                  <a:schemeClr val="accent2"/>
                </a:solidFill>
              </a:rPr>
              <a:t>s péčí řádného hospodáře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118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subjekty kapitálového trhu</a:t>
            </a:r>
          </a:p>
        </p:txBody>
      </p:sp>
    </p:spTree>
    <p:extLst>
      <p:ext uri="{BB962C8B-B14F-4D97-AF65-F5344CB8AC3E}">
        <p14:creationId xmlns:p14="http://schemas.microsoft.com/office/powerpoint/2010/main" val="16647705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Investiční fond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Zákon č. 240/2013 Sb., o investičních společnostech a investičních fondech </a:t>
            </a:r>
            <a:r>
              <a:rPr lang="cs-CZ" dirty="0"/>
              <a:t>– úč. 19.8.2013</a:t>
            </a:r>
          </a:p>
          <a:p>
            <a:endParaRPr lang="cs-CZ" sz="1400" dirty="0"/>
          </a:p>
          <a:p>
            <a:r>
              <a:rPr lang="cs-CZ" sz="3100" dirty="0"/>
              <a:t>ZISIF neobsahuje na rozdíl od předchozí právní úpravy definici investičního fondu, ale </a:t>
            </a:r>
            <a:r>
              <a:rPr lang="cs-CZ" sz="3100" b="1" dirty="0"/>
              <a:t>definuje až jednotlivé typy investičních fondů</a:t>
            </a:r>
          </a:p>
          <a:p>
            <a:pPr marL="400050" lvl="1" indent="0">
              <a:buNone/>
            </a:pPr>
            <a:r>
              <a:rPr lang="cs-CZ" sz="2200" dirty="0"/>
              <a:t>(dříve dle § 64 odst. 1 zákona o kolektivním investování → právnická osoba v právní formě akciové společnosti, jejímž předmětem podnikání je kolektivní investování a která má povolení ČNB k činnosti investičního fondu)</a:t>
            </a:r>
          </a:p>
          <a:p>
            <a:r>
              <a:rPr lang="cs-CZ" sz="3100" b="1" dirty="0"/>
              <a:t>Dělení:</a:t>
            </a:r>
          </a:p>
          <a:p>
            <a:pPr lvl="1"/>
            <a:r>
              <a:rPr lang="cs-CZ" dirty="0"/>
              <a:t>Z hlediska sídla: </a:t>
            </a:r>
            <a:r>
              <a:rPr lang="cs-CZ" b="1" dirty="0"/>
              <a:t>investiční fondy x zahraniční investiční fondy</a:t>
            </a:r>
          </a:p>
          <a:p>
            <a:pPr lvl="1"/>
            <a:r>
              <a:rPr lang="cs-CZ" dirty="0"/>
              <a:t>Z hlediska právní formy: </a:t>
            </a:r>
            <a:r>
              <a:rPr lang="cs-CZ" b="1" dirty="0"/>
              <a:t>investiční fondy s právní osobností x </a:t>
            </a:r>
            <a:r>
              <a:rPr lang="cs-CZ" b="1" dirty="0">
                <a:solidFill>
                  <a:schemeClr val="accent2"/>
                </a:solidFill>
              </a:rPr>
              <a:t>investiční fondy bez právní osobnosti</a:t>
            </a:r>
          </a:p>
          <a:p>
            <a:pPr lvl="1"/>
            <a:r>
              <a:rPr lang="cs-CZ" dirty="0"/>
              <a:t>Z hlediska okruhu investorů: </a:t>
            </a:r>
            <a:r>
              <a:rPr lang="cs-CZ" b="1" dirty="0"/>
              <a:t>fondy kolektivního investování x fondy kvalifikovaných investorů</a:t>
            </a:r>
          </a:p>
          <a:p>
            <a:r>
              <a:rPr lang="cs-CZ" sz="3100" b="1" dirty="0"/>
              <a:t>Rozšíření přípustných právních forem</a:t>
            </a:r>
          </a:p>
          <a:p>
            <a:endParaRPr lang="cs-CZ" sz="1600" b="1" dirty="0"/>
          </a:p>
          <a:p>
            <a:r>
              <a:rPr lang="cs-CZ" sz="3100" b="1" dirty="0">
                <a:solidFill>
                  <a:schemeClr val="accent2"/>
                </a:solidFill>
              </a:rPr>
              <a:t>Obhospodařovatel, administrátor</a:t>
            </a:r>
          </a:p>
        </p:txBody>
      </p:sp>
    </p:spTree>
    <p:extLst>
      <p:ext uri="{BB962C8B-B14F-4D97-AF65-F5344CB8AC3E}">
        <p14:creationId xmlns:p14="http://schemas.microsoft.com/office/powerpoint/2010/main" val="2889051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Povolení k činnosti investičního fondu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§ 480 ZISIF – </a:t>
            </a:r>
            <a:r>
              <a:rPr lang="cs-CZ" b="1" dirty="0"/>
              <a:t>povolení k činnosti samosprávného investičního fondu </a:t>
            </a:r>
            <a:r>
              <a:rPr lang="cs-CZ" dirty="0"/>
              <a:t>– uděluje ČNB</a:t>
            </a:r>
          </a:p>
          <a:p>
            <a:r>
              <a:rPr lang="cs-CZ" dirty="0"/>
              <a:t>§ 554 odst. 2 ZISIF – ten, komu bylo </a:t>
            </a:r>
            <a:r>
              <a:rPr lang="cs-CZ" b="1" dirty="0">
                <a:solidFill>
                  <a:schemeClr val="accent2"/>
                </a:solidFill>
              </a:rPr>
              <a:t>odňato povolení k činnosti samosprávného investičního fondu</a:t>
            </a:r>
            <a:r>
              <a:rPr lang="cs-CZ" dirty="0"/>
              <a:t>, a kdo je akciovou společností s proměnným kapitálem nebo komanditní společností na  investiční listy nebo fondem kolektivního investování</a:t>
            </a:r>
            <a:r>
              <a:rPr lang="cs-CZ" b="1" dirty="0"/>
              <a:t> </a:t>
            </a:r>
            <a:r>
              <a:rPr lang="cs-CZ" b="1" dirty="0">
                <a:solidFill>
                  <a:schemeClr val="accent2"/>
                </a:solidFill>
              </a:rPr>
              <a:t>se zrušuje s likvidací</a:t>
            </a:r>
            <a:r>
              <a:rPr lang="cs-CZ" b="1" dirty="0"/>
              <a:t> a jeho likvidátora jmenuje ČNB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424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fondy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525480"/>
              </p:ext>
            </p:extLst>
          </p:nvPr>
        </p:nvGraphicFramePr>
        <p:xfrm>
          <a:off x="467544" y="1484783"/>
          <a:ext cx="8213005" cy="482904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5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289">
                <a:tc rowSpan="5"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Dělení z hlediska právní osobnosti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956" marR="12956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dirty="0">
                          <a:effectLst/>
                        </a:rPr>
                        <a:t>bez právní osobnosti</a:t>
                      </a:r>
                      <a:endParaRPr lang="cs-CZ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956" marR="12956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podílový fond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956" marR="129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otevřený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956" marR="129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0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uzavřený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956" marR="129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4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svěřenský fond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956" marR="129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4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dirty="0">
                          <a:effectLst/>
                        </a:rPr>
                        <a:t>s právní osobností</a:t>
                      </a:r>
                      <a:endParaRPr lang="cs-CZ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956" marR="12956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samosprávný investiční fond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956" marR="129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právnická osoba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956" marR="129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347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fond s právní osobností, který má individuální statutární orgán, jímž je právnická osoba oprávněná obhospodařovat tento investiční fond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956" marR="129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právnická osoba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2956" marR="129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1707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776152"/>
              </p:ext>
            </p:extLst>
          </p:nvPr>
        </p:nvGraphicFramePr>
        <p:xfrm>
          <a:off x="279102" y="324441"/>
          <a:ext cx="8568951" cy="623475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26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2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3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798">
                <a:tc rowSpan="14"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Dělení z hlediska okruhu investorů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dirty="0">
                          <a:effectLst/>
                        </a:rPr>
                        <a:t>fondy kolektivního investování</a:t>
                      </a:r>
                      <a:endParaRPr lang="cs-CZ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standardní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právnická osoba – akciová společnost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9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podílový fond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otevřený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9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</a:rPr>
                        <a:t>uzavřený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podílový fond nebo akciová společnost s proměnlivým základním kapitálem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98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speciální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právnická osoba – akciová společnost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9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podílový fond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otevřený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9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uzavřený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podílový fond nebo akciová společnost s proměnlivým základním kapitálem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8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6"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dirty="0">
                          <a:effectLst/>
                        </a:rPr>
                        <a:t>fondy kvalifikovaných investorů</a:t>
                      </a:r>
                      <a:endParaRPr lang="cs-CZ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právnická osoba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39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podílový fond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otevřený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39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uzavřený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8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svěřenský fond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98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kvalifikovaný fond rizikového kapitálu (</a:t>
                      </a:r>
                      <a:r>
                        <a:rPr lang="cs-CZ" sz="1600" dirty="0" err="1">
                          <a:effectLst/>
                        </a:rPr>
                        <a:t>EuVECA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98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kvalifikovaný fond sociálního podnikání (</a:t>
                      </a:r>
                      <a:r>
                        <a:rPr lang="cs-CZ" sz="1600" dirty="0" err="1">
                          <a:effectLst/>
                        </a:rPr>
                        <a:t>EuSEF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484" marR="214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602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Zrušení a likvidace investičního fondu s právní osobností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§ 361 ZISIF obdobné použití ustanovení upravujících zrušení investiční společnosti</a:t>
            </a:r>
          </a:p>
          <a:p>
            <a:endParaRPr lang="cs-CZ" sz="1300" dirty="0"/>
          </a:p>
          <a:p>
            <a:r>
              <a:rPr lang="cs-CZ" b="1" dirty="0"/>
              <a:t>Zrušení:</a:t>
            </a:r>
          </a:p>
          <a:p>
            <a:pPr lvl="1"/>
            <a:r>
              <a:rPr lang="cs-CZ" b="1" dirty="0"/>
              <a:t>rozhodnutím soudu </a:t>
            </a:r>
            <a:r>
              <a:rPr lang="cs-CZ" dirty="0"/>
              <a:t>– likvidátora jmenuje na návrh ČNB soud</a:t>
            </a:r>
          </a:p>
          <a:p>
            <a:pPr lvl="1"/>
            <a:endParaRPr lang="cs-CZ" sz="1200" dirty="0"/>
          </a:p>
          <a:p>
            <a:pPr lvl="1"/>
            <a:r>
              <a:rPr lang="cs-CZ" b="1" dirty="0"/>
              <a:t>rozhodnutím příslušného orgánu investičního fondu </a:t>
            </a:r>
            <a:r>
              <a:rPr lang="cs-CZ" dirty="0"/>
              <a:t>s právní osobností</a:t>
            </a:r>
          </a:p>
          <a:p>
            <a:pPr lvl="1"/>
            <a:r>
              <a:rPr lang="cs-CZ" b="1" dirty="0"/>
              <a:t>uplynutím doby, </a:t>
            </a:r>
            <a:r>
              <a:rPr lang="cs-CZ" dirty="0"/>
              <a:t>na kterou byl založen</a:t>
            </a:r>
          </a:p>
          <a:p>
            <a:pPr lvl="2"/>
            <a:r>
              <a:rPr lang="cs-CZ" dirty="0"/>
              <a:t>příslušný orgán investičního fondu s právní osobností rozhodne o podání žádosti o jmenování likvidátora ČNB bez zbytečného odkladu po rozhodnutí o zrušení s likvidací či nejpozději 2 měsíce před uplynutím doby, na kterou byl investiční fond s právní osobností založen</a:t>
            </a:r>
          </a:p>
        </p:txBody>
      </p:sp>
    </p:spTree>
    <p:extLst>
      <p:ext uri="{BB962C8B-B14F-4D97-AF65-F5344CB8AC3E}">
        <p14:creationId xmlns:p14="http://schemas.microsoft.com/office/powerpoint/2010/main" val="54502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 / povolení k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ČNB uděluje </a:t>
            </a:r>
            <a:r>
              <a:rPr lang="cs-CZ" b="1" dirty="0"/>
              <a:t>licenci / povolení k činnosti </a:t>
            </a:r>
            <a:r>
              <a:rPr lang="cs-CZ" dirty="0"/>
              <a:t>– pojmový znak subjektů finančního trhu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>
                <a:solidFill>
                  <a:schemeClr val="accent2"/>
                </a:solidFill>
              </a:rPr>
              <a:t>Zánik licence / povolení k činnosti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</a:t>
            </a:r>
            <a:r>
              <a:rPr lang="cs-CZ" b="1" dirty="0"/>
              <a:t>sankčního odnětí </a:t>
            </a:r>
            <a:r>
              <a:rPr lang="cs-CZ" dirty="0"/>
              <a:t>povolení nebo licence,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</a:t>
            </a:r>
            <a:r>
              <a:rPr lang="cs-CZ" b="1" dirty="0"/>
              <a:t>odnětí povolení nebo licence na žádost </a:t>
            </a:r>
            <a:r>
              <a:rPr lang="cs-CZ" dirty="0"/>
              <a:t>subjektu finančního trhu,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jako důsledek </a:t>
            </a:r>
            <a:r>
              <a:rPr lang="cs-CZ" b="1" dirty="0"/>
              <a:t>rozhodnutí subjektu finančního trhu o svém zrušení a zániku </a:t>
            </a:r>
            <a:r>
              <a:rPr lang="cs-CZ" dirty="0"/>
              <a:t>podle § 68 obchodního zákoníku / § 168 odst. 2 nového občanského zákoníku,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jako důsledek </a:t>
            </a:r>
            <a:r>
              <a:rPr lang="cs-CZ" b="1" dirty="0"/>
              <a:t>rozhodnutí subjektu finančního trhu, že nadále nebude vykonávat činnost</a:t>
            </a:r>
            <a:r>
              <a:rPr lang="cs-CZ" dirty="0"/>
              <a:t>, k níž je povolení nebo licence třeba,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uplynutím doby</a:t>
            </a:r>
            <a:r>
              <a:rPr lang="cs-CZ" dirty="0"/>
              <a:t>, na kterou byl subjekt finančního trhu zřízen.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Následně: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Vstupuje do likvidace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Nevstupuje do likvidace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Vypořádání závazků subjektu finančního trhu vůči třetím osobám</a:t>
            </a:r>
            <a:r>
              <a:rPr lang="cs-CZ" dirty="0"/>
              <a:t>(dle typu subjektu finančního trhu např. vypořádání zákaznického majetku či vyplacení podílů podílníkům) pod dohledem ČNB</a:t>
            </a:r>
          </a:p>
        </p:txBody>
      </p:sp>
    </p:spTree>
    <p:extLst>
      <p:ext uri="{BB962C8B-B14F-4D97-AF65-F5344CB8AC3E}">
        <p14:creationId xmlns:p14="http://schemas.microsoft.com/office/powerpoint/2010/main" val="2793895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Likvidátor investičního fondu s právní osobností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Jmenování</a:t>
            </a:r>
          </a:p>
          <a:p>
            <a:pPr lvl="1"/>
            <a:r>
              <a:rPr lang="cs-CZ" dirty="0"/>
              <a:t>osoba způsobilá být členem statutárního orgánu (§ 189 NOZ) → plně svéprávná (§ 152 odst. 2 NOZ)</a:t>
            </a:r>
          </a:p>
          <a:p>
            <a:pPr lvl="1"/>
            <a:r>
              <a:rPr lang="cs-CZ" dirty="0"/>
              <a:t>dle § 350 ZISIF jmenuje ČNB, která není vázána osobou navrhovanou investičním fondem s právní osobností v podané žádosti</a:t>
            </a:r>
          </a:p>
          <a:p>
            <a:r>
              <a:rPr lang="cs-CZ" b="1" dirty="0"/>
              <a:t>Odměna</a:t>
            </a:r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vyhláška ČNB č. 474/2013 Sb., o odměně likvidátora, nuceného správce a insolvenčního správce některých poskytovatelů služeb na kapitálovém trhu a o náhradě jejich hotových výdajů</a:t>
            </a:r>
          </a:p>
          <a:p>
            <a:r>
              <a:rPr lang="cs-CZ" b="1" dirty="0"/>
              <a:t>Hrazení nákladů likvidace a odměny</a:t>
            </a:r>
          </a:p>
          <a:p>
            <a:pPr lvl="1"/>
            <a:r>
              <a:rPr lang="cs-CZ" dirty="0"/>
              <a:t>primárně </a:t>
            </a:r>
            <a:r>
              <a:rPr lang="cs-CZ" b="1" dirty="0"/>
              <a:t>z majetku investičního fondu s právní osobností</a:t>
            </a:r>
            <a:r>
              <a:rPr lang="cs-CZ" dirty="0"/>
              <a:t>, pokud nepostačuje, vyplatí je </a:t>
            </a:r>
            <a:r>
              <a:rPr lang="cs-CZ" b="1" dirty="0">
                <a:solidFill>
                  <a:schemeClr val="accent2"/>
                </a:solidFill>
              </a:rPr>
              <a:t>stát</a:t>
            </a:r>
          </a:p>
          <a:p>
            <a:pPr lvl="1"/>
            <a:r>
              <a:rPr lang="cs-CZ" dirty="0"/>
              <a:t>vyhláška č. 474/2013 Sb.</a:t>
            </a:r>
          </a:p>
          <a:p>
            <a:r>
              <a:rPr lang="cs-CZ" altLang="cs-CZ" b="1" dirty="0"/>
              <a:t>Povinnost likvidátora jednat </a:t>
            </a:r>
            <a:r>
              <a:rPr lang="cs-CZ" altLang="cs-CZ" b="1" dirty="0">
                <a:solidFill>
                  <a:schemeClr val="accent2"/>
                </a:solidFill>
              </a:rPr>
              <a:t>s odbornou péčí (x porušení je správní delikt/přestupek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>
                <a:sym typeface="Symbol" pitchFamily="18" charset="2"/>
              </a:rPr>
              <a:t> sankce: pokuta do 10 mil. Kč – podnikající FO, do 5 mil. Kč – FO)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dirty="0"/>
          </a:p>
          <a:p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1921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Podílový fond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Nově </a:t>
            </a:r>
            <a:r>
              <a:rPr lang="cs-CZ" b="1" dirty="0"/>
              <a:t>typ investičního fondu</a:t>
            </a:r>
          </a:p>
          <a:p>
            <a:r>
              <a:rPr lang="cs-CZ" dirty="0"/>
              <a:t>§ 102 a násl. ZISIF</a:t>
            </a:r>
          </a:p>
          <a:p>
            <a:r>
              <a:rPr lang="cs-CZ" b="1" dirty="0">
                <a:solidFill>
                  <a:schemeClr val="accent2"/>
                </a:solidFill>
              </a:rPr>
              <a:t>Nemá právní osobnost, ale je tvořen jměním</a:t>
            </a:r>
          </a:p>
          <a:p>
            <a:pPr lvl="1"/>
            <a:r>
              <a:rPr lang="cs-CZ" b="1" dirty="0"/>
              <a:t>Otevřený</a:t>
            </a:r>
          </a:p>
          <a:p>
            <a:pPr lvl="1"/>
            <a:r>
              <a:rPr lang="cs-CZ" b="1" dirty="0"/>
              <a:t>Uzavřený</a:t>
            </a:r>
          </a:p>
          <a:p>
            <a:r>
              <a:rPr lang="cs-CZ" dirty="0"/>
              <a:t>Vlastnické právo k majetku v podílovém fondu náleží společně všem </a:t>
            </a:r>
            <a:r>
              <a:rPr lang="cs-CZ" b="1" dirty="0"/>
              <a:t>podílníkům</a:t>
            </a:r>
            <a:r>
              <a:rPr lang="cs-CZ" dirty="0"/>
              <a:t>, a to v poměru podle hodnoty jimi vlastněných </a:t>
            </a:r>
            <a:r>
              <a:rPr lang="cs-CZ" b="1" dirty="0"/>
              <a:t>podílových listů</a:t>
            </a:r>
            <a:endParaRPr lang="cs-CZ" dirty="0"/>
          </a:p>
          <a:p>
            <a:r>
              <a:rPr lang="cs-CZ" dirty="0"/>
              <a:t>Vlastnická práva k majetku v podílovém fondu vykonává vlastním jménem na účet podílového fondu jeho </a:t>
            </a:r>
            <a:r>
              <a:rPr lang="cs-CZ" b="1" dirty="0"/>
              <a:t>obhospodařovatel</a:t>
            </a:r>
          </a:p>
          <a:p>
            <a:r>
              <a:rPr lang="cs-CZ" dirty="0"/>
              <a:t>§ 531 ZISIF – ČNB uděluje </a:t>
            </a:r>
            <a:r>
              <a:rPr lang="cs-CZ" b="1" dirty="0"/>
              <a:t>povolení pro účely označení podílového fondu</a:t>
            </a:r>
          </a:p>
          <a:p>
            <a:r>
              <a:rPr lang="cs-CZ" b="1" dirty="0">
                <a:solidFill>
                  <a:schemeClr val="accent2"/>
                </a:solidFill>
              </a:rPr>
              <a:t>zaniká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dnem výmazu ze seznamu podílových fondů vedeného ČNB</a:t>
            </a:r>
          </a:p>
          <a:p>
            <a:r>
              <a:rPr lang="cs-CZ" dirty="0"/>
              <a:t>§ 114 ZISIF – </a:t>
            </a:r>
            <a:r>
              <a:rPr lang="cs-CZ" b="1" dirty="0">
                <a:solidFill>
                  <a:schemeClr val="accent2"/>
                </a:solidFill>
              </a:rPr>
              <a:t>pravidlo odděleného účetnictví</a:t>
            </a:r>
            <a:r>
              <a:rPr lang="cs-CZ" b="1" dirty="0"/>
              <a:t> pro jednotlivé podílové fondy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0131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Zrušení a likvidace podílového fondu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§ 376 ZISIF </a:t>
            </a:r>
          </a:p>
          <a:p>
            <a:r>
              <a:rPr lang="cs-CZ" b="1" dirty="0"/>
              <a:t>obhospodařovatel</a:t>
            </a:r>
            <a:r>
              <a:rPr lang="cs-CZ" dirty="0"/>
              <a:t> podílového fondu </a:t>
            </a:r>
            <a:r>
              <a:rPr lang="cs-CZ" b="1" dirty="0">
                <a:solidFill>
                  <a:schemeClr val="accent2"/>
                </a:solidFill>
              </a:rPr>
              <a:t>zpeněží majetek </a:t>
            </a:r>
            <a:r>
              <a:rPr lang="cs-CZ" dirty="0"/>
              <a:t>v podílovém fondu a splní jeho dluhy </a:t>
            </a:r>
            <a:r>
              <a:rPr lang="cs-CZ" b="1" dirty="0"/>
              <a:t>ve lhůtě 6 měsíců </a:t>
            </a:r>
            <a:r>
              <a:rPr lang="cs-CZ" dirty="0"/>
              <a:t>ode dne zrušení podílového fondu</a:t>
            </a:r>
          </a:p>
          <a:p>
            <a:r>
              <a:rPr lang="cs-CZ" b="1" dirty="0"/>
              <a:t>administrátor</a:t>
            </a:r>
            <a:r>
              <a:rPr lang="cs-CZ" dirty="0"/>
              <a:t> podílového fondu pak </a:t>
            </a:r>
            <a:r>
              <a:rPr lang="cs-CZ" b="1" dirty="0">
                <a:solidFill>
                  <a:schemeClr val="accent2"/>
                </a:solidFill>
              </a:rPr>
              <a:t>vyplatí podílníkům jejich podíly </a:t>
            </a:r>
            <a:r>
              <a:rPr lang="cs-CZ" dirty="0"/>
              <a:t>na likvidačním zůstatku </a:t>
            </a:r>
            <a:r>
              <a:rPr lang="cs-CZ" b="1" dirty="0"/>
              <a:t>do 3 měsíců </a:t>
            </a:r>
            <a:r>
              <a:rPr lang="cs-CZ" dirty="0"/>
              <a:t>ode dne zpeněžení majetku v podílovém fondu</a:t>
            </a:r>
          </a:p>
          <a:p>
            <a:r>
              <a:rPr lang="cs-CZ" dirty="0"/>
              <a:t>za předpokladu, že jsou naplněny podmínky pro náhradní splnění podle občanského práva, složí se v souladu s § 377 ZISIF podíl na likvidačním zůstatku do </a:t>
            </a:r>
            <a:r>
              <a:rPr lang="cs-CZ" b="1" dirty="0"/>
              <a:t>soudní úschovy</a:t>
            </a:r>
          </a:p>
          <a:p>
            <a:pPr lvl="1"/>
            <a:r>
              <a:rPr lang="cs-CZ" dirty="0"/>
              <a:t>v případě, že soudní poplatek za návrh na zahájení řízení o úschově převyšuje částku, která má být do soudní úschovy složena, podíl na likvidačním zůstatku se do soudní úschovy nesloží a připadne přímo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4058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právnická osoba</a:t>
            </a:r>
            <a:r>
              <a:rPr lang="cs-CZ" dirty="0"/>
              <a:t> ve formě akciové společnosti se sídlem v ČR</a:t>
            </a:r>
          </a:p>
          <a:p>
            <a:r>
              <a:rPr lang="cs-CZ" dirty="0"/>
              <a:t>na základě </a:t>
            </a:r>
            <a:r>
              <a:rPr lang="cs-CZ" b="1" dirty="0">
                <a:solidFill>
                  <a:schemeClr val="accent2"/>
                </a:solidFill>
              </a:rPr>
              <a:t>povolení uděleného ČNB </a:t>
            </a:r>
            <a:r>
              <a:rPr lang="cs-CZ" dirty="0"/>
              <a:t>oprávněna</a:t>
            </a:r>
          </a:p>
          <a:p>
            <a:pPr lvl="1"/>
            <a:r>
              <a:rPr lang="cs-CZ" b="1" dirty="0"/>
              <a:t>obhospodařovat</a:t>
            </a:r>
            <a:r>
              <a:rPr lang="cs-CZ" dirty="0"/>
              <a:t> investiční fond nebo zahraniční investiční fond</a:t>
            </a:r>
          </a:p>
          <a:p>
            <a:pPr lvl="1"/>
            <a:r>
              <a:rPr lang="cs-CZ" dirty="0"/>
              <a:t>popřípadě </a:t>
            </a:r>
            <a:r>
              <a:rPr lang="cs-CZ" b="1" dirty="0"/>
              <a:t>provádět administraci </a:t>
            </a:r>
            <a:r>
              <a:rPr lang="cs-CZ" dirty="0"/>
              <a:t>investičního fondu nebo zahraničního investičního fondu</a:t>
            </a:r>
          </a:p>
          <a:p>
            <a:pPr lvl="1"/>
            <a:r>
              <a:rPr lang="cs-CZ" dirty="0"/>
              <a:t>nebo vykonávat </a:t>
            </a:r>
            <a:r>
              <a:rPr lang="cs-CZ" b="1" dirty="0"/>
              <a:t>další činnosti </a:t>
            </a:r>
            <a:r>
              <a:rPr lang="cs-CZ" dirty="0"/>
              <a:t>– portfolio management, úschova a správa investičních nástrojů, investiční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28821158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Zrušení a likvidace investiční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§ 345 a násl. ZISIF</a:t>
            </a:r>
          </a:p>
          <a:p>
            <a:endParaRPr lang="cs-CZ" sz="1300" dirty="0"/>
          </a:p>
          <a:p>
            <a:r>
              <a:rPr lang="cs-CZ" b="1" dirty="0"/>
              <a:t>Zrušení:</a:t>
            </a:r>
          </a:p>
          <a:p>
            <a:pPr lvl="1"/>
            <a:r>
              <a:rPr lang="cs-CZ" b="1" dirty="0"/>
              <a:t>rozhodnutím soudu </a:t>
            </a:r>
            <a:r>
              <a:rPr lang="cs-CZ" dirty="0"/>
              <a:t>– likvidátora jmenuje na návrh ČNB soud</a:t>
            </a:r>
          </a:p>
          <a:p>
            <a:pPr lvl="1"/>
            <a:endParaRPr lang="cs-CZ" sz="1200" dirty="0"/>
          </a:p>
          <a:p>
            <a:pPr lvl="1"/>
            <a:r>
              <a:rPr lang="cs-CZ" b="1" dirty="0"/>
              <a:t>rozhodnutím příslušného orgánu investiční společnosti</a:t>
            </a:r>
            <a:endParaRPr lang="cs-CZ" dirty="0"/>
          </a:p>
          <a:p>
            <a:pPr lvl="1"/>
            <a:r>
              <a:rPr lang="cs-CZ" b="1" dirty="0"/>
              <a:t>uplynutím doby, </a:t>
            </a:r>
            <a:r>
              <a:rPr lang="cs-CZ" dirty="0"/>
              <a:t>na kterou byla založena</a:t>
            </a:r>
          </a:p>
          <a:p>
            <a:pPr lvl="2"/>
            <a:r>
              <a:rPr lang="cs-CZ" dirty="0"/>
              <a:t>příslušný orgán investiční společnosti rozhodne o podání žádosti o jmenování likvidátora ČNB bez zbytečného odkladu po rozhodnutí o zrušení s likvidací či nejpozději 2 měsíce před uplynutím doby, na kterou byla investiční společnost založena</a:t>
            </a:r>
          </a:p>
        </p:txBody>
      </p:sp>
    </p:spTree>
    <p:extLst>
      <p:ext uri="{BB962C8B-B14F-4D97-AF65-F5344CB8AC3E}">
        <p14:creationId xmlns:p14="http://schemas.microsoft.com/office/powerpoint/2010/main" val="18079760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Likvidátor investiční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Jmenování</a:t>
            </a:r>
          </a:p>
          <a:p>
            <a:pPr lvl="1"/>
            <a:r>
              <a:rPr lang="cs-CZ" dirty="0"/>
              <a:t>osoba způsobilá být členem statutárního orgánu (§ 189 NOZ) → plně svéprávná (§ 152 odst. 2 NOZ)</a:t>
            </a:r>
          </a:p>
          <a:p>
            <a:pPr lvl="1"/>
            <a:r>
              <a:rPr lang="cs-CZ" dirty="0"/>
              <a:t>dle § 350 ZISIF jmenuje ČNB, která není vázána osobou navrhovanou investiční společností v podané žádosti</a:t>
            </a:r>
          </a:p>
          <a:p>
            <a:r>
              <a:rPr lang="cs-CZ" b="1" dirty="0"/>
              <a:t>Odměna</a:t>
            </a:r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vyhláška ČNB č. 474/2013 Sb., o odměně likvidátora, nuceného správce a insolvenčního správce některých poskytovatelů služeb na kapitálovém trhu a o náhradě jejich hotových výdajů</a:t>
            </a:r>
          </a:p>
          <a:p>
            <a:r>
              <a:rPr lang="cs-CZ" b="1" dirty="0"/>
              <a:t>Hrazení nákladů likvidace a odměny</a:t>
            </a:r>
          </a:p>
          <a:p>
            <a:pPr lvl="1"/>
            <a:r>
              <a:rPr lang="cs-CZ" dirty="0"/>
              <a:t>primárně </a:t>
            </a:r>
            <a:r>
              <a:rPr lang="cs-CZ" b="1" dirty="0"/>
              <a:t>z majetku investiční společnosti</a:t>
            </a:r>
            <a:r>
              <a:rPr lang="cs-CZ" dirty="0"/>
              <a:t>, pokud nepostačuje, vyplatí je </a:t>
            </a:r>
            <a:r>
              <a:rPr lang="cs-CZ" b="1" dirty="0">
                <a:solidFill>
                  <a:schemeClr val="accent2"/>
                </a:solidFill>
              </a:rPr>
              <a:t>stát</a:t>
            </a:r>
          </a:p>
          <a:p>
            <a:pPr lvl="1"/>
            <a:r>
              <a:rPr lang="cs-CZ" dirty="0"/>
              <a:t>vyhláška č. 474/2013 Sb.</a:t>
            </a:r>
          </a:p>
          <a:p>
            <a:r>
              <a:rPr lang="cs-CZ" altLang="cs-CZ" b="1" dirty="0"/>
              <a:t>Povinnost likvidátora jednat </a:t>
            </a:r>
            <a:r>
              <a:rPr lang="cs-CZ" altLang="cs-CZ" b="1" dirty="0">
                <a:solidFill>
                  <a:schemeClr val="accent2"/>
                </a:solidFill>
              </a:rPr>
              <a:t>s odbornou péčí (x porušení je správní delikt/přestupek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>
                <a:sym typeface="Symbol" pitchFamily="18" charset="2"/>
              </a:rPr>
              <a:t> sankce: pokuta do 10 mil. Kč – podnikající FO, do 5 mil. Kč – FO)</a:t>
            </a:r>
            <a:endParaRPr lang="cs-CZ" altLang="cs-CZ" b="1" dirty="0">
              <a:solidFill>
                <a:srgbClr val="FF0000"/>
              </a:solidFill>
            </a:endParaRPr>
          </a:p>
          <a:p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4268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Obchodník s cennými papíry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zákon č. 256/2004 Sb., o podnikání na kapitálovém trhu</a:t>
            </a:r>
          </a:p>
          <a:p>
            <a:r>
              <a:rPr lang="cs-CZ" b="1" dirty="0"/>
              <a:t>právnická osoba </a:t>
            </a:r>
            <a:r>
              <a:rPr lang="cs-CZ" dirty="0"/>
              <a:t>(akciová společnost nebo společnost s ručením omezeným)</a:t>
            </a:r>
          </a:p>
          <a:p>
            <a:r>
              <a:rPr lang="cs-CZ" b="1" dirty="0"/>
              <a:t>poskytuje investiční služby </a:t>
            </a:r>
            <a:r>
              <a:rPr lang="cs-CZ" dirty="0"/>
              <a:t>na základě </a:t>
            </a:r>
            <a:r>
              <a:rPr lang="cs-CZ" b="1" dirty="0">
                <a:solidFill>
                  <a:schemeClr val="accent2"/>
                </a:solidFill>
              </a:rPr>
              <a:t>povolení ČNB </a:t>
            </a:r>
            <a:r>
              <a:rPr lang="cs-CZ" dirty="0"/>
              <a:t>k činnosti obchodníka s cennými papíry</a:t>
            </a:r>
          </a:p>
        </p:txBody>
      </p:sp>
    </p:spTree>
    <p:extLst>
      <p:ext uri="{BB962C8B-B14F-4D97-AF65-F5344CB8AC3E}">
        <p14:creationId xmlns:p14="http://schemas.microsoft.com/office/powerpoint/2010/main" val="18903309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Zrušení a likvidace, změna předmětu podnikání obchodníka s cennými papíry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§ 18 odst. 1 zákona o podnikání na kapitálovém trhu</a:t>
            </a:r>
          </a:p>
          <a:p>
            <a:r>
              <a:rPr lang="cs-CZ" b="1" dirty="0"/>
              <a:t>rozhoduje valná hromada obchodníka </a:t>
            </a:r>
            <a:r>
              <a:rPr lang="cs-CZ" dirty="0"/>
              <a:t>s cennými papíry, který je akciovou společností, nebo </a:t>
            </a:r>
            <a:r>
              <a:rPr lang="cs-CZ" b="1" dirty="0"/>
              <a:t>společníci či valná hromada </a:t>
            </a:r>
            <a:r>
              <a:rPr lang="cs-CZ" dirty="0"/>
              <a:t>obchodníka s cennými papíry, který je společností s ručením omezeným</a:t>
            </a:r>
          </a:p>
          <a:p>
            <a:r>
              <a:rPr lang="cs-CZ" dirty="0"/>
              <a:t>obchodník s cennými papíry je pak povinen tuto skutečnost neprodleně po rozhodnutí </a:t>
            </a:r>
            <a:r>
              <a:rPr lang="cs-CZ" b="1" dirty="0"/>
              <a:t>oznámit ČNB</a:t>
            </a:r>
          </a:p>
          <a:p>
            <a:r>
              <a:rPr lang="cs-CZ" dirty="0"/>
              <a:t>V souladu s § 18 odst. 2 zákona o podnikání na kapitálovém trhu </a:t>
            </a:r>
            <a:r>
              <a:rPr lang="cs-CZ" b="1" dirty="0"/>
              <a:t>nesmí</a:t>
            </a:r>
            <a:r>
              <a:rPr lang="cs-CZ" dirty="0"/>
              <a:t> ode dne vstupu obchodníka s cennými papíry do likvidace nebo ode dne změny jeho předmětu podnikání osoba, která vstoupila do likvidace nebo změnila předmět podnikání, </a:t>
            </a:r>
            <a:r>
              <a:rPr lang="cs-CZ" b="1" dirty="0"/>
              <a:t>poskytovat investiční služby</a:t>
            </a:r>
            <a:r>
              <a:rPr lang="cs-CZ" dirty="0"/>
              <a:t> a není-li bankou, </a:t>
            </a:r>
            <a:r>
              <a:rPr lang="cs-CZ" b="1" dirty="0"/>
              <a:t>může pouze </a:t>
            </a:r>
            <a:r>
              <a:rPr lang="cs-CZ" b="1" dirty="0">
                <a:solidFill>
                  <a:schemeClr val="accent2"/>
                </a:solidFill>
              </a:rPr>
              <a:t>vydat majetek zákazníků a vypořádávat své pohledávky a závazky </a:t>
            </a:r>
            <a:r>
              <a:rPr lang="cs-CZ" b="1" dirty="0"/>
              <a:t>vyplývající z poskytnutých investičních služeb</a:t>
            </a:r>
          </a:p>
          <a:p>
            <a:r>
              <a:rPr lang="cs-CZ" dirty="0"/>
              <a:t>do vypořádání těchto pohledávek a závazků se taková osoba </a:t>
            </a:r>
            <a:r>
              <a:rPr lang="cs-CZ" b="1" dirty="0">
                <a:solidFill>
                  <a:schemeClr val="accent2"/>
                </a:solidFill>
              </a:rPr>
              <a:t>považuje za obchodníka s cennými papíry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7431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Likvidátor obchodníka s cennými papíry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Jmenování</a:t>
            </a:r>
          </a:p>
          <a:p>
            <a:pPr lvl="1"/>
            <a:r>
              <a:rPr lang="cs-CZ" dirty="0"/>
              <a:t>osoba způsobilá být členem statutárního orgánu (§ 189 NOZ) → plně svéprávná (§ 152 odst. 2 NOZ)</a:t>
            </a:r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předchozí schválení osoby likvidátora ČNB</a:t>
            </a:r>
            <a:r>
              <a:rPr lang="cs-CZ" dirty="0"/>
              <a:t> → jako vedoucí osoby obchodníka s cennými papíry.</a:t>
            </a:r>
          </a:p>
          <a:p>
            <a:r>
              <a:rPr lang="cs-CZ" b="1" dirty="0"/>
              <a:t>Odměna</a:t>
            </a:r>
          </a:p>
          <a:p>
            <a:pPr lvl="1"/>
            <a:r>
              <a:rPr lang="cs-CZ" dirty="0"/>
              <a:t>určuje </a:t>
            </a:r>
            <a:r>
              <a:rPr lang="cs-CZ" b="1" dirty="0"/>
              <a:t>příslušný orgán obchodníka s cennými papíry </a:t>
            </a:r>
            <a:r>
              <a:rPr lang="cs-CZ" dirty="0"/>
              <a:t>(§ 195 NOZ)</a:t>
            </a:r>
          </a:p>
          <a:p>
            <a:r>
              <a:rPr lang="cs-CZ" b="1" dirty="0"/>
              <a:t>Hrazení nákladů likvidace a odměny</a:t>
            </a:r>
          </a:p>
          <a:p>
            <a:pPr lvl="1"/>
            <a:r>
              <a:rPr lang="cs-CZ" dirty="0"/>
              <a:t>primárně </a:t>
            </a:r>
            <a:r>
              <a:rPr lang="cs-CZ" b="1" dirty="0"/>
              <a:t>z majetku likvidovaného obchodníka s cennými papíry</a:t>
            </a:r>
            <a:r>
              <a:rPr lang="cs-CZ" dirty="0"/>
              <a:t>, pro případ, že nepostačuje, právní předpisy další postup neupravují</a:t>
            </a:r>
          </a:p>
        </p:txBody>
      </p:sp>
    </p:spTree>
    <p:extLst>
      <p:ext uri="{BB962C8B-B14F-4D97-AF65-F5344CB8AC3E}">
        <p14:creationId xmlns:p14="http://schemas.microsoft.com/office/powerpoint/2010/main" val="17011894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pojišťovny a zajišťovny</a:t>
            </a:r>
          </a:p>
        </p:txBody>
      </p:sp>
    </p:spTree>
    <p:extLst>
      <p:ext uri="{BB962C8B-B14F-4D97-AF65-F5344CB8AC3E}">
        <p14:creationId xmlns:p14="http://schemas.microsoft.com/office/powerpoint/2010/main" val="377209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Vztah zániku povolení / licence subjektu finančního trhu a zrušení subjektu finančního trhu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489562"/>
              </p:ext>
            </p:extLst>
          </p:nvPr>
        </p:nvGraphicFramePr>
        <p:xfrm>
          <a:off x="539552" y="1556791"/>
          <a:ext cx="7992888" cy="49685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3996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06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Zánik povolení / licence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Zrušení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031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sankčního odnětí povolení / licence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0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031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odnětí povolení / licence na žádost subjektu finančního trhu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0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031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Na základě rozhodnutí subjektu finančního trhu o svém zrušení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80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bez likvidace – zánik povolení / licence dnem výmazu subjektu finančního trhu z obchodního rejstříku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4123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Na základě rozhodnutí subjektu finančního trhu, že nadále nebude vykonávat činnost, k níž je povolení / licence třeba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dále existuje jako běžná obchodní společnost – dohled České národní banky nad vypořádáním závazků vůči třetím osobám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Uplynutím doby, na kterou byl subjekt finančního trhu zřízen 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173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Pojišťovna, zajišťovna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600" b="1" dirty="0"/>
              <a:t>Pojišťovna</a:t>
            </a:r>
          </a:p>
          <a:p>
            <a:r>
              <a:rPr lang="cs-CZ" b="1" dirty="0">
                <a:solidFill>
                  <a:schemeClr val="accent2"/>
                </a:solidFill>
              </a:rPr>
              <a:t>tuzemská pojišťovna </a:t>
            </a:r>
            <a:r>
              <a:rPr lang="cs-CZ" dirty="0"/>
              <a:t>= právnická osoba (akciová společnost nebo družstvo) se sídlem na území ČR, které bylo ČNB  uděleno </a:t>
            </a:r>
            <a:r>
              <a:rPr lang="cs-CZ" b="1" dirty="0"/>
              <a:t>povolení k provozování pojišťovací činnosti </a:t>
            </a:r>
            <a:r>
              <a:rPr lang="cs-CZ" dirty="0"/>
              <a:t>podle zákona o pojišťovnictví</a:t>
            </a:r>
          </a:p>
          <a:p>
            <a:r>
              <a:rPr lang="cs-CZ" b="1" dirty="0">
                <a:solidFill>
                  <a:schemeClr val="accent2"/>
                </a:solidFill>
              </a:rPr>
              <a:t>pojišťovna z jiného členského státu</a:t>
            </a:r>
          </a:p>
          <a:p>
            <a:r>
              <a:rPr lang="cs-CZ" b="1" dirty="0">
                <a:solidFill>
                  <a:schemeClr val="accent2"/>
                </a:solidFill>
              </a:rPr>
              <a:t>pojišťovna z třetího státu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3600" b="1" dirty="0"/>
              <a:t>Zajišťovna </a:t>
            </a:r>
          </a:p>
          <a:p>
            <a:r>
              <a:rPr lang="cs-CZ" b="1" dirty="0">
                <a:solidFill>
                  <a:schemeClr val="accent2"/>
                </a:solidFill>
              </a:rPr>
              <a:t>tuzemská zajišťovna </a:t>
            </a:r>
            <a:r>
              <a:rPr lang="cs-CZ" dirty="0"/>
              <a:t>= právnická osoba (akciová společnost)se sídlem na území ČR, které bylo ČNB uděleno </a:t>
            </a:r>
            <a:r>
              <a:rPr lang="cs-CZ" b="1" dirty="0"/>
              <a:t>povolení k provozování zajišťovací činnosti </a:t>
            </a:r>
            <a:r>
              <a:rPr lang="cs-CZ" dirty="0"/>
              <a:t>podle zákona o pojišťovnictví</a:t>
            </a:r>
          </a:p>
          <a:p>
            <a:r>
              <a:rPr lang="cs-CZ" b="1" dirty="0">
                <a:solidFill>
                  <a:schemeClr val="accent2"/>
                </a:solidFill>
              </a:rPr>
              <a:t>zajišťovna z jiného členského státu</a:t>
            </a:r>
          </a:p>
          <a:p>
            <a:r>
              <a:rPr lang="cs-CZ" b="1" dirty="0">
                <a:solidFill>
                  <a:schemeClr val="accent2"/>
                </a:solidFill>
              </a:rPr>
              <a:t>zajišťovna z třetího státu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600" b="1" dirty="0"/>
              <a:t>Působení na území ČR:</a:t>
            </a:r>
          </a:p>
          <a:p>
            <a:pPr marL="514350" indent="-514350">
              <a:buFont typeface="+mj-lt"/>
              <a:buAutoNum type="arabicParenR"/>
            </a:pPr>
            <a:r>
              <a:rPr lang="cs-CZ" b="1" dirty="0"/>
              <a:t>tuzemská</a:t>
            </a:r>
            <a:r>
              <a:rPr lang="cs-CZ" dirty="0"/>
              <a:t> pojišťovna / zajišťovna nebo pojišťovna / zajišťovna </a:t>
            </a:r>
            <a:r>
              <a:rPr lang="cs-CZ" b="1" dirty="0"/>
              <a:t>ze třetího státu </a:t>
            </a:r>
            <a:r>
              <a:rPr lang="cs-CZ" dirty="0"/>
              <a:t>na základě </a:t>
            </a:r>
            <a:r>
              <a:rPr lang="cs-CZ" b="1" dirty="0">
                <a:solidFill>
                  <a:schemeClr val="accent2"/>
                </a:solidFill>
              </a:rPr>
              <a:t>povolení ČNB k provozování pojišťovací / zajišťovací činnosti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pojišťovna / zajišťovna </a:t>
            </a:r>
            <a:r>
              <a:rPr lang="cs-CZ" b="1" dirty="0"/>
              <a:t>z jiného členského státu </a:t>
            </a:r>
            <a:r>
              <a:rPr lang="cs-CZ" dirty="0"/>
              <a:t>na základě </a:t>
            </a:r>
            <a:r>
              <a:rPr lang="cs-CZ" b="1" dirty="0">
                <a:solidFill>
                  <a:schemeClr val="accent2"/>
                </a:solidFill>
              </a:rPr>
              <a:t>práva zřizovat pobočky a práva dočasně poskytovat služby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2424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Zrušení a likvidace pojišťovny / zajišťovny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116 odst. 3 zákona o pojišťovnictví:</a:t>
            </a:r>
          </a:p>
          <a:p>
            <a:pPr marL="400050" lvl="1" indent="0">
              <a:buNone/>
            </a:pPr>
            <a:r>
              <a:rPr lang="cs-CZ" dirty="0"/>
              <a:t>tuzemská pojišťovna / zajišťovna </a:t>
            </a:r>
            <a:r>
              <a:rPr lang="cs-CZ" b="1" dirty="0"/>
              <a:t>se zrušuje a vstupuje do likvidace</a:t>
            </a:r>
            <a:r>
              <a:rPr lang="cs-CZ" dirty="0"/>
              <a:t> </a:t>
            </a:r>
            <a:r>
              <a:rPr lang="cs-CZ" b="1" dirty="0">
                <a:solidFill>
                  <a:schemeClr val="accent2"/>
                </a:solidFill>
              </a:rPr>
              <a:t>okamžikem nabytí právní moci rozhodnutí ČNB o odnětí povolení</a:t>
            </a:r>
          </a:p>
          <a:p>
            <a:r>
              <a:rPr lang="cs-CZ" dirty="0"/>
              <a:t>§ 123 odst. 5 zákona o pojišťovnictví:</a:t>
            </a:r>
          </a:p>
          <a:p>
            <a:pPr marL="400050" lvl="1" indent="0">
              <a:buNone/>
            </a:pPr>
            <a:r>
              <a:rPr lang="cs-CZ" b="1" dirty="0"/>
              <a:t>vstup do likvidace nastává teprve dnem nabytí právní moci rozhodnutí</a:t>
            </a:r>
            <a:r>
              <a:rPr lang="cs-CZ" dirty="0"/>
              <a:t>, kterým ČNB pojišťovně / zajišťovně odňala povolení k provozování pojišťovací / zajišťovací činnosti</a:t>
            </a:r>
          </a:p>
          <a:p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7990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Likvidátor pojišťovny / zajišťovny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Jmenování</a:t>
            </a:r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ČNB</a:t>
            </a:r>
          </a:p>
          <a:p>
            <a:pPr lvl="1"/>
            <a:r>
              <a:rPr lang="cs-CZ" dirty="0"/>
              <a:t>seznam likvidátorů pojišťoven / zajišťoven</a:t>
            </a:r>
          </a:p>
          <a:p>
            <a:pPr lvl="1"/>
            <a:r>
              <a:rPr lang="cs-CZ" b="1" dirty="0"/>
              <a:t>fyzická osoba </a:t>
            </a:r>
            <a:r>
              <a:rPr lang="cs-CZ" dirty="0"/>
              <a:t>plně způsobilá k právním úkonům, splňující podmínky důvěryhodnosti a která má vysokoškolské ekonomické nebo právnické vzdělání a praxi</a:t>
            </a:r>
          </a:p>
          <a:p>
            <a:pPr lvl="1"/>
            <a:r>
              <a:rPr lang="cs-CZ" b="1" dirty="0"/>
              <a:t>právnická osoba </a:t>
            </a:r>
            <a:r>
              <a:rPr lang="cs-CZ" dirty="0"/>
              <a:t>splňující podmínky důvěryhodnosti, kvalifikovanou v oblasti ekonomiky pojišťoven nebo zajišťoven</a:t>
            </a:r>
          </a:p>
          <a:p>
            <a:pPr lvl="1"/>
            <a:r>
              <a:rPr lang="cs-CZ" dirty="0"/>
              <a:t>ne osoba, která byla nebo je auditorem zrušované pojišťovny / zajišťovny nebo se jakýmkoliv způsobem na auditu podílela, nebo osoba, která je nebo byla v této pojišťovně nebo zajišťovně odpovědným pojistným matematikem nebo správcem, nebo k ní má nebo měla vztah, který by mohl být překážkou řádného výkonu funkce likvidátora</a:t>
            </a:r>
          </a:p>
          <a:p>
            <a:r>
              <a:rPr lang="cs-CZ" b="1" dirty="0"/>
              <a:t>Odměna</a:t>
            </a:r>
          </a:p>
          <a:p>
            <a:pPr lvl="1"/>
            <a:r>
              <a:rPr lang="cs-CZ" dirty="0"/>
              <a:t>určuje výši odměny likvidátora pojišťovny nebo zajišťovny </a:t>
            </a:r>
            <a:r>
              <a:rPr lang="cs-CZ" b="1" dirty="0">
                <a:solidFill>
                  <a:schemeClr val="accent2"/>
                </a:solidFill>
              </a:rPr>
              <a:t>ČNB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současně s jeho jmenováním</a:t>
            </a:r>
          </a:p>
          <a:p>
            <a:r>
              <a:rPr lang="cs-CZ" b="1" dirty="0"/>
              <a:t>Hrazení nákladů likvidace a odměny</a:t>
            </a:r>
          </a:p>
          <a:p>
            <a:pPr lvl="1"/>
            <a:r>
              <a:rPr lang="cs-CZ" dirty="0"/>
              <a:t>primárně </a:t>
            </a:r>
            <a:r>
              <a:rPr lang="cs-CZ" b="1" dirty="0">
                <a:solidFill>
                  <a:schemeClr val="accent2"/>
                </a:solidFill>
              </a:rPr>
              <a:t>z majetku likvidované pojišťovny / zajišťovny</a:t>
            </a:r>
            <a:r>
              <a:rPr lang="cs-CZ" dirty="0"/>
              <a:t>, pokud nepostačuje, právní předpisy další postup neupravují</a:t>
            </a:r>
          </a:p>
          <a:p>
            <a:r>
              <a:rPr lang="cs-CZ" altLang="cs-CZ" sz="3300" b="1" dirty="0"/>
              <a:t>Povinnost</a:t>
            </a:r>
            <a:r>
              <a:rPr lang="cs-CZ" altLang="cs-CZ" b="1" dirty="0"/>
              <a:t> likvidátora jednat </a:t>
            </a:r>
            <a:r>
              <a:rPr lang="cs-CZ" altLang="cs-CZ" b="1" dirty="0">
                <a:solidFill>
                  <a:schemeClr val="accent2"/>
                </a:solidFill>
              </a:rPr>
              <a:t>s péčí řádného hospodáře</a:t>
            </a:r>
            <a:endParaRPr lang="cs-CZ" dirty="0">
              <a:solidFill>
                <a:schemeClr val="accent2"/>
              </a:solidFill>
            </a:endParaRPr>
          </a:p>
          <a:p>
            <a:pPr marL="5715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0617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DD5F1-9C22-0744-B131-8ABA32990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Specifika úpadku subjektů bez právní osobnosti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1E537C-464D-2542-AF00-1A9684B04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finančním trhu jsou bez právní osobnosti 2 subjekty</a:t>
            </a:r>
          </a:p>
          <a:p>
            <a:r>
              <a:rPr lang="cs-CZ" dirty="0"/>
              <a:t>-	podílové fondy</a:t>
            </a:r>
          </a:p>
          <a:p>
            <a:r>
              <a:rPr lang="cs-CZ" dirty="0"/>
              <a:t>-	</a:t>
            </a:r>
            <a:r>
              <a:rPr lang="cs-CZ" dirty="0" err="1"/>
              <a:t>podfondy</a:t>
            </a:r>
            <a:r>
              <a:rPr lang="cs-CZ" dirty="0"/>
              <a:t> SICAV</a:t>
            </a:r>
          </a:p>
          <a:p>
            <a:pPr marL="0" indent="0">
              <a:buNone/>
            </a:pPr>
            <a:r>
              <a:rPr lang="cs-CZ" dirty="0"/>
              <a:t>Bez právní osobnosti je také </a:t>
            </a:r>
            <a:r>
              <a:rPr lang="cs-CZ" dirty="0" err="1"/>
              <a:t>svěřenský</a:t>
            </a:r>
            <a:r>
              <a:rPr lang="cs-CZ" dirty="0"/>
              <a:t> fond, ale ten nepovažujeme za </a:t>
            </a:r>
            <a:r>
              <a:rPr lang="cs-CZ"/>
              <a:t>subjekt finančního trhu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Vždy musí být obhospodařovatel, který figuruje jako statutární orgán</a:t>
            </a:r>
          </a:p>
        </p:txBody>
      </p:sp>
    </p:spTree>
    <p:extLst>
      <p:ext uri="{BB962C8B-B14F-4D97-AF65-F5344CB8AC3E}">
        <p14:creationId xmlns:p14="http://schemas.microsoft.com/office/powerpoint/2010/main" val="17425516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611FB-B79A-4146-94A3-BE61517B5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Insolvenční subjektivita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E16328-C6BD-DB4C-B382-3F8784FD4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Novelou Insolvenčního zákona zákonem č. 119/2020 Sb.</a:t>
            </a:r>
          </a:p>
          <a:p>
            <a:r>
              <a:rPr lang="cs-CZ" dirty="0"/>
              <a:t>Právní subjektivitu pro účely insolvenčního řízeny nabyly podle</a:t>
            </a:r>
          </a:p>
          <a:p>
            <a:r>
              <a:rPr lang="cs-CZ" dirty="0"/>
              <a:t>§ 388 b </a:t>
            </a:r>
            <a:r>
              <a:rPr lang="cs-CZ" dirty="0" err="1"/>
              <a:t>InsZ</a:t>
            </a:r>
            <a:r>
              <a:rPr lang="cs-CZ" dirty="0"/>
              <a:t> – podílové fondy</a:t>
            </a:r>
          </a:p>
          <a:p>
            <a:r>
              <a:rPr lang="cs-CZ" dirty="0"/>
              <a:t>§388 c </a:t>
            </a:r>
            <a:r>
              <a:rPr lang="cs-CZ" dirty="0" err="1"/>
              <a:t>InsZ</a:t>
            </a:r>
            <a:r>
              <a:rPr lang="cs-CZ" dirty="0"/>
              <a:t> – </a:t>
            </a:r>
            <a:r>
              <a:rPr lang="cs-CZ" dirty="0" err="1"/>
              <a:t>podfondy</a:t>
            </a:r>
            <a:r>
              <a:rPr lang="cs-CZ" dirty="0"/>
              <a:t> SICAV</a:t>
            </a:r>
          </a:p>
        </p:txBody>
      </p:sp>
    </p:spTree>
    <p:extLst>
      <p:ext uri="{BB962C8B-B14F-4D97-AF65-F5344CB8AC3E}">
        <p14:creationId xmlns:p14="http://schemas.microsoft.com/office/powerpoint/2010/main" val="3432399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F08D00-D1C6-EA4A-B051-249F4EFAF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 čemu procesní právní subjektivita?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C04B8D-B497-264B-8BA3-E40D60E28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Jistota pro investory</a:t>
            </a:r>
          </a:p>
          <a:p>
            <a:pPr>
              <a:buFontTx/>
              <a:buChar char="-"/>
            </a:pPr>
            <a:r>
              <a:rPr lang="cs-CZ" dirty="0"/>
              <a:t>Jistota pro zakladatele</a:t>
            </a:r>
          </a:p>
          <a:p>
            <a:pPr>
              <a:buFontTx/>
              <a:buChar char="-"/>
            </a:pPr>
            <a:r>
              <a:rPr lang="cs-CZ" dirty="0"/>
              <a:t>Jasná pravidla pro další věřitele</a:t>
            </a:r>
          </a:p>
          <a:p>
            <a:pPr>
              <a:buFontTx/>
              <a:buChar char="-"/>
            </a:pPr>
            <a:r>
              <a:rPr lang="cs-CZ" dirty="0"/>
              <a:t>Garance oddělenosti majetku jednotlivých fondů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7381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DAD49-E659-C44E-945D-639A3762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Kdy může nastat úpadek podílových fondů a </a:t>
            </a:r>
            <a:r>
              <a:rPr lang="cs-CZ" dirty="0" err="1"/>
              <a:t>podfondů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26D16A-074D-194D-A6E9-2EF12E87B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§3 </a:t>
            </a:r>
            <a:r>
              <a:rPr lang="cs-CZ" dirty="0" err="1"/>
              <a:t>InsZ</a:t>
            </a:r>
            <a:r>
              <a:rPr lang="cs-CZ" dirty="0"/>
              <a:t> – vlastní kapitál fondu klesne pod 0.</a:t>
            </a:r>
          </a:p>
          <a:p>
            <a:r>
              <a:rPr lang="cs-CZ" dirty="0"/>
              <a:t>Co tvoří vlastní kapitál podílového fondu a </a:t>
            </a:r>
            <a:r>
              <a:rPr lang="cs-CZ" dirty="0" err="1"/>
              <a:t>podfondu</a:t>
            </a:r>
            <a:r>
              <a:rPr lang="cs-CZ" dirty="0"/>
              <a:t>? (viz rozvaha obchodní korporace na straně pasiv)</a:t>
            </a:r>
          </a:p>
          <a:p>
            <a:r>
              <a:rPr lang="cs-CZ" dirty="0"/>
              <a:t>Fond tvoří investiční kapitál a zakladatelský kapitál. </a:t>
            </a:r>
          </a:p>
          <a:p>
            <a:r>
              <a:rPr lang="cs-CZ" dirty="0"/>
              <a:t>Majetkem fondu je investiční kapitál, tj. kapitál investovaný od investorů ze kterého se hradí fakticky provoz fondů prostřednictvím vstupních, či správcovských poplatků.</a:t>
            </a:r>
          </a:p>
        </p:txBody>
      </p:sp>
    </p:spTree>
    <p:extLst>
      <p:ext uri="{BB962C8B-B14F-4D97-AF65-F5344CB8AC3E}">
        <p14:creationId xmlns:p14="http://schemas.microsoft.com/office/powerpoint/2010/main" val="14213627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9664A-A859-5741-A882-FB5F901E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Reálná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BE8F2C-2060-C04B-AA6A-BF3562320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Fond hospodaří s investičním majetkem(NAV) 100.000.000 Kč</a:t>
            </a:r>
          </a:p>
          <a:p>
            <a:r>
              <a:rPr lang="cs-CZ" dirty="0"/>
              <a:t>Vysvětli reálnou situaci, kdy se takový fond (</a:t>
            </a:r>
            <a:r>
              <a:rPr lang="cs-CZ" dirty="0" err="1"/>
              <a:t>podfond</a:t>
            </a:r>
            <a:r>
              <a:rPr lang="cs-CZ" dirty="0"/>
              <a:t>) může dostat do úpadku</a:t>
            </a:r>
          </a:p>
          <a:p>
            <a:r>
              <a:rPr lang="cs-CZ" dirty="0"/>
              <a:t>Nejprve je nutné si odpovědět na otázku, co mění objem investičního majetku fondu</a:t>
            </a:r>
          </a:p>
        </p:txBody>
      </p:sp>
    </p:spTree>
    <p:extLst>
      <p:ext uri="{BB962C8B-B14F-4D97-AF65-F5344CB8AC3E}">
        <p14:creationId xmlns:p14="http://schemas.microsoft.com/office/powerpoint/2010/main" val="26824335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AC3AC-1465-6D4D-BCC2-5DC13AA68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nastane insolvence fondu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015032-1E80-8D4D-BF3C-FC6108098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Povinnosti statutárního orgánu (obhospodařovatele) ?</a:t>
            </a:r>
          </a:p>
          <a:p>
            <a:r>
              <a:rPr lang="cs-CZ" dirty="0"/>
              <a:t>Náhrada škody (§ 98 </a:t>
            </a:r>
            <a:r>
              <a:rPr lang="cs-CZ" dirty="0" err="1"/>
              <a:t>InsZ</a:t>
            </a:r>
            <a:r>
              <a:rPr lang="cs-CZ" dirty="0"/>
              <a:t>) – kdo je odpovědný?</a:t>
            </a:r>
          </a:p>
          <a:p>
            <a:r>
              <a:rPr lang="cs-CZ" dirty="0"/>
              <a:t>Co zakladatelský majetek (majetek zakladatelů/oprávněných k označení fondu/akcionářů SICAV) ?</a:t>
            </a:r>
          </a:p>
        </p:txBody>
      </p:sp>
    </p:spTree>
    <p:extLst>
      <p:ext uri="{BB962C8B-B14F-4D97-AF65-F5344CB8AC3E}">
        <p14:creationId xmlns:p14="http://schemas.microsoft.com/office/powerpoint/2010/main" val="31824507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2C222-41FC-5E4A-BB5B-E3218FF21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A383EE-0643-BB44-A313-6FBE0FFC2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Vysvětli možnosti náhrady škody dle § 98 a zamysli se nad tím, jak a jestli má pozdě podaný insolvenční návrh vždy vliv na uspokojení věřitelů</a:t>
            </a:r>
          </a:p>
          <a:p>
            <a:r>
              <a:rPr lang="cs-CZ" dirty="0"/>
              <a:t>Co reálně může zkonzumovat investiční majetek kromě správcovského poplatku. Jak tedy investice investorů mohou klesnout na 0?</a:t>
            </a:r>
          </a:p>
          <a:p>
            <a:r>
              <a:rPr lang="cs-CZ" dirty="0"/>
              <a:t>Kdo a jak zhodnocuje investiční majetek fondů a tím pádem stanovuje hodnotu fondu a od toho odvozených podílových listů nebo investičních akcií?</a:t>
            </a:r>
          </a:p>
        </p:txBody>
      </p:sp>
    </p:spTree>
    <p:extLst>
      <p:ext uri="{BB962C8B-B14F-4D97-AF65-F5344CB8AC3E}">
        <p14:creationId xmlns:p14="http://schemas.microsoft.com/office/powerpoint/2010/main" val="248520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Důsledky zániku licence / povolení k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Zrušení</a:t>
            </a:r>
            <a:r>
              <a:rPr lang="cs-CZ" b="1" dirty="0"/>
              <a:t> subjektu finančního trhu ex lege:</a:t>
            </a:r>
          </a:p>
          <a:p>
            <a:pPr marL="0" indent="0">
              <a:buNone/>
            </a:pPr>
            <a:endParaRPr lang="cs-CZ" sz="1200" b="1" dirty="0"/>
          </a:p>
          <a:p>
            <a:r>
              <a:rPr lang="cs-CZ" b="1" dirty="0"/>
              <a:t>Spořitelní a úvěrní družstvo  </a:t>
            </a:r>
            <a:r>
              <a:rPr lang="cs-CZ" dirty="0"/>
              <a:t>-  § 13 odst. 3 zákona o spořitelních a úvěrních družstvech </a:t>
            </a:r>
          </a:p>
          <a:p>
            <a:r>
              <a:rPr lang="cs-CZ" b="1" dirty="0"/>
              <a:t>Samosprávný investiční fond </a:t>
            </a:r>
            <a:r>
              <a:rPr lang="cs-CZ" dirty="0"/>
              <a:t>- § 554 odst. 2 zákona o investičních společnostech a investičních fondech</a:t>
            </a:r>
          </a:p>
          <a:p>
            <a:r>
              <a:rPr lang="cs-CZ" b="1" dirty="0"/>
              <a:t>Pojišťovna, zajišťovna </a:t>
            </a:r>
            <a:r>
              <a:rPr lang="cs-CZ" dirty="0"/>
              <a:t>- § 116 odst. 3 zákona o pojišťovnictví</a:t>
            </a:r>
          </a:p>
          <a:p>
            <a:r>
              <a:rPr lang="cs-CZ" b="1" dirty="0"/>
              <a:t>Penzijní společnost </a:t>
            </a:r>
            <a:r>
              <a:rPr lang="cs-CZ" dirty="0"/>
              <a:t>- § 152 odst. 5 zákona o doplňkovém penzijním spoření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3624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6D275-C310-9645-A94F-B4DE66CA0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3813C4-6EA8-384A-B111-57A640748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Vysvětli princip pákového efektu při investicích u podílových fondů?</a:t>
            </a:r>
          </a:p>
          <a:p>
            <a:r>
              <a:rPr lang="cs-CZ" dirty="0"/>
              <a:t>Najdi a rozděl druhy fondů v ČR podle AKAT.</a:t>
            </a:r>
          </a:p>
          <a:p>
            <a:r>
              <a:rPr lang="cs-CZ" dirty="0"/>
              <a:t>Nejrizikovější fondy jsou které?</a:t>
            </a:r>
          </a:p>
          <a:p>
            <a:r>
              <a:rPr lang="cs-CZ" dirty="0"/>
              <a:t>Co jsou to realitní fondy a jsou opravdu tak bezrizikové jak uvádí jejích dealeři a zakladatelé?</a:t>
            </a:r>
          </a:p>
        </p:txBody>
      </p:sp>
    </p:spTree>
    <p:extLst>
      <p:ext uri="{BB962C8B-B14F-4D97-AF65-F5344CB8AC3E}">
        <p14:creationId xmlns:p14="http://schemas.microsoft.com/office/powerpoint/2010/main" val="281889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úvěrové instituce</a:t>
            </a:r>
          </a:p>
        </p:txBody>
      </p:sp>
    </p:spTree>
    <p:extLst>
      <p:ext uri="{BB962C8B-B14F-4D97-AF65-F5344CB8AC3E}">
        <p14:creationId xmlns:p14="http://schemas.microsoft.com/office/powerpoint/2010/main" val="294083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Banka</a:t>
            </a:r>
            <a:endParaRPr lang="cs-CZ" dirty="0"/>
          </a:p>
          <a:p>
            <a:r>
              <a:rPr lang="cs-CZ" dirty="0"/>
              <a:t>akciová společnost se sídlem v ČR, která </a:t>
            </a:r>
            <a:r>
              <a:rPr lang="cs-CZ" b="1" dirty="0"/>
              <a:t>přijímá vklady od veřejnosti a poskytuje úvěry</a:t>
            </a:r>
            <a:endParaRPr lang="cs-CZ" dirty="0"/>
          </a:p>
          <a:p>
            <a:r>
              <a:rPr lang="cs-CZ" dirty="0"/>
              <a:t>má k výkonu těchto činností </a:t>
            </a:r>
            <a:r>
              <a:rPr lang="cs-CZ" b="1" dirty="0">
                <a:solidFill>
                  <a:schemeClr val="accent2"/>
                </a:solidFill>
              </a:rPr>
              <a:t>bankovní licenci </a:t>
            </a:r>
            <a:r>
              <a:rPr lang="cs-CZ" dirty="0"/>
              <a:t>udělenou ČNB</a:t>
            </a:r>
          </a:p>
          <a:p>
            <a:r>
              <a:rPr lang="cs-CZ" dirty="0"/>
              <a:t>§ 1 odst. 1 zákona o bankách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4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bankovní 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§ 7a odst. 1 zákona o bankách – </a:t>
            </a:r>
            <a:r>
              <a:rPr lang="cs-CZ" b="1" dirty="0">
                <a:solidFill>
                  <a:schemeClr val="accent2"/>
                </a:solidFill>
              </a:rPr>
              <a:t>bankovní licence zaniká dnem</a:t>
            </a:r>
            <a:r>
              <a:rPr lang="cs-CZ" dirty="0">
                <a:solidFill>
                  <a:schemeClr val="accent2"/>
                </a:solidFill>
              </a:rPr>
              <a:t>,</a:t>
            </a:r>
            <a:r>
              <a:rPr lang="cs-CZ" dirty="0"/>
              <a:t> </a:t>
            </a:r>
          </a:p>
          <a:p>
            <a:r>
              <a:rPr lang="cs-CZ" dirty="0"/>
              <a:t>kterým nabývá </a:t>
            </a:r>
            <a:r>
              <a:rPr lang="cs-CZ" b="1" dirty="0"/>
              <a:t>právní moci rozhodnutí o odnětí licence</a:t>
            </a:r>
            <a:r>
              <a:rPr lang="cs-CZ" dirty="0"/>
              <a:t>,</a:t>
            </a:r>
          </a:p>
          <a:p>
            <a:r>
              <a:rPr lang="cs-CZ" dirty="0"/>
              <a:t>ke kterému se </a:t>
            </a:r>
            <a:r>
              <a:rPr lang="cs-CZ" b="1" dirty="0"/>
              <a:t>banka zrušuje</a:t>
            </a:r>
            <a:r>
              <a:rPr lang="cs-CZ" dirty="0"/>
              <a:t>, pokud se zrušuje s likvidací,</a:t>
            </a:r>
          </a:p>
          <a:p>
            <a:r>
              <a:rPr lang="cs-CZ" dirty="0"/>
              <a:t>od kterého </a:t>
            </a:r>
            <a:r>
              <a:rPr lang="cs-CZ" b="1" dirty="0"/>
              <a:t>podle rozhodnutí valné hromady dosavadní banka nadále nebude vykonávat činnost</a:t>
            </a:r>
            <a:r>
              <a:rPr lang="cs-CZ" dirty="0"/>
              <a:t>, ke které je třeba licence,</a:t>
            </a:r>
          </a:p>
          <a:p>
            <a:r>
              <a:rPr lang="cs-CZ" b="1" dirty="0"/>
              <a:t>výmazu banky z obchodního rejstříku</a:t>
            </a:r>
            <a:r>
              <a:rPr lang="cs-CZ" dirty="0"/>
              <a:t>, pokud zaniká bez likvidace,</a:t>
            </a:r>
          </a:p>
          <a:p>
            <a:r>
              <a:rPr lang="cs-CZ" dirty="0"/>
              <a:t>ke kterému nabylo </a:t>
            </a:r>
            <a:r>
              <a:rPr lang="cs-CZ" b="1" dirty="0"/>
              <a:t>právní moci rozhodnutí o zákazu činnosti banky </a:t>
            </a:r>
            <a:r>
              <a:rPr lang="cs-CZ" dirty="0"/>
              <a:t>na území České republiky podle jiného právního předpisu.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dirty="0"/>
              <a:t>V souladu s § 7a odst. 3 zákona o bankách </a:t>
            </a:r>
            <a:r>
              <a:rPr lang="cs-CZ" b="1" dirty="0"/>
              <a:t>nesmí banka ode dne zániku bankovní licence přijímat vklady a poskytovat úvěry</a:t>
            </a:r>
            <a:r>
              <a:rPr lang="cs-CZ" dirty="0"/>
              <a:t> a provozovat další činnosti, </a:t>
            </a:r>
            <a:r>
              <a:rPr lang="cs-CZ" b="1" dirty="0"/>
              <a:t>s výjimkou těch, které jsou nezbytné k </a:t>
            </a:r>
            <a:r>
              <a:rPr lang="cs-CZ" b="1" dirty="0">
                <a:solidFill>
                  <a:schemeClr val="accent2"/>
                </a:solidFill>
              </a:rPr>
              <a:t>vypořádání jejích pohledávek a závazků</a:t>
            </a:r>
            <a:r>
              <a:rPr lang="cs-CZ" dirty="0"/>
              <a:t>. Do doby, než vypořádá své pohledávky a závazky, </a:t>
            </a:r>
            <a:r>
              <a:rPr lang="cs-CZ" b="1" dirty="0"/>
              <a:t>se považuje za banku podle zákona o bankách</a:t>
            </a:r>
            <a:r>
              <a:rPr lang="cs-CZ" dirty="0"/>
              <a:t>.</a:t>
            </a:r>
          </a:p>
          <a:p>
            <a:endParaRPr lang="cs-CZ" sz="1800" dirty="0"/>
          </a:p>
          <a:p>
            <a:r>
              <a:rPr lang="cs-CZ" dirty="0"/>
              <a:t>Zánik bankovní licence </a:t>
            </a:r>
            <a:r>
              <a:rPr lang="cs-CZ" b="1" dirty="0"/>
              <a:t>nemá za následek zrušení a zánik subjektu</a:t>
            </a:r>
          </a:p>
        </p:txBody>
      </p:sp>
    </p:spTree>
    <p:extLst>
      <p:ext uri="{BB962C8B-B14F-4D97-AF65-F5344CB8AC3E}">
        <p14:creationId xmlns:p14="http://schemas.microsoft.com/office/powerpoint/2010/main" val="2917312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Odnětí bankovní 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55000" lnSpcReduction="20000"/>
          </a:bodyPr>
          <a:lstStyle/>
          <a:p>
            <a:r>
              <a:rPr lang="cs-CZ" sz="4000" b="1" dirty="0"/>
              <a:t>Sankční</a:t>
            </a:r>
            <a:r>
              <a:rPr lang="cs-CZ" sz="4000" dirty="0"/>
              <a:t> – § 34 zákona o bankách</a:t>
            </a:r>
          </a:p>
          <a:p>
            <a:pPr lvl="1"/>
            <a:r>
              <a:rPr lang="cs-CZ" sz="4000" dirty="0"/>
              <a:t>ČNB odejme bankovní licenci:</a:t>
            </a:r>
          </a:p>
          <a:p>
            <a:pPr lvl="2"/>
            <a:r>
              <a:rPr lang="cs-CZ" sz="2900" dirty="0"/>
              <a:t>přetrvávání závažných nedostatků v činnosti banky</a:t>
            </a:r>
          </a:p>
          <a:p>
            <a:pPr lvl="2"/>
            <a:r>
              <a:rPr lang="cs-CZ" sz="2900" dirty="0"/>
              <a:t>úpadek banky (x § 6 odst. 2 písm. a) insolvenčního zákona)</a:t>
            </a:r>
          </a:p>
          <a:p>
            <a:pPr lvl="2"/>
            <a:r>
              <a:rPr lang="cs-CZ" sz="2900" dirty="0"/>
              <a:t>výše kapitálu banky</a:t>
            </a:r>
          </a:p>
          <a:p>
            <a:pPr lvl="1"/>
            <a:r>
              <a:rPr lang="cs-CZ" sz="4000" dirty="0"/>
              <a:t>ČNB může odejmout bankovní licenci:</a:t>
            </a:r>
          </a:p>
          <a:p>
            <a:pPr lvl="2"/>
            <a:r>
              <a:rPr lang="cs-CZ" sz="2900" dirty="0"/>
              <a:t>banka do 12 měsíců ode dne udělení bankovní licence nezahájila činnost</a:t>
            </a:r>
          </a:p>
          <a:p>
            <a:pPr lvl="2"/>
            <a:r>
              <a:rPr lang="cs-CZ" sz="2900" dirty="0"/>
              <a:t>po dobu 6 měsíců nepřijímá vklady od veřejnosti nebo neposkytuje úvěry</a:t>
            </a:r>
          </a:p>
          <a:p>
            <a:pPr lvl="2"/>
            <a:r>
              <a:rPr lang="cs-CZ" sz="2900" dirty="0"/>
              <a:t>žadatel v žádosti o bankovní licenci uvedl nepravdivé údaje nebo zamlčel podstatné údaje nezbytné pro posouzení žádosti o udělení bankovní licence</a:t>
            </a:r>
          </a:p>
          <a:p>
            <a:r>
              <a:rPr lang="cs-CZ" sz="4000" b="1" dirty="0"/>
              <a:t>Na vlastní žádost </a:t>
            </a:r>
            <a:r>
              <a:rPr lang="cs-CZ" sz="4000" dirty="0"/>
              <a:t>– neupraveno – </a:t>
            </a:r>
            <a:r>
              <a:rPr lang="cs-CZ" sz="2900" dirty="0"/>
              <a:t>podle § 7a odst. 1 písm. d) zákona o bankách zaniká bankovní licence dnem, od kterého podle rozhodnutí valné hromady dosavadní banka nadále nebude vykonávat činnost, ke které je třeba bankovní licence.</a:t>
            </a:r>
          </a:p>
          <a:p>
            <a:endParaRPr lang="cs-CZ" dirty="0"/>
          </a:p>
          <a:p>
            <a:r>
              <a:rPr lang="cs-CZ" dirty="0"/>
              <a:t>§ 35 odst. 2 zákona o bankách – ode dne PM rozhodnutí o odnětí bankovní licence </a:t>
            </a:r>
            <a:r>
              <a:rPr lang="cs-CZ" b="1" dirty="0"/>
              <a:t>nesmí dotčená PO přijímat vklady a poskytovat úvěry</a:t>
            </a:r>
            <a:r>
              <a:rPr lang="cs-CZ" dirty="0"/>
              <a:t> a provozovat další činnosti s výjimkou těch, které jsou nezbytné k </a:t>
            </a:r>
            <a:r>
              <a:rPr lang="cs-CZ" b="1" dirty="0">
                <a:solidFill>
                  <a:schemeClr val="accent2"/>
                </a:solidFill>
              </a:rPr>
              <a:t>vypořádání jejích pohledávek a závazků</a:t>
            </a:r>
            <a:r>
              <a:rPr lang="cs-CZ" dirty="0"/>
              <a:t>; do ukončení vypořádání </a:t>
            </a:r>
            <a:r>
              <a:rPr lang="cs-CZ" b="1" dirty="0"/>
              <a:t>se považuje za banku </a:t>
            </a:r>
            <a:r>
              <a:rPr lang="cs-CZ" dirty="0"/>
              <a:t>podle zákona o bankách</a:t>
            </a:r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012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</TotalTime>
  <Words>4288</Words>
  <Application>Microsoft Macintosh PowerPoint</Application>
  <PresentationFormat>Předvádění na obrazovce (4:3)</PresentationFormat>
  <Paragraphs>389</Paragraphs>
  <Slides>50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4" baseType="lpstr">
      <vt:lpstr>Arial</vt:lpstr>
      <vt:lpstr>Calibri</vt:lpstr>
      <vt:lpstr>Times New Roman</vt:lpstr>
      <vt:lpstr>Motiv systému Office</vt:lpstr>
      <vt:lpstr>Insolvence subjektů finančního trhu</vt:lpstr>
      <vt:lpstr>Sektorové zákony</vt:lpstr>
      <vt:lpstr>Licence / povolení k činnosti</vt:lpstr>
      <vt:lpstr>Vztah zániku povolení / licence subjektu finančního trhu a zrušení subjektu finančního trhu</vt:lpstr>
      <vt:lpstr>Důsledky zániku licence / povolení k činnosti</vt:lpstr>
      <vt:lpstr>úvěrové instituce</vt:lpstr>
      <vt:lpstr>Banka</vt:lpstr>
      <vt:lpstr>Zánik bankovní licence</vt:lpstr>
      <vt:lpstr>Odnětí bankovní licence</vt:lpstr>
      <vt:lpstr>Spořitelní a úvěrní družstva</vt:lpstr>
      <vt:lpstr>Zánik povolení působit jako spořitelní a úvěrní družstvo</vt:lpstr>
      <vt:lpstr>Odnětí povolení působit jako spořitelní a úvěrní družstvo</vt:lpstr>
      <vt:lpstr>Zrušení a zánik subjektů finančního trhu</vt:lpstr>
      <vt:lpstr>Zrušení a zánik subjektů finančního trhu</vt:lpstr>
      <vt:lpstr>Subjekty finančního trhu v likvidaci / v konkurzu</vt:lpstr>
      <vt:lpstr>Obecná úprava likvidace</vt:lpstr>
      <vt:lpstr>Obecná úprava likvidace</vt:lpstr>
      <vt:lpstr>Likvidátor</vt:lpstr>
      <vt:lpstr>Likvidátor</vt:lpstr>
      <vt:lpstr>Zrušení a likvidace banky</vt:lpstr>
      <vt:lpstr>Likvidátor banky</vt:lpstr>
      <vt:lpstr>Zrušení a likvidace spořitelního a úvěrního družstva</vt:lpstr>
      <vt:lpstr>Likvidátor spořitelního a úvěrního družstva</vt:lpstr>
      <vt:lpstr>subjekty kapitálového trhu</vt:lpstr>
      <vt:lpstr>Investiční fond</vt:lpstr>
      <vt:lpstr>Povolení k činnosti investičního fondu</vt:lpstr>
      <vt:lpstr>Investiční fondy</vt:lpstr>
      <vt:lpstr>Prezentace aplikace PowerPoint</vt:lpstr>
      <vt:lpstr>Zrušení a likvidace investičního fondu s právní osobností</vt:lpstr>
      <vt:lpstr>Likvidátor investičního fondu s právní osobností</vt:lpstr>
      <vt:lpstr>Podílový fond</vt:lpstr>
      <vt:lpstr>Zrušení a likvidace podílového fondu</vt:lpstr>
      <vt:lpstr>Investiční společnost</vt:lpstr>
      <vt:lpstr>Zrušení a likvidace investiční společnosti</vt:lpstr>
      <vt:lpstr>Likvidátor investiční společnosti</vt:lpstr>
      <vt:lpstr>Obchodník s cennými papíry</vt:lpstr>
      <vt:lpstr>Zrušení a likvidace, změna předmětu podnikání obchodníka s cennými papíry</vt:lpstr>
      <vt:lpstr>Likvidátor obchodníka s cennými papíry</vt:lpstr>
      <vt:lpstr>pojišťovny a zajišťovny</vt:lpstr>
      <vt:lpstr>Pojišťovna, zajišťovna</vt:lpstr>
      <vt:lpstr>Zrušení a likvidace pojišťovny / zajišťovny</vt:lpstr>
      <vt:lpstr>Likvidátor pojišťovny / zajišťovny</vt:lpstr>
      <vt:lpstr>Specifika úpadku subjektů bez právní osobnosti</vt:lpstr>
      <vt:lpstr>Insolvenční subjektivita</vt:lpstr>
      <vt:lpstr>K čemu procesní právní subjektivita?</vt:lpstr>
      <vt:lpstr>Kdy může nastat úpadek podílových fondů a podfondů?</vt:lpstr>
      <vt:lpstr>Reálná situace</vt:lpstr>
      <vt:lpstr>Když nastane insolvence fondu</vt:lpstr>
      <vt:lpstr>otázky</vt:lpstr>
      <vt:lpstr>otázky</vt:lpstr>
    </vt:vector>
  </TitlesOfParts>
  <Company>Česká národní banka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Dohled ČNB nad subjekty finančního trhu</dc:title>
  <dc:creator>Paříková Anežka</dc:creator>
  <cp:lastModifiedBy>Michal Janovec</cp:lastModifiedBy>
  <cp:revision>72</cp:revision>
  <cp:lastPrinted>2014-03-04T12:27:36Z</cp:lastPrinted>
  <dcterms:created xsi:type="dcterms:W3CDTF">2014-02-28T09:30:39Z</dcterms:created>
  <dcterms:modified xsi:type="dcterms:W3CDTF">2020-12-06T09:53:29Z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