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80" y="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73C0B-C71E-433C-97CB-BE1AD64A39C9}" type="datetimeFigureOut">
              <a:rPr lang="cs-CZ" smtClean="0"/>
              <a:t>11.12.2020</a:t>
            </a:fld>
            <a:endParaRPr lang="cs-CZ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06B707D-51BD-4DAA-93A3-C9E38AC35867}" type="slidenum">
              <a:rPr lang="cs-CZ" smtClean="0"/>
              <a:t>‹#›</a:t>
            </a:fld>
            <a:endParaRPr lang="cs-CZ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73C0B-C71E-433C-97CB-BE1AD64A39C9}" type="datetimeFigureOut">
              <a:rPr lang="cs-CZ" smtClean="0"/>
              <a:t>11.12.2020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B707D-51BD-4DAA-93A3-C9E38AC3586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73C0B-C71E-433C-97CB-BE1AD64A39C9}" type="datetimeFigureOut">
              <a:rPr lang="cs-CZ" smtClean="0"/>
              <a:t>11.12.2020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B707D-51BD-4DAA-93A3-C9E38AC3586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73C0B-C71E-433C-97CB-BE1AD64A39C9}" type="datetimeFigureOut">
              <a:rPr lang="cs-CZ" smtClean="0"/>
              <a:t>11.12.2020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B707D-51BD-4DAA-93A3-C9E38AC3586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73C0B-C71E-433C-97CB-BE1AD64A39C9}" type="datetimeFigureOut">
              <a:rPr lang="cs-CZ" smtClean="0"/>
              <a:t>11.12.2020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B707D-51BD-4DAA-93A3-C9E38AC35867}" type="slidenum">
              <a:rPr lang="cs-CZ" smtClean="0"/>
              <a:t>‹#›</a:t>
            </a:fld>
            <a:endParaRPr lang="cs-CZ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73C0B-C71E-433C-97CB-BE1AD64A39C9}" type="datetimeFigureOut">
              <a:rPr lang="cs-CZ" smtClean="0"/>
              <a:t>11.12.2020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B707D-51BD-4DAA-93A3-C9E38AC35867}" type="slidenum">
              <a:rPr lang="cs-CZ" smtClean="0"/>
              <a:t>‹#›</a:t>
            </a:fld>
            <a:endParaRPr lang="cs-CZ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73C0B-C71E-433C-97CB-BE1AD64A39C9}" type="datetimeFigureOut">
              <a:rPr lang="cs-CZ" smtClean="0"/>
              <a:t>11.12.2020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B707D-51BD-4DAA-93A3-C9E38AC35867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73C0B-C71E-433C-97CB-BE1AD64A39C9}" type="datetimeFigureOut">
              <a:rPr lang="cs-CZ" smtClean="0"/>
              <a:t>11.12.2020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B707D-51BD-4DAA-93A3-C9E38AC3586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73C0B-C71E-433C-97CB-BE1AD64A39C9}" type="datetimeFigureOut">
              <a:rPr lang="cs-CZ" smtClean="0"/>
              <a:t>11.12.2020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B707D-51BD-4DAA-93A3-C9E38AC3586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73C0B-C71E-433C-97CB-BE1AD64A39C9}" type="datetimeFigureOut">
              <a:rPr lang="cs-CZ" smtClean="0"/>
              <a:t>11.12.2020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B707D-51BD-4DAA-93A3-C9E38AC3586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73C0B-C71E-433C-97CB-BE1AD64A39C9}" type="datetimeFigureOut">
              <a:rPr lang="cs-CZ" smtClean="0"/>
              <a:t>11.12.2020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B707D-51BD-4DAA-93A3-C9E38AC3586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7C373C0B-C71E-433C-97CB-BE1AD64A39C9}" type="datetimeFigureOut">
              <a:rPr lang="cs-CZ" smtClean="0"/>
              <a:t>11.12.2020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06B707D-51BD-4DAA-93A3-C9E38AC35867}" type="slidenum">
              <a:rPr lang="cs-CZ" smtClean="0"/>
              <a:t>‹#›</a:t>
            </a:fld>
            <a:endParaRPr lang="cs-CZ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19256" cy="1152128"/>
          </a:xfrm>
        </p:spPr>
        <p:txBody>
          <a:bodyPr/>
          <a:lstStyle/>
          <a:p>
            <a:r>
              <a:rPr lang="cs-CZ" dirty="0"/>
              <a:t>Bankovnictví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67544" y="1844824"/>
            <a:ext cx="8219256" cy="4281339"/>
          </a:xfrm>
        </p:spPr>
        <p:txBody>
          <a:bodyPr/>
          <a:lstStyle/>
          <a:p>
            <a:endParaRPr lang="cs-CZ" dirty="0"/>
          </a:p>
          <a:p>
            <a:endParaRPr lang="cs-CZ" dirty="0"/>
          </a:p>
          <a:p>
            <a:pPr marL="0" indent="0" algn="ctr">
              <a:buNone/>
            </a:pPr>
            <a:r>
              <a:rPr lang="cs-CZ" sz="7200" dirty="0"/>
              <a:t>Centrální banka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221088"/>
            <a:ext cx="3312368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71195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0"/>
            <a:ext cx="8219256" cy="1412776"/>
          </a:xfrm>
        </p:spPr>
        <p:txBody>
          <a:bodyPr/>
          <a:lstStyle/>
          <a:p>
            <a:r>
              <a:rPr lang="cs-CZ" sz="4800" dirty="0"/>
              <a:t>Hospodářská nezávislost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412776"/>
            <a:ext cx="8291264" cy="504056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cs-CZ" sz="2200" dirty="0"/>
              <a:t>Přímé možnosti úvěrování nejsou automatické.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200" dirty="0"/>
              <a:t>Přímé úvěrování se uskutečňuje za tržní úrokovou míru.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200" dirty="0"/>
              <a:t>Přímá úvěrová angažovanost je dočasná.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200" dirty="0"/>
              <a:t>Přímá úvěrová angažovanost je kvantitativně omezena.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200" dirty="0"/>
              <a:t>Centrální banka se nepodílí na primárním trhu veřejného dluhu. 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200" dirty="0"/>
              <a:t>Diskontní sazba je stanovována centrální bankou.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200" dirty="0"/>
              <a:t>Bankovní dozor je svěřen centrální bance.</a:t>
            </a:r>
          </a:p>
          <a:p>
            <a:pPr>
              <a:buFont typeface="Wingdings" pitchFamily="2" charset="2"/>
              <a:buChar char="ü"/>
            </a:pPr>
            <a:endParaRPr lang="cs-CZ" sz="2200" dirty="0"/>
          </a:p>
          <a:p>
            <a:pPr marL="0" indent="0">
              <a:buNone/>
            </a:pPr>
            <a:r>
              <a:rPr lang="cs-CZ" sz="1600" i="1" dirty="0"/>
              <a:t>Poznámka: </a:t>
            </a:r>
          </a:p>
          <a:p>
            <a:pPr marL="0" indent="0">
              <a:buNone/>
            </a:pPr>
            <a:r>
              <a:rPr lang="cs-CZ" sz="1600" i="1" dirty="0"/>
              <a:t>Bod 1. – 5. se vztahuje k financování rozpočtového deficitu státu centrální bankou.</a:t>
            </a:r>
          </a:p>
          <a:p>
            <a:pPr marL="0" indent="0">
              <a:buNone/>
            </a:pPr>
            <a:endParaRPr lang="cs-CZ" sz="1600" i="1" dirty="0"/>
          </a:p>
          <a:p>
            <a:pPr marL="0" indent="0">
              <a:buNone/>
            </a:pPr>
            <a:r>
              <a:rPr lang="cs-CZ" sz="2000" i="1" dirty="0">
                <a:solidFill>
                  <a:srgbClr val="C00000"/>
                </a:solidFill>
              </a:rPr>
              <a:t>Politická a hospodářská nezávislost nemusí spolu korespondovat.</a:t>
            </a:r>
          </a:p>
        </p:txBody>
      </p:sp>
    </p:spTree>
    <p:extLst>
      <p:ext uri="{BB962C8B-B14F-4D97-AF65-F5344CB8AC3E}">
        <p14:creationId xmlns:p14="http://schemas.microsoft.com/office/powerpoint/2010/main" val="38296957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800" dirty="0"/>
              <a:t>Funkce  ČNB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600200"/>
            <a:ext cx="8219256" cy="4853136"/>
          </a:xfrm>
        </p:spPr>
        <p:txBody>
          <a:bodyPr/>
          <a:lstStyle/>
          <a:p>
            <a:pPr marL="0" indent="0">
              <a:buNone/>
            </a:pPr>
            <a:r>
              <a:rPr lang="cs-CZ" b="1" i="1" dirty="0"/>
              <a:t>Makroekonomická funkce</a:t>
            </a:r>
            <a:r>
              <a:rPr lang="cs-CZ" dirty="0"/>
              <a:t>:</a:t>
            </a:r>
          </a:p>
          <a:p>
            <a:pPr>
              <a:buFont typeface="Wingdings" pitchFamily="2" charset="2"/>
              <a:buChar char="ü"/>
            </a:pPr>
            <a:r>
              <a:rPr lang="cs-CZ" dirty="0"/>
              <a:t>emisní</a:t>
            </a:r>
          </a:p>
          <a:p>
            <a:pPr>
              <a:buFont typeface="Wingdings" pitchFamily="2" charset="2"/>
              <a:buChar char="ü"/>
            </a:pPr>
            <a:r>
              <a:rPr lang="cs-CZ" dirty="0"/>
              <a:t>měnová</a:t>
            </a:r>
          </a:p>
          <a:p>
            <a:pPr>
              <a:buFont typeface="Wingdings" pitchFamily="2" charset="2"/>
              <a:buChar char="ü"/>
            </a:pPr>
            <a:r>
              <a:rPr lang="cs-CZ" dirty="0"/>
              <a:t>devizová</a:t>
            </a:r>
          </a:p>
          <a:p>
            <a:pPr marL="0" indent="0">
              <a:buNone/>
            </a:pPr>
            <a:r>
              <a:rPr lang="cs-CZ" b="1" i="1" dirty="0"/>
              <a:t>Mikroekonomická funkce</a:t>
            </a:r>
            <a:r>
              <a:rPr lang="cs-CZ" dirty="0"/>
              <a:t>:</a:t>
            </a:r>
          </a:p>
          <a:p>
            <a:pPr>
              <a:buFont typeface="Wingdings" pitchFamily="2" charset="2"/>
              <a:buChar char="ü"/>
            </a:pPr>
            <a:r>
              <a:rPr lang="cs-CZ" dirty="0"/>
              <a:t>regulace bankovního systému</a:t>
            </a:r>
          </a:p>
          <a:p>
            <a:pPr>
              <a:buFont typeface="Wingdings" pitchFamily="2" charset="2"/>
              <a:buChar char="ü"/>
            </a:pPr>
            <a:r>
              <a:rPr lang="cs-CZ" dirty="0"/>
              <a:t>platební styk mezi bankami</a:t>
            </a:r>
          </a:p>
          <a:p>
            <a:pPr>
              <a:buFont typeface="Wingdings" pitchFamily="2" charset="2"/>
              <a:buChar char="ü"/>
            </a:pPr>
            <a:r>
              <a:rPr lang="cs-CZ" dirty="0"/>
              <a:t>bankovní dohled</a:t>
            </a:r>
          </a:p>
          <a:p>
            <a:pPr>
              <a:buFont typeface="Wingdings" pitchFamily="2" charset="2"/>
              <a:buChar char="ü"/>
            </a:pPr>
            <a:r>
              <a:rPr lang="cs-CZ" dirty="0"/>
              <a:t>banka bank</a:t>
            </a:r>
          </a:p>
          <a:p>
            <a:pPr>
              <a:buFont typeface="Wingdings" pitchFamily="2" charset="2"/>
              <a:buChar char="ü"/>
            </a:pPr>
            <a:r>
              <a:rPr lang="cs-CZ" dirty="0"/>
              <a:t>banka státu</a:t>
            </a:r>
          </a:p>
          <a:p>
            <a:pPr>
              <a:buFont typeface="Wingdings" pitchFamily="2" charset="2"/>
              <a:buChar char="ü"/>
            </a:pPr>
            <a:r>
              <a:rPr lang="cs-CZ" dirty="0"/>
              <a:t>reprezentace státu v měnové oblasti</a:t>
            </a:r>
          </a:p>
          <a:p>
            <a:pPr>
              <a:buFont typeface="Wingdings" pitchFamily="2" charset="2"/>
              <a:buChar char="ü"/>
            </a:pPr>
            <a:endParaRPr lang="cs-CZ" dirty="0"/>
          </a:p>
          <a:p>
            <a:pPr>
              <a:buFont typeface="Wingdings" pitchFamily="2" charset="2"/>
              <a:buChar char="ü"/>
            </a:pPr>
            <a:endParaRPr lang="cs-CZ" dirty="0"/>
          </a:p>
          <a:p>
            <a:pPr>
              <a:buFont typeface="Wingdings" pitchFamily="2" charset="2"/>
              <a:buChar char="ü"/>
            </a:pPr>
            <a:endParaRPr lang="cs-CZ" dirty="0"/>
          </a:p>
          <a:p>
            <a:pPr>
              <a:buFont typeface="Wingdings" pitchFamily="2" charset="2"/>
              <a:buChar char="ü"/>
            </a:pPr>
            <a:endParaRPr lang="cs-CZ" dirty="0"/>
          </a:p>
          <a:p>
            <a:pPr>
              <a:buFont typeface="Wingdings" pitchFamily="2" charset="2"/>
              <a:buChar char="ü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942238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800" dirty="0"/>
              <a:t>Emisní funkce ČNB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pPr>
              <a:buFont typeface="Wingdings" pitchFamily="2" charset="2"/>
              <a:buChar char="ü"/>
            </a:pPr>
            <a:r>
              <a:rPr lang="cs-CZ" dirty="0"/>
              <a:t>Emisní monopol (bankovky, mince i pamětní mince)</a:t>
            </a:r>
          </a:p>
          <a:p>
            <a:pPr>
              <a:buFont typeface="Wingdings" pitchFamily="2" charset="2"/>
              <a:buChar char="ü"/>
            </a:pPr>
            <a:endParaRPr lang="cs-CZ" dirty="0"/>
          </a:p>
          <a:p>
            <a:pPr>
              <a:buFont typeface="Wingdings" pitchFamily="2" charset="2"/>
              <a:buChar char="ü"/>
            </a:pPr>
            <a:r>
              <a:rPr lang="cs-CZ" dirty="0"/>
              <a:t>Ochrana bankovek proti padělání</a:t>
            </a:r>
          </a:p>
          <a:p>
            <a:pPr>
              <a:buFont typeface="Wingdings" pitchFamily="2" charset="2"/>
              <a:buChar char="ü"/>
            </a:pPr>
            <a:endParaRPr lang="cs-CZ" dirty="0"/>
          </a:p>
          <a:p>
            <a:pPr>
              <a:buFont typeface="Wingdings" pitchFamily="2" charset="2"/>
              <a:buChar char="ü"/>
            </a:pPr>
            <a:r>
              <a:rPr lang="cs-CZ" dirty="0"/>
              <a:t>Náhrada bankovek</a:t>
            </a:r>
          </a:p>
          <a:p>
            <a:pPr>
              <a:buFont typeface="Wingdings" pitchFamily="2" charset="2"/>
              <a:buChar char="ü"/>
            </a:pPr>
            <a:endParaRPr lang="cs-CZ" dirty="0"/>
          </a:p>
          <a:p>
            <a:pPr>
              <a:buFont typeface="Wingdings" pitchFamily="2" charset="2"/>
              <a:buChar char="ü"/>
            </a:pPr>
            <a:r>
              <a:rPr lang="cs-CZ" dirty="0"/>
              <a:t>Likvidace bankovek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3790" y="3717032"/>
            <a:ext cx="3326602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30419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0"/>
            <a:ext cx="8219256" cy="141277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4800" dirty="0"/>
              <a:t>Měnová funkce ČNB</a:t>
            </a:r>
            <a:r>
              <a:rPr lang="cs-CZ" sz="1800" dirty="0"/>
              <a:t> </a:t>
            </a:r>
            <a:br>
              <a:rPr lang="cs-CZ" sz="1800" dirty="0"/>
            </a:br>
            <a:r>
              <a:rPr lang="cs-CZ" sz="2400" dirty="0"/>
              <a:t>(prostřednictvím monetární hospodářské politiky)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600200"/>
            <a:ext cx="8291264" cy="492514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dirty="0"/>
              <a:t>CÍL: STABILITA CENOVÉ HLADINY</a:t>
            </a:r>
          </a:p>
          <a:p>
            <a:pPr marL="0" indent="0">
              <a:buNone/>
            </a:pPr>
            <a:r>
              <a:rPr lang="cs-CZ" sz="2000" dirty="0"/>
              <a:t>Tohoto cíle je dosahováno prostřednictvím regulace množství peněz v ekonomice (v peněžním oběhu).</a:t>
            </a:r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r>
              <a:rPr lang="cs-CZ" dirty="0"/>
              <a:t>Monetární nástroje měnové politiky:</a:t>
            </a:r>
          </a:p>
          <a:p>
            <a:pPr>
              <a:buFont typeface="Wingdings" pitchFamily="2" charset="2"/>
              <a:buChar char="ü"/>
            </a:pPr>
            <a:r>
              <a:rPr lang="cs-CZ" dirty="0"/>
              <a:t>expanzivní</a:t>
            </a:r>
          </a:p>
          <a:p>
            <a:pPr>
              <a:buFont typeface="Wingdings" pitchFamily="2" charset="2"/>
              <a:buChar char="ü"/>
            </a:pPr>
            <a:r>
              <a:rPr lang="cs-CZ" dirty="0"/>
              <a:t>restriktivní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Mezi nejčastěji používané nástroje patří:</a:t>
            </a:r>
          </a:p>
          <a:p>
            <a:pPr>
              <a:buFont typeface="Wingdings" pitchFamily="2" charset="2"/>
              <a:buChar char="ü"/>
            </a:pPr>
            <a:r>
              <a:rPr lang="cs-CZ" sz="2000" dirty="0"/>
              <a:t>regulace diskontní sazby</a:t>
            </a:r>
          </a:p>
          <a:p>
            <a:pPr>
              <a:buFont typeface="Wingdings" pitchFamily="2" charset="2"/>
              <a:buChar char="ü"/>
            </a:pPr>
            <a:r>
              <a:rPr lang="cs-CZ" sz="2000" dirty="0"/>
              <a:t>regulace povinných minimálních rezerv</a:t>
            </a:r>
          </a:p>
          <a:p>
            <a:pPr>
              <a:buFont typeface="Wingdings" pitchFamily="2" charset="2"/>
              <a:buChar char="ü"/>
            </a:pPr>
            <a:r>
              <a:rPr lang="cs-CZ" sz="2000" dirty="0"/>
              <a:t>operace na volném trhu</a:t>
            </a:r>
          </a:p>
          <a:p>
            <a:pPr>
              <a:buFont typeface="Wingdings" pitchFamily="2" charset="2"/>
              <a:buChar char="ü"/>
            </a:pPr>
            <a:r>
              <a:rPr lang="cs-CZ" sz="2000" dirty="0"/>
              <a:t>stanovování reeskontních kontingentů</a:t>
            </a:r>
          </a:p>
          <a:p>
            <a:pPr>
              <a:buFont typeface="Wingdings" pitchFamily="2" charset="2"/>
              <a:buChar char="ü"/>
            </a:pPr>
            <a:endParaRPr lang="cs-CZ" dirty="0"/>
          </a:p>
          <a:p>
            <a:pPr>
              <a:buFont typeface="Wingdings" pitchFamily="2" charset="2"/>
              <a:buChar char="ü"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776535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800" dirty="0"/>
              <a:t>Měnové agregáty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M</a:t>
            </a:r>
            <a:r>
              <a:rPr lang="cs-CZ" baseline="-25000" dirty="0"/>
              <a:t>1</a:t>
            </a:r>
            <a:r>
              <a:rPr lang="cs-CZ" dirty="0"/>
              <a:t> – hotovostní oběživo a vklady na běžných účtech</a:t>
            </a:r>
          </a:p>
          <a:p>
            <a:pPr marL="0" indent="0">
              <a:buNone/>
            </a:pPr>
            <a:r>
              <a:rPr lang="cs-CZ" dirty="0"/>
              <a:t>M</a:t>
            </a:r>
            <a:r>
              <a:rPr lang="cs-CZ" baseline="-25000" dirty="0"/>
              <a:t>2 </a:t>
            </a:r>
            <a:r>
              <a:rPr lang="cs-CZ" dirty="0"/>
              <a:t>=  M</a:t>
            </a:r>
            <a:r>
              <a:rPr lang="cs-CZ" baseline="-25000" dirty="0"/>
              <a:t>1</a:t>
            </a:r>
            <a:r>
              <a:rPr lang="cs-CZ" dirty="0"/>
              <a:t> + úsporné vklady a termínované vklady</a:t>
            </a:r>
          </a:p>
          <a:p>
            <a:pPr marL="0" indent="0">
              <a:buNone/>
            </a:pPr>
            <a:r>
              <a:rPr lang="cs-CZ" dirty="0"/>
              <a:t>M</a:t>
            </a:r>
            <a:r>
              <a:rPr lang="cs-CZ" baseline="-25000" dirty="0"/>
              <a:t>3</a:t>
            </a:r>
            <a:r>
              <a:rPr lang="cs-CZ" dirty="0"/>
              <a:t> = M</a:t>
            </a:r>
            <a:r>
              <a:rPr lang="cs-CZ" baseline="-25000" dirty="0"/>
              <a:t>2  </a:t>
            </a:r>
            <a:r>
              <a:rPr lang="cs-CZ" dirty="0"/>
              <a:t>+ euroměnové vklady u domácích bank</a:t>
            </a:r>
          </a:p>
          <a:p>
            <a:pPr marL="0" indent="0">
              <a:buNone/>
            </a:pPr>
            <a:r>
              <a:rPr lang="cs-CZ" dirty="0"/>
              <a:t>M</a:t>
            </a:r>
            <a:r>
              <a:rPr lang="cs-CZ" baseline="-25000" dirty="0"/>
              <a:t>4</a:t>
            </a:r>
            <a:r>
              <a:rPr lang="cs-CZ" dirty="0"/>
              <a:t> = M</a:t>
            </a:r>
            <a:r>
              <a:rPr lang="cs-CZ" baseline="-25000" dirty="0"/>
              <a:t>3</a:t>
            </a:r>
            <a:r>
              <a:rPr lang="cs-CZ" dirty="0"/>
              <a:t> + vklady v nebankovních institucích v domácí měně a krátkodobé cenné papíry</a:t>
            </a:r>
          </a:p>
          <a:p>
            <a:pPr marL="0" indent="0">
              <a:buNone/>
            </a:pPr>
            <a:r>
              <a:rPr lang="cs-CZ" dirty="0"/>
              <a:t>M</a:t>
            </a:r>
            <a:r>
              <a:rPr lang="cs-CZ" baseline="-25000" dirty="0"/>
              <a:t>5</a:t>
            </a:r>
            <a:r>
              <a:rPr lang="cs-CZ" dirty="0"/>
              <a:t> = M</a:t>
            </a:r>
            <a:r>
              <a:rPr lang="cs-CZ" baseline="-25000" dirty="0"/>
              <a:t>4</a:t>
            </a:r>
            <a:r>
              <a:rPr lang="cs-CZ" dirty="0"/>
              <a:t> + ostatní cenné papíry v domácí měně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b="1" i="1" dirty="0"/>
              <a:t>PENĚŽNÍ ZÁSOBA V ČR</a:t>
            </a:r>
            <a:r>
              <a:rPr lang="cs-CZ" dirty="0"/>
              <a:t>:</a:t>
            </a:r>
          </a:p>
          <a:p>
            <a:pPr marL="0" indent="0">
              <a:buNone/>
            </a:pPr>
            <a:r>
              <a:rPr lang="cs-CZ" dirty="0"/>
              <a:t>Bankovky a mince</a:t>
            </a:r>
          </a:p>
          <a:p>
            <a:pPr marL="0" indent="0">
              <a:buNone/>
            </a:pPr>
            <a:r>
              <a:rPr lang="cs-CZ" dirty="0"/>
              <a:t>645 mld. Kč.(k 31.12.2019) </a:t>
            </a:r>
          </a:p>
          <a:p>
            <a:pPr marL="0" indent="0">
              <a:buNone/>
            </a:pPr>
            <a:endParaRPr lang="cs-CZ" sz="2000" baseline="-250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293096"/>
            <a:ext cx="3384376" cy="2443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69077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800" dirty="0"/>
              <a:t>Devizová funkce ČNB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pPr>
              <a:buFont typeface="Wingdings" pitchFamily="2" charset="2"/>
              <a:buChar char="ü"/>
            </a:pPr>
            <a:r>
              <a:rPr lang="cs-CZ" dirty="0"/>
              <a:t>Získávání devizových rezerv</a:t>
            </a:r>
          </a:p>
          <a:p>
            <a:pPr>
              <a:buFont typeface="Wingdings" pitchFamily="2" charset="2"/>
              <a:buChar char="ü"/>
            </a:pPr>
            <a:endParaRPr lang="cs-CZ" dirty="0"/>
          </a:p>
          <a:p>
            <a:pPr>
              <a:buFont typeface="Wingdings" pitchFamily="2" charset="2"/>
              <a:buChar char="ü"/>
            </a:pPr>
            <a:r>
              <a:rPr lang="cs-CZ" dirty="0"/>
              <a:t>Operace s devizovými rezervami</a:t>
            </a:r>
          </a:p>
          <a:p>
            <a:pPr>
              <a:buFont typeface="Wingdings" pitchFamily="2" charset="2"/>
              <a:buChar char="ü"/>
            </a:pPr>
            <a:endParaRPr lang="cs-CZ" dirty="0"/>
          </a:p>
          <a:p>
            <a:pPr>
              <a:buFont typeface="Wingdings" pitchFamily="2" charset="2"/>
              <a:buChar char="ü"/>
            </a:pPr>
            <a:r>
              <a:rPr lang="cs-CZ" dirty="0"/>
              <a:t>Udržování hodnoty devizových rezerv</a:t>
            </a:r>
          </a:p>
          <a:p>
            <a:pPr>
              <a:buFont typeface="Wingdings" pitchFamily="2" charset="2"/>
              <a:buChar char="ü"/>
            </a:pPr>
            <a:endParaRPr lang="cs-CZ" dirty="0"/>
          </a:p>
          <a:p>
            <a:pPr>
              <a:buFont typeface="Wingdings" pitchFamily="2" charset="2"/>
              <a:buChar char="ü"/>
            </a:pPr>
            <a:r>
              <a:rPr lang="cs-CZ" dirty="0"/>
              <a:t>Ovlivňování úrovně měnového kursu domácí měny</a:t>
            </a:r>
          </a:p>
          <a:p>
            <a:pPr marL="0" indent="0">
              <a:buNone/>
            </a:pPr>
            <a:endParaRPr lang="cs-CZ" dirty="0"/>
          </a:p>
          <a:p>
            <a:pPr>
              <a:buFont typeface="Wingdings" pitchFamily="2" charset="2"/>
              <a:buChar char="ü"/>
            </a:pPr>
            <a:r>
              <a:rPr lang="cs-CZ" dirty="0"/>
              <a:t>Zabezpečování devizové likvidity země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3125" y="1842596"/>
            <a:ext cx="2111283" cy="1370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50223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800" dirty="0"/>
              <a:t>Regulace bankovního systému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Prostřednictvím pravidel činností bankovních institucí, například pravidla obezřetného podnikání bank:</a:t>
            </a:r>
          </a:p>
          <a:p>
            <a:pPr marL="0" indent="0">
              <a:buNone/>
            </a:pPr>
            <a:endParaRPr lang="cs-CZ" dirty="0"/>
          </a:p>
          <a:p>
            <a:pPr>
              <a:buFont typeface="Wingdings" pitchFamily="2" charset="2"/>
              <a:buChar char="ü"/>
            </a:pPr>
            <a:r>
              <a:rPr lang="cs-CZ" dirty="0"/>
              <a:t>Pravidlo kapitálové přiměřenosti</a:t>
            </a:r>
          </a:p>
          <a:p>
            <a:pPr>
              <a:buFont typeface="Wingdings" pitchFamily="2" charset="2"/>
              <a:buChar char="ü"/>
            </a:pPr>
            <a:r>
              <a:rPr lang="cs-CZ" dirty="0"/>
              <a:t>Pravidlo přiměřené likvidity</a:t>
            </a:r>
          </a:p>
          <a:p>
            <a:pPr>
              <a:buFont typeface="Wingdings" pitchFamily="2" charset="2"/>
              <a:buChar char="ü"/>
            </a:pPr>
            <a:r>
              <a:rPr lang="cs-CZ" dirty="0"/>
              <a:t>Pravidlo úvěrové angažovanosti</a:t>
            </a:r>
          </a:p>
          <a:p>
            <a:pPr>
              <a:buFont typeface="Wingdings" pitchFamily="2" charset="2"/>
              <a:buChar char="ü"/>
            </a:pPr>
            <a:r>
              <a:rPr lang="cs-CZ" dirty="0"/>
              <a:t>Pravidlo tvorby minimálních rezerv</a:t>
            </a:r>
          </a:p>
          <a:p>
            <a:pPr>
              <a:buFont typeface="Wingdings" pitchFamily="2" charset="2"/>
              <a:buChar char="ü"/>
            </a:pPr>
            <a:r>
              <a:rPr lang="cs-CZ" dirty="0"/>
              <a:t>Pravidlo poskytování bankovních informací</a:t>
            </a:r>
          </a:p>
          <a:p>
            <a:pPr>
              <a:buFont typeface="Wingdings" pitchFamily="2" charset="2"/>
              <a:buChar char="ü"/>
            </a:pPr>
            <a:r>
              <a:rPr lang="cs-CZ" dirty="0"/>
              <a:t>Pravidlo ochrany před nelegálními praktikami</a:t>
            </a:r>
          </a:p>
        </p:txBody>
      </p:sp>
    </p:spTree>
    <p:extLst>
      <p:ext uri="{BB962C8B-B14F-4D97-AF65-F5344CB8AC3E}">
        <p14:creationId xmlns:p14="http://schemas.microsoft.com/office/powerpoint/2010/main" val="10157225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800" dirty="0"/>
              <a:t>Bankovní dohled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600200"/>
            <a:ext cx="8219256" cy="4853136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cs-CZ" dirty="0"/>
              <a:t>Dohled na dálku: kontrola bilance, kontrola výkazu zisku a ztrát.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/>
              <a:t>Dohled na místě.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/>
              <a:t>Interní audit.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b="1" i="1" dirty="0"/>
              <a:t>Cíle bankovního dohledu</a:t>
            </a:r>
            <a:r>
              <a:rPr lang="cs-CZ" dirty="0"/>
              <a:t>:</a:t>
            </a:r>
          </a:p>
          <a:p>
            <a:pPr>
              <a:buFont typeface="Wingdings" pitchFamily="2" charset="2"/>
              <a:buChar char="ü"/>
            </a:pPr>
            <a:r>
              <a:rPr lang="cs-CZ" sz="2000" dirty="0"/>
              <a:t>Podpora efektivního provádění měnové politiky</a:t>
            </a:r>
          </a:p>
          <a:p>
            <a:pPr>
              <a:buFont typeface="Wingdings" pitchFamily="2" charset="2"/>
              <a:buChar char="ü"/>
            </a:pPr>
            <a:r>
              <a:rPr lang="cs-CZ" sz="2000" dirty="0"/>
              <a:t>Bezpečnost a spolehlivost</a:t>
            </a:r>
          </a:p>
          <a:p>
            <a:pPr>
              <a:buFont typeface="Wingdings" pitchFamily="2" charset="2"/>
              <a:buChar char="ü"/>
            </a:pPr>
            <a:r>
              <a:rPr lang="cs-CZ" sz="2000" dirty="0"/>
              <a:t>Efektivnost bankovního systému</a:t>
            </a:r>
          </a:p>
          <a:p>
            <a:pPr>
              <a:buFont typeface="Wingdings" pitchFamily="2" charset="2"/>
              <a:buChar char="ü"/>
            </a:pPr>
            <a:r>
              <a:rPr lang="cs-CZ" sz="2000" dirty="0"/>
              <a:t>Zajištění informací pro investory</a:t>
            </a:r>
          </a:p>
          <a:p>
            <a:pPr>
              <a:buFont typeface="Wingdings" pitchFamily="2" charset="2"/>
              <a:buChar char="ü"/>
            </a:pPr>
            <a:r>
              <a:rPr lang="cs-CZ" sz="2000" dirty="0"/>
              <a:t>Zajištění ochrany bankovních informací</a:t>
            </a:r>
          </a:p>
          <a:p>
            <a:pPr>
              <a:buFont typeface="Wingdings" pitchFamily="2" charset="2"/>
              <a:buChar char="ü"/>
            </a:pPr>
            <a:r>
              <a:rPr lang="cs-CZ" sz="2000" dirty="0"/>
              <a:t>Ochrana vkladů klientů</a:t>
            </a:r>
          </a:p>
          <a:p>
            <a:pPr>
              <a:buFont typeface="Wingdings" pitchFamily="2" charset="2"/>
              <a:buChar char="ü"/>
            </a:pPr>
            <a:r>
              <a:rPr lang="cs-CZ" sz="2000" dirty="0"/>
              <a:t>Ochrana bankovního systém u před nekalými praktikami</a:t>
            </a:r>
          </a:p>
          <a:p>
            <a:pPr>
              <a:buFont typeface="Wingdings" pitchFamily="2" charset="2"/>
              <a:buChar char="ü"/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42729864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800" dirty="0"/>
              <a:t>Metody hodnocení komerčních bank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endParaRPr lang="cs-CZ" dirty="0"/>
          </a:p>
          <a:p>
            <a:pPr marL="0" indent="0">
              <a:buNone/>
            </a:pPr>
            <a:r>
              <a:rPr lang="cs-CZ" b="1" i="1" dirty="0"/>
              <a:t>Metoda </a:t>
            </a:r>
            <a:r>
              <a:rPr lang="cs-CZ" b="1" i="1" dirty="0" err="1"/>
              <a:t>CAMEL</a:t>
            </a:r>
            <a:endParaRPr lang="cs-CZ" b="1" i="1" dirty="0"/>
          </a:p>
          <a:p>
            <a:pPr marL="0" indent="0">
              <a:buNone/>
            </a:pPr>
            <a:r>
              <a:rPr lang="cs-CZ" dirty="0"/>
              <a:t>C – </a:t>
            </a:r>
            <a:r>
              <a:rPr lang="cs-CZ" dirty="0" err="1"/>
              <a:t>CAPITAL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A – </a:t>
            </a:r>
            <a:r>
              <a:rPr lang="cs-CZ" dirty="0" err="1"/>
              <a:t>ASSESTS</a:t>
            </a:r>
            <a:r>
              <a:rPr lang="cs-CZ" dirty="0"/>
              <a:t> (AKTIVA)</a:t>
            </a:r>
          </a:p>
          <a:p>
            <a:pPr marL="0" indent="0">
              <a:buNone/>
            </a:pPr>
            <a:r>
              <a:rPr lang="cs-CZ" dirty="0"/>
              <a:t>M – MANAGEMENT</a:t>
            </a:r>
          </a:p>
          <a:p>
            <a:pPr marL="0" indent="0">
              <a:buNone/>
            </a:pPr>
            <a:r>
              <a:rPr lang="cs-CZ" dirty="0"/>
              <a:t>E – </a:t>
            </a:r>
            <a:r>
              <a:rPr lang="cs-CZ" dirty="0" err="1"/>
              <a:t>EARNINGS</a:t>
            </a:r>
            <a:r>
              <a:rPr lang="cs-CZ" dirty="0"/>
              <a:t> (VÝNOSY)</a:t>
            </a:r>
          </a:p>
          <a:p>
            <a:pPr marL="0" indent="0">
              <a:buNone/>
            </a:pPr>
            <a:r>
              <a:rPr lang="cs-CZ" dirty="0"/>
              <a:t>L – </a:t>
            </a:r>
            <a:r>
              <a:rPr lang="cs-CZ" dirty="0" err="1"/>
              <a:t>LIQUIDITY</a:t>
            </a:r>
            <a:r>
              <a:rPr lang="cs-CZ" dirty="0"/>
              <a:t> (LIKVIDITA)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b="1" i="1" dirty="0"/>
              <a:t>Hodnocení bank </a:t>
            </a:r>
            <a:r>
              <a:rPr lang="cs-CZ" dirty="0"/>
              <a:t>je od 1 do 5, přičemž při hodnocení 1 banka nemá problémy, hodnocení 5 vyžaduje pomoc Centrální banky nebo likvidaci komerční banky. </a:t>
            </a:r>
          </a:p>
          <a:p>
            <a:endParaRPr lang="cs-CZ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7161" y="2492896"/>
            <a:ext cx="1400943" cy="1328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1592" y="2284323"/>
            <a:ext cx="2631503" cy="1746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77482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800" dirty="0"/>
              <a:t>Banka bank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pPr marL="457200" indent="-457200">
              <a:buFont typeface="+mj-lt"/>
              <a:buAutoNum type="arabicPeriod"/>
            </a:pPr>
            <a:r>
              <a:rPr lang="cs-CZ" dirty="0"/>
              <a:t>Přijímá vklady od komerčních bank.</a:t>
            </a:r>
          </a:p>
          <a:p>
            <a:pPr marL="457200" indent="-457200">
              <a:buFont typeface="+mj-lt"/>
              <a:buAutoNum type="arabicPeriod"/>
            </a:pPr>
            <a:endParaRPr lang="cs-CZ" dirty="0"/>
          </a:p>
          <a:p>
            <a:pPr marL="457200" indent="-457200">
              <a:buFont typeface="+mj-lt"/>
              <a:buAutoNum type="arabicPeriod"/>
            </a:pPr>
            <a:r>
              <a:rPr lang="cs-CZ" dirty="0"/>
              <a:t>Poskytuje komerčním bankám úvěry na komerčním základě</a:t>
            </a:r>
          </a:p>
          <a:p>
            <a:pPr marL="457200" indent="-457200">
              <a:buFont typeface="+mj-lt"/>
              <a:buAutoNum type="arabicPeriod"/>
            </a:pPr>
            <a:endParaRPr lang="cs-CZ" dirty="0"/>
          </a:p>
          <a:p>
            <a:pPr marL="457200" indent="-457200">
              <a:buFont typeface="+mj-lt"/>
              <a:buAutoNum type="arabicPeriod"/>
            </a:pPr>
            <a:r>
              <a:rPr lang="cs-CZ" dirty="0"/>
              <a:t>Provádí zúčtovací činnost mezi bankami (tzv. </a:t>
            </a:r>
            <a:r>
              <a:rPr lang="cs-CZ" dirty="0" err="1"/>
              <a:t>multiclearing</a:t>
            </a:r>
            <a:r>
              <a:rPr lang="cs-CZ" dirty="0"/>
              <a:t>)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941168"/>
            <a:ext cx="2592288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24174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800" dirty="0"/>
              <a:t>Definiční znaky centrální banky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844824"/>
            <a:ext cx="8291264" cy="5013176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cs-CZ" dirty="0"/>
              <a:t>Emisní monopol (výsadní právo k emisi hotových bankovek a mincí)</a:t>
            </a:r>
          </a:p>
          <a:p>
            <a:pPr marL="457200" indent="-457200">
              <a:buFont typeface="+mj-lt"/>
              <a:buAutoNum type="arabicPeriod"/>
            </a:pPr>
            <a:endParaRPr lang="cs-CZ" dirty="0"/>
          </a:p>
          <a:p>
            <a:pPr marL="457200" indent="-457200">
              <a:buFont typeface="+mj-lt"/>
              <a:buAutoNum type="arabicPeriod"/>
            </a:pPr>
            <a:r>
              <a:rPr lang="cs-CZ" dirty="0"/>
              <a:t>Provádění měnové politiky (regulace množství peněz v oběhu s cílem podporovat měnovou stabilitu)</a:t>
            </a:r>
          </a:p>
          <a:p>
            <a:pPr marL="457200" indent="-457200">
              <a:buFont typeface="+mj-lt"/>
              <a:buAutoNum type="arabicPeriod"/>
            </a:pPr>
            <a:endParaRPr lang="cs-CZ" dirty="0"/>
          </a:p>
          <a:p>
            <a:pPr marL="457200" indent="-457200">
              <a:buFont typeface="+mj-lt"/>
              <a:buAutoNum type="arabicPeriod"/>
            </a:pPr>
            <a:r>
              <a:rPr lang="cs-CZ" dirty="0"/>
              <a:t>Regulace bankovního systému (stanovení základních povinností a pravidel obchodních a dalších bank na daném území)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sz="1400" dirty="0"/>
              <a:t>Dle: Jílek Josef: Peníze a měnová politika. </a:t>
            </a:r>
            <a:r>
              <a:rPr lang="cs-CZ" sz="1400" dirty="0" err="1"/>
              <a:t>Grada</a:t>
            </a:r>
            <a:r>
              <a:rPr lang="cs-CZ" sz="1400" dirty="0"/>
              <a:t>, Praha 2004</a:t>
            </a:r>
          </a:p>
        </p:txBody>
      </p:sp>
    </p:spTree>
    <p:extLst>
      <p:ext uri="{BB962C8B-B14F-4D97-AF65-F5344CB8AC3E}">
        <p14:creationId xmlns:p14="http://schemas.microsoft.com/office/powerpoint/2010/main" val="38535327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800" dirty="0"/>
              <a:t>Banka státu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pPr marL="457200" indent="-457200">
              <a:buFont typeface="+mj-lt"/>
              <a:buAutoNum type="arabicPeriod"/>
            </a:pPr>
            <a:r>
              <a:rPr lang="cs-CZ" dirty="0"/>
              <a:t>Vede účty státního rozpočtu</a:t>
            </a:r>
          </a:p>
          <a:p>
            <a:pPr marL="457200" indent="-457200">
              <a:buFont typeface="+mj-lt"/>
              <a:buAutoNum type="arabicPeriod"/>
            </a:pPr>
            <a:endParaRPr lang="cs-CZ" dirty="0"/>
          </a:p>
          <a:p>
            <a:pPr marL="457200" indent="-457200">
              <a:buFont typeface="+mj-lt"/>
              <a:buAutoNum type="arabicPeriod"/>
            </a:pPr>
            <a:r>
              <a:rPr lang="cs-CZ" dirty="0"/>
              <a:t>Správa státního dluhu</a:t>
            </a:r>
          </a:p>
          <a:p>
            <a:pPr marL="457200" indent="-457200">
              <a:buFont typeface="+mj-lt"/>
              <a:buAutoNum type="arabicPeriod"/>
            </a:pPr>
            <a:endParaRPr lang="cs-CZ" dirty="0"/>
          </a:p>
          <a:p>
            <a:pPr marL="457200" indent="-457200">
              <a:buFont typeface="+mj-lt"/>
              <a:buAutoNum type="arabicPeriod"/>
            </a:pPr>
            <a:r>
              <a:rPr lang="cs-CZ" dirty="0"/>
              <a:t>Poskytuje úvěry státnímu rozpočtu</a:t>
            </a:r>
          </a:p>
          <a:p>
            <a:pPr marL="457200" indent="-457200">
              <a:buFont typeface="+mj-lt"/>
              <a:buAutoNum type="arabicPeriod"/>
            </a:pPr>
            <a:endParaRPr lang="cs-CZ" dirty="0"/>
          </a:p>
          <a:p>
            <a:pPr marL="457200" indent="-457200">
              <a:buFont typeface="+mj-lt"/>
              <a:buAutoNum type="arabicPeriod"/>
            </a:pPr>
            <a:r>
              <a:rPr lang="cs-CZ" dirty="0"/>
              <a:t>Provádí emisi státních cenných papírů</a:t>
            </a:r>
          </a:p>
          <a:p>
            <a:pPr marL="457200" indent="-457200">
              <a:buFont typeface="+mj-lt"/>
              <a:buAutoNum type="arabicPeriod"/>
            </a:pPr>
            <a:endParaRPr lang="cs-CZ" dirty="0"/>
          </a:p>
          <a:p>
            <a:pPr marL="457200" indent="-457200">
              <a:buFont typeface="+mj-lt"/>
              <a:buAutoNum type="arabicPeriod"/>
            </a:pPr>
            <a:r>
              <a:rPr lang="cs-CZ" dirty="0"/>
              <a:t>Realizuje obchody se státními cennými papíry</a:t>
            </a:r>
          </a:p>
        </p:txBody>
      </p:sp>
    </p:spTree>
    <p:extLst>
      <p:ext uri="{BB962C8B-B14F-4D97-AF65-F5344CB8AC3E}">
        <p14:creationId xmlns:p14="http://schemas.microsoft.com/office/powerpoint/2010/main" val="29925525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800" dirty="0"/>
              <a:t>Reprezentace státu v měnové oblasti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endParaRPr lang="cs-CZ" dirty="0"/>
          </a:p>
          <a:p>
            <a:pPr>
              <a:buFont typeface="Wingdings" pitchFamily="2" charset="2"/>
              <a:buChar char="ü"/>
            </a:pPr>
            <a:r>
              <a:rPr lang="cs-CZ" dirty="0"/>
              <a:t>Pravidelné informace veřejnosti o měnovém vývoji</a:t>
            </a:r>
          </a:p>
          <a:p>
            <a:pPr>
              <a:buFont typeface="Wingdings" pitchFamily="2" charset="2"/>
              <a:buChar char="ü"/>
            </a:pPr>
            <a:endParaRPr lang="cs-CZ" dirty="0"/>
          </a:p>
          <a:p>
            <a:pPr>
              <a:buFont typeface="Wingdings" pitchFamily="2" charset="2"/>
              <a:buChar char="ü"/>
            </a:pPr>
            <a:r>
              <a:rPr lang="cs-CZ" dirty="0"/>
              <a:t>Reprezentace státu v MMF, Světové bance, v Bance pro mezinárodní platby v Basileji, v Evropské centrální bance a dalších měnových a bankovních institucích.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675786"/>
            <a:ext cx="3096344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4356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800" dirty="0"/>
              <a:t>Udělování licence pro komerční banky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dirty="0"/>
              <a:t>Licence se uděluje zájemcům na základě žádosti předložené ČNB. Se žádostí je nutno předložit:</a:t>
            </a:r>
          </a:p>
          <a:p>
            <a:pPr>
              <a:buFont typeface="Wingdings" pitchFamily="2" charset="2"/>
              <a:buChar char="ü"/>
            </a:pPr>
            <a:r>
              <a:rPr lang="cs-CZ" sz="2200" dirty="0"/>
              <a:t>Návrh stanov banky</a:t>
            </a:r>
          </a:p>
          <a:p>
            <a:pPr>
              <a:buFont typeface="Wingdings" pitchFamily="2" charset="2"/>
              <a:buChar char="ü"/>
            </a:pPr>
            <a:r>
              <a:rPr lang="cs-CZ" sz="2200" dirty="0"/>
              <a:t>Původ, dostatečnost a složení základního jmění a dalších finančních zdrojů </a:t>
            </a:r>
            <a:r>
              <a:rPr lang="cs-CZ" sz="2000" dirty="0"/>
              <a:t>(zákon o bankách opravňuje ČNB požadovat minimální výši základního jmění 500 mil. Složených v peněžní formě)</a:t>
            </a:r>
          </a:p>
          <a:p>
            <a:pPr>
              <a:buFont typeface="Wingdings" pitchFamily="2" charset="2"/>
              <a:buChar char="ü"/>
            </a:pPr>
            <a:r>
              <a:rPr lang="cs-CZ" sz="2200" dirty="0"/>
              <a:t>Odbornou způsobilost a občanskou bezúhonnost pro osoby navrhované do řídících funkcí komerční banky</a:t>
            </a:r>
          </a:p>
          <a:p>
            <a:pPr>
              <a:buFont typeface="Wingdings" pitchFamily="2" charset="2"/>
              <a:buChar char="ü"/>
            </a:pPr>
            <a:r>
              <a:rPr lang="cs-CZ" sz="2200" dirty="0"/>
              <a:t>Splnění technických předpokladů</a:t>
            </a:r>
          </a:p>
          <a:p>
            <a:pPr>
              <a:buFont typeface="Wingdings" pitchFamily="2" charset="2"/>
              <a:buChar char="ü"/>
            </a:pPr>
            <a:r>
              <a:rPr lang="cs-CZ" sz="2200" dirty="0"/>
              <a:t>Splnění organizačních předpokladů</a:t>
            </a:r>
          </a:p>
          <a:p>
            <a:pPr>
              <a:buFont typeface="Wingdings" pitchFamily="2" charset="2"/>
              <a:buChar char="ü"/>
            </a:pPr>
            <a:r>
              <a:rPr lang="cs-CZ" sz="2200" dirty="0"/>
              <a:t>Prokázání reálnosti ekonomických kalkulací o budoucí likviditě a rentabilitě banky</a:t>
            </a:r>
          </a:p>
        </p:txBody>
      </p:sp>
    </p:spTree>
    <p:extLst>
      <p:ext uri="{BB962C8B-B14F-4D97-AF65-F5344CB8AC3E}">
        <p14:creationId xmlns:p14="http://schemas.microsoft.com/office/powerpoint/2010/main" val="27339275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800" dirty="0"/>
              <a:t>Udělování licence pro komerční banky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pPr>
              <a:buFont typeface="Wingdings" pitchFamily="2" charset="2"/>
              <a:buChar char="ü"/>
            </a:pPr>
            <a:r>
              <a:rPr lang="cs-CZ" sz="2200" dirty="0"/>
              <a:t>Prokázání způsobilosti zakladatele (s podílem větším než 10 % na hlasovacích právech) k výkonu práv akcionáře</a:t>
            </a:r>
          </a:p>
          <a:p>
            <a:pPr>
              <a:buFont typeface="Wingdings" pitchFamily="2" charset="2"/>
              <a:buChar char="ü"/>
            </a:pPr>
            <a:endParaRPr lang="cs-CZ" sz="2200" dirty="0"/>
          </a:p>
          <a:p>
            <a:pPr>
              <a:buFont typeface="Wingdings" pitchFamily="2" charset="2"/>
              <a:buChar char="ü"/>
            </a:pPr>
            <a:r>
              <a:rPr lang="cs-CZ" sz="2200" dirty="0"/>
              <a:t>Prokázání funkčního softwarového vybavení k provádění obchodních operací banky (nutnou podmínkou, aby toto programové vybavení bylo kompatibilní s celým bankovním systémem)</a:t>
            </a:r>
          </a:p>
        </p:txBody>
      </p:sp>
    </p:spTree>
    <p:extLst>
      <p:ext uri="{BB962C8B-B14F-4D97-AF65-F5344CB8AC3E}">
        <p14:creationId xmlns:p14="http://schemas.microsoft.com/office/powerpoint/2010/main" val="36253407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19256" cy="1411560"/>
          </a:xfrm>
        </p:spPr>
        <p:txBody>
          <a:bodyPr/>
          <a:lstStyle/>
          <a:p>
            <a:r>
              <a:rPr lang="cs-CZ" sz="4800" dirty="0"/>
              <a:t>Vznik a vývoj centrálních bank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r>
              <a:rPr lang="cs-CZ" dirty="0"/>
              <a:t>Centrální banky jsou instituce, které:</a:t>
            </a:r>
          </a:p>
          <a:p>
            <a:pPr marL="0" indent="0">
              <a:buNone/>
            </a:pPr>
            <a:endParaRPr lang="cs-CZ" dirty="0"/>
          </a:p>
          <a:p>
            <a:pPr marL="457200" indent="-457200">
              <a:buFont typeface="+mj-lt"/>
              <a:buAutoNum type="arabicPeriod"/>
            </a:pPr>
            <a:r>
              <a:rPr lang="cs-CZ" dirty="0"/>
              <a:t>Mají emisní monopol na hotovostní peníze</a:t>
            </a:r>
          </a:p>
          <a:p>
            <a:pPr marL="457200" indent="-457200">
              <a:buFont typeface="+mj-lt"/>
              <a:buAutoNum type="arabicPeriod"/>
            </a:pPr>
            <a:endParaRPr lang="cs-CZ" dirty="0"/>
          </a:p>
          <a:p>
            <a:pPr marL="457200" indent="-457200">
              <a:buFont typeface="+mj-lt"/>
              <a:buAutoNum type="arabicPeriod"/>
            </a:pPr>
            <a:r>
              <a:rPr lang="cs-CZ" dirty="0"/>
              <a:t>Provádějí měnovou politiku</a:t>
            </a:r>
          </a:p>
          <a:p>
            <a:pPr marL="457200" indent="-457200">
              <a:buFont typeface="+mj-lt"/>
              <a:buAutoNum type="arabicPeriod"/>
            </a:pPr>
            <a:endParaRPr lang="cs-CZ" dirty="0"/>
          </a:p>
          <a:p>
            <a:pPr marL="457200" indent="-457200">
              <a:buFont typeface="+mj-lt"/>
              <a:buAutoNum type="arabicPeriod"/>
            </a:pPr>
            <a:r>
              <a:rPr lang="cs-CZ" dirty="0"/>
              <a:t>Regulují bankovní systém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293096"/>
            <a:ext cx="3362325" cy="216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38544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0"/>
            <a:ext cx="8147248" cy="980728"/>
          </a:xfrm>
        </p:spPr>
        <p:txBody>
          <a:bodyPr/>
          <a:lstStyle/>
          <a:p>
            <a:r>
              <a:rPr lang="cs-CZ" dirty="0"/>
              <a:t>Funkce centrální banky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340768"/>
            <a:ext cx="8301608" cy="4813995"/>
          </a:xfrm>
        </p:spPr>
        <p:txBody>
          <a:bodyPr>
            <a:normAutofit/>
          </a:bodyPr>
          <a:lstStyle/>
          <a:p>
            <a:pPr marL="742950" indent="-742950">
              <a:buAutoNum type="arabicPeriod"/>
            </a:pPr>
            <a:r>
              <a:rPr lang="cs-CZ" sz="3600" dirty="0"/>
              <a:t>Emisní monopol</a:t>
            </a:r>
          </a:p>
          <a:p>
            <a:pPr marL="0" indent="0">
              <a:buNone/>
            </a:pPr>
            <a:r>
              <a:rPr lang="cs-CZ" dirty="0"/>
              <a:t>Zahrnuje výsadní právo k emisi hotovostních bankovek, mincí, případně i pamětních mincí na daném území. 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sz="3600" dirty="0"/>
              <a:t>2. Provádění měnové politiky</a:t>
            </a:r>
            <a:endParaRPr lang="cs-CZ" dirty="0"/>
          </a:p>
          <a:p>
            <a:pPr marL="0" lvl="0" indent="0">
              <a:buNone/>
            </a:pPr>
            <a:r>
              <a:rPr lang="cs-CZ" dirty="0">
                <a:solidFill>
                  <a:prstClr val="black">
                    <a:lumMod val="50000"/>
                    <a:lumOff val="50000"/>
                  </a:prstClr>
                </a:solidFill>
              </a:rPr>
              <a:t>Představuje regulaci množství oběživa v ekonomice s hlavním cílem podporovat měnovou stabilitu země. 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405654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91264" cy="792087"/>
          </a:xfrm>
        </p:spPr>
        <p:txBody>
          <a:bodyPr/>
          <a:lstStyle/>
          <a:p>
            <a:r>
              <a:rPr lang="cs-CZ" dirty="0"/>
              <a:t>Funkce centrální banky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3600" dirty="0"/>
              <a:t>3. Regulace bankovního systému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Představuje stanovování základních povinností a pravidel činnosti obchodních a dalších bank působících na daném území, dále kontrolu dodržování těchto pravidel a stanovování sankcí za jejich nedodržování. Součástí těchto pravomocí je i udělování licence k bankovní činnosti. </a:t>
            </a:r>
          </a:p>
        </p:txBody>
      </p:sp>
    </p:spTree>
    <p:extLst>
      <p:ext uri="{BB962C8B-B14F-4D97-AF65-F5344CB8AC3E}">
        <p14:creationId xmlns:p14="http://schemas.microsoft.com/office/powerpoint/2010/main" val="20196217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147248" cy="1368152"/>
          </a:xfrm>
        </p:spPr>
        <p:txBody>
          <a:bodyPr/>
          <a:lstStyle/>
          <a:p>
            <a:r>
              <a:rPr lang="cs-CZ" sz="4800" dirty="0"/>
              <a:t>Postavení centrální banky v národním hospodářství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endParaRPr lang="cs-CZ" dirty="0"/>
          </a:p>
          <a:p>
            <a:pPr marL="457200" indent="-457200">
              <a:buFont typeface="+mj-lt"/>
              <a:buAutoNum type="arabicPeriod"/>
            </a:pPr>
            <a:r>
              <a:rPr lang="cs-CZ" dirty="0"/>
              <a:t>Funkce centrální banky</a:t>
            </a:r>
          </a:p>
          <a:p>
            <a:pPr marL="457200" indent="-457200">
              <a:buFont typeface="+mj-lt"/>
              <a:buAutoNum type="arabicPeriod"/>
            </a:pPr>
            <a:endParaRPr lang="cs-CZ" dirty="0"/>
          </a:p>
          <a:p>
            <a:pPr marL="457200" indent="-457200">
              <a:buFont typeface="+mj-lt"/>
              <a:buAutoNum type="arabicPeriod"/>
            </a:pPr>
            <a:r>
              <a:rPr lang="cs-CZ" dirty="0"/>
              <a:t>Nezávislost centrální banky</a:t>
            </a:r>
          </a:p>
          <a:p>
            <a:pPr marL="457200" indent="-457200">
              <a:buFont typeface="+mj-lt"/>
              <a:buAutoNum type="arabicPeriod"/>
            </a:pPr>
            <a:endParaRPr lang="cs-CZ" dirty="0"/>
          </a:p>
          <a:p>
            <a:pPr marL="457200" indent="-457200">
              <a:buFont typeface="+mj-lt"/>
              <a:buAutoNum type="arabicPeriod"/>
            </a:pPr>
            <a:r>
              <a:rPr lang="cs-CZ" dirty="0"/>
              <a:t>Právní úprava postavení centrální banky v ČR – ČNB</a:t>
            </a:r>
          </a:p>
          <a:p>
            <a:pPr marL="457200" indent="-457200">
              <a:buFont typeface="+mj-lt"/>
              <a:buAutoNum type="arabicPeriod"/>
            </a:pPr>
            <a:endParaRPr lang="cs-CZ" dirty="0"/>
          </a:p>
          <a:p>
            <a:pPr marL="457200" indent="-457200">
              <a:buFont typeface="+mj-lt"/>
              <a:buAutoNum type="arabicPeriod"/>
            </a:pPr>
            <a:r>
              <a:rPr lang="cs-CZ" dirty="0"/>
              <a:t>Organizační struktura ČNB</a:t>
            </a:r>
          </a:p>
          <a:p>
            <a:pPr marL="457200" indent="-457200">
              <a:buFont typeface="+mj-lt"/>
              <a:buAutoNum type="arabicPeriod"/>
            </a:pPr>
            <a:endParaRPr lang="cs-CZ" dirty="0"/>
          </a:p>
          <a:p>
            <a:pPr marL="457200" indent="-457200">
              <a:buFont typeface="+mj-lt"/>
              <a:buAutoNum type="arabicPeriod"/>
            </a:pPr>
            <a:r>
              <a:rPr lang="cs-CZ" dirty="0"/>
              <a:t>Funkce ČNB</a:t>
            </a:r>
          </a:p>
        </p:txBody>
      </p:sp>
    </p:spTree>
    <p:extLst>
      <p:ext uri="{BB962C8B-B14F-4D97-AF65-F5344CB8AC3E}">
        <p14:creationId xmlns:p14="http://schemas.microsoft.com/office/powerpoint/2010/main" val="16124439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0"/>
            <a:ext cx="8147248" cy="1484784"/>
          </a:xfrm>
        </p:spPr>
        <p:txBody>
          <a:bodyPr/>
          <a:lstStyle/>
          <a:p>
            <a:r>
              <a:rPr lang="cs-CZ" sz="4800" dirty="0"/>
              <a:t>Centrální banka plní tyto úkoly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600200"/>
            <a:ext cx="8219256" cy="499715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sz="1800" dirty="0"/>
              <a:t>Obecně je v teorii i praxi centrálního bankovnictví shoda v těchto funkcích:</a:t>
            </a:r>
            <a:endParaRPr lang="cs-CZ" sz="2000" dirty="0"/>
          </a:p>
          <a:p>
            <a:pPr marL="457200" indent="-457200">
              <a:buFont typeface="+mj-lt"/>
              <a:buAutoNum type="arabicPeriod"/>
            </a:pPr>
            <a:r>
              <a:rPr lang="cs-CZ" dirty="0"/>
              <a:t>Emisní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/>
              <a:t>Banka bank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/>
              <a:t>Orgán bankovního dozoru a regulace</a:t>
            </a:r>
          </a:p>
          <a:p>
            <a:pPr>
              <a:buFont typeface="Wingdings" pitchFamily="2" charset="2"/>
              <a:buChar char="ü"/>
            </a:pPr>
            <a:r>
              <a:rPr lang="cs-CZ" sz="2000" dirty="0"/>
              <a:t>Bezpečnost a spolehlivost</a:t>
            </a:r>
          </a:p>
          <a:p>
            <a:pPr>
              <a:buFont typeface="Wingdings" pitchFamily="2" charset="2"/>
              <a:buChar char="ü"/>
            </a:pPr>
            <a:r>
              <a:rPr lang="cs-CZ" sz="2000" dirty="0"/>
              <a:t>Efektivnost fungování bankovního sektoru</a:t>
            </a:r>
          </a:p>
          <a:p>
            <a:pPr>
              <a:buFont typeface="Wingdings" pitchFamily="2" charset="2"/>
              <a:buChar char="ü"/>
            </a:pPr>
            <a:r>
              <a:rPr lang="cs-CZ" sz="2000" dirty="0"/>
              <a:t>Ochrana a informovanost investorů</a:t>
            </a:r>
          </a:p>
          <a:p>
            <a:pPr>
              <a:buFont typeface="Wingdings" pitchFamily="2" charset="2"/>
              <a:buChar char="ü"/>
            </a:pPr>
            <a:r>
              <a:rPr lang="cs-CZ" sz="2000" dirty="0"/>
              <a:t>Efektivnost měnové politiky </a:t>
            </a:r>
          </a:p>
          <a:p>
            <a:pPr marL="0" indent="0">
              <a:buNone/>
            </a:pPr>
            <a:r>
              <a:rPr lang="cs-CZ" dirty="0"/>
              <a:t>4. Banka vlády</a:t>
            </a:r>
          </a:p>
          <a:p>
            <a:pPr marL="0" indent="0">
              <a:buNone/>
            </a:pPr>
            <a:r>
              <a:rPr lang="cs-CZ" dirty="0"/>
              <a:t>5. Správa státního dluhu</a:t>
            </a:r>
          </a:p>
          <a:p>
            <a:pPr marL="0" indent="0">
              <a:buNone/>
            </a:pPr>
            <a:r>
              <a:rPr lang="cs-CZ" dirty="0"/>
              <a:t>6. Zastupování státu v mezinárodních měnových organizacích</a:t>
            </a:r>
          </a:p>
        </p:txBody>
      </p:sp>
    </p:spTree>
    <p:extLst>
      <p:ext uri="{BB962C8B-B14F-4D97-AF65-F5344CB8AC3E}">
        <p14:creationId xmlns:p14="http://schemas.microsoft.com/office/powerpoint/2010/main" val="26070077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0"/>
            <a:ext cx="8147248" cy="1484784"/>
          </a:xfrm>
        </p:spPr>
        <p:txBody>
          <a:bodyPr/>
          <a:lstStyle/>
          <a:p>
            <a:r>
              <a:rPr lang="cs-CZ" sz="4800" dirty="0"/>
              <a:t>Nezávislost centrální banky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i="1" dirty="0"/>
              <a:t>Je třeba rozeznávat:</a:t>
            </a:r>
          </a:p>
          <a:p>
            <a:pPr marL="0" indent="0">
              <a:buNone/>
            </a:pPr>
            <a:endParaRPr lang="cs-CZ" dirty="0"/>
          </a:p>
          <a:p>
            <a:pPr>
              <a:buFont typeface="Wingdings" pitchFamily="2" charset="2"/>
              <a:buChar char="ü"/>
            </a:pPr>
            <a:r>
              <a:rPr lang="cs-CZ" dirty="0"/>
              <a:t>nezávislost de iure</a:t>
            </a:r>
          </a:p>
          <a:p>
            <a:pPr>
              <a:buFont typeface="Wingdings" pitchFamily="2" charset="2"/>
              <a:buChar char="ü"/>
            </a:pPr>
            <a:endParaRPr lang="cs-CZ" dirty="0"/>
          </a:p>
          <a:p>
            <a:pPr>
              <a:buFont typeface="Wingdings" pitchFamily="2" charset="2"/>
              <a:buChar char="ü"/>
            </a:pPr>
            <a:r>
              <a:rPr lang="cs-CZ" dirty="0"/>
              <a:t>nezávislost de facto</a:t>
            </a:r>
          </a:p>
          <a:p>
            <a:pPr>
              <a:buFont typeface="Wingdings" pitchFamily="2" charset="2"/>
              <a:buChar char="ü"/>
            </a:pPr>
            <a:endParaRPr lang="cs-CZ" dirty="0"/>
          </a:p>
          <a:p>
            <a:pPr>
              <a:buFont typeface="Wingdings" pitchFamily="2" charset="2"/>
              <a:buChar char="ü"/>
            </a:pPr>
            <a:r>
              <a:rPr lang="cs-CZ" dirty="0"/>
              <a:t>nezávislost politickou</a:t>
            </a:r>
          </a:p>
          <a:p>
            <a:pPr>
              <a:buFont typeface="Wingdings" pitchFamily="2" charset="2"/>
              <a:buChar char="ü"/>
            </a:pPr>
            <a:endParaRPr lang="cs-CZ" dirty="0"/>
          </a:p>
          <a:p>
            <a:pPr>
              <a:buFont typeface="Wingdings" pitchFamily="2" charset="2"/>
              <a:buChar char="ü"/>
            </a:pPr>
            <a:r>
              <a:rPr lang="cs-CZ" dirty="0"/>
              <a:t>nezávislost hospodářskou.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>
              <a:buFont typeface="Wingdings" pitchFamily="2" charset="2"/>
              <a:buChar char="ü"/>
            </a:pPr>
            <a:endParaRPr lang="cs-CZ" dirty="0"/>
          </a:p>
          <a:p>
            <a:pPr>
              <a:buFont typeface="Wingdings" pitchFamily="2" charset="2"/>
              <a:buChar char="ü"/>
            </a:pPr>
            <a:endParaRPr lang="cs-CZ" dirty="0"/>
          </a:p>
          <a:p>
            <a:pPr>
              <a:buFont typeface="Wingdings" pitchFamily="2" charset="2"/>
              <a:buChar char="ü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757382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800" dirty="0"/>
              <a:t>Kritéria politické nezávislosti (závislosti)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cs-CZ" dirty="0"/>
              <a:t>Guvernér není jmenován vládou.</a:t>
            </a:r>
          </a:p>
          <a:p>
            <a:pPr>
              <a:buFont typeface="Wingdings" pitchFamily="2" charset="2"/>
              <a:buChar char="ü"/>
            </a:pPr>
            <a:r>
              <a:rPr lang="cs-CZ" dirty="0"/>
              <a:t>Guvernér je jmenován na více než 5 let.</a:t>
            </a:r>
          </a:p>
          <a:p>
            <a:pPr>
              <a:buFont typeface="Wingdings" pitchFamily="2" charset="2"/>
              <a:buChar char="ü"/>
            </a:pPr>
            <a:r>
              <a:rPr lang="cs-CZ" dirty="0"/>
              <a:t>Bankovní rada není jmenována vládou.</a:t>
            </a:r>
          </a:p>
          <a:p>
            <a:pPr>
              <a:buFont typeface="Wingdings" pitchFamily="2" charset="2"/>
              <a:buChar char="ü"/>
            </a:pPr>
            <a:r>
              <a:rPr lang="cs-CZ" dirty="0"/>
              <a:t>Bankovní rada je jmenována na více než 5 let.</a:t>
            </a:r>
          </a:p>
          <a:p>
            <a:pPr>
              <a:buFont typeface="Wingdings" pitchFamily="2" charset="2"/>
              <a:buChar char="ü"/>
            </a:pPr>
            <a:r>
              <a:rPr lang="cs-CZ" dirty="0"/>
              <a:t>Nezávazná účast člena vlády v bankovní radě.</a:t>
            </a:r>
          </a:p>
          <a:p>
            <a:pPr>
              <a:buFont typeface="Wingdings" pitchFamily="2" charset="2"/>
              <a:buChar char="ü"/>
            </a:pPr>
            <a:r>
              <a:rPr lang="cs-CZ" dirty="0"/>
              <a:t>Vláda neschvaluje záměry monetární politiky.</a:t>
            </a:r>
          </a:p>
          <a:p>
            <a:pPr>
              <a:buFont typeface="Wingdings" pitchFamily="2" charset="2"/>
              <a:buChar char="ü"/>
            </a:pPr>
            <a:r>
              <a:rPr lang="cs-CZ" dirty="0"/>
              <a:t>Požadavek na udržení měnové stability je dán zákonem.</a:t>
            </a:r>
          </a:p>
          <a:p>
            <a:pPr>
              <a:buFont typeface="Wingdings" pitchFamily="2" charset="2"/>
              <a:buChar char="ü"/>
            </a:pPr>
            <a:r>
              <a:rPr lang="cs-CZ" dirty="0"/>
              <a:t>Existuje zákonná úprava řešení konfliktů mezi centrální bankou a vládou.</a:t>
            </a:r>
          </a:p>
        </p:txBody>
      </p:sp>
    </p:spTree>
    <p:extLst>
      <p:ext uri="{BB962C8B-B14F-4D97-AF65-F5344CB8AC3E}">
        <p14:creationId xmlns:p14="http://schemas.microsoft.com/office/powerpoint/2010/main" val="194656011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kutivní">
  <a:themeElements>
    <a:clrScheme name="Exekutivní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kutivní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kutivní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0</TotalTime>
  <Words>996</Words>
  <Application>Microsoft Office PowerPoint</Application>
  <PresentationFormat>Předvádění na obrazovce (4:3)</PresentationFormat>
  <Paragraphs>219</Paragraphs>
  <Slides>23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23</vt:i4>
      </vt:variant>
    </vt:vector>
  </HeadingPairs>
  <TitlesOfParts>
    <vt:vector size="29" baseType="lpstr">
      <vt:lpstr>Arial</vt:lpstr>
      <vt:lpstr>Century Gothic</vt:lpstr>
      <vt:lpstr>Courier New</vt:lpstr>
      <vt:lpstr>Palatino Linotype</vt:lpstr>
      <vt:lpstr>Wingdings</vt:lpstr>
      <vt:lpstr>Exekutivní</vt:lpstr>
      <vt:lpstr>Bankovnictví</vt:lpstr>
      <vt:lpstr>Definiční znaky centrální banky</vt:lpstr>
      <vt:lpstr>Vznik a vývoj centrálních bank</vt:lpstr>
      <vt:lpstr>Funkce centrální banky</vt:lpstr>
      <vt:lpstr>Funkce centrální banky</vt:lpstr>
      <vt:lpstr>Postavení centrální banky v národním hospodářství</vt:lpstr>
      <vt:lpstr>Centrální banka plní tyto úkoly</vt:lpstr>
      <vt:lpstr>Nezávislost centrální banky</vt:lpstr>
      <vt:lpstr>Kritéria politické nezávislosti (závislosti) </vt:lpstr>
      <vt:lpstr>Hospodářská nezávislost</vt:lpstr>
      <vt:lpstr>Funkce  ČNB</vt:lpstr>
      <vt:lpstr>Emisní funkce ČNB</vt:lpstr>
      <vt:lpstr>Měnová funkce ČNB  (prostřednictvím monetární hospodářské politiky)</vt:lpstr>
      <vt:lpstr>Měnové agregáty</vt:lpstr>
      <vt:lpstr>Devizová funkce ČNB</vt:lpstr>
      <vt:lpstr>Regulace bankovního systému</vt:lpstr>
      <vt:lpstr>Bankovní dohled</vt:lpstr>
      <vt:lpstr>Metody hodnocení komerčních bank</vt:lpstr>
      <vt:lpstr>Banka bank</vt:lpstr>
      <vt:lpstr>Banka státu</vt:lpstr>
      <vt:lpstr>Reprezentace státu v měnové oblasti</vt:lpstr>
      <vt:lpstr>Udělování licence pro komerční banky</vt:lpstr>
      <vt:lpstr>Udělování licence pro komerční banky</vt:lpstr>
    </vt:vector>
  </TitlesOfParts>
  <Company>PrF MU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Bankovnictví</dc:title>
  <dc:creator>704</dc:creator>
  <cp:lastModifiedBy>Jiří Blažek</cp:lastModifiedBy>
  <cp:revision>17</cp:revision>
  <dcterms:created xsi:type="dcterms:W3CDTF">2015-03-29T07:55:10Z</dcterms:created>
  <dcterms:modified xsi:type="dcterms:W3CDTF">2020-12-11T13:20:46Z</dcterms:modified>
</cp:coreProperties>
</file>