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3" r:id="rId8"/>
    <p:sldId id="276" r:id="rId9"/>
    <p:sldId id="262" r:id="rId10"/>
    <p:sldId id="269" r:id="rId11"/>
    <p:sldId id="263" r:id="rId12"/>
    <p:sldId id="268" r:id="rId13"/>
    <p:sldId id="264" r:id="rId14"/>
    <p:sldId id="270" r:id="rId15"/>
    <p:sldId id="265" r:id="rId16"/>
    <p:sldId id="274" r:id="rId17"/>
    <p:sldId id="266" r:id="rId18"/>
    <p:sldId id="267" r:id="rId19"/>
    <p:sldId id="271" r:id="rId20"/>
    <p:sldId id="275"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65" d="100"/>
          <a:sy n="65" d="100"/>
        </p:scale>
        <p:origin x="7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1201927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257258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1591185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371815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1894026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3F800F7-EBDD-4514-A94F-0A184A456CC5}" type="datetimeFigureOut">
              <a:rPr lang="cs-CZ" smtClean="0"/>
              <a:t>13.11.2020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468343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3F800F7-EBDD-4514-A94F-0A184A456CC5}" type="datetimeFigureOut">
              <a:rPr lang="cs-CZ" smtClean="0"/>
              <a:t>13.11.2020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3867378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3F800F7-EBDD-4514-A94F-0A184A456CC5}" type="datetimeFigureOut">
              <a:rPr lang="cs-CZ" smtClean="0"/>
              <a:t>13.11.2020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412911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F800F7-EBDD-4514-A94F-0A184A456CC5}" type="datetimeFigureOut">
              <a:rPr lang="cs-CZ" smtClean="0"/>
              <a:t>13.11.2020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73241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3F800F7-EBDD-4514-A94F-0A184A456CC5}" type="datetimeFigureOut">
              <a:rPr lang="cs-CZ" smtClean="0"/>
              <a:t>13.11.2020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389166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3F800F7-EBDD-4514-A94F-0A184A456CC5}" type="datetimeFigureOut">
              <a:rPr lang="cs-CZ" smtClean="0"/>
              <a:t>13.11.2020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EDBC45-CFAA-4195-B122-25F4247BC0A8}" type="slidenum">
              <a:rPr lang="cs-CZ" smtClean="0"/>
              <a:t>‹#›</a:t>
            </a:fld>
            <a:endParaRPr lang="cs-CZ"/>
          </a:p>
        </p:txBody>
      </p:sp>
    </p:spTree>
    <p:extLst>
      <p:ext uri="{BB962C8B-B14F-4D97-AF65-F5344CB8AC3E}">
        <p14:creationId xmlns:p14="http://schemas.microsoft.com/office/powerpoint/2010/main" val="399979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800F7-EBDD-4514-A94F-0A184A456CC5}" type="datetimeFigureOut">
              <a:rPr lang="cs-CZ" smtClean="0"/>
              <a:t>13.11.2020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DBC45-CFAA-4195-B122-25F4247BC0A8}" type="slidenum">
              <a:rPr lang="cs-CZ" smtClean="0"/>
              <a:t>‹#›</a:t>
            </a:fld>
            <a:endParaRPr lang="cs-CZ"/>
          </a:p>
        </p:txBody>
      </p:sp>
    </p:spTree>
    <p:extLst>
      <p:ext uri="{BB962C8B-B14F-4D97-AF65-F5344CB8AC3E}">
        <p14:creationId xmlns:p14="http://schemas.microsoft.com/office/powerpoint/2010/main" val="3652243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latin typeface="Times New Roman" panose="02020603050405020304" pitchFamily="18" charset="0"/>
                <a:cs typeface="Times New Roman" panose="02020603050405020304" pitchFamily="18" charset="0"/>
              </a:rPr>
              <a:t>Důchodové pojištění</a:t>
            </a:r>
          </a:p>
        </p:txBody>
      </p:sp>
      <p:sp>
        <p:nvSpPr>
          <p:cNvPr id="3" name="Podnadpis 2"/>
          <p:cNvSpPr>
            <a:spLocks noGrp="1"/>
          </p:cNvSpPr>
          <p:nvPr>
            <p:ph type="subTitle" idx="1"/>
          </p:nvPr>
        </p:nvSpPr>
        <p:spPr/>
        <p:txBody>
          <a:bodyPr/>
          <a:lstStyle/>
          <a:p>
            <a:r>
              <a:rPr lang="cs-CZ" dirty="0"/>
              <a:t>JUDr. Jana Komendová, Ph.D.</a:t>
            </a:r>
          </a:p>
        </p:txBody>
      </p:sp>
    </p:spTree>
    <p:extLst>
      <p:ext uri="{BB962C8B-B14F-4D97-AF65-F5344CB8AC3E}">
        <p14:creationId xmlns:p14="http://schemas.microsoft.com/office/powerpoint/2010/main" val="361277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B24E1E-2AB1-4926-8043-2C0C38E21BA6}"/>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Starobní důchod - příklad</a:t>
            </a:r>
          </a:p>
        </p:txBody>
      </p:sp>
      <p:sp>
        <p:nvSpPr>
          <p:cNvPr id="3" name="Zástupný symbol pro obsah 2">
            <a:extLst>
              <a:ext uri="{FF2B5EF4-FFF2-40B4-BE49-F238E27FC236}">
                <a16:creationId xmlns:a16="http://schemas.microsoft.com/office/drawing/2014/main" id="{21DE183D-DEAC-4174-8781-81AA4069583E}"/>
              </a:ext>
            </a:extLst>
          </p:cNvPr>
          <p:cNvSpPr>
            <a:spLocks noGrp="1"/>
          </p:cNvSpPr>
          <p:nvPr>
            <p:ph idx="1"/>
          </p:nvPr>
        </p:nvSpPr>
        <p:spPr/>
        <p:txBody>
          <a:bodyPr>
            <a:normAutofit fontScale="92500" lnSpcReduction="10000"/>
          </a:bodyPr>
          <a:lstStyle/>
          <a:p>
            <a:pPr marL="0" indent="0">
              <a:buNone/>
            </a:pPr>
            <a:r>
              <a:rPr lang="cs-CZ" dirty="0">
                <a:latin typeface="Times New Roman" panose="02020603050405020304" pitchFamily="18" charset="0"/>
                <a:cs typeface="Times New Roman" panose="02020603050405020304" pitchFamily="18" charset="0"/>
              </a:rPr>
              <a:t>Paní Marie Nováková v pracovním poměru jako učitelka matematiky a tělesné výchovy na základní škole. Důchodového věku dosáhla 2. 11. 2019. V březnu letošního roku jí ředitel základní školy sdělil, že z důvodu odchodu do důchodu skončí její pracovní poměr koncem školního roku. Zaměstnankyně se skončením pracovního poměru nesouhlasí.</a:t>
            </a:r>
          </a:p>
          <a:p>
            <a:pPr marL="0" indent="0">
              <a:buNone/>
            </a:pPr>
            <a:r>
              <a:rPr lang="cs-CZ" dirty="0">
                <a:latin typeface="Times New Roman" panose="02020603050405020304" pitchFamily="18" charset="0"/>
                <a:cs typeface="Times New Roman" panose="02020603050405020304" pitchFamily="18" charset="0"/>
              </a:rPr>
              <a:t>1. Je postup zaměstnavatele v souladu s právním řádem?</a:t>
            </a:r>
          </a:p>
          <a:p>
            <a:pPr marL="0" indent="0">
              <a:buNone/>
            </a:pPr>
            <a:r>
              <a:rPr lang="cs-CZ" dirty="0">
                <a:latin typeface="Times New Roman" panose="02020603050405020304" pitchFamily="18" charset="0"/>
                <a:cs typeface="Times New Roman" panose="02020603050405020304" pitchFamily="18" charset="0"/>
              </a:rPr>
              <a:t>2. Začátkem dubna nabídl ředitel základní školy zaměstnankyni, že by po dobu následujícího školního roku mohla ve výkonu práce pokračovat jako zástup za jinou zaměstnankyni, která odchází na mateřskou dovolenou. Pracovní smlouva má být uzavřena na dobu jednoho roku, což ředitel odůvodňuje skutečností, že je zaměstnankyně poživatelkou starobního důchodu. Je takovýto postup v souladu s právním řádem?</a:t>
            </a:r>
          </a:p>
          <a:p>
            <a:endParaRPr lang="cs-CZ" dirty="0"/>
          </a:p>
        </p:txBody>
      </p:sp>
    </p:spTree>
    <p:extLst>
      <p:ext uri="{BB962C8B-B14F-4D97-AF65-F5344CB8AC3E}">
        <p14:creationId xmlns:p14="http://schemas.microsoft.com/office/powerpoint/2010/main" val="243356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0C0BD3-696B-4385-9FBC-41C894D62207}"/>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Starobní důchod</a:t>
            </a:r>
          </a:p>
        </p:txBody>
      </p:sp>
      <p:sp>
        <p:nvSpPr>
          <p:cNvPr id="3" name="Zástupný symbol pro obsah 2">
            <a:extLst>
              <a:ext uri="{FF2B5EF4-FFF2-40B4-BE49-F238E27FC236}">
                <a16:creationId xmlns:a16="http://schemas.microsoft.com/office/drawing/2014/main" id="{5A4B95C4-6016-42D0-8D6E-3686205A5D34}"/>
              </a:ext>
            </a:extLst>
          </p:cNvPr>
          <p:cNvSpPr>
            <a:spLocks noGrp="1"/>
          </p:cNvSpPr>
          <p:nvPr>
            <p:ph idx="1"/>
          </p:nvPr>
        </p:nvSpPr>
        <p:spPr/>
        <p:txBody>
          <a:bodyPr/>
          <a:lstStyle/>
          <a:p>
            <a:r>
              <a:rPr lang="cs-CZ" b="1" dirty="0">
                <a:latin typeface="Times New Roman" panose="02020603050405020304" pitchFamily="18" charset="0"/>
                <a:cs typeface="Times New Roman" panose="02020603050405020304" pitchFamily="18" charset="0"/>
              </a:rPr>
              <a:t>Účel dávky </a:t>
            </a:r>
            <a:r>
              <a:rPr lang="cs-CZ" dirty="0">
                <a:latin typeface="Times New Roman" panose="02020603050405020304" pitchFamily="18" charset="0"/>
                <a:cs typeface="Times New Roman" panose="02020603050405020304" pitchFamily="18" charset="0"/>
              </a:rPr>
              <a:t>– zabezpečit osobu ve stáří – původně předpoklad, že z důvodu věku již není schopna získávat prostředky ke své obživě prací. V současné době není omezen souběh pobírání dávky s příjmem z výdělečné činnosti.</a:t>
            </a:r>
          </a:p>
          <a:p>
            <a:r>
              <a:rPr lang="cs-CZ" dirty="0">
                <a:latin typeface="Times New Roman" panose="02020603050405020304" pitchFamily="18" charset="0"/>
                <a:cs typeface="Times New Roman" panose="02020603050405020304" pitchFamily="18" charset="0"/>
              </a:rPr>
              <a:t>Dosažení důchodového věku není právní skutečností vedoucí ke skončení pracovního poměru ani legitimním důvodem k rozvázání pracovního poměru ze strany zaměstnavatele.</a:t>
            </a:r>
          </a:p>
          <a:p>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obligatorní, peněžitá, opakující se dávka</a:t>
            </a:r>
          </a:p>
        </p:txBody>
      </p:sp>
    </p:spTree>
    <p:extLst>
      <p:ext uri="{BB962C8B-B14F-4D97-AF65-F5344CB8AC3E}">
        <p14:creationId xmlns:p14="http://schemas.microsoft.com/office/powerpoint/2010/main" val="2371995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E2B17-D820-431B-875E-D4BC57C2045B}"/>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Starobní důchod - pokračování</a:t>
            </a:r>
          </a:p>
        </p:txBody>
      </p:sp>
      <p:sp>
        <p:nvSpPr>
          <p:cNvPr id="3" name="Zástupný symbol pro obsah 2">
            <a:extLst>
              <a:ext uri="{FF2B5EF4-FFF2-40B4-BE49-F238E27FC236}">
                <a16:creationId xmlns:a16="http://schemas.microsoft.com/office/drawing/2014/main" id="{44F3F632-42FC-4CB8-8910-2B04E18A0287}"/>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Podmínky vzniku nároku na dávku:</a:t>
            </a:r>
          </a:p>
          <a:p>
            <a:pPr marL="514350" indent="-514350">
              <a:buAutoNum type="arabicPeriod"/>
            </a:pPr>
            <a:r>
              <a:rPr lang="cs-CZ" dirty="0">
                <a:latin typeface="Times New Roman" panose="02020603050405020304" pitchFamily="18" charset="0"/>
                <a:cs typeface="Times New Roman" panose="02020603050405020304" pitchFamily="18" charset="0"/>
              </a:rPr>
              <a:t>Dosažení zákonem stanovených dob účasti na pojištění,</a:t>
            </a:r>
          </a:p>
          <a:p>
            <a:pPr marL="514350" indent="-514350">
              <a:buAutoNum type="arabicPeriod"/>
            </a:pPr>
            <a:r>
              <a:rPr lang="cs-CZ" dirty="0">
                <a:latin typeface="Times New Roman" panose="02020603050405020304" pitchFamily="18" charset="0"/>
                <a:cs typeface="Times New Roman" panose="02020603050405020304" pitchFamily="18" charset="0"/>
              </a:rPr>
              <a:t>Dosažení důchodového věku</a:t>
            </a:r>
          </a:p>
          <a:p>
            <a:pPr marL="0" indent="0">
              <a:buNone/>
            </a:pPr>
            <a:r>
              <a:rPr lang="cs-CZ" dirty="0">
                <a:latin typeface="Times New Roman" panose="02020603050405020304" pitchFamily="18" charset="0"/>
                <a:cs typeface="Times New Roman" panose="02020603050405020304" pitchFamily="18" charset="0"/>
              </a:rPr>
              <a:t>Důchodový věk – postupné sjednocování pro muže a ženy, již nebude zohledňován počet vychovaných dětí</a:t>
            </a:r>
          </a:p>
        </p:txBody>
      </p:sp>
    </p:spTree>
    <p:extLst>
      <p:ext uri="{BB962C8B-B14F-4D97-AF65-F5344CB8AC3E}">
        <p14:creationId xmlns:p14="http://schemas.microsoft.com/office/powerpoint/2010/main" val="303964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37DE69-1AF3-4151-83A8-D73294C75754}"/>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Invalidní důchod</a:t>
            </a:r>
          </a:p>
        </p:txBody>
      </p:sp>
      <p:sp>
        <p:nvSpPr>
          <p:cNvPr id="3" name="Zástupný symbol pro obsah 2">
            <a:extLst>
              <a:ext uri="{FF2B5EF4-FFF2-40B4-BE49-F238E27FC236}">
                <a16:creationId xmlns:a16="http://schemas.microsoft.com/office/drawing/2014/main" id="{A465D059-18C5-4CAE-A4B1-FB66E37F8867}"/>
              </a:ext>
            </a:extLst>
          </p:cNvPr>
          <p:cNvSpPr>
            <a:spLocks noGrp="1"/>
          </p:cNvSpPr>
          <p:nvPr>
            <p:ph idx="1"/>
          </p:nvPr>
        </p:nvSpPr>
        <p:spPr/>
        <p:txBody>
          <a:bodyPr>
            <a:normAutofit fontScale="92500" lnSpcReduction="10000"/>
          </a:bodyPr>
          <a:lstStyle/>
          <a:p>
            <a:pPr marL="0" indent="0">
              <a:buNone/>
            </a:pPr>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obligatorní, opakující se peněžitá dávka.</a:t>
            </a:r>
          </a:p>
          <a:p>
            <a:pPr marL="0" indent="0">
              <a:buNone/>
            </a:pPr>
            <a:r>
              <a:rPr lang="cs-CZ" b="1" dirty="0">
                <a:latin typeface="Times New Roman" panose="02020603050405020304" pitchFamily="18" charset="0"/>
                <a:cs typeface="Times New Roman" panose="02020603050405020304" pitchFamily="18" charset="0"/>
              </a:rPr>
              <a:t>Účel dávky </a:t>
            </a:r>
            <a:r>
              <a:rPr lang="cs-CZ" dirty="0">
                <a:latin typeface="Times New Roman" panose="02020603050405020304" pitchFamily="18" charset="0"/>
                <a:cs typeface="Times New Roman" panose="02020603050405020304" pitchFamily="18" charset="0"/>
              </a:rPr>
              <a:t>– náhrada příjmu z výdělečné činnosti, kterého pojištěnec nedosahuje z důvodu ztráty nebo omezení pracovní schopnosti.</a:t>
            </a:r>
          </a:p>
          <a:p>
            <a:pPr marL="0" indent="0">
              <a:buNone/>
            </a:pPr>
            <a:r>
              <a:rPr lang="cs-CZ" b="1" dirty="0">
                <a:latin typeface="Times New Roman" panose="02020603050405020304" pitchFamily="18" charset="0"/>
                <a:cs typeface="Times New Roman" panose="02020603050405020304" pitchFamily="18" charset="0"/>
              </a:rPr>
              <a:t>Invalidita </a:t>
            </a:r>
            <a:r>
              <a:rPr lang="cs-CZ" dirty="0">
                <a:latin typeface="Times New Roman" panose="02020603050405020304" pitchFamily="18" charset="0"/>
                <a:cs typeface="Times New Roman" panose="02020603050405020304" pitchFamily="18" charset="0"/>
              </a:rPr>
              <a:t>– pokles pracovní schopnosti v důsledku dlouhodobě nepříznivého zdravotního stavu. Podmínky vzniku invalidity</a:t>
            </a:r>
          </a:p>
          <a:p>
            <a:pPr marL="514350" indent="-514350">
              <a:buAutoNum type="arabicPeriod"/>
            </a:pPr>
            <a:r>
              <a:rPr lang="cs-CZ" dirty="0">
                <a:latin typeface="Times New Roman" panose="02020603050405020304" pitchFamily="18" charset="0"/>
                <a:cs typeface="Times New Roman" panose="02020603050405020304" pitchFamily="18" charset="0"/>
              </a:rPr>
              <a:t>Pokles pracovní schopnosti</a:t>
            </a:r>
          </a:p>
          <a:p>
            <a:pPr marL="514350" indent="-514350">
              <a:buAutoNum type="arabicPeriod"/>
            </a:pPr>
            <a:r>
              <a:rPr lang="cs-CZ" dirty="0">
                <a:latin typeface="Times New Roman" panose="02020603050405020304" pitchFamily="18" charset="0"/>
                <a:cs typeface="Times New Roman" panose="02020603050405020304" pitchFamily="18" charset="0"/>
              </a:rPr>
              <a:t>Dlouhodobě nepříznivý zdravotní stav</a:t>
            </a:r>
          </a:p>
          <a:p>
            <a:pPr marL="514350" indent="-514350">
              <a:buAutoNum type="arabicPeriod"/>
            </a:pPr>
            <a:r>
              <a:rPr lang="cs-CZ" dirty="0">
                <a:latin typeface="Times New Roman" panose="02020603050405020304" pitchFamily="18" charset="0"/>
                <a:cs typeface="Times New Roman" panose="02020603050405020304" pitchFamily="18" charset="0"/>
              </a:rPr>
              <a:t>Přímá příčinná souvislosti mezi dlouhodobě nepříznivým zdravotním stavem a poklesem pracovní schopnosti.</a:t>
            </a:r>
          </a:p>
          <a:p>
            <a:pPr marL="0" indent="0">
              <a:buNone/>
            </a:pPr>
            <a:r>
              <a:rPr lang="cs-CZ" dirty="0">
                <a:latin typeface="Times New Roman" panose="02020603050405020304" pitchFamily="18" charset="0"/>
                <a:cs typeface="Times New Roman" panose="02020603050405020304" pitchFamily="18" charset="0"/>
              </a:rPr>
              <a:t>Odlišení od dočasné pracovní neschopnosti – invalidita je trvalá,, statický prvek -  měla by být posuzována až se zdravotní stav pojištěnce ustálí.</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0026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C825BF-FBC3-40A1-8036-DFCAA9B9AF2A}"/>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Invalidní důchod - pokračování</a:t>
            </a:r>
          </a:p>
        </p:txBody>
      </p:sp>
      <p:sp>
        <p:nvSpPr>
          <p:cNvPr id="3" name="Zástupný symbol pro obsah 2">
            <a:extLst>
              <a:ext uri="{FF2B5EF4-FFF2-40B4-BE49-F238E27FC236}">
                <a16:creationId xmlns:a16="http://schemas.microsoft.com/office/drawing/2014/main" id="{A2056F56-9E08-45E8-A633-8D9972AC5C59}"/>
              </a:ext>
            </a:extLst>
          </p:cNvPr>
          <p:cNvSpPr>
            <a:spLocks noGrp="1"/>
          </p:cNvSpPr>
          <p:nvPr>
            <p:ph idx="1"/>
          </p:nvPr>
        </p:nvSpPr>
        <p:spPr/>
        <p:txBody>
          <a:bodyPr>
            <a:normAutofit fontScale="77500" lnSpcReduction="20000"/>
          </a:bodyPr>
          <a:lstStyle/>
          <a:p>
            <a:pPr marL="0" indent="0">
              <a:buNone/>
            </a:pPr>
            <a:r>
              <a:rPr lang="cs-CZ" b="1" dirty="0">
                <a:latin typeface="Times New Roman" panose="02020603050405020304" pitchFamily="18" charset="0"/>
                <a:cs typeface="Times New Roman" panose="02020603050405020304" pitchFamily="18" charset="0"/>
              </a:rPr>
              <a:t>Dlouhodobě nepříznivý zdravotní stav </a:t>
            </a:r>
            <a:r>
              <a:rPr lang="cs-CZ" dirty="0">
                <a:latin typeface="Times New Roman" panose="02020603050405020304" pitchFamily="18" charset="0"/>
                <a:cs typeface="Times New Roman" panose="02020603050405020304" pitchFamily="18" charset="0"/>
              </a:rPr>
              <a:t>– zdravotní stav, který omezuje tělesné, smyslové nebo duševní schopnosti pojištěnce významné pro jeho pracovní schopnost, pokud tento zdravotní stav trvá déle než 1 rok nebo podle poznatků lékařské vědy lze předpokládat, že bude trvat déle než 1 rok.</a:t>
            </a:r>
          </a:p>
          <a:p>
            <a:pPr marL="0" indent="0">
              <a:buNone/>
            </a:pPr>
            <a:r>
              <a:rPr lang="cs-CZ" b="1" dirty="0">
                <a:latin typeface="Times New Roman" panose="02020603050405020304" pitchFamily="18" charset="0"/>
                <a:cs typeface="Times New Roman" panose="02020603050405020304" pitchFamily="18" charset="0"/>
              </a:rPr>
              <a:t>Pracovní schopnost </a:t>
            </a:r>
            <a:r>
              <a:rPr lang="cs-CZ" dirty="0">
                <a:latin typeface="Times New Roman" panose="02020603050405020304" pitchFamily="18" charset="0"/>
                <a:cs typeface="Times New Roman" panose="02020603050405020304" pitchFamily="18" charset="0"/>
              </a:rPr>
              <a:t>- schopnost pojištěnce vykonávat výdělečnou činnost odpovídající jeho tělesným, smyslovým a duševním schopnostem, s přihlédnutím k dosaženému vzdělání, zkušenostem a znalostem a předchozím výdělečným činnostem. Poklesem pracovní schopnosti se rozumí pokles schopnosti vykonávat výdělečnou činnost v důsledku omezení tělesných, smyslových a duševních schopností ve srovnání se stavem, který byl u pojištěnce před vznikem dlouhodobě nepříznivého zdravotního stavu.</a:t>
            </a:r>
          </a:p>
          <a:p>
            <a:pPr marL="0" indent="0">
              <a:buNone/>
            </a:pPr>
            <a:r>
              <a:rPr lang="cs-CZ" dirty="0">
                <a:latin typeface="Times New Roman" panose="02020603050405020304" pitchFamily="18" charset="0"/>
                <a:cs typeface="Times New Roman" panose="02020603050405020304" pitchFamily="18" charset="0"/>
              </a:rPr>
              <a:t>V současné době právní úprava rozlišuje tři stupně invalidity (dříve plný a částečný invalidní důchod)</a:t>
            </a:r>
          </a:p>
          <a:p>
            <a:pPr marL="0" indent="0">
              <a:buNone/>
            </a:pPr>
            <a:r>
              <a:rPr lang="cs-CZ" b="1" dirty="0">
                <a:latin typeface="Times New Roman" panose="02020603050405020304" pitchFamily="18" charset="0"/>
                <a:cs typeface="Times New Roman" panose="02020603050405020304" pitchFamily="18" charset="0"/>
              </a:rPr>
              <a:t>Invalidita 1. stupně </a:t>
            </a:r>
            <a:r>
              <a:rPr lang="cs-CZ" dirty="0">
                <a:latin typeface="Times New Roman" panose="02020603050405020304" pitchFamily="18" charset="0"/>
                <a:cs typeface="Times New Roman" panose="02020603050405020304" pitchFamily="18" charset="0"/>
              </a:rPr>
              <a:t>– pokles pracovní schopnosti nejméně o 35 %, avšak nejvíce o 49 %</a:t>
            </a:r>
          </a:p>
          <a:p>
            <a:pPr marL="0" indent="0">
              <a:buNone/>
            </a:pPr>
            <a:r>
              <a:rPr lang="cs-CZ" b="1" dirty="0">
                <a:latin typeface="Times New Roman" panose="02020603050405020304" pitchFamily="18" charset="0"/>
                <a:cs typeface="Times New Roman" panose="02020603050405020304" pitchFamily="18" charset="0"/>
              </a:rPr>
              <a:t>Invalidita 2. stupně </a:t>
            </a:r>
            <a:r>
              <a:rPr lang="cs-CZ" dirty="0">
                <a:latin typeface="Times New Roman" panose="02020603050405020304" pitchFamily="18" charset="0"/>
                <a:cs typeface="Times New Roman" panose="02020603050405020304" pitchFamily="18" charset="0"/>
              </a:rPr>
              <a:t>- pokles pracovní schopnosti nejméně o 50 %, avšak nejvíce o 69 %</a:t>
            </a:r>
          </a:p>
          <a:p>
            <a:pPr marL="0" indent="0">
              <a:buNone/>
            </a:pPr>
            <a:r>
              <a:rPr lang="cs-CZ" b="1" dirty="0">
                <a:latin typeface="Times New Roman" panose="02020603050405020304" pitchFamily="18" charset="0"/>
                <a:cs typeface="Times New Roman" panose="02020603050405020304" pitchFamily="18" charset="0"/>
              </a:rPr>
              <a:t>Invalidita 3. stupně </a:t>
            </a:r>
            <a:r>
              <a:rPr lang="cs-CZ" dirty="0">
                <a:latin typeface="Times New Roman" panose="02020603050405020304" pitchFamily="18" charset="0"/>
                <a:cs typeface="Times New Roman" panose="02020603050405020304" pitchFamily="18" charset="0"/>
              </a:rPr>
              <a:t>– pokles pracovní schopnosti nejméně o 70 %</a:t>
            </a:r>
          </a:p>
        </p:txBody>
      </p:sp>
    </p:spTree>
    <p:extLst>
      <p:ext uri="{BB962C8B-B14F-4D97-AF65-F5344CB8AC3E}">
        <p14:creationId xmlns:p14="http://schemas.microsoft.com/office/powerpoint/2010/main" val="199052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4E8F52-E17F-4423-ABE1-C90F5B7A5711}"/>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Invalidní důchod pro invaliditu z mládí</a:t>
            </a:r>
          </a:p>
        </p:txBody>
      </p:sp>
      <p:sp>
        <p:nvSpPr>
          <p:cNvPr id="3" name="Zástupný symbol pro obsah 2">
            <a:extLst>
              <a:ext uri="{FF2B5EF4-FFF2-40B4-BE49-F238E27FC236}">
                <a16:creationId xmlns:a16="http://schemas.microsoft.com/office/drawing/2014/main" id="{B2224ECC-F4AF-45A5-88D2-3B1367A637D2}"/>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Projev zásady sociální solidarity – není třeba dosáhnout potřebných dob pojištění. Podmínky:</a:t>
            </a:r>
          </a:p>
          <a:p>
            <a:pPr marL="0" indent="0">
              <a:buNone/>
            </a:pPr>
            <a:r>
              <a:rPr lang="cs-CZ" dirty="0">
                <a:latin typeface="Times New Roman" panose="02020603050405020304" pitchFamily="18" charset="0"/>
                <a:cs typeface="Times New Roman" panose="02020603050405020304" pitchFamily="18" charset="0"/>
              </a:rPr>
              <a:t>1. Invalidita 3. stupně,</a:t>
            </a:r>
          </a:p>
          <a:p>
            <a:pPr marL="0" indent="0">
              <a:buNone/>
            </a:pPr>
            <a:r>
              <a:rPr lang="cs-CZ" dirty="0">
                <a:latin typeface="Times New Roman" panose="02020603050405020304" pitchFamily="18" charset="0"/>
                <a:cs typeface="Times New Roman" panose="02020603050405020304" pitchFamily="18" charset="0"/>
              </a:rPr>
              <a:t>2. Osoba dosáhla věku 18 let,</a:t>
            </a:r>
          </a:p>
          <a:p>
            <a:pPr marL="0" indent="0">
              <a:buNone/>
            </a:pPr>
            <a:r>
              <a:rPr lang="cs-CZ" dirty="0">
                <a:latin typeface="Times New Roman" panose="02020603050405020304" pitchFamily="18" charset="0"/>
                <a:cs typeface="Times New Roman" panose="02020603050405020304" pitchFamily="18" charset="0"/>
              </a:rPr>
              <a:t>3. Trvalý pobyt na území ČR,</a:t>
            </a:r>
          </a:p>
          <a:p>
            <a:pPr marL="0" indent="0">
              <a:buNone/>
            </a:pPr>
            <a:r>
              <a:rPr lang="cs-CZ" dirty="0">
                <a:latin typeface="Times New Roman" panose="02020603050405020304" pitchFamily="18" charset="0"/>
                <a:cs typeface="Times New Roman" panose="02020603050405020304" pitchFamily="18" charset="0"/>
              </a:rPr>
              <a:t>4. Vznik invalidity před dosažením 18 let věku,</a:t>
            </a:r>
          </a:p>
          <a:p>
            <a:pPr marL="0" indent="0">
              <a:buNone/>
            </a:pPr>
            <a:r>
              <a:rPr lang="cs-CZ" dirty="0">
                <a:latin typeface="Times New Roman" panose="02020603050405020304" pitchFamily="18" charset="0"/>
                <a:cs typeface="Times New Roman" panose="02020603050405020304" pitchFamily="18" charset="0"/>
              </a:rPr>
              <a:t>5. Osoba nebyla účastna na důchodovém pojištění potřebnou dobu </a:t>
            </a:r>
          </a:p>
        </p:txBody>
      </p:sp>
    </p:spTree>
    <p:extLst>
      <p:ext uri="{BB962C8B-B14F-4D97-AF65-F5344CB8AC3E}">
        <p14:creationId xmlns:p14="http://schemas.microsoft.com/office/powerpoint/2010/main" val="2582355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01FF6-29BB-414F-86D8-FF4E417311D3}"/>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Postavení osob, které byly uznány invalidní, na trhu práce - příklad</a:t>
            </a:r>
          </a:p>
        </p:txBody>
      </p:sp>
      <p:sp>
        <p:nvSpPr>
          <p:cNvPr id="3" name="Zástupný symbol pro obsah 2">
            <a:extLst>
              <a:ext uri="{FF2B5EF4-FFF2-40B4-BE49-F238E27FC236}">
                <a16:creationId xmlns:a16="http://schemas.microsoft.com/office/drawing/2014/main" id="{EDF6012E-F33C-4E06-8704-6157FDAC2AC1}"/>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Paní Petra Novotná při registraci do evidence uchazečů o zaměstnání u krajské pobočky Úřadu práce uvedla, že je osobou se zdravotním postižením. Na výzvu, aby toto postavení doložila, předložila průkaz osoby se zdravotním postižením (ZTP – průkaz osoby se zvláště těžkým zdravotním postižením). Pracovnice krajské pobočky Úřadu práce jí sdělila, že tento doklad nepostačuje.</a:t>
            </a:r>
          </a:p>
          <a:p>
            <a:pPr marL="514350" indent="-514350">
              <a:buAutoNum type="arabicPeriod"/>
            </a:pPr>
            <a:r>
              <a:rPr lang="cs-CZ" dirty="0">
                <a:latin typeface="Times New Roman" panose="02020603050405020304" pitchFamily="18" charset="0"/>
                <a:cs typeface="Times New Roman" panose="02020603050405020304" pitchFamily="18" charset="0"/>
              </a:rPr>
              <a:t>Je uvedený postup v souladu s právním řádem?</a:t>
            </a:r>
          </a:p>
          <a:p>
            <a:pPr marL="514350" indent="-514350">
              <a:buAutoNum type="arabicPeriod"/>
            </a:pPr>
            <a:r>
              <a:rPr lang="cs-CZ" dirty="0">
                <a:latin typeface="Times New Roman" panose="02020603050405020304" pitchFamily="18" charset="0"/>
                <a:cs typeface="Times New Roman" panose="02020603050405020304" pitchFamily="18" charset="0"/>
              </a:rPr>
              <a:t>Jaké dokumenty musí fyzická osoba doložit, pokud má zájem požívat zvýšené ochrany na trhu práce?</a:t>
            </a:r>
          </a:p>
          <a:p>
            <a:endParaRPr lang="cs-CZ" dirty="0"/>
          </a:p>
        </p:txBody>
      </p:sp>
    </p:spTree>
    <p:extLst>
      <p:ext uri="{BB962C8B-B14F-4D97-AF65-F5344CB8AC3E}">
        <p14:creationId xmlns:p14="http://schemas.microsoft.com/office/powerpoint/2010/main" val="2787760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4BB5F-3E7F-47DB-A51D-6E793A085784}"/>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Vdovský a vdovecký důchod</a:t>
            </a:r>
          </a:p>
        </p:txBody>
      </p:sp>
      <p:sp>
        <p:nvSpPr>
          <p:cNvPr id="3" name="Zástupný symbol pro obsah 2">
            <a:extLst>
              <a:ext uri="{FF2B5EF4-FFF2-40B4-BE49-F238E27FC236}">
                <a16:creationId xmlns:a16="http://schemas.microsoft.com/office/drawing/2014/main" id="{6C8BCA73-DF41-4636-A0A7-F4C06E6B9A84}"/>
              </a:ext>
            </a:extLst>
          </p:cNvPr>
          <p:cNvSpPr>
            <a:spLocks noGrp="1"/>
          </p:cNvSpPr>
          <p:nvPr>
            <p:ph idx="1"/>
          </p:nvPr>
        </p:nvSpPr>
        <p:spPr>
          <a:xfrm>
            <a:off x="838200" y="1854501"/>
            <a:ext cx="10515600" cy="4351338"/>
          </a:xfrm>
        </p:spPr>
        <p:txBody>
          <a:bodyPr/>
          <a:lstStyle/>
          <a:p>
            <a:pPr marL="0" indent="0">
              <a:buNone/>
            </a:pPr>
            <a:r>
              <a:rPr lang="cs-CZ" b="1" dirty="0">
                <a:latin typeface="Times New Roman" panose="02020603050405020304" pitchFamily="18" charset="0"/>
                <a:cs typeface="Times New Roman" panose="02020603050405020304" pitchFamily="18" charset="0"/>
              </a:rPr>
              <a:t>Účel dávky </a:t>
            </a:r>
            <a:r>
              <a:rPr lang="cs-CZ" dirty="0">
                <a:latin typeface="Times New Roman" panose="02020603050405020304" pitchFamily="18" charset="0"/>
                <a:cs typeface="Times New Roman" panose="02020603050405020304" pitchFamily="18" charset="0"/>
              </a:rPr>
              <a:t>– zabezpečení </a:t>
            </a:r>
            <a:r>
              <a:rPr lang="cs-CZ" dirty="0" err="1">
                <a:latin typeface="Times New Roman" panose="02020603050405020304" pitchFamily="18" charset="0"/>
                <a:cs typeface="Times New Roman" panose="02020603050405020304" pitchFamily="18" charset="0"/>
              </a:rPr>
              <a:t>př</a:t>
            </a:r>
            <a:r>
              <a:rPr lang="cs-CZ" dirty="0">
                <a:latin typeface="Times New Roman" panose="02020603050405020304" pitchFamily="18" charset="0"/>
                <a:cs typeface="Times New Roman" panose="02020603050405020304" pitchFamily="18" charset="0"/>
              </a:rPr>
              <a:t> ztrátě živitele.</a:t>
            </a:r>
          </a:p>
          <a:p>
            <a:pPr marL="0" indent="0">
              <a:buNone/>
            </a:pPr>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obligatorní, peněžitá, opakující se dávka.</a:t>
            </a:r>
          </a:p>
          <a:p>
            <a:pPr marL="0" indent="0">
              <a:buNone/>
            </a:pPr>
            <a:r>
              <a:rPr lang="cs-CZ" b="1" dirty="0">
                <a:latin typeface="Times New Roman" panose="02020603050405020304" pitchFamily="18" charset="0"/>
                <a:cs typeface="Times New Roman" panose="02020603050405020304" pitchFamily="18" charset="0"/>
              </a:rPr>
              <a:t>Derivativní důchod – </a:t>
            </a:r>
            <a:r>
              <a:rPr lang="cs-CZ" dirty="0">
                <a:latin typeface="Times New Roman" panose="02020603050405020304" pitchFamily="18" charset="0"/>
                <a:cs typeface="Times New Roman" panose="02020603050405020304" pitchFamily="18" charset="0"/>
              </a:rPr>
              <a:t>odvíjí se od účasti na důchodovém pojištění zemřelé osoby - manžel/manželka</a:t>
            </a:r>
          </a:p>
          <a:p>
            <a:pPr marL="0" indent="0">
              <a:buNone/>
            </a:pPr>
            <a:r>
              <a:rPr lang="cs-CZ" b="1" dirty="0">
                <a:latin typeface="Times New Roman" panose="02020603050405020304" pitchFamily="18" charset="0"/>
                <a:cs typeface="Times New Roman" panose="02020603050405020304" pitchFamily="18" charset="0"/>
              </a:rPr>
              <a:t>Nárok </a:t>
            </a:r>
            <a:r>
              <a:rPr lang="cs-CZ" dirty="0">
                <a:latin typeface="Times New Roman" panose="02020603050405020304" pitchFamily="18" charset="0"/>
                <a:cs typeface="Times New Roman" panose="02020603050405020304" pitchFamily="18" charset="0"/>
              </a:rPr>
              <a:t>– zemřelá osoba byla ke dni smrti poživatelem starobního nebo invalidního důchodu nebo, pokud ještě nebyla poživatelem dávky důchodového pojištění, splnila podmínku potřebné doby pojištění</a:t>
            </a:r>
          </a:p>
          <a:p>
            <a:pPr marL="0" indent="0">
              <a:buNone/>
            </a:pPr>
            <a:r>
              <a:rPr lang="cs-CZ" dirty="0">
                <a:latin typeface="Times New Roman" panose="02020603050405020304" pitchFamily="18" charset="0"/>
                <a:cs typeface="Times New Roman" panose="02020603050405020304" pitchFamily="18" charset="0"/>
              </a:rPr>
              <a:t>Podmínka existence manželství ke dní úmrtí manžela/manželky</a:t>
            </a:r>
          </a:p>
          <a:p>
            <a:pPr marL="0" indent="0">
              <a:buNone/>
            </a:pPr>
            <a:r>
              <a:rPr lang="cs-CZ" dirty="0">
                <a:latin typeface="Times New Roman" panose="02020603050405020304" pitchFamily="18" charset="0"/>
                <a:cs typeface="Times New Roman" panose="02020603050405020304" pitchFamily="18" charset="0"/>
              </a:rPr>
              <a:t>Nárok zaniká mj. uzavřením nového manželství</a:t>
            </a:r>
          </a:p>
        </p:txBody>
      </p:sp>
    </p:spTree>
    <p:extLst>
      <p:ext uri="{BB962C8B-B14F-4D97-AF65-F5344CB8AC3E}">
        <p14:creationId xmlns:p14="http://schemas.microsoft.com/office/powerpoint/2010/main" val="1837955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A5DABB-1CF0-419A-8BD3-4DCA07117CA9}"/>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Sirotčí důchod</a:t>
            </a:r>
          </a:p>
        </p:txBody>
      </p:sp>
      <p:sp>
        <p:nvSpPr>
          <p:cNvPr id="3" name="Zástupný symbol pro obsah 2">
            <a:extLst>
              <a:ext uri="{FF2B5EF4-FFF2-40B4-BE49-F238E27FC236}">
                <a16:creationId xmlns:a16="http://schemas.microsoft.com/office/drawing/2014/main" id="{2451E908-1AD2-4626-884C-C5DDDCF81CDD}"/>
              </a:ext>
            </a:extLst>
          </p:cNvPr>
          <p:cNvSpPr>
            <a:spLocks noGrp="1"/>
          </p:cNvSpPr>
          <p:nvPr>
            <p:ph idx="1"/>
          </p:nvPr>
        </p:nvSpPr>
        <p:spPr/>
        <p:txBody>
          <a:bodyPr>
            <a:normAutofit fontScale="92500" lnSpcReduction="10000"/>
          </a:bodyPr>
          <a:lstStyle/>
          <a:p>
            <a:pPr marL="0" indent="0">
              <a:buNone/>
            </a:pPr>
            <a:r>
              <a:rPr lang="cs-CZ" b="1" dirty="0">
                <a:latin typeface="Times New Roman" panose="02020603050405020304" pitchFamily="18" charset="0"/>
                <a:cs typeface="Times New Roman" panose="02020603050405020304" pitchFamily="18" charset="0"/>
              </a:rPr>
              <a:t>Účel dávky </a:t>
            </a:r>
            <a:r>
              <a:rPr lang="cs-CZ" dirty="0">
                <a:latin typeface="Times New Roman" panose="02020603050405020304" pitchFamily="18" charset="0"/>
                <a:cs typeface="Times New Roman" panose="02020603050405020304" pitchFamily="18" charset="0"/>
              </a:rPr>
              <a:t>– zabezpečení </a:t>
            </a:r>
            <a:r>
              <a:rPr lang="cs-CZ" dirty="0" err="1">
                <a:latin typeface="Times New Roman" panose="02020603050405020304" pitchFamily="18" charset="0"/>
                <a:cs typeface="Times New Roman" panose="02020603050405020304" pitchFamily="18" charset="0"/>
              </a:rPr>
              <a:t>př</a:t>
            </a:r>
            <a:r>
              <a:rPr lang="cs-CZ" dirty="0">
                <a:latin typeface="Times New Roman" panose="02020603050405020304" pitchFamily="18" charset="0"/>
                <a:cs typeface="Times New Roman" panose="02020603050405020304" pitchFamily="18" charset="0"/>
              </a:rPr>
              <a:t> ztrátě živitele.</a:t>
            </a:r>
          </a:p>
          <a:p>
            <a:pPr marL="0" indent="0">
              <a:buNone/>
            </a:pPr>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obligatorní, peněžitá, opakující se dávka</a:t>
            </a:r>
          </a:p>
          <a:p>
            <a:pPr marL="0" indent="0">
              <a:buNone/>
            </a:pPr>
            <a:r>
              <a:rPr lang="cs-CZ" b="1" dirty="0">
                <a:latin typeface="Times New Roman" panose="02020603050405020304" pitchFamily="18" charset="0"/>
                <a:cs typeface="Times New Roman" panose="02020603050405020304" pitchFamily="18" charset="0"/>
              </a:rPr>
              <a:t>Derivativní důchod – </a:t>
            </a:r>
            <a:r>
              <a:rPr lang="cs-CZ" dirty="0">
                <a:latin typeface="Times New Roman" panose="02020603050405020304" pitchFamily="18" charset="0"/>
                <a:cs typeface="Times New Roman" panose="02020603050405020304" pitchFamily="18" charset="0"/>
              </a:rPr>
              <a:t>odvíjí se od účasti na důchodovém pojištění zemřelé osoby – rodič (osvojitel/pečovatel), nikoli však pěstoun</a:t>
            </a:r>
          </a:p>
          <a:p>
            <a:pPr marL="0" indent="0">
              <a:buNone/>
            </a:pPr>
            <a:r>
              <a:rPr lang="cs-CZ" b="1" dirty="0">
                <a:latin typeface="Times New Roman" panose="02020603050405020304" pitchFamily="18" charset="0"/>
                <a:cs typeface="Times New Roman" panose="02020603050405020304" pitchFamily="18" charset="0"/>
              </a:rPr>
              <a:t>Nárok</a:t>
            </a:r>
            <a:r>
              <a:rPr lang="cs-CZ" dirty="0">
                <a:latin typeface="Times New Roman" panose="02020603050405020304" pitchFamily="18" charset="0"/>
                <a:cs typeface="Times New Roman" panose="02020603050405020304" pitchFamily="18" charset="0"/>
              </a:rPr>
              <a:t> – zemřelá osoba byla ke dni smrti poživatelem dávky důchodového pojištění (starobní nebo invalidní důchod) popřípadě zemřela následkem pracovního úrazu. V ostatních případech získání potřebné doby účasti na důchodovém pojištění zemřelé osoby</a:t>
            </a:r>
          </a:p>
          <a:p>
            <a:pPr marL="0" indent="0">
              <a:buNone/>
            </a:pPr>
            <a:r>
              <a:rPr lang="cs-CZ" b="1" dirty="0">
                <a:latin typeface="Times New Roman" panose="02020603050405020304" pitchFamily="18" charset="0"/>
                <a:cs typeface="Times New Roman" panose="02020603050405020304" pitchFamily="18" charset="0"/>
              </a:rPr>
              <a:t>Oprávněná osoba </a:t>
            </a:r>
            <a:r>
              <a:rPr lang="cs-CZ" dirty="0">
                <a:latin typeface="Times New Roman" panose="02020603050405020304" pitchFamily="18" charset="0"/>
                <a:cs typeface="Times New Roman" panose="02020603050405020304" pitchFamily="18" charset="0"/>
              </a:rPr>
              <a:t>– nezaopatřené dítě </a:t>
            </a:r>
          </a:p>
          <a:p>
            <a:pPr marL="0" indent="0">
              <a:buNone/>
            </a:pPr>
            <a:r>
              <a:rPr lang="cs-CZ" dirty="0">
                <a:latin typeface="Times New Roman" panose="02020603050405020304" pitchFamily="18" charset="0"/>
                <a:cs typeface="Times New Roman" panose="02020603050405020304" pitchFamily="18" charset="0"/>
              </a:rPr>
              <a:t>Vyloučení dítěte, které je poživatelem invalidního důchodu pro invaliditu III. stupně.</a:t>
            </a:r>
          </a:p>
          <a:p>
            <a:pPr marL="0" indent="0">
              <a:buNone/>
            </a:pPr>
            <a:endParaRPr lang="cs-CZ" dirty="0"/>
          </a:p>
        </p:txBody>
      </p:sp>
    </p:spTree>
    <p:extLst>
      <p:ext uri="{BB962C8B-B14F-4D97-AF65-F5344CB8AC3E}">
        <p14:creationId xmlns:p14="http://schemas.microsoft.com/office/powerpoint/2010/main" val="3749483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121D7-84CB-4CD9-B84B-597E2779D05E}"/>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Souběh nároků na důchody – příklad (originální důchody)</a:t>
            </a:r>
          </a:p>
        </p:txBody>
      </p:sp>
      <p:sp>
        <p:nvSpPr>
          <p:cNvPr id="3" name="Zástupný symbol pro obsah 2">
            <a:extLst>
              <a:ext uri="{FF2B5EF4-FFF2-40B4-BE49-F238E27FC236}">
                <a16:creationId xmlns:a16="http://schemas.microsoft.com/office/drawing/2014/main" id="{AA02C1A7-3D7F-435B-873C-83E349FA5250}"/>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Pan Josef Toman je poživatel invalidního důchodu pro invaliditu .II. stupně dosáhl. Dne 31. 10.  důchodového věku. Požadované doby pojištění pro vznik nároku na starobní důchod byly splněny. Jaká dávka důchodového pojištění mu bude náležet?</a:t>
            </a:r>
          </a:p>
          <a:p>
            <a:endParaRPr lang="cs-CZ" dirty="0"/>
          </a:p>
        </p:txBody>
      </p:sp>
    </p:spTree>
    <p:extLst>
      <p:ext uri="{BB962C8B-B14F-4D97-AF65-F5344CB8AC3E}">
        <p14:creationId xmlns:p14="http://schemas.microsoft.com/office/powerpoint/2010/main" val="42062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Program přednášky</a:t>
            </a:r>
          </a:p>
        </p:txBody>
      </p:sp>
      <p:sp>
        <p:nvSpPr>
          <p:cNvPr id="3" name="Zástupný symbol pro obsah 2"/>
          <p:cNvSpPr>
            <a:spLocks noGrp="1"/>
          </p:cNvSpPr>
          <p:nvPr>
            <p:ph idx="1"/>
          </p:nvPr>
        </p:nvSpPr>
        <p:spPr>
          <a:xfrm>
            <a:off x="838200" y="1927225"/>
            <a:ext cx="10515600" cy="4351338"/>
          </a:xfrm>
        </p:spPr>
        <p:txBody>
          <a:bodyPr/>
          <a:lstStyle/>
          <a:p>
            <a:r>
              <a:rPr lang="cs-CZ" dirty="0">
                <a:latin typeface="Times New Roman" panose="02020603050405020304" pitchFamily="18" charset="0"/>
                <a:cs typeface="Times New Roman" panose="02020603050405020304" pitchFamily="18" charset="0"/>
              </a:rPr>
              <a:t>Charakteristika systému,</a:t>
            </a:r>
          </a:p>
          <a:p>
            <a:r>
              <a:rPr lang="cs-CZ" dirty="0">
                <a:latin typeface="Times New Roman" panose="02020603050405020304" pitchFamily="18" charset="0"/>
                <a:cs typeface="Times New Roman" panose="02020603050405020304" pitchFamily="18" charset="0"/>
              </a:rPr>
              <a:t>Prameny právní úpravy,</a:t>
            </a:r>
          </a:p>
          <a:p>
            <a:r>
              <a:rPr lang="cs-CZ" dirty="0">
                <a:latin typeface="Times New Roman" panose="02020603050405020304" pitchFamily="18" charset="0"/>
                <a:cs typeface="Times New Roman" panose="02020603050405020304" pitchFamily="18" charset="0"/>
              </a:rPr>
              <a:t>Osobní rozsah,</a:t>
            </a:r>
          </a:p>
          <a:p>
            <a:r>
              <a:rPr lang="cs-CZ" dirty="0">
                <a:latin typeface="Times New Roman" panose="02020603050405020304" pitchFamily="18" charset="0"/>
                <a:cs typeface="Times New Roman" panose="02020603050405020304" pitchFamily="18" charset="0"/>
              </a:rPr>
              <a:t>Právní vztah důchodového pojištění,</a:t>
            </a:r>
          </a:p>
          <a:p>
            <a:r>
              <a:rPr lang="cs-CZ" dirty="0">
                <a:latin typeface="Times New Roman" panose="02020603050405020304" pitchFamily="18" charset="0"/>
                <a:cs typeface="Times New Roman" panose="02020603050405020304" pitchFamily="18" charset="0"/>
              </a:rPr>
              <a:t>Věcný rozsah,,</a:t>
            </a:r>
          </a:p>
          <a:p>
            <a:r>
              <a:rPr lang="cs-CZ" dirty="0">
                <a:latin typeface="Times New Roman" panose="02020603050405020304" pitchFamily="18" charset="0"/>
                <a:cs typeface="Times New Roman" panose="02020603050405020304" pitchFamily="18" charset="0"/>
              </a:rPr>
              <a:t>Druhy dávek</a:t>
            </a:r>
          </a:p>
        </p:txBody>
      </p:sp>
    </p:spTree>
    <p:extLst>
      <p:ext uri="{BB962C8B-B14F-4D97-AF65-F5344CB8AC3E}">
        <p14:creationId xmlns:p14="http://schemas.microsoft.com/office/powerpoint/2010/main" val="3709798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6DCAFE-004F-4C7C-9FA0-A29C902A80A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Souběh nároků na důchody  </a:t>
            </a:r>
          </a:p>
        </p:txBody>
      </p:sp>
      <p:sp>
        <p:nvSpPr>
          <p:cNvPr id="3" name="Zástupný symbol pro obsah 2">
            <a:extLst>
              <a:ext uri="{FF2B5EF4-FFF2-40B4-BE49-F238E27FC236}">
                <a16:creationId xmlns:a16="http://schemas.microsoft.com/office/drawing/2014/main" id="{20A53F67-DCB0-4C38-A4F9-4D43D475E32B}"/>
              </a:ext>
            </a:extLst>
          </p:cNvPr>
          <p:cNvSpPr>
            <a:spLocks noGrp="1"/>
          </p:cNvSpPr>
          <p:nvPr>
            <p:ph idx="1"/>
          </p:nvPr>
        </p:nvSpPr>
        <p:spPr/>
        <p:txBody>
          <a:bodyPr>
            <a:normAutofit fontScale="92500" lnSpcReduction="10000"/>
          </a:bodyPr>
          <a:lstStyle/>
          <a:p>
            <a:pPr marL="0" indent="0">
              <a:buNone/>
            </a:pPr>
            <a:r>
              <a:rPr lang="cs-CZ" b="1" dirty="0">
                <a:latin typeface="Times New Roman" panose="02020603050405020304" pitchFamily="18" charset="0"/>
                <a:cs typeface="Times New Roman" panose="02020603050405020304" pitchFamily="18" charset="0"/>
              </a:rPr>
              <a:t>1. Starobní a invalidní důchod </a:t>
            </a:r>
            <a:r>
              <a:rPr lang="cs-CZ" dirty="0">
                <a:latin typeface="Times New Roman" panose="02020603050405020304" pitchFamily="18" charset="0"/>
                <a:cs typeface="Times New Roman" panose="02020603050405020304" pitchFamily="18" charset="0"/>
              </a:rPr>
              <a:t>– souběh výplaty obou dávek vyloučen</a:t>
            </a:r>
          </a:p>
          <a:p>
            <a:pPr marL="0" indent="0">
              <a:buNone/>
            </a:pPr>
            <a:r>
              <a:rPr lang="cs-CZ" dirty="0">
                <a:latin typeface="Times New Roman" panose="02020603050405020304" pitchFamily="18" charset="0"/>
                <a:cs typeface="Times New Roman" panose="02020603050405020304" pitchFamily="18" charset="0"/>
              </a:rPr>
              <a:t>Jsou-li splněny současně podmínky nároku na výplatu starobního a invalidního důchodu, vyplácí se jen jeden důchod  - vyšší. Pokud jsou stejné, ten, který pojištěnec určí. Dosažení věku 65 let – přeměna invalidního důchodu na starobní.</a:t>
            </a:r>
          </a:p>
          <a:p>
            <a:pPr marL="0" indent="0">
              <a:buNone/>
            </a:pPr>
            <a:r>
              <a:rPr lang="cs-CZ" b="1" dirty="0">
                <a:latin typeface="Times New Roman" panose="02020603050405020304" pitchFamily="18" charset="0"/>
                <a:cs typeface="Times New Roman" panose="02020603050405020304" pitchFamily="18" charset="0"/>
              </a:rPr>
              <a:t>2. Starobní (invalidní) důchod a pozůstalostní důchod </a:t>
            </a:r>
            <a:r>
              <a:rPr lang="cs-CZ" dirty="0">
                <a:latin typeface="Times New Roman" panose="02020603050405020304" pitchFamily="18" charset="0"/>
                <a:cs typeface="Times New Roman" panose="02020603050405020304" pitchFamily="18" charset="0"/>
              </a:rPr>
              <a:t>– souběh je možný </a:t>
            </a:r>
          </a:p>
          <a:p>
            <a:pPr marL="0" indent="0">
              <a:buNone/>
            </a:pPr>
            <a:r>
              <a:rPr lang="cs-CZ" dirty="0">
                <a:latin typeface="Times New Roman" panose="02020603050405020304" pitchFamily="18" charset="0"/>
                <a:cs typeface="Times New Roman" panose="02020603050405020304" pitchFamily="18" charset="0"/>
              </a:rPr>
              <a:t>Jsou-li současně splněny podmínky nároku na výplatu starobního důchodu nebo invalidního důchodu a na výplatu vdovského důchodu nebo vdoveckého důchodu, anebo sirotčího důchodu, vyplácí se nejvyšší důchod v plné výši, včetně základní výměry a z ostatních důchodů se vyplácí polovina procentní výměry.</a:t>
            </a:r>
          </a:p>
        </p:txBody>
      </p:sp>
    </p:spTree>
    <p:extLst>
      <p:ext uri="{BB962C8B-B14F-4D97-AF65-F5344CB8AC3E}">
        <p14:creationId xmlns:p14="http://schemas.microsoft.com/office/powerpoint/2010/main" val="3846971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2FF1DB-5793-4AC4-A377-1550C4156EED}"/>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Charakteristika systému</a:t>
            </a:r>
          </a:p>
        </p:txBody>
      </p:sp>
      <p:sp>
        <p:nvSpPr>
          <p:cNvPr id="3" name="Zástupný symbol pro obsah 2">
            <a:extLst>
              <a:ext uri="{FF2B5EF4-FFF2-40B4-BE49-F238E27FC236}">
                <a16:creationId xmlns:a16="http://schemas.microsoft.com/office/drawing/2014/main" id="{41E5DABD-9BA4-4D3A-9663-72ED27A10C5B}"/>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Tradiční systémová součást sociálního zabezpečení</a:t>
            </a:r>
          </a:p>
          <a:p>
            <a:r>
              <a:rPr lang="cs-CZ" dirty="0">
                <a:latin typeface="Times New Roman" panose="02020603050405020304" pitchFamily="18" charset="0"/>
                <a:cs typeface="Times New Roman" panose="02020603050405020304" pitchFamily="18" charset="0"/>
              </a:rPr>
              <a:t>Obligatorní systém – okruh osob stanovených zákonem se účastní povinně</a:t>
            </a:r>
          </a:p>
          <a:p>
            <a:r>
              <a:rPr lang="cs-CZ" dirty="0">
                <a:latin typeface="Times New Roman" panose="02020603050405020304" pitchFamily="18" charset="0"/>
                <a:cs typeface="Times New Roman" panose="02020603050405020304" pitchFamily="18" charset="0"/>
              </a:rPr>
              <a:t>Založen na zásadě participace – </a:t>
            </a:r>
            <a:r>
              <a:rPr lang="cs-CZ" b="1" dirty="0">
                <a:latin typeface="Times New Roman" panose="02020603050405020304" pitchFamily="18" charset="0"/>
                <a:cs typeface="Times New Roman" panose="02020603050405020304" pitchFamily="18" charset="0"/>
              </a:rPr>
              <a:t>pojistný systém</a:t>
            </a:r>
            <a:r>
              <a:rPr lang="cs-CZ" dirty="0">
                <a:latin typeface="Times New Roman" panose="02020603050405020304" pitchFamily="18" charset="0"/>
                <a:cs typeface="Times New Roman" panose="02020603050405020304" pitchFamily="18" charset="0"/>
              </a:rPr>
              <a:t>, osoby se aktivně podílejí na tvorbě prostředků, z nichž jsou dávky vypláceny,</a:t>
            </a:r>
          </a:p>
          <a:p>
            <a:r>
              <a:rPr lang="cs-CZ" dirty="0">
                <a:latin typeface="Times New Roman" panose="02020603050405020304" pitchFamily="18" charset="0"/>
                <a:cs typeface="Times New Roman" panose="02020603050405020304" pitchFamily="18" charset="0"/>
              </a:rPr>
              <a:t>Založen na zásadě zásluhovosti – dona </a:t>
            </a:r>
            <a:r>
              <a:rPr lang="cs-CZ" b="1" dirty="0">
                <a:latin typeface="Times New Roman" panose="02020603050405020304" pitchFamily="18" charset="0"/>
                <a:cs typeface="Times New Roman" panose="02020603050405020304" pitchFamily="18" charset="0"/>
              </a:rPr>
              <a:t>účasti na pojištění</a:t>
            </a:r>
            <a:r>
              <a:rPr lang="cs-CZ" dirty="0">
                <a:latin typeface="Times New Roman" panose="02020603050405020304" pitchFamily="18" charset="0"/>
                <a:cs typeface="Times New Roman" panose="02020603050405020304" pitchFamily="18" charset="0"/>
              </a:rPr>
              <a:t>, výše dávky</a:t>
            </a:r>
          </a:p>
          <a:p>
            <a:r>
              <a:rPr lang="cs-CZ" dirty="0">
                <a:latin typeface="Times New Roman" panose="02020603050405020304" pitchFamily="18" charset="0"/>
                <a:cs typeface="Times New Roman" panose="02020603050405020304" pitchFamily="18" charset="0"/>
              </a:rPr>
              <a:t>Projev zásady sociální solidarity – zohlednění náhradních dob pojištění</a:t>
            </a:r>
          </a:p>
        </p:txBody>
      </p:sp>
    </p:spTree>
    <p:extLst>
      <p:ext uri="{BB962C8B-B14F-4D97-AF65-F5344CB8AC3E}">
        <p14:creationId xmlns:p14="http://schemas.microsoft.com/office/powerpoint/2010/main" val="5587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9F418-3F42-4B5C-8CC9-7D3FFF85715C}"/>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Prameny právní úpravy</a:t>
            </a:r>
          </a:p>
        </p:txBody>
      </p:sp>
      <p:sp>
        <p:nvSpPr>
          <p:cNvPr id="3" name="Zástupný symbol pro obsah 2">
            <a:extLst>
              <a:ext uri="{FF2B5EF4-FFF2-40B4-BE49-F238E27FC236}">
                <a16:creationId xmlns:a16="http://schemas.microsoft.com/office/drawing/2014/main" id="{089D9175-41F5-40A5-9B58-7B0DCAC968CC}"/>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Listina základních práv a svobod – čl. 30 odst. 1 právo občanů na přiměřené hmotné zabezpečení ve stáří, při nezpůsobilosti k práci a při ztrátě živitele,</a:t>
            </a:r>
          </a:p>
          <a:p>
            <a:r>
              <a:rPr lang="cs-CZ" dirty="0">
                <a:latin typeface="Times New Roman" panose="02020603050405020304" pitchFamily="18" charset="0"/>
                <a:cs typeface="Times New Roman" panose="02020603050405020304" pitchFamily="18" charset="0"/>
              </a:rPr>
              <a:t>Zákon č. 155/1995 Sb., o důchodovém pojištění, ve znění pozdějších předpisů,</a:t>
            </a:r>
          </a:p>
          <a:p>
            <a:r>
              <a:rPr lang="cs-CZ" dirty="0">
                <a:latin typeface="Times New Roman" panose="02020603050405020304" pitchFamily="18" charset="0"/>
                <a:cs typeface="Times New Roman" panose="02020603050405020304" pitchFamily="18" charset="0"/>
              </a:rPr>
              <a:t>Zákon č. 589/1992 Sb., o pojistném na sociální zabezpečení a o příspěvku na státní politiku zaměstnanosti, ve znění pozdějších předpisů.</a:t>
            </a:r>
          </a:p>
          <a:p>
            <a:r>
              <a:rPr lang="cs-CZ" dirty="0">
                <a:latin typeface="Times New Roman" panose="02020603050405020304" pitchFamily="18" charset="0"/>
                <a:cs typeface="Times New Roman" panose="02020603050405020304" pitchFamily="18" charset="0"/>
              </a:rPr>
              <a:t>Zákon č. 582/1991 Sb., o organizaci a provádění sociálního zabezpečení, ve znění pozdějších předpisů</a:t>
            </a:r>
          </a:p>
        </p:txBody>
      </p:sp>
    </p:spTree>
    <p:extLst>
      <p:ext uri="{BB962C8B-B14F-4D97-AF65-F5344CB8AC3E}">
        <p14:creationId xmlns:p14="http://schemas.microsoft.com/office/powerpoint/2010/main" val="251167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7FE18C-1BB3-415B-AC63-4EA104E7DF1E}"/>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Osobní rozsah</a:t>
            </a:r>
          </a:p>
        </p:txBody>
      </p:sp>
      <p:sp>
        <p:nvSpPr>
          <p:cNvPr id="3" name="Zástupný symbol pro obsah 2">
            <a:extLst>
              <a:ext uri="{FF2B5EF4-FFF2-40B4-BE49-F238E27FC236}">
                <a16:creationId xmlns:a16="http://schemas.microsoft.com/office/drawing/2014/main" id="{19C652C8-5E8A-40D9-9D96-659DCF889FBA}"/>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Povinná účast</a:t>
            </a:r>
          </a:p>
          <a:p>
            <a:r>
              <a:rPr lang="cs-CZ" dirty="0">
                <a:latin typeface="Times New Roman" panose="02020603050405020304" pitchFamily="18" charset="0"/>
                <a:cs typeface="Times New Roman" panose="02020603050405020304" pitchFamily="18" charset="0"/>
              </a:rPr>
              <a:t>Osoby vykonávající výdělečnou činnost</a:t>
            </a:r>
          </a:p>
          <a:p>
            <a:r>
              <a:rPr lang="cs-CZ" dirty="0">
                <a:latin typeface="Times New Roman" panose="02020603050405020304" pitchFamily="18" charset="0"/>
                <a:cs typeface="Times New Roman" panose="02020603050405020304" pitchFamily="18" charset="0"/>
              </a:rPr>
              <a:t>Zaměstnanci,</a:t>
            </a:r>
          </a:p>
          <a:p>
            <a:r>
              <a:rPr lang="cs-CZ" dirty="0">
                <a:latin typeface="Times New Roman" panose="02020603050405020304" pitchFamily="18" charset="0"/>
                <a:cs typeface="Times New Roman" panose="02020603050405020304" pitchFamily="18" charset="0"/>
              </a:rPr>
              <a:t>Osoby samostatně výdělečně činné</a:t>
            </a:r>
          </a:p>
          <a:p>
            <a:r>
              <a:rPr lang="cs-CZ" dirty="0">
                <a:latin typeface="Times New Roman" panose="02020603050405020304" pitchFamily="18" charset="0"/>
                <a:cs typeface="Times New Roman" panose="02020603050405020304" pitchFamily="18" charset="0"/>
              </a:rPr>
              <a:t>Členové družstev, prokuristé</a:t>
            </a:r>
          </a:p>
          <a:p>
            <a:r>
              <a:rPr lang="cs-CZ" dirty="0">
                <a:latin typeface="Times New Roman" panose="02020603050405020304" pitchFamily="18" charset="0"/>
                <a:cs typeface="Times New Roman" panose="02020603050405020304" pitchFamily="18" charset="0"/>
              </a:rPr>
              <a:t>Další osoby</a:t>
            </a:r>
          </a:p>
          <a:p>
            <a:pPr marL="0" indent="0">
              <a:buNone/>
            </a:pPr>
            <a:r>
              <a:rPr lang="cs-CZ" dirty="0">
                <a:latin typeface="Times New Roman" panose="02020603050405020304" pitchFamily="18" charset="0"/>
                <a:cs typeface="Times New Roman" panose="02020603050405020304" pitchFamily="18" charset="0"/>
              </a:rPr>
              <a:t>Dobrovolná účast:</a:t>
            </a:r>
          </a:p>
          <a:p>
            <a:pPr marL="0" indent="0">
              <a:buNone/>
            </a:pPr>
            <a:r>
              <a:rPr lang="cs-CZ" dirty="0">
                <a:latin typeface="Times New Roman" panose="02020603050405020304" pitchFamily="18" charset="0"/>
                <a:cs typeface="Times New Roman" panose="02020603050405020304" pitchFamily="18" charset="0"/>
              </a:rPr>
              <a:t> - Lze se přihlásit k důchodovému pojištění (osoba starší 18 let)</a:t>
            </a:r>
          </a:p>
        </p:txBody>
      </p:sp>
    </p:spTree>
    <p:extLst>
      <p:ext uri="{BB962C8B-B14F-4D97-AF65-F5344CB8AC3E}">
        <p14:creationId xmlns:p14="http://schemas.microsoft.com/office/powerpoint/2010/main" val="2542336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5AEEDC-9F55-4396-95DA-4C61D5581336}"/>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a:t>
            </a:r>
          </a:p>
        </p:txBody>
      </p:sp>
      <p:sp>
        <p:nvSpPr>
          <p:cNvPr id="3" name="Zástupný symbol pro obsah 2">
            <a:extLst>
              <a:ext uri="{FF2B5EF4-FFF2-40B4-BE49-F238E27FC236}">
                <a16:creationId xmlns:a16="http://schemas.microsoft.com/office/drawing/2014/main" id="{EF416E40-B172-4860-B4BC-CFD56A9649AC}"/>
              </a:ext>
            </a:extLst>
          </p:cNvPr>
          <p:cNvSpPr>
            <a:spLocks noGrp="1"/>
          </p:cNvSpPr>
          <p:nvPr>
            <p:ph idx="1"/>
          </p:nvPr>
        </p:nvSpPr>
        <p:spPr/>
        <p:txBody>
          <a:bodyPr>
            <a:normAutofit fontScale="92500" lnSpcReduction="20000"/>
          </a:bodyPr>
          <a:lstStyle/>
          <a:p>
            <a:r>
              <a:rPr lang="cs-CZ" b="1" dirty="0">
                <a:latin typeface="Times New Roman" panose="02020603050405020304" pitchFamily="18" charset="0"/>
                <a:cs typeface="Times New Roman" panose="02020603050405020304" pitchFamily="18" charset="0"/>
              </a:rPr>
              <a:t>Doba pojištění</a:t>
            </a:r>
            <a:r>
              <a:rPr lang="cs-CZ" dirty="0">
                <a:latin typeface="Times New Roman" panose="02020603050405020304" pitchFamily="18" charset="0"/>
                <a:cs typeface="Times New Roman" panose="02020603050405020304" pitchFamily="18" charset="0"/>
              </a:rPr>
              <a:t> - doba pojištění je doba účasti na pojištění, za kterou se v návaznosti na výkon výdělečné činnosti platí pojistné na důchodové pojištění; za dobu pojištění se považuje i doba, kdy je občan dobrovolně účasten důchodového pojištění</a:t>
            </a:r>
          </a:p>
          <a:p>
            <a:r>
              <a:rPr lang="cs-CZ" b="1" dirty="0">
                <a:latin typeface="Times New Roman" panose="02020603050405020304" pitchFamily="18" charset="0"/>
                <a:cs typeface="Times New Roman" panose="02020603050405020304" pitchFamily="18" charset="0"/>
              </a:rPr>
              <a:t>Náhradní doba pojištění  </a:t>
            </a:r>
            <a:r>
              <a:rPr lang="cs-CZ" dirty="0">
                <a:latin typeface="Times New Roman" panose="02020603050405020304" pitchFamily="18" charset="0"/>
                <a:cs typeface="Times New Roman" panose="02020603050405020304" pitchFamily="18" charset="0"/>
              </a:rPr>
              <a:t>- doba pojištění je doba účasti na pojištění, za kterou se v návaznosti na výkon výdělečné činnosti platí pojistné na důchodové pojištění; za dobu pojištění se považuje i doba, kdy je občan dobrovolně účasten důchodového pojištění</a:t>
            </a:r>
          </a:p>
          <a:p>
            <a:r>
              <a:rPr lang="cs-CZ" b="1" dirty="0">
                <a:latin typeface="Times New Roman" panose="02020603050405020304" pitchFamily="18" charset="0"/>
                <a:cs typeface="Times New Roman" panose="02020603050405020304" pitchFamily="18" charset="0"/>
              </a:rPr>
              <a:t>Základní výměra důchodu </a:t>
            </a:r>
            <a:r>
              <a:rPr lang="cs-CZ" dirty="0">
                <a:latin typeface="Times New Roman" panose="02020603050405020304" pitchFamily="18" charset="0"/>
                <a:cs typeface="Times New Roman" panose="02020603050405020304" pitchFamily="18" charset="0"/>
              </a:rPr>
              <a:t>– stejná pro všechny pojištěnce odráží zásadu sociální solidarity - pevná částka 10 % průměrné mzdy v národním hospodářství</a:t>
            </a:r>
          </a:p>
          <a:p>
            <a:r>
              <a:rPr lang="cs-CZ" b="1" dirty="0">
                <a:latin typeface="Times New Roman" panose="02020603050405020304" pitchFamily="18" charset="0"/>
                <a:cs typeface="Times New Roman" panose="02020603050405020304" pitchFamily="18" charset="0"/>
              </a:rPr>
              <a:t>Procentní výměra důchodu </a:t>
            </a:r>
            <a:r>
              <a:rPr lang="cs-CZ" dirty="0">
                <a:latin typeface="Times New Roman" panose="02020603050405020304" pitchFamily="18" charset="0"/>
                <a:cs typeface="Times New Roman" panose="02020603050405020304" pitchFamily="18" charset="0"/>
              </a:rPr>
              <a:t>– není pro pojištěnce stejná, odráží zásadu zásluhovosti</a:t>
            </a:r>
          </a:p>
        </p:txBody>
      </p:sp>
    </p:spTree>
    <p:extLst>
      <p:ext uri="{BB962C8B-B14F-4D97-AF65-F5344CB8AC3E}">
        <p14:creationId xmlns:p14="http://schemas.microsoft.com/office/powerpoint/2010/main" val="316685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24CC99-CC51-476A-AF2C-00E448C7FB3A}"/>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 - pokračování</a:t>
            </a:r>
          </a:p>
        </p:txBody>
      </p:sp>
      <p:sp>
        <p:nvSpPr>
          <p:cNvPr id="3" name="Zástupný symbol pro obsah 2">
            <a:extLst>
              <a:ext uri="{FF2B5EF4-FFF2-40B4-BE49-F238E27FC236}">
                <a16:creationId xmlns:a16="http://schemas.microsoft.com/office/drawing/2014/main" id="{AD72442B-F936-43EC-9930-806BBE374195}"/>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Vznik </a:t>
            </a:r>
            <a:r>
              <a:rPr lang="cs-CZ" b="1" dirty="0">
                <a:latin typeface="Times New Roman" panose="02020603050405020304" pitchFamily="18" charset="0"/>
                <a:cs typeface="Times New Roman" panose="02020603050405020304" pitchFamily="18" charset="0"/>
              </a:rPr>
              <a:t>nároku na dávku</a:t>
            </a:r>
          </a:p>
          <a:p>
            <a:pPr marL="0" indent="0">
              <a:buNone/>
            </a:pPr>
            <a:r>
              <a:rPr lang="cs-CZ" dirty="0">
                <a:latin typeface="Times New Roman" panose="02020603050405020304" pitchFamily="18" charset="0"/>
                <a:cs typeface="Times New Roman" panose="02020603050405020304" pitchFamily="18" charset="0"/>
              </a:rPr>
              <a:t>Splnění podmínek stanovených zákonem:</a:t>
            </a:r>
          </a:p>
          <a:p>
            <a:pPr marL="514350" indent="-514350">
              <a:buAutoNum type="arabicPeriod"/>
            </a:pPr>
            <a:r>
              <a:rPr lang="cs-CZ" dirty="0">
                <a:latin typeface="Times New Roman" panose="02020603050405020304" pitchFamily="18" charset="0"/>
                <a:cs typeface="Times New Roman" panose="02020603050405020304" pitchFamily="18" charset="0"/>
              </a:rPr>
              <a:t>Potřebná doba pojištění</a:t>
            </a:r>
          </a:p>
          <a:p>
            <a:pPr marL="514350" indent="-514350">
              <a:buAutoNum type="arabicPeriod"/>
            </a:pPr>
            <a:r>
              <a:rPr lang="cs-CZ" dirty="0">
                <a:latin typeface="Times New Roman" panose="02020603050405020304" pitchFamily="18" charset="0"/>
                <a:cs typeface="Times New Roman" panose="02020603050405020304" pitchFamily="18" charset="0"/>
              </a:rPr>
              <a:t>Vznik sociální události – dosažení důchodového věku, vznik invalidity, ztráta živitele</a:t>
            </a:r>
          </a:p>
          <a:p>
            <a:pPr marL="0" indent="0">
              <a:buNone/>
            </a:pPr>
            <a:r>
              <a:rPr lang="cs-CZ" dirty="0">
                <a:latin typeface="Times New Roman" panose="02020603050405020304" pitchFamily="18" charset="0"/>
                <a:cs typeface="Times New Roman" panose="02020603050405020304" pitchFamily="18" charset="0"/>
              </a:rPr>
              <a:t>Vznik </a:t>
            </a:r>
            <a:r>
              <a:rPr lang="cs-CZ" b="1" dirty="0">
                <a:latin typeface="Times New Roman" panose="02020603050405020304" pitchFamily="18" charset="0"/>
                <a:cs typeface="Times New Roman" panose="02020603050405020304" pitchFamily="18" charset="0"/>
              </a:rPr>
              <a:t>nároku na výplatu </a:t>
            </a:r>
            <a:r>
              <a:rPr lang="cs-CZ" dirty="0">
                <a:latin typeface="Times New Roman" panose="02020603050405020304" pitchFamily="18" charset="0"/>
                <a:cs typeface="Times New Roman" panose="02020603050405020304" pitchFamily="18" charset="0"/>
              </a:rPr>
              <a:t>dávky</a:t>
            </a:r>
          </a:p>
          <a:p>
            <a:pPr marL="514350" indent="-514350">
              <a:buAutoNum type="arabicPeriod"/>
            </a:pPr>
            <a:r>
              <a:rPr lang="cs-CZ" dirty="0">
                <a:latin typeface="Times New Roman" panose="02020603050405020304" pitchFamily="18" charset="0"/>
                <a:cs typeface="Times New Roman" panose="02020603050405020304" pitchFamily="18" charset="0"/>
              </a:rPr>
              <a:t>Vznik nároku na dávku</a:t>
            </a:r>
          </a:p>
          <a:p>
            <a:pPr marL="514350" indent="-514350">
              <a:buAutoNum type="arabicPeriod"/>
            </a:pPr>
            <a:r>
              <a:rPr lang="cs-CZ" dirty="0">
                <a:latin typeface="Times New Roman" panose="02020603050405020304" pitchFamily="18" charset="0"/>
                <a:cs typeface="Times New Roman" panose="02020603050405020304" pitchFamily="18" charset="0"/>
              </a:rPr>
              <a:t>Podání žádosti o dávku u příslušné okresní (městské) správy sociálního zabezpečení</a:t>
            </a:r>
          </a:p>
        </p:txBody>
      </p:sp>
    </p:spTree>
    <p:extLst>
      <p:ext uri="{BB962C8B-B14F-4D97-AF65-F5344CB8AC3E}">
        <p14:creationId xmlns:p14="http://schemas.microsoft.com/office/powerpoint/2010/main" val="63312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F27919-4697-43AA-AF09-0997EDC4E218}"/>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Právní vztah důchodového pojištění</a:t>
            </a:r>
          </a:p>
        </p:txBody>
      </p:sp>
      <p:sp>
        <p:nvSpPr>
          <p:cNvPr id="3" name="Zástupný symbol pro obsah 2">
            <a:extLst>
              <a:ext uri="{FF2B5EF4-FFF2-40B4-BE49-F238E27FC236}">
                <a16:creationId xmlns:a16="http://schemas.microsoft.com/office/drawing/2014/main" id="{F808E520-60F1-4742-8B68-B2D3E4009FC1}"/>
              </a:ext>
            </a:extLst>
          </p:cNvPr>
          <p:cNvSpPr>
            <a:spLocks noGrp="1"/>
          </p:cNvSpPr>
          <p:nvPr>
            <p:ph idx="1"/>
          </p:nvPr>
        </p:nvSpPr>
        <p:spPr/>
        <p:txBody>
          <a:bodyPr>
            <a:normAutofit/>
          </a:bodyPr>
          <a:lstStyle/>
          <a:p>
            <a:r>
              <a:rPr lang="cs-CZ" sz="3600" b="1" dirty="0">
                <a:latin typeface="Times New Roman" panose="02020603050405020304" pitchFamily="18" charset="0"/>
                <a:cs typeface="Times New Roman" panose="02020603050405020304" pitchFamily="18" charset="0"/>
              </a:rPr>
              <a:t>Klidová fáze </a:t>
            </a:r>
            <a:r>
              <a:rPr lang="cs-CZ" sz="3600" dirty="0">
                <a:latin typeface="Times New Roman" panose="02020603050405020304" pitchFamily="18" charset="0"/>
                <a:cs typeface="Times New Roman" panose="02020603050405020304" pitchFamily="18" charset="0"/>
              </a:rPr>
              <a:t>– účast osoby na pojištění, výkon výdělečné činnosti a podílení se na tvorbě prostředků, ze kterých je systém financován ve formě odvodu pojistného</a:t>
            </a:r>
          </a:p>
          <a:p>
            <a:r>
              <a:rPr lang="cs-CZ" sz="3600" b="1" dirty="0">
                <a:latin typeface="Times New Roman" panose="02020603050405020304" pitchFamily="18" charset="0"/>
                <a:cs typeface="Times New Roman" panose="02020603050405020304" pitchFamily="18" charset="0"/>
              </a:rPr>
              <a:t>Realizační fáze </a:t>
            </a:r>
            <a:r>
              <a:rPr lang="cs-CZ" sz="3600" dirty="0">
                <a:latin typeface="Times New Roman" panose="02020603050405020304" pitchFamily="18" charset="0"/>
                <a:cs typeface="Times New Roman" panose="02020603050405020304" pitchFamily="18" charset="0"/>
              </a:rPr>
              <a:t>– vznik zákonem uznané sociální události (stáří, invalidita, úmrtí živitele) – dochází k výplatě dávek důchodového pojištění</a:t>
            </a:r>
          </a:p>
        </p:txBody>
      </p:sp>
    </p:spTree>
    <p:extLst>
      <p:ext uri="{BB962C8B-B14F-4D97-AF65-F5344CB8AC3E}">
        <p14:creationId xmlns:p14="http://schemas.microsoft.com/office/powerpoint/2010/main" val="422959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2D74AA-FAD1-4F80-B01C-7ABF5ADABD28}"/>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Věcný rozsah</a:t>
            </a:r>
          </a:p>
        </p:txBody>
      </p:sp>
      <p:sp>
        <p:nvSpPr>
          <p:cNvPr id="3" name="Zástupný symbol pro obsah 2">
            <a:extLst>
              <a:ext uri="{FF2B5EF4-FFF2-40B4-BE49-F238E27FC236}">
                <a16:creationId xmlns:a16="http://schemas.microsoft.com/office/drawing/2014/main" id="{2F40642D-4D80-4706-8B87-1DDDCDBA756A}"/>
              </a:ext>
            </a:extLst>
          </p:cNvPr>
          <p:cNvSpPr>
            <a:spLocks noGrp="1"/>
          </p:cNvSpPr>
          <p:nvPr>
            <p:ph idx="1"/>
          </p:nvPr>
        </p:nvSpPr>
        <p:spPr>
          <a:xfrm>
            <a:off x="838200" y="1873752"/>
            <a:ext cx="10515600" cy="4351338"/>
          </a:xfrm>
        </p:spPr>
        <p:txBody>
          <a:bodyPr/>
          <a:lstStyle/>
          <a:p>
            <a:pPr marL="0" indent="0">
              <a:buNone/>
            </a:pPr>
            <a:r>
              <a:rPr lang="cs-CZ" dirty="0">
                <a:latin typeface="Times New Roman" panose="02020603050405020304" pitchFamily="18" charset="0"/>
                <a:cs typeface="Times New Roman" panose="02020603050405020304" pitchFamily="18" charset="0"/>
              </a:rPr>
              <a:t>Okruh dávek poskytovaných ze systému důchodového pojištění:</a:t>
            </a:r>
          </a:p>
          <a:p>
            <a:pPr marL="514350" indent="-514350">
              <a:buAutoNum type="arabicPeriod"/>
            </a:pPr>
            <a:r>
              <a:rPr lang="cs-CZ" dirty="0">
                <a:latin typeface="Times New Roman" panose="02020603050405020304" pitchFamily="18" charset="0"/>
                <a:cs typeface="Times New Roman" panose="02020603050405020304" pitchFamily="18" charset="0"/>
              </a:rPr>
              <a:t>Starobní důchod</a:t>
            </a:r>
          </a:p>
          <a:p>
            <a:pPr marL="514350" indent="-514350">
              <a:buAutoNum type="arabicPeriod"/>
            </a:pPr>
            <a:r>
              <a:rPr lang="cs-CZ" dirty="0">
                <a:latin typeface="Times New Roman" panose="02020603050405020304" pitchFamily="18" charset="0"/>
                <a:cs typeface="Times New Roman" panose="02020603050405020304" pitchFamily="18" charset="0"/>
              </a:rPr>
              <a:t>Invalidní důchod</a:t>
            </a:r>
          </a:p>
          <a:p>
            <a:pPr marL="514350" indent="-514350">
              <a:buAutoNum type="arabicPeriod"/>
            </a:pPr>
            <a:r>
              <a:rPr lang="cs-CZ" dirty="0">
                <a:latin typeface="Times New Roman" panose="02020603050405020304" pitchFamily="18" charset="0"/>
                <a:cs typeface="Times New Roman" panose="02020603050405020304" pitchFamily="18" charset="0"/>
              </a:rPr>
              <a:t>Vdovská a vdovecký důchod</a:t>
            </a:r>
          </a:p>
          <a:p>
            <a:pPr marL="514350" indent="-514350">
              <a:buAutoNum type="arabicPeriod"/>
            </a:pPr>
            <a:r>
              <a:rPr lang="cs-CZ" dirty="0">
                <a:latin typeface="Times New Roman" panose="02020603050405020304" pitchFamily="18" charset="0"/>
                <a:cs typeface="Times New Roman" panose="02020603050405020304" pitchFamily="18" charset="0"/>
              </a:rPr>
              <a:t>Sirotčí důchod</a:t>
            </a:r>
          </a:p>
        </p:txBody>
      </p:sp>
    </p:spTree>
    <p:extLst>
      <p:ext uri="{BB962C8B-B14F-4D97-AF65-F5344CB8AC3E}">
        <p14:creationId xmlns:p14="http://schemas.microsoft.com/office/powerpoint/2010/main" val="379866168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1506</Words>
  <Application>Microsoft Office PowerPoint</Application>
  <PresentationFormat>Širokoúhlá obrazovka</PresentationFormat>
  <Paragraphs>111</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Times New Roman</vt:lpstr>
      <vt:lpstr>Motiv Office</vt:lpstr>
      <vt:lpstr>Důchodové pojištění</vt:lpstr>
      <vt:lpstr>Program přednášky</vt:lpstr>
      <vt:lpstr>Charakteristika systému</vt:lpstr>
      <vt:lpstr>Prameny právní úpravy</vt:lpstr>
      <vt:lpstr>Osobní rozsah</vt:lpstr>
      <vt:lpstr>Základní pojmy</vt:lpstr>
      <vt:lpstr>Základní pojmy - pokračování</vt:lpstr>
      <vt:lpstr>Právní vztah důchodového pojištění</vt:lpstr>
      <vt:lpstr>Věcný rozsah</vt:lpstr>
      <vt:lpstr>Starobní důchod - příklad</vt:lpstr>
      <vt:lpstr>Starobní důchod</vt:lpstr>
      <vt:lpstr>Starobní důchod - pokračování</vt:lpstr>
      <vt:lpstr>Invalidní důchod</vt:lpstr>
      <vt:lpstr>Invalidní důchod - pokračování</vt:lpstr>
      <vt:lpstr>Invalidní důchod pro invaliditu z mládí</vt:lpstr>
      <vt:lpstr>Postavení osob, které byly uznány invalidní, na trhu práce - příklad</vt:lpstr>
      <vt:lpstr>Vdovský a vdovecký důchod</vt:lpstr>
      <vt:lpstr>Sirotčí důchod</vt:lpstr>
      <vt:lpstr>Souběh nároků na důchody – příklad (originální důchody)</vt:lpstr>
      <vt:lpstr>Souběh nároků na důchody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Důchodové pojištění</dc:title>
  <dc:creator>40001</dc:creator>
  <cp:lastModifiedBy>Jana Komendová</cp:lastModifiedBy>
  <cp:revision>21</cp:revision>
  <dcterms:created xsi:type="dcterms:W3CDTF">2018-06-07T10:28:23Z</dcterms:created>
  <dcterms:modified xsi:type="dcterms:W3CDTF">2020-11-13T14:00:01Z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