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61" r:id="rId7"/>
    <p:sldId id="285" r:id="rId8"/>
    <p:sldId id="262" r:id="rId9"/>
    <p:sldId id="277" r:id="rId10"/>
    <p:sldId id="283" r:id="rId11"/>
    <p:sldId id="286" r:id="rId12"/>
    <p:sldId id="284" r:id="rId13"/>
    <p:sldId id="282" r:id="rId14"/>
    <p:sldId id="278" r:id="rId15"/>
    <p:sldId id="287" r:id="rId16"/>
    <p:sldId id="281" r:id="rId17"/>
    <p:sldId id="266" r:id="rId18"/>
    <p:sldId id="280" r:id="rId19"/>
    <p:sldId id="271" r:id="rId20"/>
    <p:sldId id="279" r:id="rId21"/>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4660"/>
  </p:normalViewPr>
  <p:slideViewPr>
    <p:cSldViewPr snapToGrid="0">
      <p:cViewPr varScale="1">
        <p:scale>
          <a:sx n="65" d="100"/>
          <a:sy n="65" d="100"/>
        </p:scale>
        <p:origin x="4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7F6B5F-71B0-474D-9F88-D70CF85892D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9641E3D-326D-4467-A6EC-7D7C5147CE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0F818AD-16EA-4F30-8A3F-DE388F1BABDB}"/>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5" name="Zástupný symbol pro zápatí 4">
            <a:extLst>
              <a:ext uri="{FF2B5EF4-FFF2-40B4-BE49-F238E27FC236}">
                <a16:creationId xmlns:a16="http://schemas.microsoft.com/office/drawing/2014/main" id="{E50924EB-6036-48C4-BC1A-C5BD50A03C7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73AC313-5856-4DF4-AC0A-F8F0427DEAC8}"/>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577640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D01A04-F6CE-4118-91D1-2F4F977D95E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16D019F-F866-4FA9-AA90-0D078782AA3C}"/>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60CF6FF-5F51-4CF8-BB5F-898B43AB0166}"/>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5" name="Zástupný symbol pro zápatí 4">
            <a:extLst>
              <a:ext uri="{FF2B5EF4-FFF2-40B4-BE49-F238E27FC236}">
                <a16:creationId xmlns:a16="http://schemas.microsoft.com/office/drawing/2014/main" id="{68D10F10-8542-4EB1-80B3-A3697260DB6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0EEA9D9-5754-4690-B11A-85317B86B3F8}"/>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411917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C7959BB-DEC7-4D3C-AE39-AAB8DA1D8DA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5C0FBD9-2A99-4377-83CF-950ECBF0FAA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B1767C6-E0CB-4C72-AE36-F8C787306E03}"/>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5" name="Zástupný symbol pro zápatí 4">
            <a:extLst>
              <a:ext uri="{FF2B5EF4-FFF2-40B4-BE49-F238E27FC236}">
                <a16:creationId xmlns:a16="http://schemas.microsoft.com/office/drawing/2014/main" id="{717F0CD6-C8B7-4043-80AC-06829E47588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8060171-3B21-47CB-B85D-3A56AEEDDAE8}"/>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3714538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05DC11-BAAD-4869-8E71-EBA644AEE69D}"/>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AB2EA3C7-4193-41B1-8ABC-5277C849D43D}"/>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193AB5A-4945-47F3-B9DF-B14348B2CDE0}"/>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5" name="Zástupný symbol pro zápatí 4">
            <a:extLst>
              <a:ext uri="{FF2B5EF4-FFF2-40B4-BE49-F238E27FC236}">
                <a16:creationId xmlns:a16="http://schemas.microsoft.com/office/drawing/2014/main" id="{2F48FED8-83DA-4580-B637-E814C48331C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07DC241-C93D-4773-A64C-905241F27587}"/>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353422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0B109C-F8E2-442C-A43B-4A5344DDC3D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345A9BB4-879D-4781-9DEA-AD1F32DBB9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31C2BF48-9D93-41D0-817A-3BCE70ED8B0E}"/>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5" name="Zástupný symbol pro zápatí 4">
            <a:extLst>
              <a:ext uri="{FF2B5EF4-FFF2-40B4-BE49-F238E27FC236}">
                <a16:creationId xmlns:a16="http://schemas.microsoft.com/office/drawing/2014/main" id="{9F153EA9-9E47-49E5-A32E-D2823FF80D3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8773378-6DFC-48A9-B6CA-8D90065C6DAC}"/>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311830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85F500-3C0C-43CA-AFAB-270DF30803C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5EA64F2-96BA-444E-9D0F-1CC7CB7B5149}"/>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ADE983C-40AB-4F63-8EB0-4FECA853469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9E3BAA0-9065-4DA5-A5FD-E0F35834A295}"/>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6" name="Zástupný symbol pro zápatí 5">
            <a:extLst>
              <a:ext uri="{FF2B5EF4-FFF2-40B4-BE49-F238E27FC236}">
                <a16:creationId xmlns:a16="http://schemas.microsoft.com/office/drawing/2014/main" id="{C338CCE5-3D7C-4D60-A395-BE999DBCAFF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B86CD6C-84D5-4C9A-A289-BD99BF18D7A3}"/>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404833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11EFC8-F9D5-4CFD-91A9-B8078A7E06F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C9574729-11E7-41B3-8AF4-715EF37BB6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B10AAE6F-965E-4578-B737-ABD723BC0B29}"/>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B105405-DE4C-49DB-B7C9-21E153FAD0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F89F27E7-D4A5-4D50-A74B-779795EF541B}"/>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70DE802-DD55-4F27-BCAF-0C64303E77C1}"/>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8" name="Zástupný symbol pro zápatí 7">
            <a:extLst>
              <a:ext uri="{FF2B5EF4-FFF2-40B4-BE49-F238E27FC236}">
                <a16:creationId xmlns:a16="http://schemas.microsoft.com/office/drawing/2014/main" id="{E51D5EC3-D26C-4C73-BD85-A3F915D94D3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A07766A-C75E-41DD-8622-20247EFC5CA1}"/>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3772059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BF0548-DAD9-4506-9A1C-5E602533828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594ABC4-FBB7-4D5E-9959-DA38B1863A53}"/>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4" name="Zástupný symbol pro zápatí 3">
            <a:extLst>
              <a:ext uri="{FF2B5EF4-FFF2-40B4-BE49-F238E27FC236}">
                <a16:creationId xmlns:a16="http://schemas.microsoft.com/office/drawing/2014/main" id="{00E35FF4-D968-44B3-A1B4-CDC5F253096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892DC78-1C01-478C-9364-20265FDA25F7}"/>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55828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CB8D0FD-A541-45DA-A6A0-A9C4F5FCB540}"/>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3" name="Zástupný symbol pro zápatí 2">
            <a:extLst>
              <a:ext uri="{FF2B5EF4-FFF2-40B4-BE49-F238E27FC236}">
                <a16:creationId xmlns:a16="http://schemas.microsoft.com/office/drawing/2014/main" id="{C8E754B4-C999-43D6-9E2A-E6097916BDD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C05F89A-B383-4BBB-B995-310B6632B9FE}"/>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3647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9015D8-E139-4D29-A4F8-4A59EAF3391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9A5CCEF3-9929-43A1-B073-C72EB997BC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BC88A42F-68D1-40BA-9D8C-2FACA0851D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F969A69-366A-4F73-A413-192C45F77180}"/>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6" name="Zástupný symbol pro zápatí 5">
            <a:extLst>
              <a:ext uri="{FF2B5EF4-FFF2-40B4-BE49-F238E27FC236}">
                <a16:creationId xmlns:a16="http://schemas.microsoft.com/office/drawing/2014/main" id="{1E4F8373-0D7C-4890-A64B-284453D727B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30617A7-BA9F-4408-BCB2-6CEEB26930D8}"/>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103651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D49F18-7D64-437F-985B-7BD4BF81438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6F32409-142A-4B0E-851E-315EB705DA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1453789E-5772-44B8-A54A-603DF26AF2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9C495DAB-D441-4A60-8750-C0047778E489}"/>
              </a:ext>
            </a:extLst>
          </p:cNvPr>
          <p:cNvSpPr>
            <a:spLocks noGrp="1"/>
          </p:cNvSpPr>
          <p:nvPr>
            <p:ph type="dt" sz="half" idx="10"/>
          </p:nvPr>
        </p:nvSpPr>
        <p:spPr/>
        <p:txBody>
          <a:bodyPr/>
          <a:lstStyle/>
          <a:p>
            <a:fld id="{C9D4B0E0-84B5-419D-ABEF-F32378EC3277}" type="datetimeFigureOut">
              <a:rPr lang="cs-CZ" smtClean="0"/>
              <a:t>05.11.2020</a:t>
            </a:fld>
            <a:endParaRPr lang="cs-CZ"/>
          </a:p>
        </p:txBody>
      </p:sp>
      <p:sp>
        <p:nvSpPr>
          <p:cNvPr id="6" name="Zástupný symbol pro zápatí 5">
            <a:extLst>
              <a:ext uri="{FF2B5EF4-FFF2-40B4-BE49-F238E27FC236}">
                <a16:creationId xmlns:a16="http://schemas.microsoft.com/office/drawing/2014/main" id="{12AED48F-190C-4C2D-BDC8-D2B90284119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DA7BEA-DA49-47EA-9CB1-7747B2F4BA80}"/>
              </a:ext>
            </a:extLst>
          </p:cNvPr>
          <p:cNvSpPr>
            <a:spLocks noGrp="1"/>
          </p:cNvSpPr>
          <p:nvPr>
            <p:ph type="sldNum" sz="quarter" idx="12"/>
          </p:nvPr>
        </p:nvSpPr>
        <p:spPr/>
        <p:txBody>
          <a:bodyPr/>
          <a:lstStyle/>
          <a:p>
            <a:fld id="{9731B1E8-059F-4BBA-820E-438762D11FA8}" type="slidenum">
              <a:rPr lang="cs-CZ" smtClean="0"/>
              <a:t>‹#›</a:t>
            </a:fld>
            <a:endParaRPr lang="cs-CZ"/>
          </a:p>
        </p:txBody>
      </p:sp>
    </p:spTree>
    <p:extLst>
      <p:ext uri="{BB962C8B-B14F-4D97-AF65-F5344CB8AC3E}">
        <p14:creationId xmlns:p14="http://schemas.microsoft.com/office/powerpoint/2010/main" val="1448566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A8C4912-E321-491C-8514-C297ED1CBA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7E0D22FD-9559-4B98-ADC4-9AE685C607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A8C0A8E-D120-4610-A90C-8DE59319DF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4B0E0-84B5-419D-ABEF-F32378EC3277}" type="datetimeFigureOut">
              <a:rPr lang="cs-CZ" smtClean="0"/>
              <a:t>05.11.2020</a:t>
            </a:fld>
            <a:endParaRPr lang="cs-CZ"/>
          </a:p>
        </p:txBody>
      </p:sp>
      <p:sp>
        <p:nvSpPr>
          <p:cNvPr id="5" name="Zástupný symbol pro zápatí 4">
            <a:extLst>
              <a:ext uri="{FF2B5EF4-FFF2-40B4-BE49-F238E27FC236}">
                <a16:creationId xmlns:a16="http://schemas.microsoft.com/office/drawing/2014/main" id="{489B9B3C-5DD8-40BE-BCDA-702FF44A04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4881F52-7772-446E-B385-0AB51BBEF1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1B1E8-059F-4BBA-820E-438762D11FA8}" type="slidenum">
              <a:rPr lang="cs-CZ" smtClean="0"/>
              <a:t>‹#›</a:t>
            </a:fld>
            <a:endParaRPr lang="cs-CZ"/>
          </a:p>
        </p:txBody>
      </p:sp>
    </p:spTree>
    <p:extLst>
      <p:ext uri="{BB962C8B-B14F-4D97-AF65-F5344CB8AC3E}">
        <p14:creationId xmlns:p14="http://schemas.microsoft.com/office/powerpoint/2010/main" val="34769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4C09D-6E00-4731-A53A-D7AFF4FD5CFD}"/>
              </a:ext>
            </a:extLst>
          </p:cNvPr>
          <p:cNvSpPr>
            <a:spLocks noGrp="1"/>
          </p:cNvSpPr>
          <p:nvPr>
            <p:ph type="ctrTitle"/>
          </p:nvPr>
        </p:nvSpPr>
        <p:spPr/>
        <p:txBody>
          <a:bodyPr/>
          <a:lstStyle/>
          <a:p>
            <a:r>
              <a:rPr lang="cs-CZ" b="1">
                <a:latin typeface="Times New Roman" panose="02020603050405020304" pitchFamily="18" charset="0"/>
                <a:cs typeface="Times New Roman" panose="02020603050405020304" pitchFamily="18" charset="0"/>
              </a:rPr>
              <a:t>Nemocenské </a:t>
            </a:r>
            <a:r>
              <a:rPr lang="cs-CZ" b="1" dirty="0">
                <a:latin typeface="Times New Roman" panose="02020603050405020304" pitchFamily="18" charset="0"/>
                <a:cs typeface="Times New Roman" panose="02020603050405020304" pitchFamily="18" charset="0"/>
              </a:rPr>
              <a:t>pojištění</a:t>
            </a:r>
          </a:p>
        </p:txBody>
      </p:sp>
      <p:sp>
        <p:nvSpPr>
          <p:cNvPr id="3" name="Podnadpis 2">
            <a:extLst>
              <a:ext uri="{FF2B5EF4-FFF2-40B4-BE49-F238E27FC236}">
                <a16:creationId xmlns:a16="http://schemas.microsoft.com/office/drawing/2014/main" id="{4F820C7B-5E9A-420F-A45F-64D45E6DA05B}"/>
              </a:ext>
            </a:extLst>
          </p:cNvPr>
          <p:cNvSpPr>
            <a:spLocks noGrp="1"/>
          </p:cNvSpPr>
          <p:nvPr>
            <p:ph type="subTitle" idx="1"/>
          </p:nvPr>
        </p:nvSpPr>
        <p:spPr>
          <a:xfrm>
            <a:off x="1739900" y="3840163"/>
            <a:ext cx="9144000" cy="1655762"/>
          </a:xfrm>
        </p:spPr>
        <p:txBody>
          <a:bodyPr>
            <a:normAutofit/>
          </a:bodyPr>
          <a:lstStyle/>
          <a:p>
            <a:r>
              <a:rPr lang="cs-CZ" sz="3200" i="1" dirty="0">
                <a:latin typeface="Times New Roman" panose="02020603050405020304" pitchFamily="18" charset="0"/>
                <a:cs typeface="Times New Roman" panose="02020603050405020304" pitchFamily="18" charset="0"/>
              </a:rPr>
              <a:t>JUDr. Jana Komendová, Ph.D.</a:t>
            </a:r>
          </a:p>
        </p:txBody>
      </p:sp>
    </p:spTree>
    <p:extLst>
      <p:ext uri="{BB962C8B-B14F-4D97-AF65-F5344CB8AC3E}">
        <p14:creationId xmlns:p14="http://schemas.microsoft.com/office/powerpoint/2010/main" val="2468304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6C49A8-A686-4E82-891B-08C9902BE771}"/>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Kontrola dodržování režimu dočasně práce neschopného pojištěnce - příklad</a:t>
            </a:r>
          </a:p>
        </p:txBody>
      </p:sp>
      <p:sp>
        <p:nvSpPr>
          <p:cNvPr id="3" name="Zástupný symbol pro obsah 2">
            <a:extLst>
              <a:ext uri="{FF2B5EF4-FFF2-40B4-BE49-F238E27FC236}">
                <a16:creationId xmlns:a16="http://schemas.microsoft.com/office/drawing/2014/main" id="{EED98EDB-BA46-4D89-982D-A412AFEC59A6}"/>
              </a:ext>
            </a:extLst>
          </p:cNvPr>
          <p:cNvSpPr>
            <a:spLocks noGrp="1"/>
          </p:cNvSpPr>
          <p:nvPr>
            <p:ph idx="1"/>
          </p:nvPr>
        </p:nvSpPr>
        <p:spPr/>
        <p:txBody>
          <a:bodyPr>
            <a:normAutofit fontScale="85000" lnSpcReduction="10000"/>
          </a:bodyPr>
          <a:lstStyle/>
          <a:p>
            <a:pPr marL="0" indent="0">
              <a:buNone/>
            </a:pPr>
            <a:r>
              <a:rPr lang="cs-CZ" dirty="0">
                <a:latin typeface="Times New Roman" panose="02020603050405020304" pitchFamily="18" charset="0"/>
                <a:cs typeface="Times New Roman" panose="02020603050405020304" pitchFamily="18" charset="0"/>
              </a:rPr>
              <a:t>Pan Pavel Kopeček pracuje v pracovním poměru jako automechanik. Od 1. října je pro bolesti zad v dočasné pracovní neschopnosti. Součástí léčebného režimu dočasně práce neschopného pojištěnce jsou předepsané rehabilitace, vycházky nebyly ošetřujícím lékařem stanoveny. Během kontroly dodržování režimu dočasně práce neschopného pojištěnce provedené jeho zaměstnavatelem dne 9. října bylo zjištěno, že se věnuje opravě střechy svého rodinného domu.</a:t>
            </a:r>
          </a:p>
          <a:p>
            <a:pPr marL="0" indent="0">
              <a:buNone/>
            </a:pPr>
            <a:r>
              <a:rPr lang="cs-CZ" dirty="0">
                <a:latin typeface="Times New Roman" panose="02020603050405020304" pitchFamily="18" charset="0"/>
                <a:cs typeface="Times New Roman" panose="02020603050405020304" pitchFamily="18" charset="0"/>
              </a:rPr>
              <a:t>1. Může zaměstnavatel pana Kopečka za jeho jednání postihnout? Pokud ano, jak?</a:t>
            </a:r>
          </a:p>
          <a:p>
            <a:pPr marL="0" indent="0">
              <a:buNone/>
            </a:pPr>
            <a:r>
              <a:rPr lang="cs-CZ" dirty="0">
                <a:latin typeface="Times New Roman" panose="02020603050405020304" pitchFamily="18" charset="0"/>
                <a:cs typeface="Times New Roman" panose="02020603050405020304" pitchFamily="18" charset="0"/>
              </a:rPr>
              <a:t>2. Kdo může provádět kontrolu dodržování režimu dočasně práce neschopného pojištěnce a v jakém rozsahu?</a:t>
            </a:r>
          </a:p>
          <a:p>
            <a:pPr marL="0" indent="0">
              <a:buNone/>
            </a:pPr>
            <a:r>
              <a:rPr lang="cs-CZ" dirty="0">
                <a:latin typeface="Times New Roman" panose="02020603050405020304" pitchFamily="18" charset="0"/>
                <a:cs typeface="Times New Roman" panose="02020603050405020304" pitchFamily="18" charset="0"/>
              </a:rPr>
              <a:t>3. Změnila by se situace v případě, že by při kontrole provedené zaměstnavatelem bylo zjištěno, že se pan Kopeček zdržuje v nedalekém restauračním zařízení?</a:t>
            </a:r>
          </a:p>
          <a:p>
            <a:endParaRPr lang="cs-CZ" dirty="0"/>
          </a:p>
        </p:txBody>
      </p:sp>
    </p:spTree>
    <p:extLst>
      <p:ext uri="{BB962C8B-B14F-4D97-AF65-F5344CB8AC3E}">
        <p14:creationId xmlns:p14="http://schemas.microsoft.com/office/powerpoint/2010/main" val="1711937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76C387-244A-46CE-A5B7-17B49AD944B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Nemocenské</a:t>
            </a:r>
          </a:p>
        </p:txBody>
      </p:sp>
      <p:sp>
        <p:nvSpPr>
          <p:cNvPr id="3" name="Zástupný symbol pro obsah 2">
            <a:extLst>
              <a:ext uri="{FF2B5EF4-FFF2-40B4-BE49-F238E27FC236}">
                <a16:creationId xmlns:a16="http://schemas.microsoft.com/office/drawing/2014/main" id="{5DEA524A-B549-4910-9127-B6A17AFC84E4}"/>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Pokrývá dočasnou pracovní neschopnost nebo nařízenou karanténu</a:t>
            </a:r>
          </a:p>
          <a:p>
            <a:r>
              <a:rPr lang="cs-CZ" dirty="0">
                <a:latin typeface="Times New Roman" panose="02020603050405020304" pitchFamily="18" charset="0"/>
                <a:cs typeface="Times New Roman" panose="02020603050405020304" pitchFamily="18" charset="0"/>
              </a:rPr>
              <a:t>Podpůrčí doba začíná běžet od 15. dne dočasné pracovní neschopnosti, nejdéle 380 kalendářních dnů</a:t>
            </a:r>
          </a:p>
          <a:p>
            <a:r>
              <a:rPr lang="cs-CZ" dirty="0">
                <a:latin typeface="Times New Roman" panose="02020603050405020304" pitchFamily="18" charset="0"/>
                <a:cs typeface="Times New Roman" panose="02020603050405020304" pitchFamily="18" charset="0"/>
              </a:rPr>
              <a:t>Zaměstnanci jsou prvních 14 dnů dočasné pracovní neschopnosti zajištěni náhradou mzdy nebo platu, poskytuje zaměstnavatel (od 1. 7. 2019 zrušena karenční doba)</a:t>
            </a:r>
          </a:p>
          <a:p>
            <a:r>
              <a:rPr lang="cs-CZ" dirty="0">
                <a:latin typeface="Times New Roman" panose="02020603050405020304" pitchFamily="18" charset="0"/>
                <a:cs typeface="Times New Roman" panose="02020603050405020304" pitchFamily="18" charset="0"/>
              </a:rPr>
              <a:t>O vzniku a ukončení dočasné pracovní neschopnosti rozhoduje zejména ošetřující lékař pojištěnce</a:t>
            </a:r>
          </a:p>
        </p:txBody>
      </p:sp>
    </p:spTree>
    <p:extLst>
      <p:ext uri="{BB962C8B-B14F-4D97-AF65-F5344CB8AC3E}">
        <p14:creationId xmlns:p14="http://schemas.microsoft.com/office/powerpoint/2010/main" val="243386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481D4E-C7AE-45B0-8C64-B323BCA09408}"/>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Peněžitá pomoc v mateřství, otcovské - příklad</a:t>
            </a:r>
          </a:p>
        </p:txBody>
      </p:sp>
      <p:sp>
        <p:nvSpPr>
          <p:cNvPr id="3" name="Zástupný symbol pro obsah 2">
            <a:extLst>
              <a:ext uri="{FF2B5EF4-FFF2-40B4-BE49-F238E27FC236}">
                <a16:creationId xmlns:a16="http://schemas.microsoft.com/office/drawing/2014/main" id="{16FF0AE4-F6E0-4EB3-B1E0-E83B880AA8AB}"/>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Paní Tereza Kadlecová vykonává v pracovním poměru práci účetní. V současné době je těhotná, předpokládané datum porodu bylo ošetřujícím lékařem stanoveno na 14. 8.</a:t>
            </a:r>
          </a:p>
          <a:p>
            <a:pPr marL="0" indent="0">
              <a:buNone/>
            </a:pPr>
            <a:r>
              <a:rPr lang="cs-CZ" dirty="0">
                <a:latin typeface="Times New Roman" panose="02020603050405020304" pitchFamily="18" charset="0"/>
                <a:cs typeface="Times New Roman" panose="02020603050405020304" pitchFamily="18" charset="0"/>
              </a:rPr>
              <a:t>1. Kdy může nastoupit na peněžitou pomoc v mateřství? Do kdy může tuto dávku pobírat?</a:t>
            </a:r>
          </a:p>
          <a:p>
            <a:pPr marL="0" indent="0">
              <a:buNone/>
            </a:pPr>
            <a:r>
              <a:rPr lang="cs-CZ" dirty="0">
                <a:latin typeface="Times New Roman" panose="02020603050405020304" pitchFamily="18" charset="0"/>
                <a:cs typeface="Times New Roman" panose="02020603050405020304" pitchFamily="18" charset="0"/>
              </a:rPr>
              <a:t>2. Změní se situace v případě, že čeká dvojčata?</a:t>
            </a:r>
          </a:p>
          <a:p>
            <a:pPr marL="0" indent="0">
              <a:buNone/>
            </a:pPr>
            <a:r>
              <a:rPr lang="cs-CZ" dirty="0">
                <a:latin typeface="Times New Roman" panose="02020603050405020304" pitchFamily="18" charset="0"/>
                <a:cs typeface="Times New Roman" panose="02020603050405020304" pitchFamily="18" charset="0"/>
              </a:rPr>
              <a:t>3. Změní se situace v případě, že se dítě narodí již 27. 6.?</a:t>
            </a:r>
          </a:p>
          <a:p>
            <a:pPr marL="0" indent="0">
              <a:buNone/>
            </a:pPr>
            <a:r>
              <a:rPr lang="cs-CZ" dirty="0">
                <a:latin typeface="Times New Roman" panose="02020603050405020304" pitchFamily="18" charset="0"/>
                <a:cs typeface="Times New Roman" panose="02020603050405020304" pitchFamily="18" charset="0"/>
              </a:rPr>
              <a:t>4. Jaké dávky může čerpat její manžel?</a:t>
            </a:r>
          </a:p>
        </p:txBody>
      </p:sp>
    </p:spTree>
    <p:extLst>
      <p:ext uri="{BB962C8B-B14F-4D97-AF65-F5344CB8AC3E}">
        <p14:creationId xmlns:p14="http://schemas.microsoft.com/office/powerpoint/2010/main" val="4191933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Peněžitá pomoc v mateřství</a:t>
            </a:r>
          </a:p>
        </p:txBody>
      </p:sp>
      <p:sp>
        <p:nvSpPr>
          <p:cNvPr id="3" name="Zástupný symbol pro obsah 2"/>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Účel dávky – náhrada příjmu z výdělečné činnosti pojištěnky, kterého nedosahuje z důvodu těhotenství a porodu,</a:t>
            </a:r>
          </a:p>
          <a:p>
            <a:r>
              <a:rPr lang="cs-CZ" dirty="0">
                <a:latin typeface="Times New Roman" panose="02020603050405020304" pitchFamily="18" charset="0"/>
                <a:cs typeface="Times New Roman" panose="02020603050405020304" pitchFamily="18" charset="0"/>
              </a:rPr>
              <a:t>Opakující se peněžitá dávka,</a:t>
            </a:r>
          </a:p>
          <a:p>
            <a:r>
              <a:rPr lang="cs-CZ" dirty="0">
                <a:latin typeface="Times New Roman" panose="02020603050405020304" pitchFamily="18" charset="0"/>
                <a:cs typeface="Times New Roman" panose="02020603050405020304" pitchFamily="18" charset="0"/>
              </a:rPr>
              <a:t>Vznik nároku – zaměstnanci i OSVČ,</a:t>
            </a:r>
          </a:p>
          <a:p>
            <a:r>
              <a:rPr lang="cs-CZ" dirty="0">
                <a:latin typeface="Times New Roman" panose="02020603050405020304" pitchFamily="18" charset="0"/>
                <a:cs typeface="Times New Roman" panose="02020603050405020304" pitchFamily="18" charset="0"/>
              </a:rPr>
              <a:t>Podpůrčí doba – 28 týdnů (37 týdnů v případě narození dvou a více dětí zároveň),</a:t>
            </a:r>
          </a:p>
          <a:p>
            <a:r>
              <a:rPr lang="cs-CZ" dirty="0">
                <a:latin typeface="Times New Roman" panose="02020603050405020304" pitchFamily="18" charset="0"/>
                <a:cs typeface="Times New Roman" panose="02020603050405020304" pitchFamily="18" charset="0"/>
              </a:rPr>
              <a:t>Výše dávky – 70ˇ% vyměřovacího základu, </a:t>
            </a:r>
          </a:p>
          <a:p>
            <a:endParaRPr lang="cs-CZ" dirty="0"/>
          </a:p>
        </p:txBody>
      </p:sp>
    </p:spTree>
    <p:extLst>
      <p:ext uri="{BB962C8B-B14F-4D97-AF65-F5344CB8AC3E}">
        <p14:creationId xmlns:p14="http://schemas.microsoft.com/office/powerpoint/2010/main" val="3393799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Otcovská</a:t>
            </a:r>
          </a:p>
        </p:txBody>
      </p:sp>
      <p:sp>
        <p:nvSpPr>
          <p:cNvPr id="3" name="Zástupný symbol pro obsah 2"/>
          <p:cNvSpPr>
            <a:spLocks noGrp="1"/>
          </p:cNvSpPr>
          <p:nvPr>
            <p:ph idx="1"/>
          </p:nvPr>
        </p:nvSpPr>
        <p:spPr/>
        <p:txBody>
          <a:bodyPr/>
          <a:lstStyle/>
          <a:p>
            <a:r>
              <a:rPr lang="cs-CZ" sz="2400" dirty="0">
                <a:latin typeface="Times New Roman" panose="02020603050405020304" pitchFamily="18" charset="0"/>
                <a:cs typeface="Times New Roman" panose="02020603050405020304" pitchFamily="18" charset="0"/>
              </a:rPr>
              <a:t>Účel dávky – dočasná náhrada příjmu z výdělečné činnosti, kterého pojištěnec nedosahuje z důvodu péče o dítě,</a:t>
            </a:r>
          </a:p>
          <a:p>
            <a:r>
              <a:rPr lang="cs-CZ" sz="2400" dirty="0">
                <a:latin typeface="Times New Roman" panose="02020603050405020304" pitchFamily="18" charset="0"/>
                <a:cs typeface="Times New Roman" panose="02020603050405020304" pitchFamily="18" charset="0"/>
              </a:rPr>
              <a:t>Oprávněná osoba – pojištěnec, který pečuje o dítě, jehož je otcem, pojištěnec, který pečuje o dítě, které převzal do péče nahrazující péči rodičů, pokud dítě nedosáhlo 7 let věku, </a:t>
            </a:r>
          </a:p>
          <a:p>
            <a:r>
              <a:rPr lang="cs-CZ" sz="2400" dirty="0">
                <a:latin typeface="Times New Roman" panose="02020603050405020304" pitchFamily="18" charset="0"/>
                <a:cs typeface="Times New Roman" panose="02020603050405020304" pitchFamily="18" charset="0"/>
              </a:rPr>
              <a:t>Podpůrčí doba – 1 týden, nástup dnem, který pojištěnec určí v období 6 týdnů ode dne  narození dítěte nebo převzetí dítěte,</a:t>
            </a:r>
          </a:p>
          <a:p>
            <a:r>
              <a:rPr lang="cs-CZ" sz="2400" dirty="0">
                <a:latin typeface="Times New Roman" panose="02020603050405020304" pitchFamily="18" charset="0"/>
                <a:cs typeface="Times New Roman" panose="02020603050405020304" pitchFamily="18" charset="0"/>
              </a:rPr>
              <a:t>Výše – 70 % denního vyměřovacího základu</a:t>
            </a:r>
          </a:p>
          <a:p>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503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44E4A4-2EAB-4D68-ADEE-2A7DF425A381}"/>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Hospitalizace dítěte, péče o něj - příklad</a:t>
            </a:r>
          </a:p>
        </p:txBody>
      </p:sp>
      <p:sp>
        <p:nvSpPr>
          <p:cNvPr id="3" name="Zástupný symbol pro obsah 2">
            <a:extLst>
              <a:ext uri="{FF2B5EF4-FFF2-40B4-BE49-F238E27FC236}">
                <a16:creationId xmlns:a16="http://schemas.microsoft.com/office/drawing/2014/main" id="{8F12E00D-4BFD-4E8A-BFB5-4A43A3504D58}"/>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Paní Alena Bartošova je zaměstnána v pracovním poměru jako účetní. Dne 15. 10.. byl její syn Jakub ve věku 5 let hospitalizován v dětské nemocnici v Brně se zánětem slepého střeva. Doba hospitalizace trvala 10 dní. Po propuštění ze zdravotnického zařízení ještě dle rozhodnutí ošetřujícího lékaře nemůže po dobu dvou týdnů navštěvovat mateřskou školu. </a:t>
            </a:r>
            <a:r>
              <a:rPr lang="cs-CZ" dirty="0" err="1">
                <a:latin typeface="Times New Roman" panose="02020603050405020304" pitchFamily="18" charset="0"/>
                <a:cs typeface="Times New Roman" panose="02020603050405020304" pitchFamily="18" charset="0"/>
              </a:rPr>
              <a:t>Zhodnoďte</a:t>
            </a:r>
            <a:r>
              <a:rPr lang="cs-CZ" dirty="0">
                <a:latin typeface="Times New Roman" panose="02020603050405020304" pitchFamily="18" charset="0"/>
                <a:cs typeface="Times New Roman" panose="02020603050405020304" pitchFamily="18" charset="0"/>
              </a:rPr>
              <a:t>, na jaké dávky ze systému sociálního zabezpečení  může paní Aleně Bartošové a Jakubovi vzniknout nárok</a:t>
            </a:r>
            <a:r>
              <a:rPr lang="cs-CZ" dirty="0"/>
              <a:t>.</a:t>
            </a:r>
          </a:p>
          <a:p>
            <a:endParaRPr lang="cs-CZ" dirty="0"/>
          </a:p>
        </p:txBody>
      </p:sp>
    </p:spTree>
    <p:extLst>
      <p:ext uri="{BB962C8B-B14F-4D97-AF65-F5344CB8AC3E}">
        <p14:creationId xmlns:p14="http://schemas.microsoft.com/office/powerpoint/2010/main" val="303415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Ošetřovné</a:t>
            </a:r>
          </a:p>
        </p:txBody>
      </p:sp>
      <p:sp>
        <p:nvSpPr>
          <p:cNvPr id="3" name="Zástupný symbol pro obsah 2"/>
          <p:cNvSpPr>
            <a:spLocks noGrp="1"/>
          </p:cNvSpPr>
          <p:nvPr>
            <p:ph idx="1"/>
          </p:nvPr>
        </p:nvSpPr>
        <p:spPr/>
        <p:txBody>
          <a:bodyPr>
            <a:normAutofit fontScale="92500" lnSpcReduction="20000"/>
          </a:bodyPr>
          <a:lstStyle/>
          <a:p>
            <a:r>
              <a:rPr lang="cs-CZ" dirty="0">
                <a:latin typeface="Times New Roman" panose="02020603050405020304" pitchFamily="18" charset="0"/>
                <a:cs typeface="Times New Roman" panose="02020603050405020304" pitchFamily="18" charset="0"/>
              </a:rPr>
              <a:t>Účel dávky – dočasná náhrada příjmu, kterého pojištěnec nedosahuje z důvodu ošetřování dítěte mladšího 10 let pro nemoc nebo úraz nebo jiného člena domácnosti, jehož zdravotní stav pro nemoc nebo úraz vyžaduje ošetřování jinou fyzickou osobou</a:t>
            </a:r>
          </a:p>
          <a:p>
            <a:r>
              <a:rPr lang="cs-CZ" dirty="0">
                <a:latin typeface="Times New Roman" panose="02020603050405020304" pitchFamily="18" charset="0"/>
                <a:cs typeface="Times New Roman" panose="02020603050405020304" pitchFamily="18" charset="0"/>
              </a:rPr>
              <a:t>Poskytování rovněž v případě dítěte mladšího 10 let – nařízená karanténa, uzavření školského zařízení </a:t>
            </a:r>
          </a:p>
          <a:p>
            <a:r>
              <a:rPr lang="cs-CZ" dirty="0">
                <a:latin typeface="Times New Roman" panose="02020603050405020304" pitchFamily="18" charset="0"/>
                <a:cs typeface="Times New Roman" panose="02020603050405020304" pitchFamily="18" charset="0"/>
              </a:rPr>
              <a:t>Osoba musí žít se zaměstnancem ve společné domácnosti (neplatí při ošetřování dítěte mladšího 10 let nebo péče o něj rodičem)</a:t>
            </a:r>
          </a:p>
          <a:p>
            <a:r>
              <a:rPr lang="cs-CZ" dirty="0">
                <a:latin typeface="Times New Roman" panose="02020603050405020304" pitchFamily="18" charset="0"/>
                <a:cs typeface="Times New Roman" panose="02020603050405020304" pitchFamily="18" charset="0"/>
              </a:rPr>
              <a:t>Nárok mají pouze zaměstnanci</a:t>
            </a:r>
          </a:p>
          <a:p>
            <a:r>
              <a:rPr lang="cs-CZ" dirty="0">
                <a:latin typeface="Times New Roman" panose="02020603050405020304" pitchFamily="18" charset="0"/>
                <a:cs typeface="Times New Roman" panose="02020603050405020304" pitchFamily="18" charset="0"/>
              </a:rPr>
              <a:t>Podpůrčí doba  - 9 kalendářních dnů, 16 kalendářních dnů v případě osamělého zaměstnance</a:t>
            </a:r>
          </a:p>
          <a:p>
            <a:r>
              <a:rPr lang="cs-CZ" dirty="0">
                <a:latin typeface="Times New Roman" panose="02020603050405020304" pitchFamily="18" charset="0"/>
                <a:cs typeface="Times New Roman" panose="02020603050405020304" pitchFamily="18" charset="0"/>
              </a:rPr>
              <a:t>Výše dávky – 60 % denního vyměřovacího základu</a:t>
            </a:r>
          </a:p>
          <a:p>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647424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AE8C35-9BCA-4F5D-8BD6-0C0218F5FDF0}"/>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„Mimořádné“ ošetřovné</a:t>
            </a:r>
          </a:p>
        </p:txBody>
      </p:sp>
      <p:sp>
        <p:nvSpPr>
          <p:cNvPr id="3" name="Zástupný symbol pro obsah 2">
            <a:extLst>
              <a:ext uri="{FF2B5EF4-FFF2-40B4-BE49-F238E27FC236}">
                <a16:creationId xmlns:a16="http://schemas.microsoft.com/office/drawing/2014/main" id="{9EA60C6E-A641-40B4-9A5A-E79497AEA252}"/>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Uzavření školských zařízení na základě rozhodnutí vlády (v současné době se netýká mateřských škol)</a:t>
            </a:r>
          </a:p>
          <a:p>
            <a:pPr marL="0" indent="0">
              <a:buNone/>
            </a:pPr>
            <a:r>
              <a:rPr lang="cs-CZ" dirty="0">
                <a:latin typeface="Times New Roman" panose="02020603050405020304" pitchFamily="18" charset="0"/>
                <a:cs typeface="Times New Roman" panose="02020603050405020304" pitchFamily="18" charset="0"/>
              </a:rPr>
              <a:t>Vznik nároku  - zaměstnanci v pracovním poměru, zaměstnanci  účastni pojištění na základě dohod o pracích konaných mimo pracovní poměr, OSVČ</a:t>
            </a:r>
          </a:p>
          <a:p>
            <a:pPr marL="0" indent="0">
              <a:buNone/>
            </a:pPr>
            <a:r>
              <a:rPr lang="cs-CZ" dirty="0">
                <a:latin typeface="Times New Roman" panose="02020603050405020304" pitchFamily="18" charset="0"/>
                <a:cs typeface="Times New Roman" panose="02020603050405020304" pitchFamily="18" charset="0"/>
              </a:rPr>
              <a:t>Podpůrčí doba – není omezena 9 (16) kalendářními dny, platí po celou dobu uzavření školského zařízení (do konce školního roku 2020/2021)</a:t>
            </a:r>
          </a:p>
          <a:p>
            <a:pPr marL="0" indent="0">
              <a:buNone/>
            </a:pPr>
            <a:r>
              <a:rPr lang="cs-CZ" dirty="0">
                <a:latin typeface="Times New Roman" panose="02020603050405020304" pitchFamily="18" charset="0"/>
                <a:cs typeface="Times New Roman" panose="02020603050405020304" pitchFamily="18" charset="0"/>
              </a:rPr>
              <a:t>Výše dávky – 70 % denního vyměřovacího základu</a:t>
            </a:r>
          </a:p>
          <a:p>
            <a:pPr marL="0" indent="0">
              <a:buNone/>
            </a:pPr>
            <a:endParaRPr lang="cs-CZ" dirty="0">
              <a:latin typeface="Times New Roman" panose="02020603050405020304" pitchFamily="18" charset="0"/>
              <a:cs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6458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Dlouhodobé ošetřovné</a:t>
            </a:r>
          </a:p>
        </p:txBody>
      </p:sp>
      <p:sp>
        <p:nvSpPr>
          <p:cNvPr id="3" name="Zástupný symbol pro obsah 2"/>
          <p:cNvSpPr>
            <a:spLocks noGrp="1"/>
          </p:cNvSpPr>
          <p:nvPr>
            <p:ph idx="1"/>
          </p:nvPr>
        </p:nvSpPr>
        <p:spPr/>
        <p:txBody>
          <a:bodyPr>
            <a:normAutofit fontScale="92500" lnSpcReduction="20000"/>
          </a:bodyPr>
          <a:lstStyle/>
          <a:p>
            <a:r>
              <a:rPr lang="cs-CZ" dirty="0">
                <a:latin typeface="Times New Roman" panose="02020603050405020304" pitchFamily="18" charset="0"/>
                <a:cs typeface="Times New Roman" panose="02020603050405020304" pitchFamily="18" charset="0"/>
              </a:rPr>
              <a:t>Účel dávky – dočasná náhrada příjmu z výdělečné činnosti, kterého pojištěnec nedosahuje  z důvodu poskytování dlouhodobé péče jiné fyzické osobě v domácím prostředí</a:t>
            </a:r>
          </a:p>
          <a:p>
            <a:r>
              <a:rPr lang="cs-CZ" dirty="0">
                <a:latin typeface="Times New Roman" panose="02020603050405020304" pitchFamily="18" charset="0"/>
                <a:cs typeface="Times New Roman" panose="02020603050405020304" pitchFamily="18" charset="0"/>
              </a:rPr>
              <a:t>Předpoklad, že zdravotní stav ošetřované osoby bude po propuštění z hospitalizace trvat alespoň 30 kalendářních dnů</a:t>
            </a:r>
          </a:p>
          <a:p>
            <a:r>
              <a:rPr lang="cs-CZ" dirty="0">
                <a:latin typeface="Times New Roman" panose="02020603050405020304" pitchFamily="18" charset="0"/>
                <a:cs typeface="Times New Roman" panose="02020603050405020304" pitchFamily="18" charset="0"/>
              </a:rPr>
              <a:t>Podpůrčí doba – ode dne propuštění z hospitalizace, po dobu, po kterou je dle ošetřujícího lékaře nezbytná potřeba ošetřování jinou fyzickou osobou, maximálně 90 kalendářních dnů</a:t>
            </a:r>
          </a:p>
          <a:p>
            <a:r>
              <a:rPr lang="cs-CZ" dirty="0">
                <a:latin typeface="Times New Roman" panose="02020603050405020304" pitchFamily="18" charset="0"/>
                <a:cs typeface="Times New Roman" panose="02020603050405020304" pitchFamily="18" charset="0"/>
              </a:rPr>
              <a:t>Ošetřovaná osoba – příbuzenský vztah k pojištěnci, není vyžadována podmínka společné domácnosti</a:t>
            </a:r>
          </a:p>
          <a:p>
            <a:r>
              <a:rPr lang="cs-CZ" dirty="0">
                <a:latin typeface="Times New Roman" panose="02020603050405020304" pitchFamily="18" charset="0"/>
                <a:cs typeface="Times New Roman" panose="02020603050405020304" pitchFamily="18" charset="0"/>
              </a:rPr>
              <a:t>Nárok na dávku – zaměstnanci i OSVČ (vyloučení zaměstnanců v případě dohody o provedení práce)</a:t>
            </a:r>
          </a:p>
          <a:p>
            <a:r>
              <a:rPr lang="cs-CZ" dirty="0">
                <a:latin typeface="Times New Roman" panose="02020603050405020304" pitchFamily="18" charset="0"/>
                <a:cs typeface="Times New Roman" panose="02020603050405020304" pitchFamily="18" charset="0"/>
              </a:rPr>
              <a:t>Výše – 60 % denního vyměřovacího </a:t>
            </a:r>
            <a:r>
              <a:rPr lang="cs-CZ" dirty="0" err="1">
                <a:latin typeface="Times New Roman" panose="02020603050405020304" pitchFamily="18" charset="0"/>
                <a:cs typeface="Times New Roman" panose="02020603050405020304" pitchFamily="18" charset="0"/>
              </a:rPr>
              <a:t>zákadu</a:t>
            </a:r>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1736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0B37AF-669C-4EE9-B41A-54BF7A6EF0A5}"/>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Vyrovnávací příspěvek v těhotenství a mateřství - příklad</a:t>
            </a:r>
          </a:p>
        </p:txBody>
      </p:sp>
      <p:sp>
        <p:nvSpPr>
          <p:cNvPr id="3" name="Zástupný symbol pro obsah 2">
            <a:extLst>
              <a:ext uri="{FF2B5EF4-FFF2-40B4-BE49-F238E27FC236}">
                <a16:creationId xmlns:a16="http://schemas.microsoft.com/office/drawing/2014/main" id="{5D788C46-54C8-43EA-A746-4F052A1FC00A}"/>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Zaměstnankyně pracuje jako zdravotní sestra na uzavřeném psychiatrickém oddělení nemocnice. </a:t>
            </a:r>
          </a:p>
          <a:p>
            <a:pPr marL="514350" indent="-514350">
              <a:buAutoNum type="arabicPeriod"/>
            </a:pPr>
            <a:r>
              <a:rPr lang="cs-CZ" dirty="0">
                <a:latin typeface="Times New Roman" panose="02020603050405020304" pitchFamily="18" charset="0"/>
                <a:cs typeface="Times New Roman" panose="02020603050405020304" pitchFamily="18" charset="0"/>
              </a:rPr>
              <a:t>Jaké povinnosti vzniknou jí a jejímu zaměstnavateli v okamžiku, kdy oznámí, že je těhotná. </a:t>
            </a:r>
          </a:p>
          <a:p>
            <a:pPr marL="514350" indent="-514350">
              <a:buAutoNum type="arabicPeriod"/>
            </a:pPr>
            <a:r>
              <a:rPr lang="cs-CZ" dirty="0">
                <a:latin typeface="Times New Roman" panose="02020603050405020304" pitchFamily="18" charset="0"/>
                <a:cs typeface="Times New Roman" panose="02020603050405020304" pitchFamily="18" charset="0"/>
              </a:rPr>
              <a:t>Jakým způsobem bude řešena její situace v souvislost s poklesem či ztrátou příjmu z výdělečné činnosti.</a:t>
            </a:r>
          </a:p>
        </p:txBody>
      </p:sp>
    </p:spTree>
    <p:extLst>
      <p:ext uri="{BB962C8B-B14F-4D97-AF65-F5344CB8AC3E}">
        <p14:creationId xmlns:p14="http://schemas.microsoft.com/office/powerpoint/2010/main" val="188591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01BE6E-6EB9-4404-A316-D295EE48F141}"/>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Program přednášky</a:t>
            </a:r>
          </a:p>
        </p:txBody>
      </p:sp>
      <p:sp>
        <p:nvSpPr>
          <p:cNvPr id="3" name="Zástupný symbol pro obsah 2">
            <a:extLst>
              <a:ext uri="{FF2B5EF4-FFF2-40B4-BE49-F238E27FC236}">
                <a16:creationId xmlns:a16="http://schemas.microsoft.com/office/drawing/2014/main" id="{2C31F244-0027-4E22-88B5-0220C06D5BA9}"/>
              </a:ext>
            </a:extLst>
          </p:cNvPr>
          <p:cNvSpPr>
            <a:spLocks noGrp="1"/>
          </p:cNvSpPr>
          <p:nvPr>
            <p:ph idx="1"/>
          </p:nvPr>
        </p:nvSpPr>
        <p:spPr>
          <a:xfrm>
            <a:off x="1416255" y="1926662"/>
            <a:ext cx="10515600" cy="4351338"/>
          </a:xfrm>
        </p:spPr>
        <p:txBody>
          <a:bodyPr/>
          <a:lstStyle/>
          <a:p>
            <a:pPr marL="514350" indent="-514350">
              <a:buAutoNum type="arabicPeriod"/>
            </a:pPr>
            <a:r>
              <a:rPr lang="cs-CZ" dirty="0">
                <a:latin typeface="Times New Roman" panose="02020603050405020304" pitchFamily="18" charset="0"/>
                <a:cs typeface="Times New Roman" panose="02020603050405020304" pitchFamily="18" charset="0"/>
              </a:rPr>
              <a:t>Charakteristika systému nemocenského pojištění,</a:t>
            </a:r>
          </a:p>
          <a:p>
            <a:pPr marL="514350" indent="-514350">
              <a:buAutoNum type="arabicPeriod"/>
            </a:pPr>
            <a:r>
              <a:rPr lang="cs-CZ" dirty="0">
                <a:latin typeface="Times New Roman" panose="02020603050405020304" pitchFamily="18" charset="0"/>
                <a:cs typeface="Times New Roman" panose="02020603050405020304" pitchFamily="18" charset="0"/>
              </a:rPr>
              <a:t>Prameny právní úpravy,</a:t>
            </a:r>
          </a:p>
          <a:p>
            <a:pPr marL="0" indent="0">
              <a:buNone/>
            </a:pPr>
            <a:r>
              <a:rPr lang="cs-CZ" dirty="0">
                <a:latin typeface="Times New Roman" panose="02020603050405020304" pitchFamily="18" charset="0"/>
                <a:cs typeface="Times New Roman" panose="02020603050405020304" pitchFamily="18" charset="0"/>
              </a:rPr>
              <a:t>3. Osobní rozsah nemocenského pojištění,</a:t>
            </a:r>
          </a:p>
          <a:p>
            <a:pPr marL="0" indent="0">
              <a:buNone/>
            </a:pPr>
            <a:r>
              <a:rPr lang="cs-CZ" dirty="0">
                <a:latin typeface="Times New Roman" panose="02020603050405020304" pitchFamily="18" charset="0"/>
                <a:cs typeface="Times New Roman" panose="02020603050405020304" pitchFamily="18" charset="0"/>
              </a:rPr>
              <a:t>4. Účast na pojištění – zaměstnanci, OSVČ,</a:t>
            </a:r>
          </a:p>
          <a:p>
            <a:pPr marL="0" indent="0">
              <a:buNone/>
            </a:pPr>
            <a:r>
              <a:rPr lang="cs-CZ" dirty="0">
                <a:latin typeface="Times New Roman" panose="02020603050405020304" pitchFamily="18" charset="0"/>
                <a:cs typeface="Times New Roman" panose="02020603050405020304" pitchFamily="18" charset="0"/>
              </a:rPr>
              <a:t>5. Základní pojmy,</a:t>
            </a:r>
          </a:p>
          <a:p>
            <a:pPr marL="0" indent="0">
              <a:buNone/>
            </a:pPr>
            <a:r>
              <a:rPr lang="cs-CZ" dirty="0">
                <a:latin typeface="Times New Roman" panose="02020603050405020304" pitchFamily="18" charset="0"/>
                <a:cs typeface="Times New Roman" panose="02020603050405020304" pitchFamily="18" charset="0"/>
              </a:rPr>
              <a:t>6. Věcný rozsah,</a:t>
            </a:r>
          </a:p>
          <a:p>
            <a:pPr marL="0" indent="0">
              <a:buNone/>
            </a:pPr>
            <a:r>
              <a:rPr lang="cs-CZ" dirty="0">
                <a:latin typeface="Times New Roman" panose="02020603050405020304" pitchFamily="18" charset="0"/>
                <a:cs typeface="Times New Roman" panose="02020603050405020304" pitchFamily="18" charset="0"/>
              </a:rPr>
              <a:t>7. Jednotlivé dávky</a:t>
            </a:r>
          </a:p>
          <a:p>
            <a:pPr marL="0" indent="0">
              <a:buNone/>
            </a:pP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145774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Vyrovnávací příspěvek v těhotenství a mateřství</a:t>
            </a:r>
          </a:p>
        </p:txBody>
      </p:sp>
      <p:sp>
        <p:nvSpPr>
          <p:cNvPr id="3" name="Zástupný symbol pro obsah 2"/>
          <p:cNvSpPr>
            <a:spLocks noGrp="1"/>
          </p:cNvSpPr>
          <p:nvPr>
            <p:ph idx="1"/>
          </p:nvPr>
        </p:nvSpPr>
        <p:spPr/>
        <p:txBody>
          <a:bodyPr>
            <a:normAutofit lnSpcReduction="10000"/>
          </a:bodyPr>
          <a:lstStyle/>
          <a:p>
            <a:r>
              <a:rPr lang="cs-CZ" dirty="0">
                <a:latin typeface="Times New Roman" panose="02020603050405020304" pitchFamily="18" charset="0"/>
                <a:cs typeface="Times New Roman" panose="02020603050405020304" pitchFamily="18" charset="0"/>
              </a:rPr>
              <a:t>Účel dávky – dorovnání poklesu příjmu pojištěnky z důvodu </a:t>
            </a:r>
            <a:r>
              <a:rPr lang="cs-CZ" b="1" dirty="0">
                <a:latin typeface="Times New Roman" panose="02020603050405020304" pitchFamily="18" charset="0"/>
                <a:cs typeface="Times New Roman" panose="02020603050405020304" pitchFamily="18" charset="0"/>
              </a:rPr>
              <a:t>převedení na jinou práci </a:t>
            </a:r>
            <a:r>
              <a:rPr lang="cs-CZ" dirty="0">
                <a:latin typeface="Times New Roman" panose="02020603050405020304" pitchFamily="18" charset="0"/>
                <a:cs typeface="Times New Roman" panose="02020603050405020304" pitchFamily="18" charset="0"/>
              </a:rPr>
              <a:t>v souvislosti s těhotenstvím a mateřstvím</a:t>
            </a:r>
          </a:p>
          <a:p>
            <a:r>
              <a:rPr lang="cs-CZ" dirty="0">
                <a:latin typeface="Times New Roman" panose="02020603050405020304" pitchFamily="18" charset="0"/>
                <a:cs typeface="Times New Roman" panose="02020603050405020304" pitchFamily="18" charset="0"/>
              </a:rPr>
              <a:t>Přímá návaznost na zákaz některých prací pro těhotné ženy, kojící ženy a ženy do konce devátého měsíce po porodu nebo na lékařský posudek stanovící, že výkon dosavadní práce ohrožuje těhotenství nebo mateřství</a:t>
            </a:r>
          </a:p>
          <a:p>
            <a:r>
              <a:rPr lang="cs-CZ" dirty="0">
                <a:latin typeface="Times New Roman" panose="02020603050405020304" pitchFamily="18" charset="0"/>
                <a:cs typeface="Times New Roman" panose="02020603050405020304" pitchFamily="18" charset="0"/>
              </a:rPr>
              <a:t>Oprávněné osoby – zaměstnankyně v pracovním poměru, vyloučení OSVČ a zaměstnankyň vykonávajících práci na základě dohod o pracích konaných mimo </a:t>
            </a:r>
            <a:r>
              <a:rPr lang="cs-CZ">
                <a:latin typeface="Times New Roman" panose="02020603050405020304" pitchFamily="18" charset="0"/>
                <a:cs typeface="Times New Roman" panose="02020603050405020304" pitchFamily="18" charset="0"/>
              </a:rPr>
              <a:t>pracovní poměr</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Výplata dávky za kalendářní dny, ve kterých převedení trvalo, nejpozději do začátku 6. týdne před očekávaným datem porodu</a:t>
            </a:r>
          </a:p>
        </p:txBody>
      </p:sp>
    </p:spTree>
    <p:extLst>
      <p:ext uri="{BB962C8B-B14F-4D97-AF65-F5344CB8AC3E}">
        <p14:creationId xmlns:p14="http://schemas.microsoft.com/office/powerpoint/2010/main" val="776773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76E0C2-A682-440A-B57F-4FC3B503661A}"/>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Charakteristika systému nemocenského pojištění</a:t>
            </a:r>
          </a:p>
        </p:txBody>
      </p:sp>
      <p:sp>
        <p:nvSpPr>
          <p:cNvPr id="3" name="Zástupný symbol pro obsah 2">
            <a:extLst>
              <a:ext uri="{FF2B5EF4-FFF2-40B4-BE49-F238E27FC236}">
                <a16:creationId xmlns:a16="http://schemas.microsoft.com/office/drawing/2014/main" id="{2ED6761F-71BA-4850-A4D4-75BD13A99B62}"/>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Systémová součást sociálního zabezpečení ČR, jejímž účelem je zabezpečit osoby v případě nemoci, úrazu, karantény, těhotenství, mateřství, potřeby ošetřování jiné fyzické osoby,</a:t>
            </a:r>
          </a:p>
          <a:p>
            <a:r>
              <a:rPr lang="cs-CZ" dirty="0">
                <a:latin typeface="Times New Roman" panose="02020603050405020304" pitchFamily="18" charset="0"/>
                <a:cs typeface="Times New Roman" panose="02020603050405020304" pitchFamily="18" charset="0"/>
              </a:rPr>
              <a:t>Účelem dávky je </a:t>
            </a:r>
            <a:r>
              <a:rPr lang="cs-CZ" b="1" dirty="0">
                <a:latin typeface="Times New Roman" panose="02020603050405020304" pitchFamily="18" charset="0"/>
                <a:cs typeface="Times New Roman" panose="02020603050405020304" pitchFamily="18" charset="0"/>
              </a:rPr>
              <a:t>náhrada příjmu </a:t>
            </a:r>
            <a:r>
              <a:rPr lang="cs-CZ" dirty="0">
                <a:latin typeface="Times New Roman" panose="02020603050405020304" pitchFamily="18" charset="0"/>
                <a:cs typeface="Times New Roman" panose="02020603050405020304" pitchFamily="18" charset="0"/>
              </a:rPr>
              <a:t>z výdělečné činnosti, kterého není dosahováno z důvodu zákonem uznaných sociálních událostí,</a:t>
            </a:r>
          </a:p>
          <a:p>
            <a:r>
              <a:rPr lang="cs-CZ" dirty="0">
                <a:latin typeface="Times New Roman" panose="02020603050405020304" pitchFamily="18" charset="0"/>
                <a:cs typeface="Times New Roman" panose="02020603050405020304" pitchFamily="18" charset="0"/>
              </a:rPr>
              <a:t>Systém je založen na </a:t>
            </a:r>
            <a:r>
              <a:rPr lang="cs-CZ" b="1" dirty="0">
                <a:latin typeface="Times New Roman" panose="02020603050405020304" pitchFamily="18" charset="0"/>
                <a:cs typeface="Times New Roman" panose="02020603050405020304" pitchFamily="18" charset="0"/>
              </a:rPr>
              <a:t>zásadě participace </a:t>
            </a:r>
            <a:r>
              <a:rPr lang="cs-CZ" dirty="0">
                <a:latin typeface="Times New Roman" panose="02020603050405020304" pitchFamily="18" charset="0"/>
                <a:cs typeface="Times New Roman" panose="02020603050405020304" pitchFamily="18" charset="0"/>
              </a:rPr>
              <a:t>– pojištěnci se aktivně podílí na tvorbě prostředků, ze kterých jsou dávky vypláceny,</a:t>
            </a:r>
          </a:p>
          <a:p>
            <a:r>
              <a:rPr lang="cs-CZ" dirty="0">
                <a:latin typeface="Times New Roman" panose="02020603050405020304" pitchFamily="18" charset="0"/>
                <a:cs typeface="Times New Roman" panose="02020603050405020304" pitchFamily="18" charset="0"/>
              </a:rPr>
              <a:t>Systém je založen na </a:t>
            </a:r>
            <a:r>
              <a:rPr lang="cs-CZ" b="1" dirty="0">
                <a:latin typeface="Times New Roman" panose="02020603050405020304" pitchFamily="18" charset="0"/>
                <a:cs typeface="Times New Roman" panose="02020603050405020304" pitchFamily="18" charset="0"/>
              </a:rPr>
              <a:t>zásadě zásluhovosti </a:t>
            </a:r>
            <a:r>
              <a:rPr lang="cs-CZ" dirty="0">
                <a:latin typeface="Times New Roman" panose="02020603050405020304" pitchFamily="18" charset="0"/>
                <a:cs typeface="Times New Roman" panose="02020603050405020304" pitchFamily="18" charset="0"/>
              </a:rPr>
              <a:t>– okruh oprávněných osob a výše dávky</a:t>
            </a:r>
          </a:p>
        </p:txBody>
      </p:sp>
    </p:spTree>
    <p:extLst>
      <p:ext uri="{BB962C8B-B14F-4D97-AF65-F5344CB8AC3E}">
        <p14:creationId xmlns:p14="http://schemas.microsoft.com/office/powerpoint/2010/main" val="2416731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3B1F7E-7BE2-46BF-865B-D2949274BFC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Prameny právní úpravy</a:t>
            </a:r>
          </a:p>
        </p:txBody>
      </p:sp>
      <p:sp>
        <p:nvSpPr>
          <p:cNvPr id="5" name="Zástupný symbol pro obsah 4">
            <a:extLst>
              <a:ext uri="{FF2B5EF4-FFF2-40B4-BE49-F238E27FC236}">
                <a16:creationId xmlns:a16="http://schemas.microsoft.com/office/drawing/2014/main" id="{E788E943-8D99-40C0-8A9D-399345BDD4BC}"/>
              </a:ext>
            </a:extLst>
          </p:cNvPr>
          <p:cNvSpPr>
            <a:spLocks noGrp="1"/>
          </p:cNvSpPr>
          <p:nvPr>
            <p:ph idx="1"/>
          </p:nvPr>
        </p:nvSpPr>
        <p:spPr/>
        <p:txBody>
          <a:bodyPr>
            <a:normAutofit fontScale="92500"/>
          </a:bodyPr>
          <a:lstStyle/>
          <a:p>
            <a:r>
              <a:rPr lang="cs-CZ" dirty="0">
                <a:latin typeface="Times New Roman" panose="02020603050405020304" pitchFamily="18" charset="0"/>
                <a:cs typeface="Times New Roman" panose="02020603050405020304" pitchFamily="18" charset="0"/>
              </a:rPr>
              <a:t>Listina základních práv a svobod – čl. 30 odst. 1 – právo občanů na přiměřené hmotné zabezpečení při nezpůsobilosti k práci, čl. 32 ochrana žen v těhotenství a ochrana rodiny,</a:t>
            </a:r>
          </a:p>
          <a:p>
            <a:r>
              <a:rPr lang="cs-CZ" dirty="0">
                <a:latin typeface="Times New Roman" panose="02020603050405020304" pitchFamily="18" charset="0"/>
                <a:cs typeface="Times New Roman" panose="02020603050405020304" pitchFamily="18" charset="0"/>
              </a:rPr>
              <a:t>Zákon č. 187/2006 Sb., o nemocenském pojištění, ve znění pozdějších předpisů,</a:t>
            </a:r>
          </a:p>
          <a:p>
            <a:r>
              <a:rPr lang="cs-CZ" dirty="0">
                <a:latin typeface="Times New Roman" panose="02020603050405020304" pitchFamily="18" charset="0"/>
                <a:cs typeface="Times New Roman" panose="02020603050405020304" pitchFamily="18" charset="0"/>
              </a:rPr>
              <a:t>Zákon č. 589//1992  Sb., o pojistném na sociální zabezpečení a o příspěvku na státní politiku zaměstnanosti, ve znění pozdějších předpisů,</a:t>
            </a:r>
          </a:p>
          <a:p>
            <a:r>
              <a:rPr lang="cs-CZ" dirty="0">
                <a:latin typeface="Times New Roman" panose="02020603050405020304" pitchFamily="18" charset="0"/>
                <a:cs typeface="Times New Roman" panose="02020603050405020304" pitchFamily="18" charset="0"/>
              </a:rPr>
              <a:t>Zákon č. 582/1991 Sb., o organizaci a provádění sociálního zabezpečení, ve znění pozdějších předpisů,</a:t>
            </a:r>
          </a:p>
          <a:p>
            <a:r>
              <a:rPr lang="cs-CZ" dirty="0">
                <a:latin typeface="Times New Roman" panose="02020603050405020304" pitchFamily="18" charset="0"/>
                <a:cs typeface="Times New Roman" panose="02020603050405020304" pitchFamily="18" charset="0"/>
              </a:rPr>
              <a:t>Zákon č. 262/2006 Sb., zákoník práce, ve znění pozdějších předpisů,</a:t>
            </a:r>
          </a:p>
        </p:txBody>
      </p:sp>
    </p:spTree>
    <p:extLst>
      <p:ext uri="{BB962C8B-B14F-4D97-AF65-F5344CB8AC3E}">
        <p14:creationId xmlns:p14="http://schemas.microsoft.com/office/powerpoint/2010/main" val="1978350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812304-D31E-4098-B16C-65920A73F7C5}"/>
              </a:ext>
            </a:extLst>
          </p:cNvPr>
          <p:cNvSpPr>
            <a:spLocks noGrp="1"/>
          </p:cNvSpPr>
          <p:nvPr>
            <p:ph type="title"/>
          </p:nvPr>
        </p:nvSpPr>
        <p:spPr/>
        <p:txBody>
          <a:bodyPr/>
          <a:lstStyle/>
          <a:p>
            <a:r>
              <a:rPr lang="cs-CZ" sz="4000" b="1" dirty="0">
                <a:latin typeface="Times New Roman" panose="02020603050405020304" pitchFamily="18" charset="0"/>
                <a:cs typeface="Times New Roman" panose="02020603050405020304" pitchFamily="18" charset="0"/>
              </a:rPr>
              <a:t>Osobní rozsah nemocenského pojišt</a:t>
            </a:r>
            <a:r>
              <a:rPr lang="cs-CZ" b="1" dirty="0">
                <a:latin typeface="Times New Roman" panose="02020603050405020304" pitchFamily="18" charset="0"/>
                <a:cs typeface="Times New Roman" panose="02020603050405020304" pitchFamily="18" charset="0"/>
              </a:rPr>
              <a:t>ění</a:t>
            </a:r>
          </a:p>
        </p:txBody>
      </p:sp>
      <p:sp>
        <p:nvSpPr>
          <p:cNvPr id="3" name="Zástupný symbol pro obsah 2">
            <a:extLst>
              <a:ext uri="{FF2B5EF4-FFF2-40B4-BE49-F238E27FC236}">
                <a16:creationId xmlns:a16="http://schemas.microsoft.com/office/drawing/2014/main" id="{09E86F7D-2FF8-4DE7-8E72-EB89184C1650}"/>
              </a:ext>
            </a:extLst>
          </p:cNvPr>
          <p:cNvSpPr>
            <a:spLocks noGrp="1"/>
          </p:cNvSpPr>
          <p:nvPr>
            <p:ph idx="1"/>
          </p:nvPr>
        </p:nvSpPr>
        <p:spPr/>
        <p:txBody>
          <a:bodyPr>
            <a:normAutofit lnSpcReduction="10000"/>
          </a:bodyPr>
          <a:lstStyle/>
          <a:p>
            <a:pPr marL="0" indent="0">
              <a:buNone/>
            </a:pPr>
            <a:r>
              <a:rPr lang="cs-CZ" dirty="0">
                <a:latin typeface="Times New Roman" panose="02020603050405020304" pitchFamily="18" charset="0"/>
                <a:cs typeface="Times New Roman" panose="02020603050405020304" pitchFamily="18" charset="0"/>
              </a:rPr>
              <a:t>Systém je zaměřen na osoby vykonávající výdělečnou činnost</a:t>
            </a:r>
          </a:p>
          <a:p>
            <a:pPr marL="0" indent="0">
              <a:buNone/>
            </a:pPr>
            <a:r>
              <a:rPr lang="cs-CZ" b="1" dirty="0">
                <a:latin typeface="Times New Roman" panose="02020603050405020304" pitchFamily="18" charset="0"/>
                <a:cs typeface="Times New Roman" panose="02020603050405020304" pitchFamily="18" charset="0"/>
              </a:rPr>
              <a:t>Obligatorní účast</a:t>
            </a:r>
            <a:r>
              <a:rPr lang="cs-CZ" dirty="0">
                <a:latin typeface="Times New Roman" panose="02020603050405020304" pitchFamily="18" charset="0"/>
                <a:cs typeface="Times New Roman" panose="02020603050405020304" pitchFamily="18" charset="0"/>
              </a:rPr>
              <a:t>:</a:t>
            </a:r>
          </a:p>
          <a:p>
            <a:r>
              <a:rPr lang="cs-CZ" dirty="0">
                <a:latin typeface="Times New Roman" panose="02020603050405020304" pitchFamily="18" charset="0"/>
                <a:cs typeface="Times New Roman" panose="02020603050405020304" pitchFamily="18" charset="0"/>
              </a:rPr>
              <a:t>Zaměstnanci – v pracovním poměru, na základě dohod o pracích konaných mimo pracovní poměr (dohoda o provedení práce, dohoda o pracovní činnosti) v závislosti na výši příjmu,</a:t>
            </a:r>
          </a:p>
          <a:p>
            <a:r>
              <a:rPr lang="cs-CZ" dirty="0">
                <a:latin typeface="Times New Roman" panose="02020603050405020304" pitchFamily="18" charset="0"/>
                <a:cs typeface="Times New Roman" panose="02020603050405020304" pitchFamily="18" charset="0"/>
              </a:rPr>
              <a:t>Státní zaměstnanci – služební poměry,</a:t>
            </a:r>
          </a:p>
          <a:p>
            <a:r>
              <a:rPr lang="cs-CZ" dirty="0">
                <a:latin typeface="Times New Roman" panose="02020603050405020304" pitchFamily="18" charset="0"/>
                <a:cs typeface="Times New Roman" panose="02020603050405020304" pitchFamily="18" charset="0"/>
              </a:rPr>
              <a:t>Další výděleční činnosti – prokuristé, likvidátoři, atd.</a:t>
            </a:r>
          </a:p>
          <a:p>
            <a:pPr marL="0" indent="0">
              <a:buNone/>
            </a:pPr>
            <a:r>
              <a:rPr lang="cs-CZ" b="1" dirty="0">
                <a:latin typeface="Times New Roman" panose="02020603050405020304" pitchFamily="18" charset="0"/>
                <a:cs typeface="Times New Roman" panose="02020603050405020304" pitchFamily="18" charset="0"/>
              </a:rPr>
              <a:t>Fakultativní účast</a:t>
            </a:r>
          </a:p>
          <a:p>
            <a:r>
              <a:rPr lang="cs-CZ" dirty="0">
                <a:latin typeface="Times New Roman" panose="02020603050405020304" pitchFamily="18" charset="0"/>
                <a:cs typeface="Times New Roman" panose="02020603050405020304" pitchFamily="18" charset="0"/>
              </a:rPr>
              <a:t>OSVČ – mohou podat přihlášku k účasti na pojištění, mohou se rovněž z účasti na pojištění odhlásit</a:t>
            </a:r>
          </a:p>
        </p:txBody>
      </p:sp>
    </p:spTree>
    <p:extLst>
      <p:ext uri="{BB962C8B-B14F-4D97-AF65-F5344CB8AC3E}">
        <p14:creationId xmlns:p14="http://schemas.microsoft.com/office/powerpoint/2010/main" val="37344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0F8601-35C3-4F8B-863D-66DA2F92D7B9}"/>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Základní pojmy</a:t>
            </a:r>
          </a:p>
        </p:txBody>
      </p:sp>
      <p:sp>
        <p:nvSpPr>
          <p:cNvPr id="3" name="Zástupný symbol pro obsah 2">
            <a:extLst>
              <a:ext uri="{FF2B5EF4-FFF2-40B4-BE49-F238E27FC236}">
                <a16:creationId xmlns:a16="http://schemas.microsoft.com/office/drawing/2014/main" id="{B51BAC32-1756-4204-9F0C-F108C46912BE}"/>
              </a:ext>
            </a:extLst>
          </p:cNvPr>
          <p:cNvSpPr>
            <a:spLocks noGrp="1"/>
          </p:cNvSpPr>
          <p:nvPr>
            <p:ph idx="1"/>
          </p:nvPr>
        </p:nvSpPr>
        <p:spPr/>
        <p:txBody>
          <a:bodyPr>
            <a:normAutofit fontScale="92500" lnSpcReduction="10000"/>
          </a:bodyPr>
          <a:lstStyle/>
          <a:p>
            <a:r>
              <a:rPr lang="cs-CZ" dirty="0">
                <a:latin typeface="Times New Roman" panose="02020603050405020304" pitchFamily="18" charset="0"/>
                <a:cs typeface="Times New Roman" panose="02020603050405020304" pitchFamily="18" charset="0"/>
              </a:rPr>
              <a:t>Vznik účasti na pojištění – zaměstnanci - dnem, kdy začne vykonávat práci pro zaměstnavatele, OSVČ - dnem, který uvede v přihlášce k pojištění, nejdříve dnem podání přihlášky</a:t>
            </a:r>
          </a:p>
          <a:p>
            <a:r>
              <a:rPr lang="cs-CZ" dirty="0">
                <a:latin typeface="Times New Roman" panose="02020603050405020304" pitchFamily="18" charset="0"/>
                <a:cs typeface="Times New Roman" panose="02020603050405020304" pitchFamily="18" charset="0"/>
              </a:rPr>
              <a:t>Zánik účasti na pojištění –  zaměstnanec - dnem skončení doby zaměstnání, OSVČ – dnem, který uvede v odhlášce z pojištění, nejdříve dnem, kdy byla odhláška podána, dnem ukončení samostatné výdělečné činnosti, dnem zániku oprávnění k výkonu a dalšími způsoby</a:t>
            </a:r>
          </a:p>
          <a:p>
            <a:r>
              <a:rPr lang="cs-CZ" dirty="0">
                <a:latin typeface="Times New Roman" panose="02020603050405020304" pitchFamily="18" charset="0"/>
                <a:cs typeface="Times New Roman" panose="02020603050405020304" pitchFamily="18" charset="0"/>
              </a:rPr>
              <a:t>Čekací doba  - zákonem stanovená doba trvání účasti na pojištění, která je podmínkou vzniku nároku na dávku</a:t>
            </a:r>
          </a:p>
          <a:p>
            <a:r>
              <a:rPr lang="cs-CZ" dirty="0">
                <a:latin typeface="Times New Roman" panose="02020603050405020304" pitchFamily="18" charset="0"/>
                <a:cs typeface="Times New Roman" panose="02020603050405020304" pitchFamily="18" charset="0"/>
              </a:rPr>
              <a:t>Ochranná lhůta – účast na pojištění skončila, nicméně vzniká nárok na dávku (nemocenské 7 kalendářních dní po zániku účasti na pojištění, peněžitá pomoc v mateřství 180 kalendářních dní)</a:t>
            </a:r>
          </a:p>
        </p:txBody>
      </p:sp>
    </p:spTree>
    <p:extLst>
      <p:ext uri="{BB962C8B-B14F-4D97-AF65-F5344CB8AC3E}">
        <p14:creationId xmlns:p14="http://schemas.microsoft.com/office/powerpoint/2010/main" val="3214639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39A313-2139-4FF0-8F51-2C73F5007881}"/>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Základní pojmy</a:t>
            </a:r>
          </a:p>
        </p:txBody>
      </p:sp>
      <p:sp>
        <p:nvSpPr>
          <p:cNvPr id="3" name="Zástupný symbol pro obsah 2">
            <a:extLst>
              <a:ext uri="{FF2B5EF4-FFF2-40B4-BE49-F238E27FC236}">
                <a16:creationId xmlns:a16="http://schemas.microsoft.com/office/drawing/2014/main" id="{1465FC82-067B-4D96-87AE-53CF8B321F09}"/>
              </a:ext>
            </a:extLst>
          </p:cNvPr>
          <p:cNvSpPr>
            <a:spLocks noGrp="1"/>
          </p:cNvSpPr>
          <p:nvPr>
            <p:ph idx="1"/>
          </p:nvPr>
        </p:nvSpPr>
        <p:spPr/>
        <p:txBody>
          <a:bodyPr/>
          <a:lstStyle/>
          <a:p>
            <a:pPr marL="0" indent="0">
              <a:buNone/>
            </a:pPr>
            <a:r>
              <a:rPr lang="cs-CZ" b="1" dirty="0">
                <a:latin typeface="Times New Roman" panose="02020603050405020304" pitchFamily="18" charset="0"/>
                <a:cs typeface="Times New Roman" panose="02020603050405020304" pitchFamily="18" charset="0"/>
              </a:rPr>
              <a:t>Vznik nároku na dávku </a:t>
            </a:r>
          </a:p>
          <a:p>
            <a:pPr marL="0" indent="0">
              <a:buNone/>
            </a:pPr>
            <a:r>
              <a:rPr lang="cs-CZ" dirty="0">
                <a:latin typeface="Times New Roman" panose="02020603050405020304" pitchFamily="18" charset="0"/>
                <a:cs typeface="Times New Roman" panose="02020603050405020304" pitchFamily="18" charset="0"/>
              </a:rPr>
              <a:t>Splnění zákonem stanovených podmínek:</a:t>
            </a:r>
          </a:p>
          <a:p>
            <a:pPr marL="0" indent="0">
              <a:buNone/>
            </a:pPr>
            <a:r>
              <a:rPr lang="cs-CZ" dirty="0">
                <a:latin typeface="Times New Roman" panose="02020603050405020304" pitchFamily="18" charset="0"/>
                <a:cs typeface="Times New Roman" panose="02020603050405020304" pitchFamily="18" charset="0"/>
              </a:rPr>
              <a:t>	doba účasti na nemocenském pojištění, </a:t>
            </a:r>
          </a:p>
          <a:p>
            <a:pPr marL="0" indent="0">
              <a:buNone/>
            </a:pPr>
            <a:r>
              <a:rPr lang="cs-CZ" dirty="0">
                <a:latin typeface="Times New Roman" panose="02020603050405020304" pitchFamily="18" charset="0"/>
                <a:cs typeface="Times New Roman" panose="02020603050405020304" pitchFamily="18" charset="0"/>
              </a:rPr>
              <a:t>	existence zákonem uznané sociální události</a:t>
            </a:r>
          </a:p>
          <a:p>
            <a:pPr marL="0" indent="0">
              <a:buNone/>
            </a:pPr>
            <a:r>
              <a:rPr lang="cs-CZ" b="1" dirty="0">
                <a:latin typeface="Times New Roman" panose="02020603050405020304" pitchFamily="18" charset="0"/>
                <a:cs typeface="Times New Roman" panose="02020603050405020304" pitchFamily="18" charset="0"/>
              </a:rPr>
              <a:t>Vznik nároku na výplatu dávky</a:t>
            </a:r>
          </a:p>
          <a:p>
            <a:pPr marL="0" indent="0">
              <a:buNone/>
            </a:pPr>
            <a:r>
              <a:rPr lang="cs-CZ" dirty="0">
                <a:latin typeface="Times New Roman" panose="02020603050405020304" pitchFamily="18" charset="0"/>
                <a:cs typeface="Times New Roman" panose="02020603050405020304" pitchFamily="18" charset="0"/>
              </a:rPr>
              <a:t>	vznik nároku na dávku,</a:t>
            </a:r>
          </a:p>
          <a:p>
            <a:pPr marL="0" indent="0">
              <a:buNone/>
            </a:pPr>
            <a:r>
              <a:rPr lang="cs-CZ" dirty="0">
                <a:latin typeface="Times New Roman" panose="02020603050405020304" pitchFamily="18" charset="0"/>
                <a:cs typeface="Times New Roman" panose="02020603050405020304" pitchFamily="18" charset="0"/>
              </a:rPr>
              <a:t>	podání žádosti o výplatu dávky u příslušného orgánu sociálního 	zabezpečení</a:t>
            </a:r>
          </a:p>
        </p:txBody>
      </p:sp>
    </p:spTree>
    <p:extLst>
      <p:ext uri="{BB962C8B-B14F-4D97-AF65-F5344CB8AC3E}">
        <p14:creationId xmlns:p14="http://schemas.microsoft.com/office/powerpoint/2010/main" val="884769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99F5CD-4EC0-4FEC-93E9-7F91E1F444B1}"/>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Věcný rozsah nemocenského pojištění</a:t>
            </a:r>
          </a:p>
        </p:txBody>
      </p:sp>
      <p:sp>
        <p:nvSpPr>
          <p:cNvPr id="3" name="Zástupný symbol pro obsah 2">
            <a:extLst>
              <a:ext uri="{FF2B5EF4-FFF2-40B4-BE49-F238E27FC236}">
                <a16:creationId xmlns:a16="http://schemas.microsoft.com/office/drawing/2014/main" id="{73D9AD71-4665-4ABD-A056-2B344A24CF34}"/>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Dávky poskytované ze systému nemocenského pojištění</a:t>
            </a:r>
          </a:p>
          <a:p>
            <a:pPr marL="514350" indent="-514350">
              <a:buAutoNum type="arabicPeriod"/>
            </a:pPr>
            <a:r>
              <a:rPr lang="cs-CZ" dirty="0">
                <a:latin typeface="Times New Roman" panose="02020603050405020304" pitchFamily="18" charset="0"/>
                <a:cs typeface="Times New Roman" panose="02020603050405020304" pitchFamily="18" charset="0"/>
              </a:rPr>
              <a:t>Nemocenské</a:t>
            </a:r>
          </a:p>
          <a:p>
            <a:pPr marL="514350" indent="-514350">
              <a:buAutoNum type="arabicPeriod"/>
            </a:pPr>
            <a:r>
              <a:rPr lang="cs-CZ" dirty="0">
                <a:latin typeface="Times New Roman" panose="02020603050405020304" pitchFamily="18" charset="0"/>
                <a:cs typeface="Times New Roman" panose="02020603050405020304" pitchFamily="18" charset="0"/>
              </a:rPr>
              <a:t>Peněžitá pomoc v mateřství</a:t>
            </a:r>
          </a:p>
          <a:p>
            <a:pPr marL="514350" indent="-514350">
              <a:buAutoNum type="arabicPeriod"/>
            </a:pPr>
            <a:r>
              <a:rPr lang="cs-CZ" dirty="0">
                <a:latin typeface="Times New Roman" panose="02020603050405020304" pitchFamily="18" charset="0"/>
                <a:cs typeface="Times New Roman" panose="02020603050405020304" pitchFamily="18" charset="0"/>
              </a:rPr>
              <a:t>Otcovské</a:t>
            </a:r>
          </a:p>
          <a:p>
            <a:pPr marL="514350" indent="-514350">
              <a:buAutoNum type="arabicPeriod"/>
            </a:pPr>
            <a:r>
              <a:rPr lang="cs-CZ" dirty="0">
                <a:latin typeface="Times New Roman" panose="02020603050405020304" pitchFamily="18" charset="0"/>
                <a:cs typeface="Times New Roman" panose="02020603050405020304" pitchFamily="18" charset="0"/>
              </a:rPr>
              <a:t>Ošetřovné</a:t>
            </a:r>
          </a:p>
          <a:p>
            <a:pPr marL="514350" indent="-514350">
              <a:buAutoNum type="arabicPeriod"/>
            </a:pPr>
            <a:r>
              <a:rPr lang="cs-CZ" dirty="0">
                <a:latin typeface="Times New Roman" panose="02020603050405020304" pitchFamily="18" charset="0"/>
                <a:cs typeface="Times New Roman" panose="02020603050405020304" pitchFamily="18" charset="0"/>
              </a:rPr>
              <a:t>Dlouhodobé ošetřovné</a:t>
            </a:r>
          </a:p>
          <a:p>
            <a:pPr marL="514350" indent="-514350">
              <a:buAutoNum type="arabicPeriod"/>
            </a:pPr>
            <a:r>
              <a:rPr lang="cs-CZ" dirty="0">
                <a:latin typeface="Times New Roman" panose="02020603050405020304" pitchFamily="18" charset="0"/>
                <a:cs typeface="Times New Roman" panose="02020603050405020304" pitchFamily="18" charset="0"/>
              </a:rPr>
              <a:t>Vyrovnávací příspěvek v těhotenství a mateřství</a:t>
            </a:r>
          </a:p>
        </p:txBody>
      </p:sp>
    </p:spTree>
    <p:extLst>
      <p:ext uri="{BB962C8B-B14F-4D97-AF65-F5344CB8AC3E}">
        <p14:creationId xmlns:p14="http://schemas.microsoft.com/office/powerpoint/2010/main" val="4211511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E95692-5325-48B1-80F4-EFDC6B9A721D}"/>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Nemocenské - příklad</a:t>
            </a:r>
          </a:p>
        </p:txBody>
      </p:sp>
      <p:sp>
        <p:nvSpPr>
          <p:cNvPr id="3" name="Zástupný symbol pro obsah 2">
            <a:extLst>
              <a:ext uri="{FF2B5EF4-FFF2-40B4-BE49-F238E27FC236}">
                <a16:creationId xmlns:a16="http://schemas.microsoft.com/office/drawing/2014/main" id="{06BBC214-FD6E-4B23-9CE0-04EA6C8B9DD5}"/>
              </a:ext>
            </a:extLst>
          </p:cNvPr>
          <p:cNvSpPr>
            <a:spLocks noGrp="1"/>
          </p:cNvSpPr>
          <p:nvPr>
            <p:ph idx="1"/>
          </p:nvPr>
        </p:nvSpPr>
        <p:spPr>
          <a:xfrm>
            <a:off x="838200" y="1978025"/>
            <a:ext cx="10515600" cy="4351338"/>
          </a:xfrm>
        </p:spPr>
        <p:txBody>
          <a:bodyPr>
            <a:normAutofit fontScale="92500" lnSpcReduction="10000"/>
          </a:bodyPr>
          <a:lstStyle/>
          <a:p>
            <a:pPr marL="0" indent="0">
              <a:buNone/>
            </a:pPr>
            <a:r>
              <a:rPr lang="cs-CZ" dirty="0">
                <a:latin typeface="Times New Roman" panose="02020603050405020304" pitchFamily="18" charset="0"/>
                <a:cs typeface="Times New Roman" panose="02020603050405020304" pitchFamily="18" charset="0"/>
              </a:rPr>
              <a:t>Pan Petr Novák je zaměstnán v pracovním poměru jako učitel tělesné výchovy a zeměpisu na základní škole. Dne 1. března byl pro úraz, (zlomenina pravé nohy), který se mu stal při lyžování během jarních prázdnin, uznán dočasně práce neschopným. Předpokládaná délka dočasné pracovní neschopnosti je 6 týdnů.</a:t>
            </a:r>
          </a:p>
          <a:p>
            <a:pPr lvl="0"/>
            <a:r>
              <a:rPr lang="cs-CZ" dirty="0">
                <a:latin typeface="Times New Roman" panose="02020603050405020304" pitchFamily="18" charset="0"/>
                <a:cs typeface="Times New Roman" panose="02020603050405020304" pitchFamily="18" charset="0"/>
              </a:rPr>
              <a:t>Jak bude po dobu dočasné pracovní neschopnosti zajištěn?</a:t>
            </a:r>
          </a:p>
          <a:p>
            <a:pPr lvl="0"/>
            <a:r>
              <a:rPr lang="cs-CZ" dirty="0">
                <a:latin typeface="Times New Roman" panose="02020603050405020304" pitchFamily="18" charset="0"/>
                <a:cs typeface="Times New Roman" panose="02020603050405020304" pitchFamily="18" charset="0"/>
              </a:rPr>
              <a:t>Kdo rozhoduje o vzniku a skončení dočasné pracovní neschopnosti?</a:t>
            </a:r>
          </a:p>
          <a:p>
            <a:pPr lvl="0"/>
            <a:r>
              <a:rPr lang="cs-CZ" dirty="0">
                <a:latin typeface="Times New Roman" panose="02020603050405020304" pitchFamily="18" charset="0"/>
                <a:cs typeface="Times New Roman" panose="02020603050405020304" pitchFamily="18" charset="0"/>
              </a:rPr>
              <a:t>Změnila by se situace, pokud by k úrazu došlo při lyžování během lyžařského kurzu pořádaného základní školou?</a:t>
            </a:r>
          </a:p>
          <a:p>
            <a:pPr lvl="0"/>
            <a:r>
              <a:rPr lang="cs-CZ" dirty="0">
                <a:latin typeface="Times New Roman" panose="02020603050405020304" pitchFamily="18" charset="0"/>
                <a:cs typeface="Times New Roman" panose="02020603050405020304" pitchFamily="18" charset="0"/>
              </a:rPr>
              <a:t>Změnila by se situace v případě, že by k úrazu došlo při návratu z restauračního zařízení v časných ranních hodinách?</a:t>
            </a:r>
          </a:p>
          <a:p>
            <a:endParaRPr lang="cs-CZ" dirty="0"/>
          </a:p>
        </p:txBody>
      </p:sp>
    </p:spTree>
    <p:extLst>
      <p:ext uri="{BB962C8B-B14F-4D97-AF65-F5344CB8AC3E}">
        <p14:creationId xmlns:p14="http://schemas.microsoft.com/office/powerpoint/2010/main" val="365646074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1638</Words>
  <Application>Microsoft Office PowerPoint</Application>
  <PresentationFormat>Širokoúhlá obrazovka</PresentationFormat>
  <Paragraphs>114</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Calibri Light</vt:lpstr>
      <vt:lpstr>Times New Roman</vt:lpstr>
      <vt:lpstr>Motiv Office</vt:lpstr>
      <vt:lpstr>Nemocenské pojištění</vt:lpstr>
      <vt:lpstr>Program přednášky</vt:lpstr>
      <vt:lpstr>Charakteristika systému nemocenského pojištění</vt:lpstr>
      <vt:lpstr>Prameny právní úpravy</vt:lpstr>
      <vt:lpstr>Osobní rozsah nemocenského pojištění</vt:lpstr>
      <vt:lpstr>Základní pojmy</vt:lpstr>
      <vt:lpstr>Základní pojmy</vt:lpstr>
      <vt:lpstr>Věcný rozsah nemocenského pojištění</vt:lpstr>
      <vt:lpstr>Nemocenské - příklad</vt:lpstr>
      <vt:lpstr>Kontrola dodržování režimu dočasně práce neschopného pojištěnce - příklad</vt:lpstr>
      <vt:lpstr>Nemocenské</vt:lpstr>
      <vt:lpstr>Peněžitá pomoc v mateřství, otcovské - příklad</vt:lpstr>
      <vt:lpstr>Peněžitá pomoc v mateřství</vt:lpstr>
      <vt:lpstr>Otcovská</vt:lpstr>
      <vt:lpstr>Hospitalizace dítěte, péče o něj - příklad</vt:lpstr>
      <vt:lpstr>Ošetřovné</vt:lpstr>
      <vt:lpstr>„Mimořádné“ ošetřovné</vt:lpstr>
      <vt:lpstr>Dlouhodobé ošetřovné</vt:lpstr>
      <vt:lpstr>Vyrovnávací příspěvek v těhotenství a mateřství - příklad</vt:lpstr>
      <vt:lpstr>Vyrovnávací příspěvek v těhotenství a mateřství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Nemocenské pojištění</dc:title>
  <dc:creator>40001</dc:creator>
  <cp:lastModifiedBy>Jana Komendová</cp:lastModifiedBy>
  <cp:revision>27</cp:revision>
  <cp:lastPrinted>2020-11-05T11:17:24Z</cp:lastPrinted>
  <dcterms:created xsi:type="dcterms:W3CDTF">2020-10-31T17:51:26Z</dcterms:created>
  <dcterms:modified xsi:type="dcterms:W3CDTF">2020-11-05T13:18:41Z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