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62" r:id="rId3"/>
    <p:sldId id="283" r:id="rId4"/>
    <p:sldId id="284" r:id="rId5"/>
    <p:sldId id="263" r:id="rId6"/>
    <p:sldId id="265" r:id="rId7"/>
    <p:sldId id="266" r:id="rId8"/>
    <p:sldId id="268" r:id="rId9"/>
    <p:sldId id="286" r:id="rId10"/>
    <p:sldId id="285" r:id="rId11"/>
    <p:sldId id="270" r:id="rId12"/>
    <p:sldId id="272" r:id="rId13"/>
    <p:sldId id="287" r:id="rId14"/>
    <p:sldId id="288" r:id="rId15"/>
    <p:sldId id="289" r:id="rId16"/>
    <p:sldId id="290" r:id="rId17"/>
    <p:sldId id="291" r:id="rId18"/>
    <p:sldId id="292" r:id="rId19"/>
    <p:sldId id="293" r:id="rId20"/>
    <p:sldId id="294" r:id="rId21"/>
    <p:sldId id="295" r:id="rId22"/>
    <p:sldId id="296" r:id="rId23"/>
    <p:sldId id="269" r:id="rId24"/>
  </p:sldIdLst>
  <p:sldSz cx="12192000" cy="6858000"/>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5DD5E823-8372-4D56-B0AA-C4252FBDFE4B}" type="datetimeFigureOut">
              <a:rPr lang="cs-CZ" smtClean="0"/>
              <a:t>20.11.2020</a:t>
            </a:fld>
            <a:endParaRPr lang="cs-CZ"/>
          </a:p>
        </p:txBody>
      </p:sp>
      <p:sp>
        <p:nvSpPr>
          <p:cNvPr id="4" name="Zástupný symbol pro zápatí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760FE3B0-E82D-4AB6-97E6-3DC3205A4B62}" type="slidenum">
              <a:rPr lang="cs-CZ" smtClean="0"/>
              <a:t>‹#›</a:t>
            </a:fld>
            <a:endParaRPr lang="cs-CZ"/>
          </a:p>
        </p:txBody>
      </p:sp>
    </p:spTree>
    <p:extLst>
      <p:ext uri="{BB962C8B-B14F-4D97-AF65-F5344CB8AC3E}">
        <p14:creationId xmlns:p14="http://schemas.microsoft.com/office/powerpoint/2010/main" val="21278153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34D8A05-14D1-4A18-8F8E-D36DC09D8383}" type="datetimeFigureOut">
              <a:rPr lang="cs-CZ" smtClean="0"/>
              <a:t>20.11.2020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17619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34D8A05-14D1-4A18-8F8E-D36DC09D8383}" type="datetimeFigureOut">
              <a:rPr lang="cs-CZ" smtClean="0"/>
              <a:t>20.11.2020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646945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34D8A05-14D1-4A18-8F8E-D36DC09D8383}" type="datetimeFigureOut">
              <a:rPr lang="cs-CZ" smtClean="0"/>
              <a:t>20.11.2020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80753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34D8A05-14D1-4A18-8F8E-D36DC09D8383}" type="datetimeFigureOut">
              <a:rPr lang="cs-CZ" smtClean="0"/>
              <a:t>20.11.2020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327581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34D8A05-14D1-4A18-8F8E-D36DC09D8383}" type="datetimeFigureOut">
              <a:rPr lang="cs-CZ" smtClean="0"/>
              <a:t>20.11.2020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675213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34D8A05-14D1-4A18-8F8E-D36DC09D8383}" type="datetimeFigureOut">
              <a:rPr lang="cs-CZ" smtClean="0"/>
              <a:t>20.11.2020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3500735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34D8A05-14D1-4A18-8F8E-D36DC09D8383}" type="datetimeFigureOut">
              <a:rPr lang="cs-CZ" smtClean="0"/>
              <a:t>20.11.2020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416151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34D8A05-14D1-4A18-8F8E-D36DC09D8383}" type="datetimeFigureOut">
              <a:rPr lang="cs-CZ" smtClean="0"/>
              <a:t>20.11.2020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305468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34D8A05-14D1-4A18-8F8E-D36DC09D8383}" type="datetimeFigureOut">
              <a:rPr lang="cs-CZ" smtClean="0"/>
              <a:t>20.11.2020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230909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34D8A05-14D1-4A18-8F8E-D36DC09D8383}" type="datetimeFigureOut">
              <a:rPr lang="cs-CZ" smtClean="0"/>
              <a:t>20.11.2020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3813309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34D8A05-14D1-4A18-8F8E-D36DC09D8383}" type="datetimeFigureOut">
              <a:rPr lang="cs-CZ" smtClean="0"/>
              <a:t>20.11.2020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5DF9F3F-0BFB-4FE8-9251-C51BD71447A2}" type="slidenum">
              <a:rPr lang="cs-CZ" smtClean="0"/>
              <a:t>‹#›</a:t>
            </a:fld>
            <a:endParaRPr lang="cs-CZ"/>
          </a:p>
        </p:txBody>
      </p:sp>
    </p:spTree>
    <p:extLst>
      <p:ext uri="{BB962C8B-B14F-4D97-AF65-F5344CB8AC3E}">
        <p14:creationId xmlns:p14="http://schemas.microsoft.com/office/powerpoint/2010/main" val="173720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D8A05-14D1-4A18-8F8E-D36DC09D8383}" type="datetimeFigureOut">
              <a:rPr lang="cs-CZ" smtClean="0"/>
              <a:t>20.11.2020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DF9F3F-0BFB-4FE8-9251-C51BD71447A2}" type="slidenum">
              <a:rPr lang="cs-CZ" smtClean="0"/>
              <a:t>‹#›</a:t>
            </a:fld>
            <a:endParaRPr lang="cs-CZ"/>
          </a:p>
        </p:txBody>
      </p:sp>
    </p:spTree>
    <p:extLst>
      <p:ext uri="{BB962C8B-B14F-4D97-AF65-F5344CB8AC3E}">
        <p14:creationId xmlns:p14="http://schemas.microsoft.com/office/powerpoint/2010/main" val="580168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
            </a:r>
            <a:br>
              <a:rPr lang="cs-CZ" b="1" dirty="0" smtClean="0"/>
            </a:br>
            <a:r>
              <a:rPr lang="cs-CZ" b="1" dirty="0"/>
              <a:t/>
            </a:r>
            <a:br>
              <a:rPr lang="cs-CZ" b="1" dirty="0"/>
            </a:br>
            <a:r>
              <a:rPr lang="cs-CZ" b="1" dirty="0" smtClean="0"/>
              <a:t>Právo </a:t>
            </a:r>
            <a:r>
              <a:rPr lang="cs-CZ" b="1" dirty="0"/>
              <a:t>na spravedlivý proces a právní pomoc </a:t>
            </a:r>
            <a:r>
              <a:rPr lang="cs-CZ" dirty="0"/>
              <a:t/>
            </a:r>
            <a:br>
              <a:rPr lang="cs-CZ" dirty="0"/>
            </a:br>
            <a:r>
              <a:rPr lang="cs-CZ" b="1" dirty="0"/>
              <a:t>ve správním a soudním řízení </a:t>
            </a:r>
            <a:r>
              <a:rPr lang="cs-CZ" dirty="0"/>
              <a:t/>
            </a:r>
            <a:br>
              <a:rPr lang="cs-CZ" dirty="0"/>
            </a:br>
            <a:endParaRPr lang="cs-CZ" dirty="0"/>
          </a:p>
        </p:txBody>
      </p:sp>
      <p:sp>
        <p:nvSpPr>
          <p:cNvPr id="3" name="Podnadpis 2"/>
          <p:cNvSpPr>
            <a:spLocks noGrp="1"/>
          </p:cNvSpPr>
          <p:nvPr>
            <p:ph type="subTitle" idx="1"/>
          </p:nvPr>
        </p:nvSpPr>
        <p:spPr/>
        <p:txBody>
          <a:bodyPr/>
          <a:lstStyle/>
          <a:p>
            <a:r>
              <a:rPr lang="cs-CZ" dirty="0" smtClean="0"/>
              <a:t>Kateřina Šimáčková </a:t>
            </a:r>
            <a:endParaRPr lang="cs-CZ" dirty="0"/>
          </a:p>
        </p:txBody>
      </p:sp>
    </p:spTree>
    <p:extLst>
      <p:ext uri="{BB962C8B-B14F-4D97-AF65-F5344CB8AC3E}">
        <p14:creationId xmlns:p14="http://schemas.microsoft.com/office/powerpoint/2010/main" val="2524935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
            </a:r>
            <a:br>
              <a:rPr lang="cs-CZ" b="1" dirty="0" smtClean="0"/>
            </a:br>
            <a:r>
              <a:rPr lang="cs-CZ" b="1" dirty="0" smtClean="0"/>
              <a:t>Deficity </a:t>
            </a:r>
            <a:r>
              <a:rPr lang="cs-CZ" b="1" dirty="0"/>
              <a:t>spravedlivého procesu v českém správním řízení </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a:p>
          <a:p>
            <a:r>
              <a:rPr lang="cs-CZ" dirty="0"/>
              <a:t>  Právo na právní pomoc ve správním řízení </a:t>
            </a:r>
          </a:p>
          <a:p>
            <a:r>
              <a:rPr lang="cs-CZ" dirty="0"/>
              <a:t>Ústavní deficit legislativní úpravy a co s tím? </a:t>
            </a:r>
          </a:p>
          <a:p>
            <a:r>
              <a:rPr lang="cs-CZ" dirty="0" smtClean="0"/>
              <a:t>Je to vyřešeno novelou advokátního zákona ? </a:t>
            </a:r>
            <a:endParaRPr lang="cs-CZ" dirty="0"/>
          </a:p>
          <a:p>
            <a:endParaRPr lang="cs-CZ" dirty="0"/>
          </a:p>
        </p:txBody>
      </p:sp>
    </p:spTree>
    <p:extLst>
      <p:ext uri="{BB962C8B-B14F-4D97-AF65-F5344CB8AC3E}">
        <p14:creationId xmlns:p14="http://schemas.microsoft.com/office/powerpoint/2010/main" val="499118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o advokacii</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a:t>Novela zákona o advokacii</a:t>
            </a:r>
            <a:r>
              <a:rPr lang="cs-CZ" dirty="0" smtClean="0"/>
              <a:t>,</a:t>
            </a:r>
            <a:r>
              <a:rPr lang="cs-CZ" dirty="0"/>
              <a:t> </a:t>
            </a:r>
            <a:r>
              <a:rPr lang="cs-CZ" dirty="0" smtClean="0"/>
              <a:t>účinná od </a:t>
            </a:r>
            <a:r>
              <a:rPr lang="cs-CZ" dirty="0"/>
              <a:t>1.7.2018</a:t>
            </a:r>
          </a:p>
          <a:p>
            <a:pPr marL="0" indent="0">
              <a:buNone/>
            </a:pPr>
            <a:r>
              <a:rPr lang="cs-CZ" dirty="0"/>
              <a:t>§ 18 odst. 2 a násl. </a:t>
            </a:r>
          </a:p>
          <a:p>
            <a:pPr marL="0" indent="0">
              <a:buNone/>
            </a:pPr>
            <a:r>
              <a:rPr lang="cs-CZ" dirty="0"/>
              <a:t>Právo na určení advokáta, případně i bezplatně nebo sníženou odměnu. </a:t>
            </a:r>
          </a:p>
          <a:p>
            <a:pPr marL="0" indent="0">
              <a:buNone/>
            </a:pPr>
            <a:r>
              <a:rPr lang="cs-CZ" dirty="0"/>
              <a:t>Žadatel si musí požádat a prokázat, že jeho příjmové a majetkové poměry takové poskytnutí právních služeb odůvodňují (podle vyhlášky</a:t>
            </a:r>
            <a:r>
              <a:rPr lang="cs-CZ" dirty="0" smtClean="0"/>
              <a:t>)</a:t>
            </a:r>
            <a:r>
              <a:rPr lang="cs-CZ" dirty="0"/>
              <a:t> </a:t>
            </a:r>
          </a:p>
          <a:p>
            <a:pPr marL="0" indent="0">
              <a:buNone/>
            </a:pPr>
            <a:endParaRPr lang="cs-CZ" dirty="0"/>
          </a:p>
        </p:txBody>
      </p:sp>
    </p:spTree>
    <p:extLst>
      <p:ext uri="{BB962C8B-B14F-4D97-AF65-F5344CB8AC3E}">
        <p14:creationId xmlns:p14="http://schemas.microsoft.com/office/powerpoint/2010/main" val="1629193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
            </a:r>
            <a:br>
              <a:rPr lang="cs-CZ" b="1" dirty="0" smtClean="0"/>
            </a:br>
            <a:r>
              <a:rPr lang="cs-CZ" b="1" dirty="0"/>
              <a:t/>
            </a:r>
            <a:br>
              <a:rPr lang="cs-CZ" b="1" dirty="0"/>
            </a:br>
            <a:r>
              <a:rPr lang="cs-CZ" b="1" dirty="0" smtClean="0"/>
              <a:t>Deficity </a:t>
            </a:r>
            <a:r>
              <a:rPr lang="cs-CZ" b="1" dirty="0"/>
              <a:t>přístupu k soudu ve správním soudnictví</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Právní </a:t>
            </a:r>
            <a:r>
              <a:rPr lang="cs-CZ" dirty="0"/>
              <a:t>stát a důležitost přezkumu správních rozhodnutí, </a:t>
            </a:r>
            <a:endParaRPr lang="cs-CZ" dirty="0" smtClean="0"/>
          </a:p>
          <a:p>
            <a:pPr marL="0" indent="0">
              <a:buNone/>
            </a:pPr>
            <a:r>
              <a:rPr lang="cs-CZ" dirty="0" smtClean="0"/>
              <a:t>míra </a:t>
            </a:r>
            <a:r>
              <a:rPr lang="cs-CZ" dirty="0" err="1"/>
              <a:t>judikovatelnosti</a:t>
            </a:r>
            <a:r>
              <a:rPr lang="cs-CZ" dirty="0"/>
              <a:t> otázek, které řeší zákonodárná a výkonná moc, </a:t>
            </a:r>
            <a:endParaRPr lang="cs-CZ" dirty="0" smtClean="0"/>
          </a:p>
          <a:p>
            <a:pPr marL="0" indent="0">
              <a:buNone/>
            </a:pPr>
            <a:r>
              <a:rPr lang="cs-CZ" dirty="0" smtClean="0"/>
              <a:t>deficity </a:t>
            </a:r>
            <a:r>
              <a:rPr lang="cs-CZ" dirty="0"/>
              <a:t>správního soudnictví. </a:t>
            </a:r>
          </a:p>
          <a:p>
            <a:pPr marL="0" indent="0">
              <a:buNone/>
            </a:pPr>
            <a:endParaRPr lang="cs-CZ" dirty="0" smtClean="0"/>
          </a:p>
          <a:p>
            <a:pPr marL="0" indent="0">
              <a:buNone/>
            </a:pPr>
            <a:r>
              <a:rPr lang="cs-CZ" dirty="0" smtClean="0"/>
              <a:t>Veřejný </a:t>
            </a:r>
            <a:r>
              <a:rPr lang="cs-CZ" dirty="0"/>
              <a:t>zájem versus základní práva</a:t>
            </a:r>
            <a:r>
              <a:rPr lang="cs-CZ" dirty="0" smtClean="0"/>
              <a:t>.</a:t>
            </a:r>
          </a:p>
          <a:p>
            <a:pPr marL="0" indent="0">
              <a:buNone/>
            </a:pPr>
            <a:endParaRPr lang="cs-CZ" dirty="0"/>
          </a:p>
          <a:p>
            <a:pPr marL="0" indent="0">
              <a:buNone/>
            </a:pPr>
            <a:r>
              <a:rPr lang="cs-CZ" dirty="0" smtClean="0"/>
              <a:t>Soudní přezkum a transparentnost </a:t>
            </a:r>
            <a:endParaRPr lang="cs-CZ" dirty="0"/>
          </a:p>
          <a:p>
            <a:pPr marL="0" indent="0">
              <a:buNone/>
            </a:pPr>
            <a:r>
              <a:rPr lang="cs-CZ" dirty="0"/>
              <a:t>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916609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12/14</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lnSpcReduction="10000"/>
          </a:bodyPr>
          <a:lstStyle/>
          <a:p>
            <a:r>
              <a:rPr lang="cs-CZ" dirty="0"/>
              <a:t>Nález </a:t>
            </a:r>
            <a:r>
              <a:rPr lang="pl-PL" dirty="0"/>
              <a:t>sp. zn. Pl. ÚS 12/14 ze dne 16. 6. 2015 (177/2015 Sb.) – pozastavení čerpání dotací musí být podrobeno soudnímu přezkumu</a:t>
            </a:r>
          </a:p>
          <a:p>
            <a:endParaRPr lang="pl-PL" dirty="0"/>
          </a:p>
          <a:p>
            <a:r>
              <a:rPr lang="cs-CZ" dirty="0"/>
              <a:t>Pozastavení výplaty části dotace je rozhodnutí, které se hluboce dotýká právní sféry jejího příjemce.</a:t>
            </a:r>
          </a:p>
          <a:p>
            <a:pPr marL="0" indent="0">
              <a:buNone/>
            </a:pPr>
            <a:endParaRPr lang="cs-CZ" dirty="0"/>
          </a:p>
          <a:p>
            <a:r>
              <a:rPr lang="cs-CZ" dirty="0"/>
              <a:t>Pro pozastavení výplaty již přiznané dotace, a to na zákonem nijak neomezenou dobu, postačovala nijak nekontrolovaná a reálně neomezená úvaha poskytovatele, spočívající navíc pouze na domněnce, že došlo k porušení pravidel.</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937090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12/14</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Vyloučení </a:t>
            </a:r>
            <a:r>
              <a:rPr lang="cs-CZ" dirty="0"/>
              <a:t>soudní kontroly </a:t>
            </a:r>
            <a:r>
              <a:rPr lang="en-US" dirty="0"/>
              <a:t>[</a:t>
            </a:r>
            <a:r>
              <a:rPr lang="cs-CZ" dirty="0"/>
              <a:t>zde</a:t>
            </a:r>
            <a:r>
              <a:rPr lang="en-US" dirty="0"/>
              <a:t>]</a:t>
            </a:r>
            <a:r>
              <a:rPr lang="cs-CZ" dirty="0"/>
              <a:t> vede k tomu, že případný arbitrární, svévolný, či dokonce </a:t>
            </a:r>
            <a:r>
              <a:rPr lang="cs-CZ" dirty="0" err="1"/>
              <a:t>šikanózní</a:t>
            </a:r>
            <a:r>
              <a:rPr lang="cs-CZ" dirty="0"/>
              <a:t> postup poskytovatele dotace nebude relevantně pojmenován ani nijak sankcionován... To však v demokratickém právním státě, který má povinnost chránit legitimní očekávání jednotlivců, jejich právní jistotu a základní práva před arbitrárností postupu státních orgánů, není možné. – rozpor s čl. 1 odst. 1 Ústavy</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424056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12/14</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r>
              <a:rPr lang="cs-CZ" dirty="0"/>
              <a:t>Nejen zásah do právní jistoty, ale také zásah do práva na ochranu majetku a vlastnického práva dle čl. 11 Listiny a čl. 1 Dodatkového protokolu k evropské Úmluvě</a:t>
            </a:r>
          </a:p>
          <a:p>
            <a:endParaRPr lang="cs-CZ" dirty="0"/>
          </a:p>
          <a:p>
            <a:r>
              <a:rPr lang="cs-CZ" dirty="0"/>
              <a:t>Soudní přezkum zde tedy nelze vyloučit (čl. 36 odst. 2 Listiny)</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061210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a:t>
            </a:r>
            <a:r>
              <a:rPr lang="pl-PL" dirty="0" smtClean="0"/>
              <a:t>24/17 - </a:t>
            </a:r>
            <a:r>
              <a:rPr lang="cs-CZ" dirty="0"/>
              <a:t>§ 48 odst. 2 zákona </a:t>
            </a:r>
            <a:r>
              <a:rPr lang="cs-CZ" dirty="0" smtClean="0"/>
              <a:t>o </a:t>
            </a:r>
            <a:r>
              <a:rPr lang="cs-CZ" dirty="0"/>
              <a:t>služebním poměru příslušníků bezpečnostních sborů</a:t>
            </a:r>
            <a:br>
              <a:rPr lang="cs-CZ"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lgn="just">
              <a:buNone/>
            </a:pPr>
            <a:r>
              <a:rPr lang="cs-CZ" dirty="0"/>
              <a:t>Zákonodárce osobám ve služebním poměru v bezpečnostních sborech paušálně zakázal výkon jakékoli výdělečné činnosti, zároveň připustil výjimky z tohoto zákazu, ovšem jejich obsah a rozsah zcela ponechal na interním aktu vydaném ředitelem příslušného bezpečnostního sboru, a to bez jakýchkoli zákonných mezí či kritérií</a:t>
            </a:r>
            <a:r>
              <a:rPr lang="cs-CZ" dirty="0" smtClean="0"/>
              <a:t>.</a:t>
            </a:r>
          </a:p>
          <a:p>
            <a:pPr marL="0" indent="0" algn="just">
              <a:buNone/>
            </a:pPr>
            <a:r>
              <a:rPr lang="cs-CZ" dirty="0"/>
              <a:t/>
            </a:r>
            <a:br>
              <a:rPr lang="cs-CZ" dirty="0"/>
            </a:br>
            <a:r>
              <a:rPr lang="cs-CZ" dirty="0"/>
              <a:t>Meze základního práva musí plynout přímo ze zákona, přičemž dle čl. 4 odst. 3 Listiny „zákonná omezení základních práv a svobod musí platit stejně pro všechny případy, které splňují stanovené podmínky“. </a:t>
            </a:r>
          </a:p>
        </p:txBody>
      </p:sp>
    </p:spTree>
    <p:extLst>
      <p:ext uri="{BB962C8B-B14F-4D97-AF65-F5344CB8AC3E}">
        <p14:creationId xmlns:p14="http://schemas.microsoft.com/office/powerpoint/2010/main" val="2960298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a:t>
            </a:r>
            <a:r>
              <a:rPr lang="pl-PL" dirty="0" smtClean="0"/>
              <a:t>24/17</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t>V </a:t>
            </a:r>
            <a:r>
              <a:rPr lang="cs-CZ" dirty="0"/>
              <a:t>zájmu rovnosti před zákonem při omezování základních práv a svobod je tedy nutné, aby konkrétní rozsah základního práva, který má být z pohledu zákonodárce jednotlivci garantován, plynul ze zákona a platil pro všechny subjekty stejně. Napadená právní úprava tak nikterak nezaručuje, že pro všechny případy, které jsou svou podstatou obdobné, budou meze práva dle čl. 26 Listiny stanoveny taktéž obdobně. Např. jednotliví ředitelé bezpečnostních sborů mohou stanovit výjimky odlišně, aniž by pro danou odlišnost existoval mezi jednotlivými bezpečnostními sbory jakýkoli rozumný důvod. Tudíž i z hlediska zachování rovnosti v právech, resp. zákazu svévole (čl. 1 Listiny) je nezbytné, aby byla dodržena shora uvedená výhrada zákona při omezování základních práv</a:t>
            </a:r>
            <a:r>
              <a:rPr lang="cs-CZ" dirty="0" smtClean="0"/>
              <a:t>.</a:t>
            </a:r>
          </a:p>
          <a:p>
            <a:pPr marL="0" indent="0" algn="just">
              <a:buNone/>
            </a:pPr>
            <a:r>
              <a:rPr lang="cs-CZ" dirty="0" smtClean="0"/>
              <a:t> </a:t>
            </a:r>
            <a:r>
              <a:rPr lang="cs-CZ" dirty="0"/>
              <a:t/>
            </a:r>
            <a:br>
              <a:rPr lang="cs-CZ" dirty="0"/>
            </a:br>
            <a:endParaRPr lang="cs-CZ" dirty="0"/>
          </a:p>
        </p:txBody>
      </p:sp>
    </p:spTree>
    <p:extLst>
      <p:ext uri="{BB962C8B-B14F-4D97-AF65-F5344CB8AC3E}">
        <p14:creationId xmlns:p14="http://schemas.microsoft.com/office/powerpoint/2010/main" val="1624025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a:t>
            </a:r>
            <a:r>
              <a:rPr lang="pl-PL" dirty="0" smtClean="0"/>
              <a:t>15/16 </a:t>
            </a:r>
            <a:r>
              <a:rPr lang="cs-CZ" dirty="0" smtClean="0"/>
              <a:t>- objektivní </a:t>
            </a:r>
            <a:r>
              <a:rPr lang="cs-CZ" dirty="0"/>
              <a:t>odpovědnost provozovatele vozidla za porušení povinností řidiče</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cs-CZ" dirty="0"/>
              <a:t>Správní delikt podle § 125f odst. 1 </a:t>
            </a:r>
            <a:r>
              <a:rPr lang="cs-CZ" dirty="0" smtClean="0"/>
              <a:t>zákona o </a:t>
            </a:r>
            <a:r>
              <a:rPr lang="cs-CZ" dirty="0"/>
              <a:t>silničním </a:t>
            </a:r>
            <a:r>
              <a:rPr lang="cs-CZ" dirty="0" smtClean="0"/>
              <a:t>provozu </a:t>
            </a:r>
            <a:r>
              <a:rPr lang="cs-CZ" dirty="0"/>
              <a:t>zasahuje výlučně do vlastnického práva provozovatele vozidla podle čl. 11 odst. 1 Listiny základních práv a svobod. S obviněním ze spáchání tohoto deliktu není spojen žádný významný zásah do osobnostních práv obviněného, který by se například v podobě určitého stigmatizujícího působení dotýkal jeho jména a dobré pověsti. Pokuta, respektive určená částka, sice nepřímo umožňuje potrestání porušení povinností řidiče a pravidel provozu na pozemních komunikacích, vzhledem k objektivní odpovědnosti provozovatele vozidla má však spíše regulační funkci ve vztahu k jednání účastníků silničního provozu. Tím vším se tento správní delikt liší od některých jiných správních deliktů, u nichž uznání vinným vypovídá o určitém společensky škodlivém jednání obviněného, což prostor pro </a:t>
            </a:r>
            <a:r>
              <a:rPr lang="cs-CZ" dirty="0" smtClean="0"/>
              <a:t>objektivní odpovědnost </a:t>
            </a:r>
            <a:r>
              <a:rPr lang="cs-CZ" dirty="0"/>
              <a:t>podstatně zužuje</a:t>
            </a:r>
            <a:r>
              <a:rPr lang="cs-CZ" dirty="0" smtClean="0"/>
              <a:t>.</a:t>
            </a:r>
          </a:p>
          <a:p>
            <a:pPr marL="0" indent="0" algn="just">
              <a:buNone/>
            </a:pPr>
            <a:r>
              <a:rPr lang="cs-CZ" dirty="0"/>
              <a:t/>
            </a:r>
            <a:br>
              <a:rPr lang="cs-CZ" dirty="0"/>
            </a:br>
            <a:r>
              <a:rPr lang="cs-CZ" dirty="0" smtClean="0"/>
              <a:t>Zásada </a:t>
            </a:r>
            <a:r>
              <a:rPr lang="cs-CZ" dirty="0"/>
              <a:t>presumpce neviny podle čl. 40 odst. 2 Listiny základních práv a svobod nebrání objektivní odpovědnosti za správní delikt. Jde o procesní zásadu vztahující se k trestnímu řízení, respektive k řízení o trestním obvinění, z níž samotné však neplynou omezení pro stanovení skutkových podstat trestných činů či správních deliktů. Takováto omezení lze naopak – v závislosti na povaze deliktu i právních následcích, které jsou spojeny s jeho spácháním – dovozovat z jiných ústavně zaručených základních práv a svobod. Právě takto dotčená základní práva, a nikoliv zásada presumpce neviny, jsou rozhodujícím kritériem přípustnosti objektivní odpovědnosti za správní delikt.</a:t>
            </a:r>
            <a:br>
              <a:rPr lang="cs-CZ" dirty="0"/>
            </a:br>
            <a:endParaRPr lang="cs-CZ" dirty="0"/>
          </a:p>
        </p:txBody>
      </p:sp>
    </p:spTree>
    <p:extLst>
      <p:ext uri="{BB962C8B-B14F-4D97-AF65-F5344CB8AC3E}">
        <p14:creationId xmlns:p14="http://schemas.microsoft.com/office/powerpoint/2010/main" val="3427569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pPr lvl="0"/>
            <a:r>
              <a:rPr lang="cs-CZ" b="1" dirty="0" smtClean="0"/>
              <a:t/>
            </a:r>
            <a:br>
              <a:rPr lang="cs-CZ" b="1" dirty="0" smtClean="0"/>
            </a:br>
            <a:r>
              <a:rPr lang="cs-CZ" b="1" dirty="0"/>
              <a:t/>
            </a:r>
            <a:br>
              <a:rPr lang="cs-CZ" b="1" dirty="0"/>
            </a:br>
            <a:r>
              <a:rPr lang="pl-PL" dirty="0"/>
              <a:t>Pl. ÚS </a:t>
            </a:r>
            <a:r>
              <a:rPr lang="pl-PL" dirty="0" smtClean="0"/>
              <a:t>15/16</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dirty="0" smtClean="0"/>
              <a:t>Samotná </a:t>
            </a:r>
            <a:r>
              <a:rPr lang="cs-CZ" dirty="0"/>
              <a:t>možnost provozovatele vozidla vyhnout se stíhání pro správní delikt podle § 125f odst. 1 zákona </a:t>
            </a:r>
            <a:r>
              <a:rPr lang="cs-CZ" dirty="0" smtClean="0"/>
              <a:t>o </a:t>
            </a:r>
            <a:r>
              <a:rPr lang="cs-CZ" dirty="0"/>
              <a:t>silničním </a:t>
            </a:r>
            <a:r>
              <a:rPr lang="cs-CZ" dirty="0" smtClean="0"/>
              <a:t>provozu označením </a:t>
            </a:r>
            <a:r>
              <a:rPr lang="cs-CZ" dirty="0"/>
              <a:t>řidiče vozidla, která je důsledkem subsidiarity tohoto správního deliktu k přestupku řidiče, ještě nezakládá právní či faktickou překážku uplatnění práva odepřít výpověď pro nebezpečí trestního stíhání jeho nebo jeho osoby blízké podle čl. 37 odst. 1 Listiny základních práv a svobod. Každý z těchto správních deliktů sleduje jiný účel. </a:t>
            </a:r>
            <a:endParaRPr lang="cs-CZ" dirty="0" smtClean="0"/>
          </a:p>
          <a:p>
            <a:pPr marL="0" indent="0" algn="just">
              <a:buNone/>
            </a:pPr>
            <a:r>
              <a:rPr lang="cs-CZ" dirty="0" smtClean="0"/>
              <a:t>Zatímco </a:t>
            </a:r>
            <a:r>
              <a:rPr lang="cs-CZ" dirty="0"/>
              <a:t>subjektivní odpovědnost řidiče za přestupek je následkem jeho protiprávního jednání, objektivní odpovědnost provozovatele vozidla za správní delikt je výrazem jeho širší odpovědnosti jako vlastníka vozidla, respektive osoby, která vozidlo se souhlasem jeho vlastníka provozuje. Zákon může stanovit provozovateli vozidla povinnosti k zajištění účinné regulace silničního provozu, kterou si vyžaduje masivní využívání motorových vozidel, s nímž jsou přirozeně spojena některá nebezpečí pro životy, zdraví a majetek lidí. Každý, kdo se rozhodne opatřit si vozidlo, si musí být těchto povinností vědom. </a:t>
            </a:r>
            <a:r>
              <a:rPr lang="cs-CZ" dirty="0" smtClean="0"/>
              <a:t> </a:t>
            </a:r>
            <a:r>
              <a:rPr lang="cs-CZ" dirty="0"/>
              <a:t/>
            </a:r>
            <a:br>
              <a:rPr lang="cs-CZ" dirty="0"/>
            </a:br>
            <a:endParaRPr lang="cs-CZ" dirty="0"/>
          </a:p>
        </p:txBody>
      </p:sp>
    </p:spTree>
    <p:extLst>
      <p:ext uri="{BB962C8B-B14F-4D97-AF65-F5344CB8AC3E}">
        <p14:creationId xmlns:p14="http://schemas.microsoft.com/office/powerpoint/2010/main" val="168216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r>
              <a:rPr lang="cs-CZ" u="sng" dirty="0"/>
              <a:t>Čl. 4 Ústavy :</a:t>
            </a:r>
            <a:endParaRPr lang="cs-CZ" dirty="0"/>
          </a:p>
          <a:p>
            <a:pPr marL="0" indent="0">
              <a:buNone/>
            </a:pPr>
            <a:r>
              <a:rPr lang="cs-CZ" dirty="0"/>
              <a:t>Základní práva a svobody jsou pod ochranou soudní moci</a:t>
            </a:r>
            <a:r>
              <a:rPr lang="cs-CZ" dirty="0" smtClean="0"/>
              <a:t>.</a:t>
            </a:r>
          </a:p>
          <a:p>
            <a:pPr marL="0" indent="0">
              <a:buNone/>
            </a:pPr>
            <a:endParaRPr lang="cs-CZ" dirty="0"/>
          </a:p>
          <a:p>
            <a:pPr marL="0" indent="0">
              <a:buNone/>
            </a:pPr>
            <a:endParaRPr lang="cs-CZ" dirty="0" smtClean="0"/>
          </a:p>
          <a:p>
            <a:pPr marL="0" indent="0">
              <a:buNone/>
            </a:pPr>
            <a:r>
              <a:rPr lang="cs-CZ" dirty="0" smtClean="0"/>
              <a:t>Princip dělby moci. </a:t>
            </a:r>
            <a:endParaRPr lang="cs-CZ" dirty="0"/>
          </a:p>
          <a:p>
            <a:pPr marL="0" indent="0">
              <a:buNone/>
            </a:pPr>
            <a:endParaRPr lang="cs-CZ" dirty="0"/>
          </a:p>
        </p:txBody>
      </p:sp>
    </p:spTree>
    <p:extLst>
      <p:ext uri="{BB962C8B-B14F-4D97-AF65-F5344CB8AC3E}">
        <p14:creationId xmlns:p14="http://schemas.microsoft.com/office/powerpoint/2010/main" val="4093810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r>
              <a:rPr lang="cs-CZ" b="1" dirty="0" smtClean="0"/>
              <a:t/>
            </a:r>
            <a:br>
              <a:rPr lang="cs-CZ" b="1" dirty="0" smtClean="0"/>
            </a:br>
            <a:r>
              <a:rPr lang="cs-CZ" b="1" dirty="0"/>
              <a:t/>
            </a:r>
            <a:br>
              <a:rPr lang="cs-CZ" b="1" dirty="0"/>
            </a:br>
            <a:r>
              <a:rPr lang="cs-CZ" dirty="0"/>
              <a:t>II. ÚS </a:t>
            </a:r>
            <a:r>
              <a:rPr lang="cs-CZ" dirty="0" smtClean="0"/>
              <a:t>570/20 ze </a:t>
            </a:r>
            <a:r>
              <a:rPr lang="cs-CZ" dirty="0" smtClean="0"/>
              <a:t>dne 14. 10. 2020 </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lgn="just">
              <a:buNone/>
            </a:pPr>
            <a:r>
              <a:rPr lang="cs-CZ" b="1" dirty="0"/>
              <a:t>Z ústavního pořádku vyplývá, že každý má v řízení, v jehož rámci rozhodují orgány veřejné správy o jeho základních právech a svobodách, právo na projednání věci bez zbytečných průtahů podle čl. 38 odst. 2 Listiny. Při porušení tohoto práva – nepřiměřenou délkou takového řízení – pak dotčenému jednotlivci svědčí právo na náhradu škody způsobené nesprávným úředním postupem podle čl. 36 odst. 3 Listiny</a:t>
            </a:r>
            <a:r>
              <a:rPr lang="cs-CZ" b="1" dirty="0" smtClean="0"/>
              <a:t>.</a:t>
            </a:r>
          </a:p>
          <a:p>
            <a:pPr marL="0" indent="0" algn="just">
              <a:buNone/>
            </a:pPr>
            <a:r>
              <a:rPr lang="cs-CZ" b="1" dirty="0" smtClean="0"/>
              <a:t> </a:t>
            </a:r>
            <a:r>
              <a:rPr lang="cs-CZ" dirty="0"/>
              <a:t/>
            </a:r>
            <a:br>
              <a:rPr lang="cs-CZ" dirty="0"/>
            </a:br>
            <a:endParaRPr lang="cs-CZ" dirty="0"/>
          </a:p>
        </p:txBody>
      </p:sp>
    </p:spTree>
    <p:extLst>
      <p:ext uri="{BB962C8B-B14F-4D97-AF65-F5344CB8AC3E}">
        <p14:creationId xmlns:p14="http://schemas.microsoft.com/office/powerpoint/2010/main" val="1180125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r>
              <a:rPr lang="cs-CZ" b="1" dirty="0" smtClean="0"/>
              <a:t/>
            </a:r>
            <a:br>
              <a:rPr lang="cs-CZ" b="1" dirty="0" smtClean="0"/>
            </a:br>
            <a:r>
              <a:rPr lang="cs-CZ" b="1" dirty="0"/>
              <a:t/>
            </a:r>
            <a:br>
              <a:rPr lang="cs-CZ" b="1" dirty="0"/>
            </a:br>
            <a:r>
              <a:rPr lang="cs-CZ" dirty="0"/>
              <a:t>II. ÚS </a:t>
            </a:r>
            <a:r>
              <a:rPr lang="cs-CZ" dirty="0" smtClean="0"/>
              <a:t>570/20 ze dne </a:t>
            </a:r>
            <a:r>
              <a:rPr lang="cs-CZ" dirty="0" smtClean="0"/>
              <a:t>14. 10. 2020</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b="1" dirty="0" smtClean="0"/>
              <a:t>Při </a:t>
            </a:r>
            <a:r>
              <a:rPr lang="cs-CZ" b="1" dirty="0"/>
              <a:t>rozhodování o zadostiučinění za nemajetkovou újmu vzniklou nesprávným úředním postupem nelze odhlížet od toho, že bylo ve správním řízení rozhodováno o základním právu nebo svobodě, a proto je povinností obecných soudů zohlednit celkovou délku řízení, jež teprve ve svém souhrnu vedlo k realizaci základního práva; jinak se obecné soudy dopustí nepřípustného snížení procesní ochrany dotčeného jednotlivce. Na správní řízení o základních právech a svobodách, jakož i na případné navazující soudní řízení, je tedy třeba z ústavněprávního hlediska nahlížet jako na řízení jediné. Není-li jeho délka přiměřená, uplatní se vzhledem k zásadnímu významu základních práv a svobod v souladu s čl. 38 odst. 2 Listiny domněnka vzniku nemajetkové újmy. </a:t>
            </a:r>
            <a:endParaRPr lang="cs-CZ" dirty="0"/>
          </a:p>
          <a:p>
            <a:pPr marL="0" indent="0" algn="just">
              <a:buNone/>
            </a:pPr>
            <a:r>
              <a:rPr lang="cs-CZ" dirty="0"/>
              <a:t/>
            </a:r>
            <a:br>
              <a:rPr lang="cs-CZ" dirty="0"/>
            </a:br>
            <a:endParaRPr lang="cs-CZ" dirty="0"/>
          </a:p>
        </p:txBody>
      </p:sp>
    </p:spTree>
    <p:extLst>
      <p:ext uri="{BB962C8B-B14F-4D97-AF65-F5344CB8AC3E}">
        <p14:creationId xmlns:p14="http://schemas.microsoft.com/office/powerpoint/2010/main" val="1258536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07870" y="365125"/>
            <a:ext cx="10515600" cy="1325563"/>
          </a:xfrm>
        </p:spPr>
        <p:txBody>
          <a:bodyPr>
            <a:normAutofit fontScale="90000"/>
          </a:bodyPr>
          <a:lstStyle/>
          <a:p>
            <a:r>
              <a:rPr lang="cs-CZ" b="1" dirty="0" smtClean="0"/>
              <a:t/>
            </a:r>
            <a:br>
              <a:rPr lang="cs-CZ" b="1" dirty="0" smtClean="0"/>
            </a:br>
            <a:r>
              <a:rPr lang="cs-CZ" b="1" dirty="0"/>
              <a:t/>
            </a:r>
            <a:br>
              <a:rPr lang="cs-CZ" b="1" dirty="0"/>
            </a:br>
            <a:r>
              <a:rPr lang="cs-CZ" dirty="0"/>
              <a:t>II. ÚS </a:t>
            </a:r>
            <a:r>
              <a:rPr lang="cs-CZ" dirty="0" smtClean="0"/>
              <a:t>570/20 ze dne </a:t>
            </a:r>
            <a:r>
              <a:rPr lang="cs-CZ" dirty="0" smtClean="0"/>
              <a:t>14. 10. </a:t>
            </a:r>
            <a:r>
              <a:rPr lang="cs-CZ" smtClean="0"/>
              <a:t>2020</a:t>
            </a:r>
            <a:r>
              <a:rPr lang="cs-CZ" b="1" dirty="0"/>
              <a:t/>
            </a:r>
            <a:br>
              <a:rPr lang="cs-CZ" b="1" dirty="0"/>
            </a:b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lgn="just">
              <a:buNone/>
            </a:pPr>
            <a:r>
              <a:rPr lang="cs-CZ" b="1" dirty="0" smtClean="0"/>
              <a:t>Přitom </a:t>
            </a:r>
            <a:r>
              <a:rPr lang="cs-CZ" b="1" dirty="0"/>
              <a:t>není třeba zkoumat, zda předmětem řízení bylo „občanské právo nebo závazek“ ve smyslu čl. 6 odst. 1 Úmluvy a judikatury Evropského soudu pro lidská práva. Samotné posouzení existence podmínek pro vznik odpovědnosti státu za škodu způsobenou nesprávným úředním postupem v konkrétním případě je pak v pravomoci obecných soudů.</a:t>
            </a:r>
            <a:endParaRPr lang="cs-CZ" dirty="0"/>
          </a:p>
          <a:p>
            <a:pPr marL="0" indent="0" algn="just">
              <a:buNone/>
            </a:pPr>
            <a:r>
              <a:rPr lang="cs-CZ" dirty="0"/>
              <a:t/>
            </a:r>
            <a:br>
              <a:rPr lang="cs-CZ" dirty="0"/>
            </a:br>
            <a:r>
              <a:rPr lang="cs-CZ" dirty="0" smtClean="0"/>
              <a:t>(pozor na to – možnost státu vyžadovat po příslušných osobách regresní náhradu; neblahá praxe justičního a správního ping pongu)</a:t>
            </a:r>
            <a:endParaRPr lang="cs-CZ" dirty="0"/>
          </a:p>
        </p:txBody>
      </p:sp>
    </p:spTree>
    <p:extLst>
      <p:ext uri="{BB962C8B-B14F-4D97-AF65-F5344CB8AC3E}">
        <p14:creationId xmlns:p14="http://schemas.microsoft.com/office/powerpoint/2010/main" val="33833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Doporučená literatura</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endParaRPr lang="cs-CZ" b="1" dirty="0" smtClean="0"/>
          </a:p>
          <a:p>
            <a:pPr lvl="0"/>
            <a:r>
              <a:rPr lang="cs-CZ" dirty="0" smtClean="0"/>
              <a:t>Pavel </a:t>
            </a:r>
            <a:r>
              <a:rPr lang="cs-CZ" dirty="0" err="1"/>
              <a:t>Molek</a:t>
            </a:r>
            <a:r>
              <a:rPr lang="cs-CZ" dirty="0"/>
              <a:t>: Právo na spravedlivý proces, </a:t>
            </a:r>
            <a:r>
              <a:rPr lang="cs-CZ" dirty="0" err="1"/>
              <a:t>Wolters</a:t>
            </a:r>
            <a:r>
              <a:rPr lang="cs-CZ" dirty="0"/>
              <a:t> </a:t>
            </a:r>
            <a:r>
              <a:rPr lang="cs-CZ" dirty="0" err="1"/>
              <a:t>Kluwer</a:t>
            </a:r>
            <a:r>
              <a:rPr lang="cs-CZ" dirty="0"/>
              <a:t> ČR, 2012</a:t>
            </a:r>
          </a:p>
          <a:p>
            <a:pPr lvl="0"/>
            <a:r>
              <a:rPr lang="cs-CZ" dirty="0"/>
              <a:t>Petr Svoboda: Ústavní základy správního řízení v ČR, Právo na spravedlivý proces a české správní řízení, Linde, 2007</a:t>
            </a:r>
          </a:p>
          <a:p>
            <a:pPr lvl="0"/>
            <a:r>
              <a:rPr lang="cs-CZ" dirty="0"/>
              <a:t>Komentář k Listině základních práv a svobod, Wagnerová a kol., </a:t>
            </a:r>
            <a:r>
              <a:rPr lang="cs-CZ" dirty="0" err="1"/>
              <a:t>Volters</a:t>
            </a:r>
            <a:r>
              <a:rPr lang="cs-CZ" dirty="0"/>
              <a:t> </a:t>
            </a:r>
            <a:r>
              <a:rPr lang="cs-CZ" dirty="0" err="1"/>
              <a:t>Kluwer</a:t>
            </a:r>
            <a:r>
              <a:rPr lang="cs-CZ" dirty="0"/>
              <a:t> ČR, 2012</a:t>
            </a:r>
          </a:p>
          <a:p>
            <a:pPr lvl="0"/>
            <a:r>
              <a:rPr lang="cs-CZ" dirty="0"/>
              <a:t>Komentář k Evropské úmluvě o lidských právech, </a:t>
            </a:r>
            <a:r>
              <a:rPr lang="cs-CZ" dirty="0" err="1"/>
              <a:t>Kmec</a:t>
            </a:r>
            <a:r>
              <a:rPr lang="cs-CZ" dirty="0"/>
              <a:t>, Kosař, Kratochvíl, Bobek, C.H. Beck, 2012</a:t>
            </a:r>
          </a:p>
          <a:p>
            <a:pPr lvl="0"/>
            <a:r>
              <a:rPr lang="cs-CZ" dirty="0"/>
              <a:t>http://www.probonoaliance.cz/cz</a:t>
            </a:r>
            <a:r>
              <a:rPr lang="cs-CZ" dirty="0" smtClean="0"/>
              <a:t>/  </a:t>
            </a:r>
            <a:endParaRPr lang="cs-CZ" dirty="0"/>
          </a:p>
          <a:p>
            <a:pPr lvl="0"/>
            <a:r>
              <a:rPr lang="cs-CZ" dirty="0" err="1"/>
              <a:t>Denegatio</a:t>
            </a:r>
            <a:r>
              <a:rPr lang="cs-CZ" dirty="0"/>
              <a:t> </a:t>
            </a:r>
            <a:r>
              <a:rPr lang="cs-CZ" dirty="0" err="1"/>
              <a:t>Iustitiae</a:t>
            </a:r>
            <a:r>
              <a:rPr lang="cs-CZ" dirty="0"/>
              <a:t> od K. Šimáčkové</a:t>
            </a:r>
          </a:p>
          <a:p>
            <a:pPr marL="0" indent="0">
              <a:buNone/>
            </a:pPr>
            <a:endParaRPr lang="cs-CZ" dirty="0"/>
          </a:p>
        </p:txBody>
      </p:sp>
    </p:spTree>
    <p:extLst>
      <p:ext uri="{BB962C8B-B14F-4D97-AF65-F5344CB8AC3E}">
        <p14:creationId xmlns:p14="http://schemas.microsoft.com/office/powerpoint/2010/main" val="3978226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Listina základních práv a svobod čl. 36</a:t>
            </a:r>
            <a:endParaRPr lang="cs-CZ" dirty="0"/>
          </a:p>
        </p:txBody>
      </p:sp>
      <p:sp>
        <p:nvSpPr>
          <p:cNvPr id="3" name="Zástupný symbol pro obsah 2"/>
          <p:cNvSpPr>
            <a:spLocks noGrp="1"/>
          </p:cNvSpPr>
          <p:nvPr>
            <p:ph idx="1"/>
          </p:nvPr>
        </p:nvSpPr>
        <p:spPr>
          <a:xfrm>
            <a:off x="838200" y="1755957"/>
            <a:ext cx="10515600" cy="4351338"/>
          </a:xfrm>
        </p:spPr>
        <p:txBody>
          <a:bodyPr>
            <a:normAutofit/>
          </a:bodyPr>
          <a:lstStyle/>
          <a:p>
            <a:pPr marL="0" indent="0" algn="just">
              <a:buNone/>
            </a:pPr>
            <a:r>
              <a:rPr lang="cs-CZ" sz="3200" dirty="0"/>
              <a:t>(1) Každý se může domáhat stanoveným postupem svého práva u nezávislého a nestranného soudu a ve stanovených případech u jiného orgánu.</a:t>
            </a:r>
          </a:p>
          <a:p>
            <a:pPr marL="0" indent="0" algn="just">
              <a:buNone/>
            </a:pPr>
            <a:r>
              <a:rPr lang="cs-CZ" sz="3200" dirty="0"/>
              <a:t>(2) Kdo tvrdí, že byl na svých právech zkrácen rozhodnutím orgánu veřejné správy, může se obrátit na soud, aby přezkoumal zákonnost takového rozhodnutí, nestanoví-li zákon jinak. Z  pravomoci soudu však nesmí být vyloučeno přezkoumávání rozhodnutí týkajících se základních práv a svobod podle Listiny</a:t>
            </a:r>
            <a:r>
              <a:rPr lang="cs-CZ" sz="3200" dirty="0" smtClean="0"/>
              <a:t>.</a:t>
            </a:r>
            <a:endParaRPr lang="cs-CZ" sz="3200" dirty="0"/>
          </a:p>
        </p:txBody>
      </p:sp>
    </p:spTree>
    <p:extLst>
      <p:ext uri="{BB962C8B-B14F-4D97-AF65-F5344CB8AC3E}">
        <p14:creationId xmlns:p14="http://schemas.microsoft.com/office/powerpoint/2010/main" val="3078976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Listina základních práv a svobod čl. 36</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4000" dirty="0" smtClean="0"/>
              <a:t>(</a:t>
            </a:r>
            <a:r>
              <a:rPr lang="cs-CZ" sz="4000" dirty="0"/>
              <a:t>3) Každý má právo na náhradu škody způsobené mu nezákonným rozhodnutím soudu, jiného státního orgánu či orgánu veřejné správy nebo nesprávným úředním postupem.</a:t>
            </a:r>
          </a:p>
          <a:p>
            <a:pPr marL="0" indent="0" algn="just">
              <a:buNone/>
            </a:pPr>
            <a:r>
              <a:rPr lang="cs-CZ" sz="4000" dirty="0"/>
              <a:t>(4) Podmínky a podrobnosti upravuje zákon.</a:t>
            </a:r>
          </a:p>
          <a:p>
            <a:pPr marL="0" indent="0" algn="just">
              <a:buNone/>
            </a:pPr>
            <a:endParaRPr lang="cs-CZ" sz="4000" dirty="0"/>
          </a:p>
        </p:txBody>
      </p:sp>
    </p:spTree>
    <p:extLst>
      <p:ext uri="{BB962C8B-B14F-4D97-AF65-F5344CB8AC3E}">
        <p14:creationId xmlns:p14="http://schemas.microsoft.com/office/powerpoint/2010/main" val="1137047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 </a:t>
            </a:r>
            <a:r>
              <a:rPr lang="cs-CZ" dirty="0" smtClean="0"/>
              <a:t/>
            </a:r>
            <a:br>
              <a:rPr lang="cs-CZ" dirty="0" smtClean="0"/>
            </a:br>
            <a:r>
              <a:rPr lang="cs-CZ" dirty="0" smtClean="0"/>
              <a:t>Listina základních práv a svobod čl. 37</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3200" dirty="0" smtClean="0"/>
              <a:t>(</a:t>
            </a:r>
            <a:r>
              <a:rPr lang="cs-CZ" sz="3200" dirty="0"/>
              <a:t>1) Každý má právo odepřít výpověď, jestliže by jí způsobil nebezpečí trestního stíhání sobě nebo osobě blízké.</a:t>
            </a:r>
          </a:p>
          <a:p>
            <a:pPr marL="0" indent="0" algn="just">
              <a:buNone/>
            </a:pPr>
            <a:r>
              <a:rPr lang="cs-CZ" sz="3200" dirty="0"/>
              <a:t>(2) Každý má právo na právní pomoc v řízení před soudy, jinými státními orgány či orgány veřejné správy, a to od počátku řízení.</a:t>
            </a:r>
          </a:p>
          <a:p>
            <a:pPr marL="0" indent="0" algn="just">
              <a:buNone/>
            </a:pPr>
            <a:r>
              <a:rPr lang="cs-CZ" sz="3200" dirty="0"/>
              <a:t>(3) Všichni účastníci jsou si v řízení rovni.</a:t>
            </a:r>
          </a:p>
          <a:p>
            <a:pPr marL="0" indent="0" algn="just">
              <a:buNone/>
            </a:pPr>
            <a:r>
              <a:rPr lang="cs-CZ" sz="3200" dirty="0"/>
              <a:t>(4) Kdo prohlásí, že neovládá jazyk, jímž se vede jednání, má právo na tlumočníka.</a:t>
            </a:r>
          </a:p>
          <a:p>
            <a:endParaRPr lang="cs-CZ" dirty="0"/>
          </a:p>
        </p:txBody>
      </p:sp>
    </p:spTree>
    <p:extLst>
      <p:ext uri="{BB962C8B-B14F-4D97-AF65-F5344CB8AC3E}">
        <p14:creationId xmlns:p14="http://schemas.microsoft.com/office/powerpoint/2010/main" val="316074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r>
            <a:br>
              <a:rPr lang="cs-CZ" dirty="0" smtClean="0"/>
            </a:br>
            <a:r>
              <a:rPr lang="cs-CZ" dirty="0" smtClean="0"/>
              <a:t>Listina základních práv a svobod z čl.40 </a:t>
            </a:r>
            <a:endParaRPr lang="cs-CZ" dirty="0"/>
          </a:p>
        </p:txBody>
      </p:sp>
      <p:sp>
        <p:nvSpPr>
          <p:cNvPr id="3" name="Zástupný symbol pro obsah 2"/>
          <p:cNvSpPr>
            <a:spLocks noGrp="1"/>
          </p:cNvSpPr>
          <p:nvPr>
            <p:ph idx="1"/>
          </p:nvPr>
        </p:nvSpPr>
        <p:spPr/>
        <p:txBody>
          <a:bodyPr/>
          <a:lstStyle/>
          <a:p>
            <a:pPr marL="0" indent="0" algn="just">
              <a:buNone/>
            </a:pPr>
            <a:r>
              <a:rPr lang="cs-CZ" sz="3600" dirty="0"/>
              <a:t>(5) Nikdo nemůže být trestně stíhán za čin, pro který již byl pravomocně odsouzen nebo zproštěn obžaloby. Tato zásada nevylučuje uplatnění mimořádných opravných prostředků v souladu se zákonem.</a:t>
            </a:r>
          </a:p>
          <a:p>
            <a:pPr marL="0" indent="0" algn="just">
              <a:buNone/>
            </a:pPr>
            <a:r>
              <a:rPr lang="cs-CZ" sz="3600" dirty="0"/>
              <a:t>(6) Trestnost činu se posuzuje a trest se ukládá podle zákona účinného v době, kdy byl čin spáchán. Pozdějšího zákona se použije, jestliže je to pro pachatele příznivější.</a:t>
            </a:r>
          </a:p>
          <a:p>
            <a:pPr marL="0" indent="0">
              <a:buNone/>
            </a:pPr>
            <a:endParaRPr lang="cs-CZ" dirty="0"/>
          </a:p>
        </p:txBody>
      </p:sp>
    </p:spTree>
    <p:extLst>
      <p:ext uri="{BB962C8B-B14F-4D97-AF65-F5344CB8AC3E}">
        <p14:creationId xmlns:p14="http://schemas.microsoft.com/office/powerpoint/2010/main" val="2008096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Principy správního trestání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Ne bis in idem </a:t>
            </a:r>
          </a:p>
          <a:p>
            <a:pPr marL="0" indent="0">
              <a:buNone/>
            </a:pPr>
            <a:endParaRPr lang="cs-CZ" dirty="0"/>
          </a:p>
          <a:p>
            <a:pPr marL="0" indent="0">
              <a:buNone/>
            </a:pPr>
            <a:r>
              <a:rPr lang="cs-CZ" dirty="0" smtClean="0"/>
              <a:t>In </a:t>
            </a:r>
            <a:r>
              <a:rPr lang="cs-CZ" dirty="0" err="1" smtClean="0"/>
              <a:t>dubio</a:t>
            </a:r>
            <a:r>
              <a:rPr lang="cs-CZ" dirty="0" smtClean="0"/>
              <a:t> pro </a:t>
            </a:r>
            <a:r>
              <a:rPr lang="cs-CZ" dirty="0" err="1" smtClean="0"/>
              <a:t>reo</a:t>
            </a:r>
            <a:r>
              <a:rPr lang="cs-CZ" dirty="0" smtClean="0"/>
              <a:t> </a:t>
            </a:r>
          </a:p>
          <a:p>
            <a:pPr marL="0" indent="0">
              <a:buNone/>
            </a:pPr>
            <a:endParaRPr lang="cs-CZ" dirty="0"/>
          </a:p>
          <a:p>
            <a:pPr marL="0" indent="0">
              <a:buNone/>
            </a:pPr>
            <a:r>
              <a:rPr lang="cs-CZ" dirty="0" smtClean="0"/>
              <a:t>Zákaz retroaktivity </a:t>
            </a:r>
            <a:endParaRPr lang="cs-CZ" dirty="0"/>
          </a:p>
          <a:p>
            <a:endParaRPr lang="cs-CZ" dirty="0"/>
          </a:p>
        </p:txBody>
      </p:sp>
    </p:spTree>
    <p:extLst>
      <p:ext uri="{BB962C8B-B14F-4D97-AF65-F5344CB8AC3E}">
        <p14:creationId xmlns:p14="http://schemas.microsoft.com/office/powerpoint/2010/main" val="3822102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
            </a:r>
            <a:br>
              <a:rPr lang="cs-CZ" b="1" dirty="0" smtClean="0"/>
            </a:br>
            <a:r>
              <a:rPr lang="cs-CZ" b="1" dirty="0" smtClean="0"/>
              <a:t>Deficity </a:t>
            </a:r>
            <a:r>
              <a:rPr lang="cs-CZ" b="1" dirty="0"/>
              <a:t>spravedlivého procesu v českém správním řízení </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sz="3200" dirty="0" smtClean="0"/>
              <a:t>právo </a:t>
            </a:r>
            <a:r>
              <a:rPr lang="cs-CZ" sz="3200" dirty="0"/>
              <a:t>na zastoupení a právní pomoc, </a:t>
            </a:r>
            <a:endParaRPr lang="cs-CZ" sz="3200" dirty="0" smtClean="0"/>
          </a:p>
          <a:p>
            <a:pPr marL="0" indent="0">
              <a:buNone/>
            </a:pPr>
            <a:r>
              <a:rPr lang="cs-CZ" sz="3200" dirty="0" smtClean="0"/>
              <a:t>Ne </a:t>
            </a:r>
            <a:r>
              <a:rPr lang="cs-CZ" sz="3200" dirty="0"/>
              <a:t>bis in idem, </a:t>
            </a:r>
            <a:endParaRPr lang="cs-CZ" sz="3200" dirty="0" smtClean="0"/>
          </a:p>
          <a:p>
            <a:pPr marL="0" indent="0">
              <a:buNone/>
            </a:pPr>
            <a:r>
              <a:rPr lang="cs-CZ" sz="3200" dirty="0" smtClean="0"/>
              <a:t>právo </a:t>
            </a:r>
            <a:r>
              <a:rPr lang="cs-CZ" sz="3200" dirty="0"/>
              <a:t>na tlumočníka, </a:t>
            </a:r>
            <a:endParaRPr lang="cs-CZ" sz="3200" dirty="0" smtClean="0"/>
          </a:p>
          <a:p>
            <a:pPr marL="0" indent="0">
              <a:buNone/>
            </a:pPr>
            <a:r>
              <a:rPr lang="cs-CZ" sz="3200" dirty="0" smtClean="0"/>
              <a:t>právo </a:t>
            </a:r>
            <a:r>
              <a:rPr lang="cs-CZ" sz="3200" dirty="0"/>
              <a:t>na přístup k informacím, </a:t>
            </a:r>
            <a:endParaRPr lang="cs-CZ" sz="3200" dirty="0" smtClean="0"/>
          </a:p>
          <a:p>
            <a:pPr marL="0" indent="0">
              <a:buNone/>
            </a:pPr>
            <a:r>
              <a:rPr lang="cs-CZ" sz="3200" dirty="0" smtClean="0"/>
              <a:t>právo </a:t>
            </a:r>
            <a:r>
              <a:rPr lang="cs-CZ" sz="3200" dirty="0"/>
              <a:t>na poučení, </a:t>
            </a:r>
            <a:endParaRPr lang="cs-CZ" sz="3200" dirty="0" smtClean="0"/>
          </a:p>
          <a:p>
            <a:pPr marL="0" indent="0">
              <a:buNone/>
            </a:pPr>
            <a:r>
              <a:rPr lang="cs-CZ" sz="3200" dirty="0" smtClean="0"/>
              <a:t>právo </a:t>
            </a:r>
            <a:r>
              <a:rPr lang="cs-CZ" sz="3200" dirty="0"/>
              <a:t>být slyšen, </a:t>
            </a:r>
            <a:endParaRPr lang="cs-CZ" sz="3200" dirty="0" smtClean="0"/>
          </a:p>
          <a:p>
            <a:pPr marL="0" indent="0">
              <a:buNone/>
            </a:pPr>
            <a:endParaRPr lang="cs-CZ" dirty="0"/>
          </a:p>
          <a:p>
            <a:endParaRPr lang="cs-CZ" dirty="0"/>
          </a:p>
        </p:txBody>
      </p:sp>
    </p:spTree>
    <p:extLst>
      <p:ext uri="{BB962C8B-B14F-4D97-AF65-F5344CB8AC3E}">
        <p14:creationId xmlns:p14="http://schemas.microsoft.com/office/powerpoint/2010/main" val="1256597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
            </a:r>
            <a:br>
              <a:rPr lang="cs-CZ" b="1" dirty="0" smtClean="0"/>
            </a:br>
            <a:r>
              <a:rPr lang="cs-CZ" b="1" dirty="0" smtClean="0"/>
              <a:t>Deficity </a:t>
            </a:r>
            <a:r>
              <a:rPr lang="cs-CZ" b="1" dirty="0"/>
              <a:t>spravedlivého procesu v českém správním řízení </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právo </a:t>
            </a:r>
            <a:r>
              <a:rPr lang="cs-CZ" dirty="0"/>
              <a:t>na rozhodnutí, </a:t>
            </a:r>
            <a:endParaRPr lang="cs-CZ" dirty="0" smtClean="0"/>
          </a:p>
          <a:p>
            <a:pPr marL="0" indent="0">
              <a:buNone/>
            </a:pPr>
            <a:r>
              <a:rPr lang="cs-CZ" dirty="0" smtClean="0"/>
              <a:t>právo </a:t>
            </a:r>
            <a:r>
              <a:rPr lang="cs-CZ" dirty="0"/>
              <a:t>na rozhodnutí v přiměřené lhůtě, </a:t>
            </a:r>
            <a:endParaRPr lang="cs-CZ" dirty="0" smtClean="0"/>
          </a:p>
          <a:p>
            <a:pPr marL="0" indent="0">
              <a:buNone/>
            </a:pPr>
            <a:r>
              <a:rPr lang="cs-CZ" dirty="0" smtClean="0"/>
              <a:t>právo </a:t>
            </a:r>
            <a:r>
              <a:rPr lang="cs-CZ" dirty="0"/>
              <a:t>na odůvodnění rozhodnutí, </a:t>
            </a:r>
            <a:endParaRPr lang="cs-CZ" dirty="0" smtClean="0"/>
          </a:p>
          <a:p>
            <a:pPr marL="0" indent="0">
              <a:buNone/>
            </a:pPr>
            <a:r>
              <a:rPr lang="cs-CZ" dirty="0" smtClean="0"/>
              <a:t>právo </a:t>
            </a:r>
            <a:r>
              <a:rPr lang="cs-CZ" dirty="0"/>
              <a:t>na opravný prostředek, </a:t>
            </a:r>
            <a:endParaRPr lang="cs-CZ" dirty="0" smtClean="0"/>
          </a:p>
          <a:p>
            <a:pPr marL="0" indent="0">
              <a:buNone/>
            </a:pPr>
            <a:r>
              <a:rPr lang="cs-CZ" dirty="0" smtClean="0"/>
              <a:t>právo </a:t>
            </a:r>
            <a:r>
              <a:rPr lang="cs-CZ" dirty="0"/>
              <a:t>na výkon rozhodnutí atd.</a:t>
            </a:r>
          </a:p>
          <a:p>
            <a:pPr marL="0" indent="0">
              <a:buNone/>
            </a:pPr>
            <a:endParaRPr lang="cs-CZ" dirty="0"/>
          </a:p>
          <a:p>
            <a:endParaRPr lang="cs-CZ" dirty="0"/>
          </a:p>
        </p:txBody>
      </p:sp>
    </p:spTree>
    <p:extLst>
      <p:ext uri="{BB962C8B-B14F-4D97-AF65-F5344CB8AC3E}">
        <p14:creationId xmlns:p14="http://schemas.microsoft.com/office/powerpoint/2010/main" val="142609987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1878</Words>
  <Application>Microsoft Office PowerPoint</Application>
  <PresentationFormat>Širokoúhlá obrazovka</PresentationFormat>
  <Paragraphs>100</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Calibri Light</vt:lpstr>
      <vt:lpstr>Motiv Office</vt:lpstr>
      <vt:lpstr>  Právo na spravedlivý proces a právní pomoc  ve správním a soudním řízení  </vt:lpstr>
      <vt:lpstr>Prezentace aplikace PowerPoint</vt:lpstr>
      <vt:lpstr>Listina základních práv a svobod čl. 36</vt:lpstr>
      <vt:lpstr>Listina základních práv a svobod čl. 36</vt:lpstr>
      <vt:lpstr>  Listina základních práv a svobod čl. 37</vt:lpstr>
      <vt:lpstr> Listina základních práv a svobod z čl.40 </vt:lpstr>
      <vt:lpstr>Principy správního trestání   </vt:lpstr>
      <vt:lpstr> Deficity spravedlivého procesu v českém správním řízení  </vt:lpstr>
      <vt:lpstr> Deficity spravedlivého procesu v českém správním řízení  </vt:lpstr>
      <vt:lpstr> Deficity spravedlivého procesu v českém správním řízení  </vt:lpstr>
      <vt:lpstr>Zákon o advokacii </vt:lpstr>
      <vt:lpstr>  Deficity přístupu k soudu ve správním soudnictví  </vt:lpstr>
      <vt:lpstr>  Pl. ÚS 12/14  </vt:lpstr>
      <vt:lpstr>  Pl. ÚS 12/14  </vt:lpstr>
      <vt:lpstr>  Pl. ÚS 12/14  </vt:lpstr>
      <vt:lpstr>  Pl. ÚS 24/17 - § 48 odst. 2 zákona o služebním poměru příslušníků bezpečnostních sborů  </vt:lpstr>
      <vt:lpstr>  Pl. ÚS 24/17  </vt:lpstr>
      <vt:lpstr>  Pl. ÚS 15/16 - objektivní odpovědnost provozovatele vozidla za porušení povinností řidiče  </vt:lpstr>
      <vt:lpstr>  Pl. ÚS 15/16  </vt:lpstr>
      <vt:lpstr>  II. ÚS 570/20 ze dne 14. 10. 2020   </vt:lpstr>
      <vt:lpstr>  II. ÚS 570/20 ze dne 14. 10. 2020  </vt:lpstr>
      <vt:lpstr>  II. ÚS 570/20 ze dne 14. 10. 2020  </vt:lpstr>
      <vt:lpstr>Doporučená literatura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Muslimské šátky v kontextech evropského práva a společnosti</dc:title>
  <dc:creator>Simackova Katerina</dc:creator>
  <cp:lastModifiedBy>Šimáčková Kateřina</cp:lastModifiedBy>
  <cp:revision>27</cp:revision>
  <cp:lastPrinted>2020-11-19T11:53:55Z</cp:lastPrinted>
  <dcterms:created xsi:type="dcterms:W3CDTF">2016-04-30T13:41:47Z</dcterms:created>
  <dcterms:modified xsi:type="dcterms:W3CDTF">2020-11-20T10:44:20Z</dcterms:modified>
</cp:coreProperties>
</file>